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2"/>
  </p:handoutMasterIdLst>
  <p:sldIdLst>
    <p:sldId id="257" r:id="rId2"/>
    <p:sldId id="256" r:id="rId3"/>
    <p:sldId id="263" r:id="rId4"/>
    <p:sldId id="264" r:id="rId5"/>
    <p:sldId id="260" r:id="rId6"/>
    <p:sldId id="258" r:id="rId7"/>
    <p:sldId id="265" r:id="rId8"/>
    <p:sldId id="266" r:id="rId9"/>
    <p:sldId id="261" r:id="rId10"/>
    <p:sldId id="259" r:id="rId11"/>
  </p:sldIdLst>
  <p:sldSz cx="5327650" cy="7559675"/>
  <p:notesSz cx="6858000" cy="9144000"/>
  <p:defaultTextStyle>
    <a:defPPr>
      <a:defRPr lang="en-US"/>
    </a:defPPr>
    <a:lvl1pPr marL="0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1pPr>
    <a:lvl2pPr marL="351450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2pPr>
    <a:lvl3pPr marL="702899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3pPr>
    <a:lvl4pPr marL="1054349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4pPr>
    <a:lvl5pPr marL="1405799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5pPr>
    <a:lvl6pPr marL="1757248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6pPr>
    <a:lvl7pPr marL="2108698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7pPr>
    <a:lvl8pPr marL="2460147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8pPr>
    <a:lvl9pPr marL="2811597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B1C"/>
    <a:srgbClr val="2699BF"/>
    <a:srgbClr val="0F3C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61" d="100"/>
          <a:sy n="61" d="100"/>
        </p:scale>
        <p:origin x="199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5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56900-53CD-4F05-8A09-57F6FC314F09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D6388-478F-4C4E-91F2-0433C059D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895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634418" y="697816"/>
            <a:ext cx="419500" cy="41209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74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358204" y="1468321"/>
            <a:ext cx="4603170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1686416" y="1468322"/>
            <a:ext cx="0" cy="395165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3679352" y="1468322"/>
            <a:ext cx="0" cy="395165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049" y="7072600"/>
            <a:ext cx="1464326" cy="247258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3651905"/>
            <a:ext cx="5327650" cy="25993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374" b="1" dirty="0"/>
              <a:t>Veröffentlicht</a:t>
            </a:r>
            <a:r>
              <a:rPr lang="de-DE" sz="1374" b="1" baseline="0" dirty="0"/>
              <a:t> unter CC BY SA</a:t>
            </a:r>
          </a:p>
          <a:p>
            <a:pPr algn="ctr"/>
            <a:endParaRPr lang="de-DE" sz="1374" b="0" baseline="0" dirty="0"/>
          </a:p>
          <a:p>
            <a:pPr algn="ctr"/>
            <a:r>
              <a:rPr lang="de-DE" sz="1374" b="0" dirty="0"/>
              <a:t>Dieses Werk ist unter einer Creative </a:t>
            </a:r>
            <a:r>
              <a:rPr lang="de-DE" sz="1374" b="0" dirty="0" err="1"/>
              <a:t>Commons</a:t>
            </a:r>
            <a:r>
              <a:rPr lang="de-DE" sz="1374" b="0" dirty="0"/>
              <a:t> Lizenz vom Typ Namensnennung - Weitergabe unter gleichen Bedingungen 4.0 International zugänglich. Um eine Kopie dieser Lizenz einzusehen, konsultieren </a:t>
            </a:r>
            <a:r>
              <a:rPr lang="de-DE" sz="1374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sz="1374" b="0" dirty="0"/>
              <a:t>wenden Sie sich brieflich an Creative </a:t>
            </a:r>
            <a:r>
              <a:rPr lang="de-DE" sz="1374" b="0" dirty="0" err="1"/>
              <a:t>Commons</a:t>
            </a:r>
            <a:r>
              <a:rPr lang="de-DE" sz="1374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481" y="5517088"/>
            <a:ext cx="604286" cy="59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447" y="5518361"/>
            <a:ext cx="609159" cy="59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195" y="5523149"/>
            <a:ext cx="604286" cy="59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248970" y="226508"/>
            <a:ext cx="4830056" cy="3181160"/>
          </a:xfr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366276" y="7039448"/>
            <a:ext cx="1246105" cy="34603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1FE119D-4CBE-400E-AF18-F4744FCB254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95" y="6922191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1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12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363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92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1712557" y="7221283"/>
            <a:ext cx="1902536" cy="20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3" dirty="0">
                <a:hlinkClick r:id="rId2"/>
              </a:rPr>
              <a:t>https://www.htw-dresden.de/kiss-mint</a:t>
            </a:r>
            <a:endParaRPr lang="de-DE" sz="763" dirty="0"/>
          </a:p>
        </p:txBody>
      </p:sp>
    </p:spTree>
    <p:extLst>
      <p:ext uri="{BB962C8B-B14F-4D97-AF65-F5344CB8AC3E}">
        <p14:creationId xmlns:p14="http://schemas.microsoft.com/office/powerpoint/2010/main" val="178547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70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94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60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24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62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9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66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9F69-2EBA-4449-A568-4BDE987D048B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35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7.png"/><Relationship Id="rId7" Type="http://schemas.openxmlformats.org/officeDocument/2006/relationships/image" Target="../media/image27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1.jpeg"/><Relationship Id="rId4" Type="http://schemas.openxmlformats.org/officeDocument/2006/relationships/image" Target="../media/image18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18.png"/><Relationship Id="rId7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1.jpeg"/><Relationship Id="rId9" Type="http://schemas.openxmlformats.org/officeDocument/2006/relationships/image" Target="../media/image3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33.png"/><Relationship Id="rId7" Type="http://schemas.openxmlformats.org/officeDocument/2006/relationships/image" Target="../media/image37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jpeg"/><Relationship Id="rId7" Type="http://schemas.openxmlformats.org/officeDocument/2006/relationships/image" Target="../media/image46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jpeg"/><Relationship Id="rId10" Type="http://schemas.openxmlformats.org/officeDocument/2006/relationships/image" Target="../media/image49.png"/><Relationship Id="rId4" Type="http://schemas.openxmlformats.org/officeDocument/2006/relationships/image" Target="../media/image43.jpeg"/><Relationship Id="rId9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2.jpeg"/><Relationship Id="rId7" Type="http://schemas.openxmlformats.org/officeDocument/2006/relationships/image" Target="../media/image28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4.jpeg"/><Relationship Id="rId10" Type="http://schemas.openxmlformats.org/officeDocument/2006/relationships/image" Target="../media/image57.jpeg"/><Relationship Id="rId4" Type="http://schemas.openxmlformats.org/officeDocument/2006/relationships/image" Target="../media/image53.png"/><Relationship Id="rId9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jpeg"/><Relationship Id="rId7" Type="http://schemas.openxmlformats.org/officeDocument/2006/relationships/image" Target="../media/image28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3.png"/><Relationship Id="rId10" Type="http://schemas.openxmlformats.org/officeDocument/2006/relationships/image" Target="../media/image61.jpeg"/><Relationship Id="rId4" Type="http://schemas.openxmlformats.org/officeDocument/2006/relationships/image" Target="../media/image59.jpeg"/><Relationship Id="rId9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63.png"/><Relationship Id="rId7" Type="http://schemas.openxmlformats.org/officeDocument/2006/relationships/image" Target="../media/image28.pn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image" Target="../media/image53.png"/><Relationship Id="rId10" Type="http://schemas.openxmlformats.org/officeDocument/2006/relationships/image" Target="../media/image18.png"/><Relationship Id="rId4" Type="http://schemas.openxmlformats.org/officeDocument/2006/relationships/image" Target="../media/image64.png"/><Relationship Id="rId9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75538" y="6366879"/>
            <a:ext cx="4798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Mithilfe der Motorensteuerung kann die </a:t>
            </a:r>
            <a:br>
              <a:rPr lang="de-DE" sz="1000" dirty="0"/>
            </a:br>
            <a:r>
              <a:rPr lang="de-DE" sz="1000" dirty="0" err="1"/>
              <a:t>Lüftergeschwindigkeit</a:t>
            </a:r>
            <a:r>
              <a:rPr lang="de-DE" sz="1000" dirty="0"/>
              <a:t> beeinflusst werden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Motorgeschwindigkeit wird in % angegeben (0-100%)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Bei der </a:t>
            </a:r>
            <a:r>
              <a:rPr lang="de-DE" sz="1000" dirty="0" err="1"/>
              <a:t>Lüftergeschwindigkeit</a:t>
            </a:r>
            <a:r>
              <a:rPr lang="de-DE" sz="1000" dirty="0"/>
              <a:t> ist die Wirkung umgekehrt, je niedriger die eingestellte Geschwindigkeit, desto höher ist die Drehzahl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699" y="2153033"/>
            <a:ext cx="1511019" cy="113360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90" y="3456506"/>
            <a:ext cx="1511019" cy="113326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9" y="3466353"/>
            <a:ext cx="1511019" cy="1132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4" y="2156217"/>
            <a:ext cx="1511019" cy="113355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90" y="4759637"/>
            <a:ext cx="1511019" cy="113326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9" y="4764342"/>
            <a:ext cx="1511019" cy="113342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830122" y="2118251"/>
            <a:ext cx="15162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   Anschließen der    </a:t>
            </a:r>
            <a:br>
              <a:rPr lang="de-DE" sz="1000" b="1" dirty="0"/>
            </a:br>
            <a:r>
              <a:rPr lang="de-DE" sz="1000" b="1" dirty="0"/>
              <a:t>&lt; Lüfter an eine </a:t>
            </a:r>
            <a:br>
              <a:rPr lang="de-DE" sz="1000" b="1" dirty="0"/>
            </a:br>
            <a:r>
              <a:rPr lang="de-DE" sz="1000" b="1" dirty="0"/>
              <a:t>   Spannungsversorgung:</a:t>
            </a:r>
          </a:p>
          <a:p>
            <a:r>
              <a:rPr lang="de-DE" sz="1000" dirty="0"/>
              <a:t>   Rot zu Rot (+ Pol)</a:t>
            </a:r>
          </a:p>
          <a:p>
            <a:r>
              <a:rPr lang="de-DE" sz="1000" dirty="0"/>
              <a:t>   Schwarz zu Blau (- Pol)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806070" y="3456506"/>
            <a:ext cx="165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&lt; </a:t>
            </a:r>
            <a:r>
              <a:rPr lang="de-DE" sz="1000" b="1" dirty="0" err="1"/>
              <a:t>Lüfteranschluss</a:t>
            </a:r>
            <a:br>
              <a:rPr lang="de-DE" sz="1000" b="1" dirty="0"/>
            </a:br>
            <a:r>
              <a:rPr lang="de-DE" sz="1000" b="1" dirty="0"/>
              <a:t>   ohne Steuerleitung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744715" y="1291968"/>
            <a:ext cx="1311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b="1" dirty="0"/>
              <a:t>Anschließen der </a:t>
            </a:r>
            <a:r>
              <a:rPr lang="de-DE" sz="1000" b="1" dirty="0" err="1"/>
              <a:t>Lüftersteuerung</a:t>
            </a:r>
            <a:r>
              <a:rPr lang="de-DE" sz="1000" b="1" dirty="0"/>
              <a:t> und der „– Pol“ (Masse) an den </a:t>
            </a:r>
            <a:r>
              <a:rPr lang="de-DE" sz="1000" b="1" dirty="0" err="1"/>
              <a:t>Calliope</a:t>
            </a:r>
            <a:endParaRPr lang="de-DE" sz="1000" dirty="0"/>
          </a:p>
        </p:txBody>
      </p:sp>
      <p:sp>
        <p:nvSpPr>
          <p:cNvPr id="15" name="Textfeld 14"/>
          <p:cNvSpPr txBox="1"/>
          <p:nvPr/>
        </p:nvSpPr>
        <p:spPr>
          <a:xfrm>
            <a:off x="299744" y="190312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Montage der </a:t>
            </a:r>
            <a:r>
              <a:rPr lang="de-DE" sz="2137" b="1" dirty="0" err="1"/>
              <a:t>Lüftersteuerung</a:t>
            </a:r>
            <a:endParaRPr lang="de-DE" sz="2137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243403" y="593084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</a:t>
            </a:r>
            <a:r>
              <a:rPr lang="de-DE" sz="2137" b="1" dirty="0" err="1"/>
              <a:t>Calliope</a:t>
            </a:r>
            <a:endParaRPr lang="de-DE" sz="2137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8" y="6427193"/>
            <a:ext cx="1449381" cy="300390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1778628" y="4771870"/>
            <a:ext cx="17522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    verbinden mehrere in        </a:t>
            </a:r>
            <a:br>
              <a:rPr lang="de-DE" sz="1000" b="1" dirty="0"/>
            </a:br>
            <a:r>
              <a:rPr lang="de-DE" sz="1000" b="1" dirty="0"/>
              <a:t>&lt; Reihe geschalteter Lüfter &gt;</a:t>
            </a:r>
          </a:p>
          <a:p>
            <a:endParaRPr lang="de-DE" sz="1000" b="1" dirty="0"/>
          </a:p>
          <a:p>
            <a:r>
              <a:rPr lang="de-DE" sz="1000" b="1" dirty="0"/>
              <a:t>   (mit und ohne </a:t>
            </a:r>
            <a:r>
              <a:rPr lang="de-DE" sz="1000" b="1" dirty="0" err="1"/>
              <a:t>Steu</a:t>
            </a:r>
            <a:r>
              <a:rPr lang="de-DE" sz="1000" b="1" dirty="0"/>
              <a:t>-</a:t>
            </a:r>
            <a:br>
              <a:rPr lang="de-DE" sz="1000" b="1" dirty="0"/>
            </a:br>
            <a:r>
              <a:rPr lang="de-DE" sz="1000" b="1" dirty="0"/>
              <a:t>    </a:t>
            </a:r>
            <a:r>
              <a:rPr lang="de-DE" sz="1000" b="1" dirty="0" err="1"/>
              <a:t>erungssignal</a:t>
            </a:r>
            <a:r>
              <a:rPr lang="de-DE" sz="1000" b="1" dirty="0"/>
              <a:t> Möglich)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806070" y="4035640"/>
            <a:ext cx="1657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b="1" dirty="0" err="1"/>
              <a:t>Lüfteranschluss</a:t>
            </a:r>
            <a:r>
              <a:rPr lang="de-DE" sz="1000" b="1" dirty="0"/>
              <a:t> &gt;</a:t>
            </a:r>
            <a:br>
              <a:rPr lang="de-DE" sz="1000" b="1" dirty="0"/>
            </a:br>
            <a:r>
              <a:rPr lang="de-DE" sz="1000" b="1" dirty="0"/>
              <a:t>mit Steuerleitung   ﻿</a:t>
            </a:r>
          </a:p>
          <a:p>
            <a:pPr algn="r"/>
            <a:r>
              <a:rPr lang="de-DE" sz="1000" b="1" dirty="0"/>
              <a:t>(gelbes Kabel)  ﻿</a:t>
            </a:r>
          </a:p>
        </p:txBody>
      </p:sp>
      <p:sp>
        <p:nvSpPr>
          <p:cNvPr id="19" name="Rechteck 18"/>
          <p:cNvSpPr/>
          <p:nvPr/>
        </p:nvSpPr>
        <p:spPr>
          <a:xfrm>
            <a:off x="299744" y="641029"/>
            <a:ext cx="3300714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11" y="938957"/>
            <a:ext cx="1043977" cy="783203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156" y="938957"/>
            <a:ext cx="1043977" cy="783203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84" y="938958"/>
            <a:ext cx="1043977" cy="783200"/>
          </a:xfrm>
          <a:prstGeom prst="rect">
            <a:avLst/>
          </a:prstGeom>
        </p:spPr>
      </p:pic>
      <p:sp>
        <p:nvSpPr>
          <p:cNvPr id="26" name="Textfeld 25"/>
          <p:cNvSpPr txBox="1"/>
          <p:nvPr/>
        </p:nvSpPr>
        <p:spPr>
          <a:xfrm>
            <a:off x="436106" y="1751745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Netzteil</a:t>
            </a:r>
            <a:endParaRPr lang="de-DE" sz="1068" dirty="0"/>
          </a:p>
        </p:txBody>
      </p:sp>
      <p:sp>
        <p:nvSpPr>
          <p:cNvPr id="27" name="Textfeld 26"/>
          <p:cNvSpPr txBox="1"/>
          <p:nvPr/>
        </p:nvSpPr>
        <p:spPr>
          <a:xfrm>
            <a:off x="1522278" y="1755250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Lüfterkabel</a:t>
            </a:r>
            <a:endParaRPr lang="de-DE" sz="1068" dirty="0"/>
          </a:p>
        </p:txBody>
      </p:sp>
      <p:sp>
        <p:nvSpPr>
          <p:cNvPr id="28" name="Textfeld 27"/>
          <p:cNvSpPr txBox="1"/>
          <p:nvPr/>
        </p:nvSpPr>
        <p:spPr>
          <a:xfrm>
            <a:off x="2608451" y="1751745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Lüfter</a:t>
            </a:r>
            <a:endParaRPr lang="de-DE" sz="1068" dirty="0"/>
          </a:p>
        </p:txBody>
      </p:sp>
    </p:spTree>
    <p:extLst>
      <p:ext uri="{BB962C8B-B14F-4D97-AF65-F5344CB8AC3E}">
        <p14:creationId xmlns:p14="http://schemas.microsoft.com/office/powerpoint/2010/main" val="3003205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32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3" r="3327" b="39549"/>
          <a:stretch/>
        </p:blipFill>
        <p:spPr>
          <a:xfrm>
            <a:off x="2795675" y="3697050"/>
            <a:ext cx="2389251" cy="1739826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Montage des Ultraschallsensors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861541" y="2419294"/>
            <a:ext cx="23632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Die Anschlussbuchse und der Stecker sind verdrehungssicher konstruiert. </a:t>
            </a:r>
          </a:p>
          <a:p>
            <a:r>
              <a:rPr lang="de-DE" sz="1000" b="1" dirty="0"/>
              <a:t>Aus der Beschriftung geht hervor, dass: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Schwarz Masse/</a:t>
            </a:r>
            <a:r>
              <a:rPr lang="de-DE" sz="1000" dirty="0" err="1"/>
              <a:t>Ground</a:t>
            </a:r>
            <a:r>
              <a:rPr lang="de-DE" sz="1000" dirty="0"/>
              <a:t> (-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Rot VCC (+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Weiß nicht angeschlossen </a:t>
            </a:r>
            <a:br>
              <a:rPr lang="de-DE" sz="1000" dirty="0"/>
            </a:br>
            <a:r>
              <a:rPr lang="de-DE" sz="1000" dirty="0"/>
              <a:t>(NC – not </a:t>
            </a:r>
            <a:r>
              <a:rPr lang="de-DE" sz="1000" dirty="0" err="1"/>
              <a:t>connectet</a:t>
            </a:r>
            <a:r>
              <a:rPr lang="de-DE" sz="1000" dirty="0"/>
              <a:t>)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Und Gelb das Signalkabel ist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277172" y="3929761"/>
            <a:ext cx="2505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Auf dem </a:t>
            </a:r>
            <a:r>
              <a:rPr lang="de-DE" sz="1000" b="1" dirty="0" err="1"/>
              <a:t>Calliope</a:t>
            </a:r>
            <a:r>
              <a:rPr lang="de-DE" sz="1000" b="1" dirty="0"/>
              <a:t> kann der Anschluss ebenfalls nur in einer Richtung eingesteckt werden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Anschluss des Kabels in die Buchse A1 oberhalb des B-Knopfes (da dieser analoge Signale verarbeiten kann)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Wie in der Abbildung oben zu sehen, ist das gelbe Kabel das Signalkabel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Das Signal liegt also am PIN C16 an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40713" y="5470346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Ultraschallsensors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233584" y="5918221"/>
            <a:ext cx="4798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Um das Grove-Modul zu nutzen, muss zuerst das Paket </a:t>
            </a:r>
            <a:br>
              <a:rPr lang="de-DE" sz="1000" dirty="0"/>
            </a:br>
            <a:r>
              <a:rPr lang="de-DE" sz="1000" dirty="0"/>
              <a:t>hinzugefügt werden </a:t>
            </a:r>
            <a:br>
              <a:rPr lang="de-DE" sz="1000" dirty="0"/>
            </a:br>
            <a:r>
              <a:rPr lang="de-DE" sz="1000" dirty="0"/>
              <a:t>(Fortgeschritten – Paket hinzufügen – Grove)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Anschließend wird unter der Motorensteuerung ein </a:t>
            </a:r>
            <a:br>
              <a:rPr lang="de-DE" sz="1000" dirty="0"/>
            </a:br>
            <a:r>
              <a:rPr lang="de-DE" sz="1000" dirty="0"/>
              <a:t>neuer Blockbereich eingeblendet.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Hier gibt es die Möglichkeit den </a:t>
            </a:r>
            <a:br>
              <a:rPr lang="de-DE" sz="1000" dirty="0"/>
            </a:br>
            <a:r>
              <a:rPr lang="de-DE" sz="1000" dirty="0"/>
              <a:t>Sensorwert des Ultraschallsensors</a:t>
            </a:r>
            <a:br>
              <a:rPr lang="de-DE" sz="1000" dirty="0"/>
            </a:br>
            <a:r>
              <a:rPr lang="de-DE" sz="1000" dirty="0"/>
              <a:t>abzufragen.</a:t>
            </a:r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85" y="5979686"/>
            <a:ext cx="1318165" cy="416773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85" y="6396459"/>
            <a:ext cx="1318165" cy="208386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223" y="6837962"/>
            <a:ext cx="2031027" cy="18365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83" y="2131202"/>
            <a:ext cx="2210505" cy="1657484"/>
          </a:xfrm>
          <a:prstGeom prst="rect">
            <a:avLst/>
          </a:prstGeom>
        </p:spPr>
      </p:pic>
      <p:sp>
        <p:nvSpPr>
          <p:cNvPr id="23" name="Ellipse 22"/>
          <p:cNvSpPr/>
          <p:nvPr/>
        </p:nvSpPr>
        <p:spPr>
          <a:xfrm rot="2095642">
            <a:off x="1508086" y="2396611"/>
            <a:ext cx="363349" cy="3654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sp>
        <p:nvSpPr>
          <p:cNvPr id="32" name="Rechteck 31"/>
          <p:cNvSpPr/>
          <p:nvPr/>
        </p:nvSpPr>
        <p:spPr>
          <a:xfrm>
            <a:off x="299744" y="640123"/>
            <a:ext cx="2197846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10" y="938093"/>
            <a:ext cx="1043977" cy="78325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29" y="938120"/>
            <a:ext cx="1043977" cy="783204"/>
          </a:xfrm>
          <a:prstGeom prst="rect">
            <a:avLst/>
          </a:prstGeom>
        </p:spPr>
      </p:pic>
      <p:sp>
        <p:nvSpPr>
          <p:cNvPr id="33" name="Textfeld 32"/>
          <p:cNvSpPr txBox="1"/>
          <p:nvPr/>
        </p:nvSpPr>
        <p:spPr>
          <a:xfrm>
            <a:off x="436106" y="1751745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Gorve</a:t>
            </a:r>
            <a:r>
              <a:rPr lang="de-DE" sz="1000" dirty="0"/>
              <a:t>-Kabel</a:t>
            </a:r>
            <a:endParaRPr lang="de-DE" sz="1068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06" y="655463"/>
            <a:ext cx="2315843" cy="1736882"/>
          </a:xfrm>
          <a:prstGeom prst="rect">
            <a:avLst/>
          </a:prstGeom>
        </p:spPr>
      </p:pic>
      <p:sp>
        <p:nvSpPr>
          <p:cNvPr id="34" name="Textfeld 33"/>
          <p:cNvSpPr txBox="1"/>
          <p:nvPr/>
        </p:nvSpPr>
        <p:spPr>
          <a:xfrm>
            <a:off x="1400092" y="1755250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Ultraschallsensor</a:t>
            </a:r>
            <a:endParaRPr lang="de-DE" sz="1068" dirty="0"/>
          </a:p>
        </p:txBody>
      </p:sp>
      <p:sp>
        <p:nvSpPr>
          <p:cNvPr id="19" name="Ellipse 18"/>
          <p:cNvSpPr/>
          <p:nvPr/>
        </p:nvSpPr>
        <p:spPr>
          <a:xfrm>
            <a:off x="3780085" y="1361632"/>
            <a:ext cx="387837" cy="2264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cxnSp>
        <p:nvCxnSpPr>
          <p:cNvPr id="35" name="Gerade Verbindung mit Pfeil 34"/>
          <p:cNvCxnSpPr/>
          <p:nvPr/>
        </p:nvCxnSpPr>
        <p:spPr>
          <a:xfrm flipH="1">
            <a:off x="1689760" y="2126003"/>
            <a:ext cx="154170" cy="1811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>
            <a:off x="4043151" y="2038378"/>
            <a:ext cx="100646" cy="3398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4907939" y="7046349"/>
            <a:ext cx="1701" cy="2576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H="1">
            <a:off x="4027850" y="4434197"/>
            <a:ext cx="386607" cy="86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19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A90F1CD-D0DE-4639-BC73-085335EC8C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32" t="9304" r="19222" b="27147"/>
          <a:stretch/>
        </p:blipFill>
        <p:spPr>
          <a:xfrm rot="16200000">
            <a:off x="2854553" y="948373"/>
            <a:ext cx="1767192" cy="1814659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3" t="-1" r="3327" b="48670"/>
          <a:stretch/>
        </p:blipFill>
        <p:spPr>
          <a:xfrm>
            <a:off x="2787274" y="4032567"/>
            <a:ext cx="2389251" cy="1477328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299744" y="222031"/>
            <a:ext cx="4798506" cy="75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Montage und Programmierung eines Micro/Neopixel-Rings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765914" y="2800802"/>
            <a:ext cx="23632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Die Anschlüsse müssen an die entsprechend beschrifteten Pins angeschlossen werden :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Schwarz Masse/Ground/GND (-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Rot VCC/Power/5V DC (+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Weiß nicht angeschlossen </a:t>
            </a:r>
            <a:br>
              <a:rPr lang="de-DE" sz="1000" dirty="0"/>
            </a:br>
            <a:r>
              <a:rPr lang="de-DE" sz="1000" dirty="0"/>
              <a:t>(NC – not </a:t>
            </a:r>
            <a:r>
              <a:rPr lang="de-DE" sz="1000" dirty="0" err="1"/>
              <a:t>connectet</a:t>
            </a:r>
            <a:r>
              <a:rPr lang="de-DE" sz="1000" dirty="0"/>
              <a:t>)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Gelb ist das Signalkabel (Data Input)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282039" y="4050574"/>
            <a:ext cx="2505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Auf dem </a:t>
            </a:r>
            <a:r>
              <a:rPr lang="de-DE" sz="1000" b="1" dirty="0" err="1"/>
              <a:t>Calliope</a:t>
            </a:r>
            <a:r>
              <a:rPr lang="de-DE" sz="1000" b="1" dirty="0"/>
              <a:t> kann der Anschluss nur in einer Richtung eingesteckt werden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Anschluss des Kabels in die Buchse A1 oberhalb des B-Knopfes (da dieser analoge Signale verarbeiten kann)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Wie in der Abbildung oben zu sehen, ist das gelbe Kabel das Signalkabel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Das Signal liegt also am PIN C16 an</a:t>
            </a:r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0" y="5940910"/>
            <a:ext cx="1244350" cy="393434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25" y="2362772"/>
            <a:ext cx="2210505" cy="1657484"/>
          </a:xfrm>
          <a:prstGeom prst="rect">
            <a:avLst/>
          </a:prstGeom>
        </p:spPr>
      </p:pic>
      <p:sp>
        <p:nvSpPr>
          <p:cNvPr id="23" name="Ellipse 22"/>
          <p:cNvSpPr/>
          <p:nvPr/>
        </p:nvSpPr>
        <p:spPr>
          <a:xfrm rot="2095642">
            <a:off x="1515928" y="2628181"/>
            <a:ext cx="363349" cy="3654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sp>
        <p:nvSpPr>
          <p:cNvPr id="32" name="Rechteck 31"/>
          <p:cNvSpPr/>
          <p:nvPr/>
        </p:nvSpPr>
        <p:spPr>
          <a:xfrm>
            <a:off x="290526" y="972108"/>
            <a:ext cx="2197846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82039" y="1963580"/>
            <a:ext cx="1192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Gorve</a:t>
            </a:r>
            <a:r>
              <a:rPr lang="de-DE" sz="1000" dirty="0"/>
              <a:t>-Kabel-</a:t>
            </a:r>
            <a:r>
              <a:rPr lang="de-DE" sz="1000" dirty="0" err="1"/>
              <a:t>Female</a:t>
            </a:r>
            <a:r>
              <a:rPr lang="de-DE" sz="1000" dirty="0"/>
              <a:t>-Jumper</a:t>
            </a:r>
            <a:endParaRPr lang="de-DE" sz="1068" dirty="0"/>
          </a:p>
        </p:txBody>
      </p:sp>
      <p:sp>
        <p:nvSpPr>
          <p:cNvPr id="34" name="Textfeld 33"/>
          <p:cNvSpPr txBox="1"/>
          <p:nvPr/>
        </p:nvSpPr>
        <p:spPr>
          <a:xfrm>
            <a:off x="1436604" y="2042574"/>
            <a:ext cx="939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Neopixel-Ring</a:t>
            </a:r>
            <a:endParaRPr lang="de-DE" sz="1068" dirty="0"/>
          </a:p>
        </p:txBody>
      </p:sp>
      <p:cxnSp>
        <p:nvCxnSpPr>
          <p:cNvPr id="35" name="Gerade Verbindung mit Pfeil 34"/>
          <p:cNvCxnSpPr/>
          <p:nvPr/>
        </p:nvCxnSpPr>
        <p:spPr>
          <a:xfrm flipH="1">
            <a:off x="1697602" y="2357573"/>
            <a:ext cx="154170" cy="181196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cxnSpLocks/>
          </p:cNvCxnSpPr>
          <p:nvPr/>
        </p:nvCxnSpPr>
        <p:spPr>
          <a:xfrm flipH="1">
            <a:off x="3981899" y="4742170"/>
            <a:ext cx="387915" cy="11187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5ACDD788-4740-4EEC-92B9-7D41C80B34E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99" t="25862" r="34353" b="31169"/>
          <a:stretch/>
        </p:blipFill>
        <p:spPr>
          <a:xfrm>
            <a:off x="1440447" y="1223041"/>
            <a:ext cx="939554" cy="79578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3BAC164-AD3C-4683-850F-52A801B72A8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4" t="6725" r="12634" b="12344"/>
          <a:stretch/>
        </p:blipFill>
        <p:spPr>
          <a:xfrm>
            <a:off x="390305" y="1225331"/>
            <a:ext cx="939555" cy="793496"/>
          </a:xfrm>
          <a:prstGeom prst="rect">
            <a:avLst/>
          </a:prstGeom>
        </p:spPr>
      </p:pic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0EED8E7-2EC5-4C2C-A612-E00FE4D53993}"/>
              </a:ext>
            </a:extLst>
          </p:cNvPr>
          <p:cNvCxnSpPr>
            <a:cxnSpLocks/>
          </p:cNvCxnSpPr>
          <p:nvPr/>
        </p:nvCxnSpPr>
        <p:spPr>
          <a:xfrm flipH="1">
            <a:off x="3947529" y="2605538"/>
            <a:ext cx="379202" cy="53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6F94AFF5-65F9-4B0E-8010-20BE6F513EDE}"/>
              </a:ext>
            </a:extLst>
          </p:cNvPr>
          <p:cNvSpPr txBox="1"/>
          <p:nvPr/>
        </p:nvSpPr>
        <p:spPr>
          <a:xfrm>
            <a:off x="4223616" y="2440804"/>
            <a:ext cx="524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rgbClr val="FF0000"/>
                </a:solidFill>
              </a:rPr>
              <a:t>Rot VCC (+ Pol)</a:t>
            </a:r>
            <a:endParaRPr lang="de-DE" b="1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62DA70E-A0F6-4AD8-80A0-EBB2C8091571}"/>
              </a:ext>
            </a:extLst>
          </p:cNvPr>
          <p:cNvSpPr txBox="1"/>
          <p:nvPr/>
        </p:nvSpPr>
        <p:spPr>
          <a:xfrm>
            <a:off x="2858521" y="1861655"/>
            <a:ext cx="529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/>
              <a:t>GND</a:t>
            </a:r>
          </a:p>
          <a:p>
            <a:r>
              <a:rPr lang="de-DE" sz="800" b="1" dirty="0"/>
              <a:t> (- Pol)</a:t>
            </a:r>
            <a:endParaRPr lang="de-DE" dirty="0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AA20FB5-EE41-43C6-8A45-C3452ED6B079}"/>
              </a:ext>
            </a:extLst>
          </p:cNvPr>
          <p:cNvCxnSpPr>
            <a:cxnSpLocks/>
          </p:cNvCxnSpPr>
          <p:nvPr/>
        </p:nvCxnSpPr>
        <p:spPr>
          <a:xfrm>
            <a:off x="3620655" y="1351448"/>
            <a:ext cx="345118" cy="7093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6E0B1AED-0290-46F9-8D26-256845D9D0D5}"/>
              </a:ext>
            </a:extLst>
          </p:cNvPr>
          <p:cNvSpPr txBox="1"/>
          <p:nvPr/>
        </p:nvSpPr>
        <p:spPr>
          <a:xfrm>
            <a:off x="2855756" y="1193743"/>
            <a:ext cx="105561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rgbClr val="FFFF00"/>
                </a:solidFill>
              </a:rPr>
              <a:t>Gelb Signalkabel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51EA811E-F528-4709-B219-FDD273EA9993}"/>
              </a:ext>
            </a:extLst>
          </p:cNvPr>
          <p:cNvCxnSpPr>
            <a:cxnSpLocks/>
          </p:cNvCxnSpPr>
          <p:nvPr/>
        </p:nvCxnSpPr>
        <p:spPr>
          <a:xfrm>
            <a:off x="3233738" y="2095500"/>
            <a:ext cx="154781" cy="1309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1" name="Grafik 60">
            <a:extLst>
              <a:ext uri="{FF2B5EF4-FFF2-40B4-BE49-F238E27FC236}">
                <a16:creationId xmlns:a16="http://schemas.microsoft.com/office/drawing/2014/main" id="{F291E690-B1D2-4C5C-97A1-F1A2376AC8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00" y="6341827"/>
            <a:ext cx="4904689" cy="316148"/>
          </a:xfrm>
          <a:prstGeom prst="rect">
            <a:avLst/>
          </a:prstGeom>
        </p:spPr>
      </p:pic>
      <p:cxnSp>
        <p:nvCxnSpPr>
          <p:cNvPr id="37" name="Gerade Verbindung mit Pfeil 36"/>
          <p:cNvCxnSpPr>
            <a:cxnSpLocks/>
          </p:cNvCxnSpPr>
          <p:nvPr/>
        </p:nvCxnSpPr>
        <p:spPr>
          <a:xfrm flipH="1">
            <a:off x="1434504" y="6144208"/>
            <a:ext cx="144848" cy="213363"/>
          </a:xfrm>
          <a:prstGeom prst="straightConnector1">
            <a:avLst/>
          </a:prstGeom>
          <a:ln w="28575">
            <a:solidFill>
              <a:srgbClr val="2699BF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D00FE598-BCE3-426F-984E-8ED25CB24980}"/>
              </a:ext>
            </a:extLst>
          </p:cNvPr>
          <p:cNvSpPr txBox="1"/>
          <p:nvPr/>
        </p:nvSpPr>
        <p:spPr>
          <a:xfrm>
            <a:off x="1599547" y="5941535"/>
            <a:ext cx="2778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900" b="1" dirty="0">
                <a:solidFill>
                  <a:srgbClr val="2699BF"/>
                </a:solidFill>
              </a:rPr>
              <a:t>Link zum </a:t>
            </a:r>
            <a:r>
              <a:rPr lang="de-DE" sz="900" b="1" dirty="0" err="1">
                <a:solidFill>
                  <a:srgbClr val="2699BF"/>
                </a:solidFill>
              </a:rPr>
              <a:t>NeoPixel</a:t>
            </a:r>
            <a:r>
              <a:rPr lang="de-DE" sz="900" b="1" dirty="0">
                <a:solidFill>
                  <a:srgbClr val="2699BF"/>
                </a:solidFill>
              </a:rPr>
              <a:t> Paket:</a:t>
            </a:r>
          </a:p>
          <a:p>
            <a:r>
              <a:rPr lang="de-DE" sz="900" dirty="0">
                <a:solidFill>
                  <a:srgbClr val="2699BF"/>
                </a:solidFill>
              </a:rPr>
              <a:t>https://github.com/MKleinSB/pxt-neopixel-calliope</a:t>
            </a:r>
          </a:p>
        </p:txBody>
      </p:sp>
      <p:pic>
        <p:nvPicPr>
          <p:cNvPr id="65" name="Grafik 64">
            <a:extLst>
              <a:ext uri="{FF2B5EF4-FFF2-40B4-BE49-F238E27FC236}">
                <a16:creationId xmlns:a16="http://schemas.microsoft.com/office/drawing/2014/main" id="{60E0477D-92F3-4A17-B473-2C314DEC50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295" y="6754406"/>
            <a:ext cx="3351122" cy="196862"/>
          </a:xfrm>
          <a:prstGeom prst="rect">
            <a:avLst/>
          </a:prstGeom>
        </p:spPr>
      </p:pic>
      <p:sp>
        <p:nvSpPr>
          <p:cNvPr id="68" name="Ellipse 67">
            <a:extLst>
              <a:ext uri="{FF2B5EF4-FFF2-40B4-BE49-F238E27FC236}">
                <a16:creationId xmlns:a16="http://schemas.microsoft.com/office/drawing/2014/main" id="{0018FF8C-2B4E-4F4C-BE89-923F05BD9E56}"/>
              </a:ext>
            </a:extLst>
          </p:cNvPr>
          <p:cNvSpPr/>
          <p:nvPr/>
        </p:nvSpPr>
        <p:spPr>
          <a:xfrm>
            <a:off x="903781" y="6739313"/>
            <a:ext cx="515596" cy="239048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6F99906-91BA-47CE-8DE6-760451248BE6}"/>
              </a:ext>
            </a:extLst>
          </p:cNvPr>
          <p:cNvSpPr txBox="1"/>
          <p:nvPr/>
        </p:nvSpPr>
        <p:spPr>
          <a:xfrm>
            <a:off x="40713" y="5470346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Micro-/</a:t>
            </a:r>
            <a:r>
              <a:rPr lang="de-DE" sz="2137" b="1" dirty="0" err="1"/>
              <a:t>Neopixel</a:t>
            </a:r>
            <a:endParaRPr lang="de-DE" sz="2137" b="1" dirty="0"/>
          </a:p>
        </p:txBody>
      </p:sp>
    </p:spTree>
    <p:extLst>
      <p:ext uri="{BB962C8B-B14F-4D97-AF65-F5344CB8AC3E}">
        <p14:creationId xmlns:p14="http://schemas.microsoft.com/office/powerpoint/2010/main" val="27543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3" t="-1" r="3327" b="48670"/>
          <a:stretch/>
        </p:blipFill>
        <p:spPr>
          <a:xfrm>
            <a:off x="2787274" y="4032567"/>
            <a:ext cx="2389251" cy="1477328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299744" y="222031"/>
            <a:ext cx="4798506" cy="75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Montage und Programmierung einer Micro/Neopixel-Matrix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759369" y="2608756"/>
            <a:ext cx="23632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Die Anschlüsse müssen an die entsprechend beschrifteten Pins angeschlossen werden :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Schwarz Masse/Ground/GND (-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Rot VCC/Power/5V DC (+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Weiß nicht angeschlossen </a:t>
            </a:r>
            <a:br>
              <a:rPr lang="de-DE" sz="1000" dirty="0"/>
            </a:br>
            <a:r>
              <a:rPr lang="de-DE" sz="1000" dirty="0"/>
              <a:t>(NC – not </a:t>
            </a:r>
            <a:r>
              <a:rPr lang="de-DE" sz="1000" dirty="0" err="1"/>
              <a:t>connectet</a:t>
            </a:r>
            <a:r>
              <a:rPr lang="de-DE" sz="1000" dirty="0"/>
              <a:t>)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Gelb ist das Signalkabel (Data Input)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282039" y="4050574"/>
            <a:ext cx="2505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Auf dem </a:t>
            </a:r>
            <a:r>
              <a:rPr lang="de-DE" sz="1000" b="1" dirty="0" err="1"/>
              <a:t>Calliope</a:t>
            </a:r>
            <a:r>
              <a:rPr lang="de-DE" sz="1000" b="1" dirty="0"/>
              <a:t> kann der Anschluss nur in einer Richtung eingesteckt werden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Anschluss des Kabels in die Buchse A1 oberhalb des B-Knopfes (da dieser analoge Signale verarbeiten kann)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Wie in der Abbildung oben zu sehen, ist das gelbe Kabel das Signalkabel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Das Signal liegt also am PIN C16 an</a:t>
            </a:r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0" y="5940910"/>
            <a:ext cx="1244350" cy="393434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25" y="2362772"/>
            <a:ext cx="2210505" cy="1657484"/>
          </a:xfrm>
          <a:prstGeom prst="rect">
            <a:avLst/>
          </a:prstGeom>
        </p:spPr>
      </p:pic>
      <p:sp>
        <p:nvSpPr>
          <p:cNvPr id="23" name="Ellipse 22"/>
          <p:cNvSpPr/>
          <p:nvPr/>
        </p:nvSpPr>
        <p:spPr>
          <a:xfrm rot="2095642">
            <a:off x="1515928" y="2628181"/>
            <a:ext cx="363349" cy="3654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sp>
        <p:nvSpPr>
          <p:cNvPr id="32" name="Rechteck 31"/>
          <p:cNvSpPr/>
          <p:nvPr/>
        </p:nvSpPr>
        <p:spPr>
          <a:xfrm>
            <a:off x="290526" y="972108"/>
            <a:ext cx="2197846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82039" y="1963580"/>
            <a:ext cx="1192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Gorve</a:t>
            </a:r>
            <a:r>
              <a:rPr lang="de-DE" sz="1000" dirty="0"/>
              <a:t>-Kabel-</a:t>
            </a:r>
            <a:r>
              <a:rPr lang="de-DE" sz="1000" dirty="0" err="1"/>
              <a:t>Female</a:t>
            </a:r>
            <a:r>
              <a:rPr lang="de-DE" sz="1000" dirty="0"/>
              <a:t>-Jumper</a:t>
            </a:r>
            <a:endParaRPr lang="de-DE" sz="1068" dirty="0"/>
          </a:p>
        </p:txBody>
      </p:sp>
      <p:sp>
        <p:nvSpPr>
          <p:cNvPr id="34" name="Textfeld 33"/>
          <p:cNvSpPr txBox="1"/>
          <p:nvPr/>
        </p:nvSpPr>
        <p:spPr>
          <a:xfrm>
            <a:off x="1383712" y="2049264"/>
            <a:ext cx="10505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Neopixel-Matrix</a:t>
            </a:r>
            <a:endParaRPr lang="de-DE" sz="1068" dirty="0"/>
          </a:p>
        </p:txBody>
      </p:sp>
      <p:cxnSp>
        <p:nvCxnSpPr>
          <p:cNvPr id="35" name="Gerade Verbindung mit Pfeil 34"/>
          <p:cNvCxnSpPr/>
          <p:nvPr/>
        </p:nvCxnSpPr>
        <p:spPr>
          <a:xfrm flipH="1">
            <a:off x="1697602" y="2357573"/>
            <a:ext cx="154170" cy="181196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cxnSpLocks/>
          </p:cNvCxnSpPr>
          <p:nvPr/>
        </p:nvCxnSpPr>
        <p:spPr>
          <a:xfrm flipH="1">
            <a:off x="3981899" y="4742170"/>
            <a:ext cx="387915" cy="11187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93BAC164-AD3C-4683-850F-52A801B72A8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4" t="6725" r="12634" b="12344"/>
          <a:stretch/>
        </p:blipFill>
        <p:spPr>
          <a:xfrm>
            <a:off x="390305" y="1225331"/>
            <a:ext cx="939555" cy="793496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F291E690-B1D2-4C5C-97A1-F1A2376AC8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00" y="6341827"/>
            <a:ext cx="4904689" cy="316148"/>
          </a:xfrm>
          <a:prstGeom prst="rect">
            <a:avLst/>
          </a:prstGeom>
        </p:spPr>
      </p:pic>
      <p:cxnSp>
        <p:nvCxnSpPr>
          <p:cNvPr id="37" name="Gerade Verbindung mit Pfeil 36"/>
          <p:cNvCxnSpPr>
            <a:cxnSpLocks/>
          </p:cNvCxnSpPr>
          <p:nvPr/>
        </p:nvCxnSpPr>
        <p:spPr>
          <a:xfrm flipH="1">
            <a:off x="1434504" y="6144208"/>
            <a:ext cx="144848" cy="213363"/>
          </a:xfrm>
          <a:prstGeom prst="straightConnector1">
            <a:avLst/>
          </a:prstGeom>
          <a:ln w="28575">
            <a:solidFill>
              <a:srgbClr val="2699BF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D00FE598-BCE3-426F-984E-8ED25CB24980}"/>
              </a:ext>
            </a:extLst>
          </p:cNvPr>
          <p:cNvSpPr txBox="1"/>
          <p:nvPr/>
        </p:nvSpPr>
        <p:spPr>
          <a:xfrm>
            <a:off x="1599547" y="5941535"/>
            <a:ext cx="2778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900" b="1" dirty="0">
                <a:solidFill>
                  <a:srgbClr val="2699BF"/>
                </a:solidFill>
              </a:rPr>
              <a:t>Link zum </a:t>
            </a:r>
            <a:r>
              <a:rPr lang="de-DE" sz="900" b="1" dirty="0" err="1">
                <a:solidFill>
                  <a:srgbClr val="2699BF"/>
                </a:solidFill>
              </a:rPr>
              <a:t>NeoPixel</a:t>
            </a:r>
            <a:r>
              <a:rPr lang="de-DE" sz="900" b="1" dirty="0">
                <a:solidFill>
                  <a:srgbClr val="2699BF"/>
                </a:solidFill>
              </a:rPr>
              <a:t> Paket:</a:t>
            </a:r>
          </a:p>
          <a:p>
            <a:r>
              <a:rPr lang="de-DE" sz="900" dirty="0">
                <a:solidFill>
                  <a:srgbClr val="2699BF"/>
                </a:solidFill>
              </a:rPr>
              <a:t>https://github.com/MKleinSB/pxt-neopixel-calliope</a:t>
            </a:r>
          </a:p>
        </p:txBody>
      </p:sp>
      <p:pic>
        <p:nvPicPr>
          <p:cNvPr id="65" name="Grafik 64">
            <a:extLst>
              <a:ext uri="{FF2B5EF4-FFF2-40B4-BE49-F238E27FC236}">
                <a16:creationId xmlns:a16="http://schemas.microsoft.com/office/drawing/2014/main" id="{60E0477D-92F3-4A17-B473-2C314DEC5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295" y="6754406"/>
            <a:ext cx="3351122" cy="196862"/>
          </a:xfrm>
          <a:prstGeom prst="rect">
            <a:avLst/>
          </a:prstGeom>
        </p:spPr>
      </p:pic>
      <p:sp>
        <p:nvSpPr>
          <p:cNvPr id="68" name="Ellipse 67">
            <a:extLst>
              <a:ext uri="{FF2B5EF4-FFF2-40B4-BE49-F238E27FC236}">
                <a16:creationId xmlns:a16="http://schemas.microsoft.com/office/drawing/2014/main" id="{0018FF8C-2B4E-4F4C-BE89-923F05BD9E56}"/>
              </a:ext>
            </a:extLst>
          </p:cNvPr>
          <p:cNvSpPr/>
          <p:nvPr/>
        </p:nvSpPr>
        <p:spPr>
          <a:xfrm>
            <a:off x="903781" y="6739313"/>
            <a:ext cx="515596" cy="239048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6F99906-91BA-47CE-8DE6-760451248BE6}"/>
              </a:ext>
            </a:extLst>
          </p:cNvPr>
          <p:cNvSpPr txBox="1"/>
          <p:nvPr/>
        </p:nvSpPr>
        <p:spPr>
          <a:xfrm>
            <a:off x="40713" y="5470346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Micro-/</a:t>
            </a:r>
            <a:r>
              <a:rPr lang="de-DE" sz="2137" b="1" dirty="0" err="1"/>
              <a:t>Neopixel</a:t>
            </a:r>
            <a:endParaRPr lang="de-DE" sz="2137" b="1" dirty="0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4793D1F4-0E11-4F92-A092-2156CBAA59F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9" t="10272" r="24822" b="14343"/>
          <a:stretch/>
        </p:blipFill>
        <p:spPr>
          <a:xfrm rot="5400000">
            <a:off x="1512367" y="1151736"/>
            <a:ext cx="793496" cy="939555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1B3B116E-2BD0-4475-825C-529C7D6E8F4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2" t="17399" r="32234" b="3796"/>
          <a:stretch/>
        </p:blipFill>
        <p:spPr>
          <a:xfrm rot="5400000">
            <a:off x="3063613" y="640160"/>
            <a:ext cx="1602326" cy="2281238"/>
          </a:xfrm>
          <a:prstGeom prst="rect">
            <a:avLst/>
          </a:prstGeom>
        </p:spPr>
      </p:pic>
      <p:sp>
        <p:nvSpPr>
          <p:cNvPr id="36" name="Ellipse 35">
            <a:extLst>
              <a:ext uri="{FF2B5EF4-FFF2-40B4-BE49-F238E27FC236}">
                <a16:creationId xmlns:a16="http://schemas.microsoft.com/office/drawing/2014/main" id="{A8D88A91-E75B-4B02-9074-FD4B18EBDF5F}"/>
              </a:ext>
            </a:extLst>
          </p:cNvPr>
          <p:cNvSpPr/>
          <p:nvPr/>
        </p:nvSpPr>
        <p:spPr>
          <a:xfrm>
            <a:off x="4002647" y="1659692"/>
            <a:ext cx="387837" cy="3869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1867A59-39D8-4DD5-8075-CC5BA5DD9D24}"/>
              </a:ext>
            </a:extLst>
          </p:cNvPr>
          <p:cNvCxnSpPr>
            <a:cxnSpLocks/>
          </p:cNvCxnSpPr>
          <p:nvPr/>
        </p:nvCxnSpPr>
        <p:spPr>
          <a:xfrm>
            <a:off x="4327704" y="1145090"/>
            <a:ext cx="42110" cy="365595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F3E95A5D-2BE7-4867-BAD2-2B13AB3B5C4A}"/>
              </a:ext>
            </a:extLst>
          </p:cNvPr>
          <p:cNvSpPr txBox="1"/>
          <p:nvPr/>
        </p:nvSpPr>
        <p:spPr>
          <a:xfrm>
            <a:off x="4173112" y="954283"/>
            <a:ext cx="105561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rgbClr val="FFC000"/>
                </a:solidFill>
              </a:rPr>
              <a:t>Gelb Signalkabel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2D02AAC-DA6F-4B1B-AA57-C8BC9EE3ACFB}"/>
              </a:ext>
            </a:extLst>
          </p:cNvPr>
          <p:cNvSpPr txBox="1"/>
          <p:nvPr/>
        </p:nvSpPr>
        <p:spPr>
          <a:xfrm>
            <a:off x="2807241" y="1169727"/>
            <a:ext cx="6728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/>
              <a:t>GND (- Pol)</a:t>
            </a:r>
            <a:endParaRPr lang="de-DE" dirty="0"/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F5748CFF-9B22-4BAA-8780-C0A4F8B7AD90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3480080" y="1277449"/>
            <a:ext cx="5632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00317744-090E-4970-80D8-BE27FC7FD154}"/>
              </a:ext>
            </a:extLst>
          </p:cNvPr>
          <p:cNvSpPr txBox="1"/>
          <p:nvPr/>
        </p:nvSpPr>
        <p:spPr>
          <a:xfrm>
            <a:off x="2805823" y="1044724"/>
            <a:ext cx="8193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rgbClr val="FF0000"/>
                </a:solidFill>
              </a:rPr>
              <a:t>Rot VCC (+ Pol)</a:t>
            </a:r>
            <a:endParaRPr lang="de-DE" b="1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CFB35CC-58BF-4401-801B-3C0CAC057E5D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3625146" y="1152446"/>
            <a:ext cx="46107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54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51B0681E-1B88-4B1E-886F-343AEF4BBD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8" b="17990"/>
          <a:stretch/>
        </p:blipFill>
        <p:spPr>
          <a:xfrm>
            <a:off x="303731" y="2062727"/>
            <a:ext cx="2193859" cy="1835355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Montage des Infrarotsensors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532048" y="1996880"/>
            <a:ext cx="267749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Der Sensor besitzt drei Anschlüsse: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GND auch Ground oder Masse(-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VCC (Spannungsversorgung, +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Und OUT hier mit gelben Signalkabel</a:t>
            </a:r>
          </a:p>
          <a:p>
            <a:r>
              <a:rPr lang="de-DE" sz="1000" b="1" dirty="0"/>
              <a:t>Anschlüsse werden wie folgt verbunden: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Das rote Kabel VCC (am Sensor) wird in den 3,3V des </a:t>
            </a:r>
            <a:r>
              <a:rPr lang="de-DE" sz="1000" dirty="0" err="1"/>
              <a:t>Calliope</a:t>
            </a:r>
            <a:r>
              <a:rPr lang="de-DE" sz="1000" dirty="0"/>
              <a:t> gesteckt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Das orangene Kabel bildet die Masse Verbindung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Das Gelbe Signalkabel verbindet OUT und den C5-Kontakt des </a:t>
            </a:r>
            <a:r>
              <a:rPr lang="de-DE" sz="1000" dirty="0" err="1"/>
              <a:t>Calliope</a:t>
            </a:r>
            <a:r>
              <a:rPr lang="de-DE" sz="1000" dirty="0"/>
              <a:t>. 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46049" y="4011456"/>
            <a:ext cx="25052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Achtung! beim anschließen darauf achten, dass + und – korrekt angeschlossen sind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Die Jumper-Kabel können direkt in die Pins gesteckt werden (sind dann aber sehr lose) mit einer aufgelöteten </a:t>
            </a:r>
            <a:r>
              <a:rPr lang="de-DE" sz="1000" b="1" dirty="0" err="1"/>
              <a:t>Buchsenleiste</a:t>
            </a:r>
            <a:r>
              <a:rPr lang="de-DE" sz="1000" b="1" dirty="0"/>
              <a:t> halten diese fester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40713" y="5286523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Infrarotsensors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231271" y="5687997"/>
            <a:ext cx="47985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Aus dem „erweiterten Bereich“ werden folgende Befehle </a:t>
            </a:r>
            <a:br>
              <a:rPr lang="de-DE" sz="1000" dirty="0"/>
            </a:br>
            <a:r>
              <a:rPr lang="de-DE" sz="1000" dirty="0"/>
              <a:t>von Pins benötigt: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endParaRPr lang="de-DE" sz="1000" dirty="0"/>
          </a:p>
          <a:p>
            <a:pPr marL="218056" indent="-218056">
              <a:buFont typeface="Arial" panose="020B0604020202020204" pitchFamily="34" charset="0"/>
              <a:buChar char="•"/>
            </a:pPr>
            <a:endParaRPr lang="de-DE" sz="1000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Um den Infrarotsensor nutzen zu können muss die „Anziehungskraft“ an diesem Pin „nach oben“ gezogen werden.</a:t>
            </a:r>
            <a:br>
              <a:rPr lang="de-DE" sz="1000" dirty="0"/>
            </a:br>
            <a:r>
              <a:rPr lang="de-DE" sz="1000" dirty="0"/>
              <a:t>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endParaRPr lang="de-DE" sz="1000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Das auslesen der Sensoren erfolgt über den Baustein digitale Werte auslesen  </a:t>
            </a:r>
            <a:br>
              <a:rPr lang="de-DE" sz="1000" dirty="0"/>
            </a:br>
            <a:endParaRPr lang="de-DE" sz="1000" dirty="0"/>
          </a:p>
        </p:txBody>
      </p:sp>
      <p:sp>
        <p:nvSpPr>
          <p:cNvPr id="32" name="Rechteck 31"/>
          <p:cNvSpPr/>
          <p:nvPr/>
        </p:nvSpPr>
        <p:spPr>
          <a:xfrm>
            <a:off x="299744" y="640123"/>
            <a:ext cx="2197846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22702" y="1622152"/>
            <a:ext cx="966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Jumper-Kabel</a:t>
            </a:r>
          </a:p>
          <a:p>
            <a:pPr algn="ctr"/>
            <a:r>
              <a:rPr lang="de-DE" sz="1000" dirty="0"/>
              <a:t>Male/ </a:t>
            </a:r>
            <a:r>
              <a:rPr lang="de-DE" sz="1000" dirty="0" err="1"/>
              <a:t>Female</a:t>
            </a:r>
            <a:endParaRPr lang="de-DE" sz="1000" dirty="0"/>
          </a:p>
        </p:txBody>
      </p:sp>
      <p:sp>
        <p:nvSpPr>
          <p:cNvPr id="34" name="Textfeld 33"/>
          <p:cNvSpPr txBox="1"/>
          <p:nvPr/>
        </p:nvSpPr>
        <p:spPr>
          <a:xfrm>
            <a:off x="1362473" y="1691856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Infrarotsensor</a:t>
            </a:r>
            <a:endParaRPr lang="de-DE" sz="1068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C668E8E-2CA5-4076-9240-7D665CA83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574" y="3750817"/>
            <a:ext cx="2505235" cy="153905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13568B8-BACB-43CB-AD0D-088261BA3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72" y="6078804"/>
            <a:ext cx="2784948" cy="17518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7FC528C-1D66-4008-A647-69273177B8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087" b="11279"/>
          <a:stretch/>
        </p:blipFill>
        <p:spPr>
          <a:xfrm>
            <a:off x="516434" y="6712167"/>
            <a:ext cx="1943538" cy="19002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3C441B0-B800-4CD1-A54A-467E7EFC81B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6" r="30515" b="23059"/>
          <a:stretch/>
        </p:blipFill>
        <p:spPr>
          <a:xfrm rot="5400000">
            <a:off x="3487145" y="-168260"/>
            <a:ext cx="865779" cy="257902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BA4A766-CF32-44B9-82A2-761A136F8C3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1" t="22152" r="12135" b="10145"/>
          <a:stretch/>
        </p:blipFill>
        <p:spPr>
          <a:xfrm rot="10800000">
            <a:off x="1443223" y="846741"/>
            <a:ext cx="936000" cy="79231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C2E5FEA-0BD4-4F79-991F-2AF24E626AC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" t="1673" r="21756" b="11445"/>
          <a:stretch/>
        </p:blipFill>
        <p:spPr>
          <a:xfrm>
            <a:off x="388856" y="846743"/>
            <a:ext cx="936000" cy="795359"/>
          </a:xfrm>
          <a:prstGeom prst="rect">
            <a:avLst/>
          </a:prstGeom>
        </p:spPr>
      </p:pic>
      <p:cxnSp>
        <p:nvCxnSpPr>
          <p:cNvPr id="36" name="Gerade Verbindung mit Pfeil 35"/>
          <p:cNvCxnSpPr>
            <a:cxnSpLocks/>
          </p:cNvCxnSpPr>
          <p:nvPr/>
        </p:nvCxnSpPr>
        <p:spPr>
          <a:xfrm flipV="1">
            <a:off x="388857" y="3247292"/>
            <a:ext cx="313107" cy="2683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cxnSpLocks/>
          </p:cNvCxnSpPr>
          <p:nvPr/>
        </p:nvCxnSpPr>
        <p:spPr>
          <a:xfrm flipH="1" flipV="1">
            <a:off x="805913" y="3159209"/>
            <a:ext cx="136196" cy="2825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8EA1D82C-85F8-48F8-969A-B769389F69C2}"/>
              </a:ext>
            </a:extLst>
          </p:cNvPr>
          <p:cNvCxnSpPr>
            <a:cxnSpLocks/>
          </p:cNvCxnSpPr>
          <p:nvPr/>
        </p:nvCxnSpPr>
        <p:spPr>
          <a:xfrm flipH="1" flipV="1">
            <a:off x="1000992" y="3174895"/>
            <a:ext cx="181262" cy="40654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391B97BD-3BFA-411F-A247-8072E271ECF4}"/>
              </a:ext>
            </a:extLst>
          </p:cNvPr>
          <p:cNvSpPr txBox="1"/>
          <p:nvPr/>
        </p:nvSpPr>
        <p:spPr>
          <a:xfrm>
            <a:off x="804027" y="3362588"/>
            <a:ext cx="276163" cy="30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BDA3FF5-25D6-4D02-99F9-381C35230906}"/>
              </a:ext>
            </a:extLst>
          </p:cNvPr>
          <p:cNvSpPr txBox="1"/>
          <p:nvPr/>
        </p:nvSpPr>
        <p:spPr>
          <a:xfrm>
            <a:off x="269273" y="3396023"/>
            <a:ext cx="313106" cy="30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-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6687345-2A90-4383-9CF5-07BFEAF22713}"/>
              </a:ext>
            </a:extLst>
          </p:cNvPr>
          <p:cNvSpPr txBox="1"/>
          <p:nvPr/>
        </p:nvSpPr>
        <p:spPr>
          <a:xfrm>
            <a:off x="1069090" y="3559216"/>
            <a:ext cx="508473" cy="305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accent4">
                    <a:lumMod val="75000"/>
                  </a:schemeClr>
                </a:solidFill>
              </a:rPr>
              <a:t>OUT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E3E9CF3-BAE3-4361-90DF-69DDC2272B98}"/>
              </a:ext>
            </a:extLst>
          </p:cNvPr>
          <p:cNvSpPr txBox="1"/>
          <p:nvPr/>
        </p:nvSpPr>
        <p:spPr>
          <a:xfrm>
            <a:off x="2630523" y="1585952"/>
            <a:ext cx="257902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FF0000"/>
                </a:solidFill>
              </a:rPr>
              <a:t>*</a:t>
            </a:r>
            <a:r>
              <a:rPr lang="de-DE" sz="1000" b="1" dirty="0"/>
              <a:t> </a:t>
            </a:r>
            <a:r>
              <a:rPr lang="de-DE" sz="1000" dirty="0"/>
              <a:t>Mit einem Schraubendreher kann die Empfindlichkeit eingestellt werden.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288F466-9D1E-4DA9-BFF4-3F59AF6DB5B3}"/>
              </a:ext>
            </a:extLst>
          </p:cNvPr>
          <p:cNvSpPr/>
          <p:nvPr/>
        </p:nvSpPr>
        <p:spPr>
          <a:xfrm>
            <a:off x="3251910" y="846743"/>
            <a:ext cx="414926" cy="35468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97BCF5B-2CFE-4614-8A04-77CBA0F59E79}"/>
              </a:ext>
            </a:extLst>
          </p:cNvPr>
          <p:cNvSpPr txBox="1"/>
          <p:nvPr/>
        </p:nvSpPr>
        <p:spPr>
          <a:xfrm>
            <a:off x="3502356" y="698761"/>
            <a:ext cx="295564" cy="30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094C608-C88A-43FC-B565-4085E14C059C}"/>
              </a:ext>
            </a:extLst>
          </p:cNvPr>
          <p:cNvSpPr/>
          <p:nvPr/>
        </p:nvSpPr>
        <p:spPr>
          <a:xfrm>
            <a:off x="2666607" y="4924055"/>
            <a:ext cx="162000" cy="1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010291-4BBE-4DC2-BD3C-2FE3E22C5650}"/>
              </a:ext>
            </a:extLst>
          </p:cNvPr>
          <p:cNvSpPr/>
          <p:nvPr/>
        </p:nvSpPr>
        <p:spPr>
          <a:xfrm>
            <a:off x="3547108" y="3840272"/>
            <a:ext cx="72000" cy="720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689BC4C-7625-426A-8748-C36A05CB0B24}"/>
              </a:ext>
            </a:extLst>
          </p:cNvPr>
          <p:cNvSpPr/>
          <p:nvPr/>
        </p:nvSpPr>
        <p:spPr>
          <a:xfrm>
            <a:off x="3294420" y="3923080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137859D1-F973-4DE0-841B-8ABC70EB04DC}"/>
              </a:ext>
            </a:extLst>
          </p:cNvPr>
          <p:cNvSpPr/>
          <p:nvPr/>
        </p:nvSpPr>
        <p:spPr>
          <a:xfrm>
            <a:off x="3295487" y="3838517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598D591-5AF7-4307-8AC1-1E508B667A7B}"/>
              </a:ext>
            </a:extLst>
          </p:cNvPr>
          <p:cNvSpPr/>
          <p:nvPr/>
        </p:nvSpPr>
        <p:spPr>
          <a:xfrm>
            <a:off x="2666607" y="5105030"/>
            <a:ext cx="162000" cy="1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D1D75842-18C8-4E10-91BA-204D0CA9154A}"/>
              </a:ext>
            </a:extLst>
          </p:cNvPr>
          <p:cNvSpPr/>
          <p:nvPr/>
        </p:nvSpPr>
        <p:spPr>
          <a:xfrm>
            <a:off x="3207944" y="4924055"/>
            <a:ext cx="162000" cy="1620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4C6F524-E6AB-4F64-A71B-B45CA546D5F2}"/>
              </a:ext>
            </a:extLst>
          </p:cNvPr>
          <p:cNvSpPr/>
          <p:nvPr/>
        </p:nvSpPr>
        <p:spPr>
          <a:xfrm>
            <a:off x="1959026" y="6040700"/>
            <a:ext cx="515596" cy="239048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E4FDFBA-0CF1-41DD-891C-D551EAE4F6A7}"/>
              </a:ext>
            </a:extLst>
          </p:cNvPr>
          <p:cNvGrpSpPr/>
          <p:nvPr/>
        </p:nvGrpSpPr>
        <p:grpSpPr>
          <a:xfrm>
            <a:off x="3574750" y="5754782"/>
            <a:ext cx="1131173" cy="516396"/>
            <a:chOff x="3964636" y="5610821"/>
            <a:chExt cx="1131173" cy="516396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20283D64-7BF3-408F-B9FD-2611314E53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56951"/>
            <a:stretch/>
          </p:blipFill>
          <p:spPr>
            <a:xfrm>
              <a:off x="3964636" y="5973723"/>
              <a:ext cx="1131173" cy="153494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1C98E9E0-75D6-4D21-ABF8-602242901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3684" y="5610821"/>
              <a:ext cx="1097903" cy="347131"/>
            </a:xfrm>
            <a:prstGeom prst="rect">
              <a:avLst/>
            </a:prstGeom>
          </p:spPr>
        </p:pic>
      </p:grpSp>
      <p:sp>
        <p:nvSpPr>
          <p:cNvPr id="52" name="Ellipse 51">
            <a:extLst>
              <a:ext uri="{FF2B5EF4-FFF2-40B4-BE49-F238E27FC236}">
                <a16:creationId xmlns:a16="http://schemas.microsoft.com/office/drawing/2014/main" id="{DBE2DE2B-6AB9-45B9-ABC5-C62ED27B65CC}"/>
              </a:ext>
            </a:extLst>
          </p:cNvPr>
          <p:cNvSpPr/>
          <p:nvPr/>
        </p:nvSpPr>
        <p:spPr>
          <a:xfrm>
            <a:off x="1876530" y="6687776"/>
            <a:ext cx="583441" cy="239048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</p:spTree>
    <p:extLst>
      <p:ext uri="{BB962C8B-B14F-4D97-AF65-F5344CB8AC3E}">
        <p14:creationId xmlns:p14="http://schemas.microsoft.com/office/powerpoint/2010/main" val="84007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Montage des Servomotors</a:t>
            </a:r>
          </a:p>
        </p:txBody>
      </p:sp>
      <p:sp>
        <p:nvSpPr>
          <p:cNvPr id="5" name="Rechteck 4"/>
          <p:cNvSpPr/>
          <p:nvPr/>
        </p:nvSpPr>
        <p:spPr>
          <a:xfrm>
            <a:off x="299743" y="640123"/>
            <a:ext cx="4798507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33425" y="1743128"/>
            <a:ext cx="11483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Servo</a:t>
            </a:r>
            <a:r>
              <a:rPr lang="de-DE" sz="1000" dirty="0"/>
              <a:t>-Signalkabel</a:t>
            </a:r>
            <a:endParaRPr lang="de-DE" sz="1050" dirty="0"/>
          </a:p>
        </p:txBody>
      </p:sp>
      <p:sp>
        <p:nvSpPr>
          <p:cNvPr id="9" name="Textfeld 8"/>
          <p:cNvSpPr txBox="1"/>
          <p:nvPr/>
        </p:nvSpPr>
        <p:spPr>
          <a:xfrm>
            <a:off x="1546816" y="1741171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Servomotor</a:t>
            </a:r>
            <a:endParaRPr lang="de-DE" sz="1068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88" y="923067"/>
            <a:ext cx="1043977" cy="78320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578" y="923067"/>
            <a:ext cx="1043977" cy="78320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3" y="923067"/>
            <a:ext cx="1043977" cy="783203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204" y="923067"/>
            <a:ext cx="1043977" cy="783203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2722070" y="1742196"/>
            <a:ext cx="1149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Versorgungskabel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947888" y="1749474"/>
            <a:ext cx="1043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Batteriepack</a:t>
            </a:r>
            <a:endParaRPr lang="de-DE" sz="1068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1" y="3878548"/>
            <a:ext cx="2101992" cy="157693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t="60345" r="44615" b="1785"/>
          <a:stretch/>
        </p:blipFill>
        <p:spPr>
          <a:xfrm>
            <a:off x="2496887" y="3198856"/>
            <a:ext cx="2505238" cy="115510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94"/>
          <a:stretch/>
        </p:blipFill>
        <p:spPr>
          <a:xfrm>
            <a:off x="301376" y="2055809"/>
            <a:ext cx="2105611" cy="1357023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2383742" y="4349294"/>
            <a:ext cx="2665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Signalkable für das einstellen des Winkels</a:t>
            </a:r>
            <a:br>
              <a:rPr lang="de-DE" sz="1000" dirty="0"/>
            </a:br>
            <a:r>
              <a:rPr lang="de-DE" sz="1000" dirty="0"/>
              <a:t>an den Pin „P1“ (da dieser analoge Werte einstellen kann)</a:t>
            </a:r>
            <a:endParaRPr lang="de-DE" sz="1000" b="1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Schwarz Masse/</a:t>
            </a:r>
            <a:r>
              <a:rPr lang="de-DE" sz="1000" dirty="0" err="1"/>
              <a:t>Ground</a:t>
            </a:r>
            <a:r>
              <a:rPr lang="de-DE" sz="1000" dirty="0"/>
              <a:t> (- Pol) mit </a:t>
            </a:r>
            <a:br>
              <a:rPr lang="de-DE" sz="1000" dirty="0"/>
            </a:br>
            <a:r>
              <a:rPr lang="de-DE" sz="1000" dirty="0"/>
              <a:t>dem „-“ Pin des </a:t>
            </a:r>
            <a:r>
              <a:rPr lang="de-DE" sz="1000" dirty="0" err="1"/>
              <a:t>Calliope</a:t>
            </a:r>
            <a:r>
              <a:rPr lang="de-DE" sz="1000" dirty="0"/>
              <a:t> verbinden </a:t>
            </a:r>
            <a:br>
              <a:rPr lang="de-DE" sz="1000" dirty="0"/>
            </a:br>
            <a:r>
              <a:rPr lang="de-DE" sz="1000" dirty="0"/>
              <a:t>[Anschluss damit die der Minuspol das gleiche negative Potential hat]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 flipH="1">
            <a:off x="340506" y="2831850"/>
            <a:ext cx="428108" cy="21682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1818940" y="2110665"/>
            <a:ext cx="406714" cy="35320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 rot="19993581">
            <a:off x="265537" y="2558499"/>
            <a:ext cx="1006154" cy="256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68" dirty="0" err="1">
                <a:solidFill>
                  <a:srgbClr val="FF0000"/>
                </a:solidFill>
              </a:rPr>
              <a:t>Servo</a:t>
            </a:r>
            <a:endParaRPr lang="de-DE" sz="1068" dirty="0">
              <a:solidFill>
                <a:srgbClr val="FF000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 rot="19084285">
            <a:off x="1561906" y="1977825"/>
            <a:ext cx="1006154" cy="256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68" dirty="0" err="1">
                <a:solidFill>
                  <a:srgbClr val="FF0000"/>
                </a:solidFill>
              </a:rPr>
              <a:t>Calliope</a:t>
            </a:r>
            <a:endParaRPr lang="de-DE" sz="1068" dirty="0">
              <a:solidFill>
                <a:srgbClr val="FF0000"/>
              </a:solidFill>
            </a:endParaRPr>
          </a:p>
        </p:txBody>
      </p:sp>
      <p:cxnSp>
        <p:nvCxnSpPr>
          <p:cNvPr id="32" name="Gerade Verbindung mit Pfeil 31"/>
          <p:cNvCxnSpPr/>
          <p:nvPr/>
        </p:nvCxnSpPr>
        <p:spPr>
          <a:xfrm flipH="1" flipV="1">
            <a:off x="340505" y="4421466"/>
            <a:ext cx="155510" cy="40423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3853555" y="3921243"/>
            <a:ext cx="464218" cy="4215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cxnSp>
        <p:nvCxnSpPr>
          <p:cNvPr id="36" name="Gerade Verbindung mit Pfeil 35"/>
          <p:cNvCxnSpPr/>
          <p:nvPr/>
        </p:nvCxnSpPr>
        <p:spPr>
          <a:xfrm flipH="1">
            <a:off x="3000042" y="3690720"/>
            <a:ext cx="418879" cy="35676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0713" y="5497756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Servomotors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231011" y="5897790"/>
            <a:ext cx="4798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Unter „Fortgeschrittene“ im Bereich Pins findet sich</a:t>
            </a:r>
            <a:br>
              <a:rPr lang="de-DE" sz="1000" dirty="0"/>
            </a:br>
            <a:r>
              <a:rPr lang="de-DE" sz="1000" dirty="0"/>
              <a:t>die Funktion für die Steuerung eines Servomotors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Mit der Funktion folgender Funktion</a:t>
            </a:r>
            <a:br>
              <a:rPr lang="de-DE" sz="1000" dirty="0"/>
            </a:br>
            <a:r>
              <a:rPr lang="de-DE" sz="1000" dirty="0"/>
              <a:t>„schreibe </a:t>
            </a:r>
            <a:r>
              <a:rPr lang="de-DE" sz="1000" dirty="0" err="1"/>
              <a:t>Servo</a:t>
            </a:r>
            <a:r>
              <a:rPr lang="de-DE" sz="1000" dirty="0"/>
              <a:t> an Pin [P1] auf [180]“ </a:t>
            </a:r>
            <a:br>
              <a:rPr lang="de-DE" sz="1000" dirty="0"/>
            </a:br>
            <a:r>
              <a:rPr lang="de-DE" sz="1000" dirty="0"/>
              <a:t>kann ein beliebiger Winkel an den </a:t>
            </a:r>
            <a:r>
              <a:rPr lang="de-DE" sz="1000" dirty="0" err="1"/>
              <a:t>Servo</a:t>
            </a:r>
            <a:r>
              <a:rPr lang="de-DE" sz="1000" dirty="0"/>
              <a:t> gesendet werden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Der Programmcode wartet nicht auf das erreichen der Position</a:t>
            </a:r>
            <a:br>
              <a:rPr lang="de-DE" sz="1000" dirty="0"/>
            </a:br>
            <a:r>
              <a:rPr lang="de-DE" sz="1000" dirty="0"/>
              <a:t>aus diesem Grund wird nach dem Senden des Winkels eine Pause benötigt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Das auslesen des eingestellten Winkels ist nicht möglich (Speichern des Winkels)</a:t>
            </a:r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181" y="5898288"/>
            <a:ext cx="1209860" cy="382529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853" y="6322955"/>
            <a:ext cx="1856038" cy="218631"/>
          </a:xfrm>
          <a:prstGeom prst="rect">
            <a:avLst/>
          </a:prstGeom>
        </p:spPr>
      </p:pic>
      <p:pic>
        <p:nvPicPr>
          <p:cNvPr id="42" name="Grafik 4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483" y="6676042"/>
            <a:ext cx="978931" cy="193848"/>
          </a:xfrm>
          <a:prstGeom prst="rect">
            <a:avLst/>
          </a:prstGeom>
        </p:spPr>
      </p:pic>
      <p:sp>
        <p:nvSpPr>
          <p:cNvPr id="45" name="Textfeld 44"/>
          <p:cNvSpPr txBox="1"/>
          <p:nvPr/>
        </p:nvSpPr>
        <p:spPr>
          <a:xfrm>
            <a:off x="2432362" y="2019864"/>
            <a:ext cx="2665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Das Signalkabel und das Batterie-Pack-Verbindungskabel entsprechend ihrer Farbcodierung an den </a:t>
            </a:r>
            <a:r>
              <a:rPr lang="de-DE" sz="1000" b="1" dirty="0" err="1"/>
              <a:t>Servo</a:t>
            </a:r>
            <a:r>
              <a:rPr lang="de-DE" sz="1000" b="1" dirty="0"/>
              <a:t>-Motor anschließen:</a:t>
            </a:r>
            <a:endParaRPr lang="de-DE" sz="1000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Signalkable für das einstellen des Winkels</a:t>
            </a:r>
            <a:endParaRPr lang="de-DE" sz="1000" b="1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Schwarz Masse/</a:t>
            </a:r>
            <a:r>
              <a:rPr lang="de-DE" sz="1000" dirty="0" err="1"/>
              <a:t>Ground</a:t>
            </a:r>
            <a:r>
              <a:rPr lang="de-DE" sz="1000" dirty="0"/>
              <a:t> (-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Rot VCC (+ Pol)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33703" y="3442622"/>
            <a:ext cx="2217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Anschließen des Signalkabels und des Minus-Pols an den </a:t>
            </a:r>
            <a:r>
              <a:rPr lang="de-DE" sz="1000" b="1" dirty="0" err="1"/>
              <a:t>Calliope</a:t>
            </a:r>
            <a:r>
              <a:rPr lang="de-DE" sz="1000" b="1" dirty="0"/>
              <a:t>: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937024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feld 89">
            <a:extLst>
              <a:ext uri="{FF2B5EF4-FFF2-40B4-BE49-F238E27FC236}">
                <a16:creationId xmlns:a16="http://schemas.microsoft.com/office/drawing/2014/main" id="{A5147B69-71AA-4F80-8507-5542A9138A48}"/>
              </a:ext>
            </a:extLst>
          </p:cNvPr>
          <p:cNvSpPr txBox="1"/>
          <p:nvPr/>
        </p:nvSpPr>
        <p:spPr>
          <a:xfrm>
            <a:off x="390141" y="1986232"/>
            <a:ext cx="20493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Auf den </a:t>
            </a:r>
            <a:r>
              <a:rPr lang="de-DE" sz="1000" dirty="0" err="1"/>
              <a:t>Motorshield‘s</a:t>
            </a:r>
            <a:r>
              <a:rPr lang="de-DE" sz="1000" dirty="0"/>
              <a:t> sind die Anschlüsse beschriftet und müssen wie folgt verbunden werden: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IN1 = P0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IN2 = P1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IN3 = P2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IN4 = P3</a:t>
            </a:r>
          </a:p>
          <a:p>
            <a:r>
              <a:rPr lang="de-DE" sz="1000" dirty="0"/>
              <a:t>Des Weiteren sind die Motoren A und B an das </a:t>
            </a:r>
            <a:r>
              <a:rPr lang="de-DE" sz="1000" dirty="0" err="1"/>
              <a:t>Motorenshield</a:t>
            </a:r>
            <a:r>
              <a:rPr lang="de-DE" sz="1000" dirty="0"/>
              <a:t> wie folgt anzuschließen: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Vin oder VCC = + Pol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GND = – Pol</a:t>
            </a:r>
          </a:p>
          <a:p>
            <a:r>
              <a:rPr lang="de-DE" sz="1000" dirty="0"/>
              <a:t>Je nach Modul ist </a:t>
            </a:r>
            <a:r>
              <a:rPr lang="de-DE" sz="1000" dirty="0" err="1"/>
              <a:t>Vcc</a:t>
            </a:r>
            <a:r>
              <a:rPr lang="de-DE" sz="1000" dirty="0"/>
              <a:t> (Anschluss 5V Logik) schon mit +5V verbunden daher hier </a:t>
            </a:r>
            <a:r>
              <a:rPr lang="de-DE" sz="1000" dirty="0">
                <a:solidFill>
                  <a:srgbClr val="FF0000"/>
                </a:solidFill>
              </a:rPr>
              <a:t>NICHT!! </a:t>
            </a:r>
            <a:r>
              <a:rPr lang="de-DE" sz="1000" dirty="0"/>
              <a:t>den </a:t>
            </a:r>
            <a:r>
              <a:rPr lang="de-DE" sz="1000" dirty="0" err="1"/>
              <a:t>Calliope</a:t>
            </a:r>
            <a:r>
              <a:rPr lang="de-DE" sz="1000" dirty="0"/>
              <a:t> anschließen.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H-Brücke und DC-Motoren am </a:t>
            </a:r>
            <a:r>
              <a:rPr lang="de-DE" sz="2137" b="1" dirty="0" err="1"/>
              <a:t>Calliope</a:t>
            </a:r>
            <a:endParaRPr lang="de-DE" sz="2137" b="1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3A1AFAC-58C8-4B76-984B-3024AEFD718C}"/>
              </a:ext>
            </a:extLst>
          </p:cNvPr>
          <p:cNvSpPr/>
          <p:nvPr/>
        </p:nvSpPr>
        <p:spPr>
          <a:xfrm>
            <a:off x="396000" y="617286"/>
            <a:ext cx="4596894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84514E9C-734A-463E-8DE8-7E04D3F06A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6" t="36187" r="34099" b="33669"/>
          <a:stretch/>
        </p:blipFill>
        <p:spPr>
          <a:xfrm>
            <a:off x="597289" y="877829"/>
            <a:ext cx="952022" cy="792000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056DD4E8-AA8F-4976-930B-2187003A8F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5" t="1373" r="14346" b="10642"/>
          <a:stretch/>
        </p:blipFill>
        <p:spPr>
          <a:xfrm rot="5400000">
            <a:off x="3862789" y="796083"/>
            <a:ext cx="792000" cy="943144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05B21E71-176E-4851-9818-E4E3AAFEEDA2}"/>
              </a:ext>
            </a:extLst>
          </p:cNvPr>
          <p:cNvSpPr txBox="1"/>
          <p:nvPr/>
        </p:nvSpPr>
        <p:spPr>
          <a:xfrm>
            <a:off x="433751" y="1607641"/>
            <a:ext cx="109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Doppel H-Brücke (L293D)</a:t>
            </a:r>
            <a:endParaRPr lang="de-DE" sz="1068" dirty="0"/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573D0C82-A037-4906-8FD5-55095ADA4A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643" t="60179" r="21364"/>
          <a:stretch/>
        </p:blipFill>
        <p:spPr>
          <a:xfrm>
            <a:off x="2439107" y="2046481"/>
            <a:ext cx="2552701" cy="1563430"/>
          </a:xfrm>
          <a:prstGeom prst="rect">
            <a:avLst/>
          </a:prstGeom>
        </p:spPr>
      </p:pic>
      <p:sp>
        <p:nvSpPr>
          <p:cNvPr id="77" name="Ellipse 76">
            <a:extLst>
              <a:ext uri="{FF2B5EF4-FFF2-40B4-BE49-F238E27FC236}">
                <a16:creationId xmlns:a16="http://schemas.microsoft.com/office/drawing/2014/main" id="{8D0BEE72-F553-4E95-B39B-B990E487A055}"/>
              </a:ext>
            </a:extLst>
          </p:cNvPr>
          <p:cNvSpPr/>
          <p:nvPr/>
        </p:nvSpPr>
        <p:spPr>
          <a:xfrm>
            <a:off x="2703760" y="3388754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D94B8301-4C80-4D1D-8444-D4B95F10DDCB}"/>
              </a:ext>
            </a:extLst>
          </p:cNvPr>
          <p:cNvSpPr/>
          <p:nvPr/>
        </p:nvSpPr>
        <p:spPr>
          <a:xfrm>
            <a:off x="2894670" y="3388754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29B7D147-870B-4A3D-BE90-C3BC0FCBA99B}"/>
              </a:ext>
            </a:extLst>
          </p:cNvPr>
          <p:cNvSpPr/>
          <p:nvPr/>
        </p:nvSpPr>
        <p:spPr>
          <a:xfrm>
            <a:off x="2707290" y="3201659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8522EAA-35F4-48C4-B53B-5F81EFA5D11D}"/>
              </a:ext>
            </a:extLst>
          </p:cNvPr>
          <p:cNvSpPr/>
          <p:nvPr/>
        </p:nvSpPr>
        <p:spPr>
          <a:xfrm>
            <a:off x="2894670" y="3201659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56CBF0E5-B83D-4978-9ABF-9F5BE251C7ED}"/>
              </a:ext>
            </a:extLst>
          </p:cNvPr>
          <p:cNvSpPr/>
          <p:nvPr/>
        </p:nvSpPr>
        <p:spPr>
          <a:xfrm>
            <a:off x="3339217" y="2079909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9091C2EA-7E80-41DB-8D0E-1883DB09189E}"/>
              </a:ext>
            </a:extLst>
          </p:cNvPr>
          <p:cNvSpPr/>
          <p:nvPr/>
        </p:nvSpPr>
        <p:spPr>
          <a:xfrm>
            <a:off x="3339217" y="2165606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A9669EF8-B112-4C3B-BB83-AE9234AFEA68}"/>
              </a:ext>
            </a:extLst>
          </p:cNvPr>
          <p:cNvSpPr/>
          <p:nvPr/>
        </p:nvSpPr>
        <p:spPr>
          <a:xfrm>
            <a:off x="3248959" y="2165605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BD6F6515-53C2-478D-A163-32FF4D5F68A4}"/>
              </a:ext>
            </a:extLst>
          </p:cNvPr>
          <p:cNvSpPr/>
          <p:nvPr/>
        </p:nvSpPr>
        <p:spPr>
          <a:xfrm>
            <a:off x="3251340" y="2077336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5E2F3757-9ED0-4401-883E-171F7B796FFE}"/>
              </a:ext>
            </a:extLst>
          </p:cNvPr>
          <p:cNvSpPr txBox="1"/>
          <p:nvPr/>
        </p:nvSpPr>
        <p:spPr>
          <a:xfrm>
            <a:off x="2508814" y="3453256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IN1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D7D26503-81A5-4E73-881D-818E27621F9C}"/>
              </a:ext>
            </a:extLst>
          </p:cNvPr>
          <p:cNvSpPr txBox="1"/>
          <p:nvPr/>
        </p:nvSpPr>
        <p:spPr>
          <a:xfrm>
            <a:off x="2510094" y="3001195"/>
            <a:ext cx="377154" cy="24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IN2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D39EA8CA-5128-470E-85D2-EDDED5B1EB04}"/>
              </a:ext>
            </a:extLst>
          </p:cNvPr>
          <p:cNvSpPr txBox="1"/>
          <p:nvPr/>
        </p:nvSpPr>
        <p:spPr>
          <a:xfrm>
            <a:off x="2879901" y="3450973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IN3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97E9E7DA-23D6-4962-9304-0F4C91F33281}"/>
              </a:ext>
            </a:extLst>
          </p:cNvPr>
          <p:cNvSpPr txBox="1"/>
          <p:nvPr/>
        </p:nvSpPr>
        <p:spPr>
          <a:xfrm>
            <a:off x="2881180" y="3006183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IN4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0C07377-12E0-40E6-A94E-B639A2A7D896}"/>
              </a:ext>
            </a:extLst>
          </p:cNvPr>
          <p:cNvSpPr txBox="1"/>
          <p:nvPr/>
        </p:nvSpPr>
        <p:spPr>
          <a:xfrm>
            <a:off x="2439107" y="3696783"/>
            <a:ext cx="2498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Hinweis:</a:t>
            </a:r>
          </a:p>
          <a:p>
            <a:r>
              <a:rPr lang="de-DE" sz="900" dirty="0"/>
              <a:t>Sollte etwas nicht funktionieren oder der Chip heiß werden trenne sofort die Verbindung zum </a:t>
            </a:r>
            <a:r>
              <a:rPr lang="de-DE" sz="900" dirty="0" err="1"/>
              <a:t>Calliope</a:t>
            </a:r>
            <a:r>
              <a:rPr lang="de-DE" sz="900" dirty="0"/>
              <a:t> und der Batterie!</a:t>
            </a:r>
          </a:p>
          <a:p>
            <a:r>
              <a:rPr lang="de-DE" sz="900" dirty="0"/>
              <a:t>Lass dir bei einem solchen Problem helfen.</a:t>
            </a:r>
          </a:p>
          <a:p>
            <a:endParaRPr lang="de-DE" sz="900" dirty="0"/>
          </a:p>
          <a:p>
            <a:r>
              <a:rPr lang="de-DE" sz="900" dirty="0"/>
              <a:t>Eine Besonderheit bietet das Modul mit dem L298N IC hier muss auch der GND mit dem – Pol des </a:t>
            </a:r>
            <a:r>
              <a:rPr lang="de-DE" sz="900" dirty="0" err="1"/>
              <a:t>Calliope</a:t>
            </a:r>
            <a:r>
              <a:rPr lang="de-DE" sz="900" dirty="0"/>
              <a:t> verbunden werden</a:t>
            </a:r>
          </a:p>
          <a:p>
            <a:endParaRPr lang="de-DE" sz="9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815AED1-48B4-4169-93FF-9171765E744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66" t="40237" r="39926" b="37694"/>
          <a:stretch/>
        </p:blipFill>
        <p:spPr>
          <a:xfrm>
            <a:off x="1731897" y="843001"/>
            <a:ext cx="943145" cy="792000"/>
          </a:xfrm>
          <a:prstGeom prst="rect">
            <a:avLst/>
          </a:prstGeom>
        </p:spPr>
      </p:pic>
      <p:sp>
        <p:nvSpPr>
          <p:cNvPr id="85" name="Textfeld 84">
            <a:extLst>
              <a:ext uri="{FF2B5EF4-FFF2-40B4-BE49-F238E27FC236}">
                <a16:creationId xmlns:a16="http://schemas.microsoft.com/office/drawing/2014/main" id="{71DAC2DF-5E80-4647-A96D-C47287AC4009}"/>
              </a:ext>
            </a:extLst>
          </p:cNvPr>
          <p:cNvSpPr txBox="1"/>
          <p:nvPr/>
        </p:nvSpPr>
        <p:spPr>
          <a:xfrm>
            <a:off x="1646696" y="1605208"/>
            <a:ext cx="1097499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Doppel H-Brücke</a:t>
            </a:r>
          </a:p>
          <a:p>
            <a:pPr algn="ctr"/>
            <a:r>
              <a:rPr lang="de-DE" sz="1000" dirty="0"/>
              <a:t>(L293D)</a:t>
            </a:r>
            <a:endParaRPr lang="de-DE" sz="1068" dirty="0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3722767D-41F9-48B3-A8F9-3F9762E4B617}"/>
              </a:ext>
            </a:extLst>
          </p:cNvPr>
          <p:cNvSpPr txBox="1"/>
          <p:nvPr/>
        </p:nvSpPr>
        <p:spPr>
          <a:xfrm>
            <a:off x="-149470" y="4924665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DC-Motors</a:t>
            </a:r>
          </a:p>
        </p:txBody>
      </p:sp>
      <p:pic>
        <p:nvPicPr>
          <p:cNvPr id="93" name="Grafik 92">
            <a:extLst>
              <a:ext uri="{FF2B5EF4-FFF2-40B4-BE49-F238E27FC236}">
                <a16:creationId xmlns:a16="http://schemas.microsoft.com/office/drawing/2014/main" id="{AA0877EC-BFB9-430F-9FF6-A7B48F1746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47" y="5363147"/>
            <a:ext cx="1244350" cy="393434"/>
          </a:xfrm>
          <a:prstGeom prst="rect">
            <a:avLst/>
          </a:prstGeom>
        </p:spPr>
      </p:pic>
      <p:pic>
        <p:nvPicPr>
          <p:cNvPr id="94" name="Grafik 93">
            <a:extLst>
              <a:ext uri="{FF2B5EF4-FFF2-40B4-BE49-F238E27FC236}">
                <a16:creationId xmlns:a16="http://schemas.microsoft.com/office/drawing/2014/main" id="{536D1E47-5965-4814-958E-B2327EB9AB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648" y="5748138"/>
            <a:ext cx="4708109" cy="303477"/>
          </a:xfrm>
          <a:prstGeom prst="rect">
            <a:avLst/>
          </a:prstGeom>
        </p:spPr>
      </p:pic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9AC07802-DDA6-41F3-B4C2-5C638A228F04}"/>
              </a:ext>
            </a:extLst>
          </p:cNvPr>
          <p:cNvCxnSpPr>
            <a:cxnSpLocks/>
          </p:cNvCxnSpPr>
          <p:nvPr/>
        </p:nvCxnSpPr>
        <p:spPr>
          <a:xfrm flipH="1">
            <a:off x="2036014" y="5646867"/>
            <a:ext cx="265076" cy="139159"/>
          </a:xfrm>
          <a:prstGeom prst="straightConnector1">
            <a:avLst/>
          </a:prstGeom>
          <a:ln w="28575">
            <a:solidFill>
              <a:srgbClr val="F99B1C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0D2C8D03-51FB-4419-BBD6-809D02299D70}"/>
              </a:ext>
            </a:extLst>
          </p:cNvPr>
          <p:cNvSpPr txBox="1"/>
          <p:nvPr/>
        </p:nvSpPr>
        <p:spPr>
          <a:xfrm>
            <a:off x="2168552" y="5320788"/>
            <a:ext cx="2778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900" b="1" dirty="0">
                <a:solidFill>
                  <a:srgbClr val="F99B1C"/>
                </a:solidFill>
              </a:rPr>
              <a:t>Link zum Motorpaket:</a:t>
            </a:r>
          </a:p>
          <a:p>
            <a:r>
              <a:rPr lang="de-DE" sz="900" dirty="0">
                <a:solidFill>
                  <a:srgbClr val="F99B1C"/>
                </a:solidFill>
              </a:rPr>
              <a:t>https://github.com/r00b1nh00d/KISS-MINT-MOTOR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7B81954C-0203-4131-8DC2-FF8618B2946B}"/>
              </a:ext>
            </a:extLst>
          </p:cNvPr>
          <p:cNvSpPr txBox="1"/>
          <p:nvPr/>
        </p:nvSpPr>
        <p:spPr>
          <a:xfrm>
            <a:off x="338648" y="6055310"/>
            <a:ext cx="4708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Es sollte unter Motor ein neuer Blockbereich mit dem Namen </a:t>
            </a:r>
            <a:br>
              <a:rPr lang="de-DE" sz="900" dirty="0"/>
            </a:br>
            <a:r>
              <a:rPr lang="de-DE" sz="900" dirty="0"/>
              <a:t>„</a:t>
            </a:r>
            <a:r>
              <a:rPr lang="de-DE" sz="900" dirty="0" err="1"/>
              <a:t>KissMintMotor</a:t>
            </a:r>
            <a:r>
              <a:rPr lang="de-DE" sz="900" dirty="0"/>
              <a:t>“ auftauchen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Mithilfe der Funktion „</a:t>
            </a:r>
            <a:r>
              <a:rPr lang="de-DE" sz="900" dirty="0" err="1"/>
              <a:t>DigitalMotor</a:t>
            </a:r>
            <a:r>
              <a:rPr lang="de-DE" sz="900" dirty="0"/>
              <a:t> Motor A Richtung vor“ kann dem angeschlossenen Motor die Richtung angegeben werden.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Der Block ermöglicht es die Motoren A und B separat oder A+B gleichzeitig anzusteuern.</a:t>
            </a:r>
          </a:p>
        </p:txBody>
      </p:sp>
      <p:pic>
        <p:nvPicPr>
          <p:cNvPr id="98" name="Grafik 97">
            <a:extLst>
              <a:ext uri="{FF2B5EF4-FFF2-40B4-BE49-F238E27FC236}">
                <a16:creationId xmlns:a16="http://schemas.microsoft.com/office/drawing/2014/main" id="{7FD0FEE7-D642-4583-BD70-26AAB042A9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3681" y="6225467"/>
            <a:ext cx="1256680" cy="264564"/>
          </a:xfrm>
          <a:prstGeom prst="rect">
            <a:avLst/>
          </a:prstGeom>
        </p:spPr>
      </p:pic>
      <p:sp>
        <p:nvSpPr>
          <p:cNvPr id="100" name="Textfeld 99">
            <a:extLst>
              <a:ext uri="{FF2B5EF4-FFF2-40B4-BE49-F238E27FC236}">
                <a16:creationId xmlns:a16="http://schemas.microsoft.com/office/drawing/2014/main" id="{A20BF1E9-BC11-4E49-A0CA-400052E560A2}"/>
              </a:ext>
            </a:extLst>
          </p:cNvPr>
          <p:cNvSpPr txBox="1"/>
          <p:nvPr/>
        </p:nvSpPr>
        <p:spPr>
          <a:xfrm>
            <a:off x="3688308" y="1683276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Kabel</a:t>
            </a:r>
            <a:endParaRPr lang="de-DE" sz="1068" dirty="0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5DC5E5E6-67FF-4278-A150-4FBCEDAD3A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66" y="6837734"/>
            <a:ext cx="2454084" cy="20931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3DC54C3-5F98-4A26-98D4-73FDC461346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7" t="17994" r="21513" b="26433"/>
          <a:stretch/>
        </p:blipFill>
        <p:spPr>
          <a:xfrm>
            <a:off x="2937081" y="837382"/>
            <a:ext cx="672017" cy="786788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1961B43A-797C-467C-AB74-235194305C4F}"/>
              </a:ext>
            </a:extLst>
          </p:cNvPr>
          <p:cNvSpPr txBox="1"/>
          <p:nvPr/>
        </p:nvSpPr>
        <p:spPr>
          <a:xfrm>
            <a:off x="2669595" y="1605208"/>
            <a:ext cx="109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Doppel H-Brücke (L298N)</a:t>
            </a:r>
            <a:endParaRPr lang="de-DE" sz="1068" dirty="0"/>
          </a:p>
        </p:txBody>
      </p:sp>
    </p:spTree>
    <p:extLst>
      <p:ext uri="{BB962C8B-B14F-4D97-AF65-F5344CB8AC3E}">
        <p14:creationId xmlns:p14="http://schemas.microsoft.com/office/powerpoint/2010/main" val="204021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feld 89">
            <a:extLst>
              <a:ext uri="{FF2B5EF4-FFF2-40B4-BE49-F238E27FC236}">
                <a16:creationId xmlns:a16="http://schemas.microsoft.com/office/drawing/2014/main" id="{A5147B69-71AA-4F80-8507-5542A9138A48}"/>
              </a:ext>
            </a:extLst>
          </p:cNvPr>
          <p:cNvSpPr txBox="1"/>
          <p:nvPr/>
        </p:nvSpPr>
        <p:spPr>
          <a:xfrm>
            <a:off x="390141" y="1986232"/>
            <a:ext cx="20493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Auf den </a:t>
            </a:r>
            <a:r>
              <a:rPr lang="de-DE" sz="1000" dirty="0" err="1"/>
              <a:t>Motorshield‘s</a:t>
            </a:r>
            <a:r>
              <a:rPr lang="de-DE" sz="1000" dirty="0"/>
              <a:t> sind die Anschlüsse beschriftet und müssen wie folgt verbunden werden: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IN1 = P0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IN2 = P1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IN3 = P2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IN4 = P3</a:t>
            </a:r>
          </a:p>
          <a:p>
            <a:r>
              <a:rPr lang="de-DE" sz="1000" dirty="0"/>
              <a:t>Der Schrittmotor kann verdrehungssicher am Darlington Array angeschlossen werden oder an der Doppel H-Brücke wie auf der Platine aufgemalt.</a:t>
            </a:r>
          </a:p>
          <a:p>
            <a:r>
              <a:rPr lang="de-DE" sz="1000" dirty="0"/>
              <a:t>Je nach Modul ist </a:t>
            </a:r>
            <a:r>
              <a:rPr lang="de-DE" sz="1000" dirty="0" err="1"/>
              <a:t>Vcc</a:t>
            </a:r>
            <a:r>
              <a:rPr lang="de-DE" sz="1000" dirty="0"/>
              <a:t> (Anschluss 5V Logik) schon mit +5V verbunden daher hier </a:t>
            </a:r>
            <a:r>
              <a:rPr lang="de-DE" sz="1000" dirty="0">
                <a:solidFill>
                  <a:srgbClr val="FF0000"/>
                </a:solidFill>
              </a:rPr>
              <a:t>NICHT!! </a:t>
            </a:r>
            <a:r>
              <a:rPr lang="de-DE" sz="1000" dirty="0"/>
              <a:t>den </a:t>
            </a:r>
            <a:r>
              <a:rPr lang="de-DE" sz="1000" dirty="0" err="1"/>
              <a:t>Calliope</a:t>
            </a:r>
            <a:r>
              <a:rPr lang="de-DE" sz="1000" dirty="0"/>
              <a:t> anschließen.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Schrittmotoren am </a:t>
            </a:r>
            <a:r>
              <a:rPr lang="de-DE" sz="2137" b="1" dirty="0" err="1"/>
              <a:t>Calliope</a:t>
            </a:r>
            <a:endParaRPr lang="de-DE" sz="2137" b="1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3A1AFAC-58C8-4B76-984B-3024AEFD718C}"/>
              </a:ext>
            </a:extLst>
          </p:cNvPr>
          <p:cNvSpPr/>
          <p:nvPr/>
        </p:nvSpPr>
        <p:spPr>
          <a:xfrm>
            <a:off x="396000" y="617286"/>
            <a:ext cx="4596894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17474D8-9024-48F7-92FB-024E6D483D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97" t="35750" r="36709" b="33941"/>
          <a:stretch/>
        </p:blipFill>
        <p:spPr>
          <a:xfrm>
            <a:off x="1584425" y="868833"/>
            <a:ext cx="943145" cy="791024"/>
          </a:xfrm>
          <a:prstGeom prst="rect">
            <a:avLst/>
          </a:prstGeom>
        </p:spPr>
      </p:pic>
      <p:sp>
        <p:nvSpPr>
          <p:cNvPr id="43" name="Textfeld 42">
            <a:extLst>
              <a:ext uri="{FF2B5EF4-FFF2-40B4-BE49-F238E27FC236}">
                <a16:creationId xmlns:a16="http://schemas.microsoft.com/office/drawing/2014/main" id="{E4B277C7-6A52-4817-BB75-F4F5C7EC3B6B}"/>
              </a:ext>
            </a:extLst>
          </p:cNvPr>
          <p:cNvSpPr txBox="1"/>
          <p:nvPr/>
        </p:nvSpPr>
        <p:spPr>
          <a:xfrm>
            <a:off x="1525194" y="1607641"/>
            <a:ext cx="1097499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Darlington Array</a:t>
            </a:r>
          </a:p>
          <a:p>
            <a:pPr algn="ctr"/>
            <a:r>
              <a:rPr lang="de-DE" sz="1000" dirty="0"/>
              <a:t>(ULN 2003)</a:t>
            </a:r>
            <a:endParaRPr lang="de-DE" sz="1068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84514E9C-734A-463E-8DE8-7E04D3F06A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6" t="36187" r="34099" b="33669"/>
          <a:stretch/>
        </p:blipFill>
        <p:spPr>
          <a:xfrm>
            <a:off x="509854" y="875585"/>
            <a:ext cx="952022" cy="792000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056DD4E8-AA8F-4976-930B-2187003A8F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5" t="1373" r="14346" b="10642"/>
          <a:stretch/>
        </p:blipFill>
        <p:spPr>
          <a:xfrm rot="5400000">
            <a:off x="3922952" y="796681"/>
            <a:ext cx="785735" cy="935683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05B21E71-176E-4851-9818-E4E3AAFEEDA2}"/>
              </a:ext>
            </a:extLst>
          </p:cNvPr>
          <p:cNvSpPr txBox="1"/>
          <p:nvPr/>
        </p:nvSpPr>
        <p:spPr>
          <a:xfrm>
            <a:off x="433751" y="1607641"/>
            <a:ext cx="109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Doppel H-Brücke (L293D)</a:t>
            </a:r>
            <a:endParaRPr lang="de-DE" sz="1068" dirty="0"/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573D0C82-A037-4906-8FD5-55095ADA4A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643" t="60179" r="21364"/>
          <a:stretch/>
        </p:blipFill>
        <p:spPr>
          <a:xfrm>
            <a:off x="2439107" y="2046481"/>
            <a:ext cx="2552701" cy="1563430"/>
          </a:xfrm>
          <a:prstGeom prst="rect">
            <a:avLst/>
          </a:prstGeom>
        </p:spPr>
      </p:pic>
      <p:sp>
        <p:nvSpPr>
          <p:cNvPr id="77" name="Ellipse 76">
            <a:extLst>
              <a:ext uri="{FF2B5EF4-FFF2-40B4-BE49-F238E27FC236}">
                <a16:creationId xmlns:a16="http://schemas.microsoft.com/office/drawing/2014/main" id="{8D0BEE72-F553-4E95-B39B-B990E487A055}"/>
              </a:ext>
            </a:extLst>
          </p:cNvPr>
          <p:cNvSpPr/>
          <p:nvPr/>
        </p:nvSpPr>
        <p:spPr>
          <a:xfrm>
            <a:off x="2703760" y="3388754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D94B8301-4C80-4D1D-8444-D4B95F10DDCB}"/>
              </a:ext>
            </a:extLst>
          </p:cNvPr>
          <p:cNvSpPr/>
          <p:nvPr/>
        </p:nvSpPr>
        <p:spPr>
          <a:xfrm>
            <a:off x="2894670" y="3388754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29B7D147-870B-4A3D-BE90-C3BC0FCBA99B}"/>
              </a:ext>
            </a:extLst>
          </p:cNvPr>
          <p:cNvSpPr/>
          <p:nvPr/>
        </p:nvSpPr>
        <p:spPr>
          <a:xfrm>
            <a:off x="2707290" y="3201659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8522EAA-35F4-48C4-B53B-5F81EFA5D11D}"/>
              </a:ext>
            </a:extLst>
          </p:cNvPr>
          <p:cNvSpPr/>
          <p:nvPr/>
        </p:nvSpPr>
        <p:spPr>
          <a:xfrm>
            <a:off x="2894670" y="3201659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56CBF0E5-B83D-4978-9ABF-9F5BE251C7ED}"/>
              </a:ext>
            </a:extLst>
          </p:cNvPr>
          <p:cNvSpPr/>
          <p:nvPr/>
        </p:nvSpPr>
        <p:spPr>
          <a:xfrm>
            <a:off x="3339217" y="2079909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9091C2EA-7E80-41DB-8D0E-1883DB09189E}"/>
              </a:ext>
            </a:extLst>
          </p:cNvPr>
          <p:cNvSpPr/>
          <p:nvPr/>
        </p:nvSpPr>
        <p:spPr>
          <a:xfrm>
            <a:off x="3339217" y="2165606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A9669EF8-B112-4C3B-BB83-AE9234AFEA68}"/>
              </a:ext>
            </a:extLst>
          </p:cNvPr>
          <p:cNvSpPr/>
          <p:nvPr/>
        </p:nvSpPr>
        <p:spPr>
          <a:xfrm>
            <a:off x="3248959" y="2165605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BD6F6515-53C2-478D-A163-32FF4D5F68A4}"/>
              </a:ext>
            </a:extLst>
          </p:cNvPr>
          <p:cNvSpPr/>
          <p:nvPr/>
        </p:nvSpPr>
        <p:spPr>
          <a:xfrm>
            <a:off x="3251340" y="2077336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5E2F3757-9ED0-4401-883E-171F7B796FFE}"/>
              </a:ext>
            </a:extLst>
          </p:cNvPr>
          <p:cNvSpPr txBox="1"/>
          <p:nvPr/>
        </p:nvSpPr>
        <p:spPr>
          <a:xfrm>
            <a:off x="2508814" y="3453256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IN1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D7D26503-81A5-4E73-881D-818E27621F9C}"/>
              </a:ext>
            </a:extLst>
          </p:cNvPr>
          <p:cNvSpPr txBox="1"/>
          <p:nvPr/>
        </p:nvSpPr>
        <p:spPr>
          <a:xfrm>
            <a:off x="2510094" y="3001195"/>
            <a:ext cx="377154" cy="24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IN2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D39EA8CA-5128-470E-85D2-EDDED5B1EB04}"/>
              </a:ext>
            </a:extLst>
          </p:cNvPr>
          <p:cNvSpPr txBox="1"/>
          <p:nvPr/>
        </p:nvSpPr>
        <p:spPr>
          <a:xfrm>
            <a:off x="2879901" y="3450973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IN3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97E9E7DA-23D6-4962-9304-0F4C91F33281}"/>
              </a:ext>
            </a:extLst>
          </p:cNvPr>
          <p:cNvSpPr txBox="1"/>
          <p:nvPr/>
        </p:nvSpPr>
        <p:spPr>
          <a:xfrm>
            <a:off x="2881180" y="3006183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IN4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0C07377-12E0-40E6-A94E-B639A2A7D896}"/>
              </a:ext>
            </a:extLst>
          </p:cNvPr>
          <p:cNvSpPr txBox="1"/>
          <p:nvPr/>
        </p:nvSpPr>
        <p:spPr>
          <a:xfrm>
            <a:off x="2439107" y="3696783"/>
            <a:ext cx="249840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Hinweis:</a:t>
            </a:r>
          </a:p>
          <a:p>
            <a:r>
              <a:rPr lang="de-DE" sz="900" dirty="0"/>
              <a:t>Sollte etwas nicht funktionieren oder der Chip heiß werden trenne sofort die Verbindung zum </a:t>
            </a:r>
            <a:r>
              <a:rPr lang="de-DE" sz="900" dirty="0" err="1"/>
              <a:t>Calliope</a:t>
            </a:r>
            <a:r>
              <a:rPr lang="de-DE" sz="900" dirty="0"/>
              <a:t> und der Batterie!</a:t>
            </a:r>
          </a:p>
          <a:p>
            <a:r>
              <a:rPr lang="de-DE" sz="900" dirty="0"/>
              <a:t>Lass dir bei einem solchen Problem helfen.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3722767D-41F9-48B3-A8F9-3F9762E4B617}"/>
              </a:ext>
            </a:extLst>
          </p:cNvPr>
          <p:cNvSpPr txBox="1"/>
          <p:nvPr/>
        </p:nvSpPr>
        <p:spPr>
          <a:xfrm>
            <a:off x="40713" y="4538906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Schrittmotors</a:t>
            </a:r>
          </a:p>
        </p:txBody>
      </p:sp>
      <p:pic>
        <p:nvPicPr>
          <p:cNvPr id="93" name="Grafik 92">
            <a:extLst>
              <a:ext uri="{FF2B5EF4-FFF2-40B4-BE49-F238E27FC236}">
                <a16:creationId xmlns:a16="http://schemas.microsoft.com/office/drawing/2014/main" id="{AA0877EC-BFB9-430F-9FF6-A7B48F1746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51" y="5016061"/>
            <a:ext cx="1244350" cy="393434"/>
          </a:xfrm>
          <a:prstGeom prst="rect">
            <a:avLst/>
          </a:prstGeom>
        </p:spPr>
      </p:pic>
      <p:pic>
        <p:nvPicPr>
          <p:cNvPr id="94" name="Grafik 93">
            <a:extLst>
              <a:ext uri="{FF2B5EF4-FFF2-40B4-BE49-F238E27FC236}">
                <a16:creationId xmlns:a16="http://schemas.microsoft.com/office/drawing/2014/main" id="{536D1E47-5965-4814-958E-B2327EB9AB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141" y="5416978"/>
            <a:ext cx="4708109" cy="303477"/>
          </a:xfrm>
          <a:prstGeom prst="rect">
            <a:avLst/>
          </a:prstGeom>
        </p:spPr>
      </p:pic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9AC07802-DDA6-41F3-B4C2-5C638A228F04}"/>
              </a:ext>
            </a:extLst>
          </p:cNvPr>
          <p:cNvCxnSpPr>
            <a:cxnSpLocks/>
          </p:cNvCxnSpPr>
          <p:nvPr/>
        </p:nvCxnSpPr>
        <p:spPr>
          <a:xfrm flipH="1">
            <a:off x="1793545" y="5219359"/>
            <a:ext cx="144848" cy="213363"/>
          </a:xfrm>
          <a:prstGeom prst="straightConnector1">
            <a:avLst/>
          </a:prstGeom>
          <a:ln w="28575">
            <a:solidFill>
              <a:srgbClr val="F99B1C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0D2C8D03-51FB-4419-BBD6-809D02299D70}"/>
              </a:ext>
            </a:extLst>
          </p:cNvPr>
          <p:cNvSpPr txBox="1"/>
          <p:nvPr/>
        </p:nvSpPr>
        <p:spPr>
          <a:xfrm>
            <a:off x="1958588" y="5016686"/>
            <a:ext cx="2778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900" b="1" dirty="0">
                <a:solidFill>
                  <a:srgbClr val="F99B1C"/>
                </a:solidFill>
              </a:rPr>
              <a:t>Link zum Motorpaket:</a:t>
            </a:r>
          </a:p>
          <a:p>
            <a:r>
              <a:rPr lang="de-DE" sz="900" dirty="0">
                <a:solidFill>
                  <a:srgbClr val="F99B1C"/>
                </a:solidFill>
              </a:rPr>
              <a:t>https://github.com/r00b1nh00d/KISS-MINT-MOTOR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7B81954C-0203-4131-8DC2-FF8618B2946B}"/>
              </a:ext>
            </a:extLst>
          </p:cNvPr>
          <p:cNvSpPr txBox="1"/>
          <p:nvPr/>
        </p:nvSpPr>
        <p:spPr>
          <a:xfrm>
            <a:off x="349705" y="5727938"/>
            <a:ext cx="4708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Es sollte unter Motor ein neuer Blockbereich mit dem Namen </a:t>
            </a:r>
            <a:br>
              <a:rPr lang="de-DE" sz="900" dirty="0"/>
            </a:br>
            <a:r>
              <a:rPr lang="de-DE" sz="900" dirty="0"/>
              <a:t>„</a:t>
            </a:r>
            <a:r>
              <a:rPr lang="de-DE" sz="900" dirty="0" err="1"/>
              <a:t>KissMintMotor</a:t>
            </a:r>
            <a:r>
              <a:rPr lang="de-DE" sz="900" dirty="0"/>
              <a:t>“ auftauchen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Mithilfe der Funktion „</a:t>
            </a:r>
            <a:r>
              <a:rPr lang="de-DE" sz="900" dirty="0" err="1"/>
              <a:t>SchrittMotor</a:t>
            </a:r>
            <a:r>
              <a:rPr lang="de-DE" sz="900" dirty="0"/>
              <a:t> Richtung (Vor) Schritte (0)“ kann dem angeschlossenen Motor die Richtung und die Anzahl der Schritte vorgegeben werden.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Der Schrittmotor kann eine beliebige Anzahl von Schritten in beide Richtungen bewegt werden. Bei einem Motor 28BYJ-48 entsprechen i.d.R. 513 Schritte einer Umdrehung</a:t>
            </a:r>
          </a:p>
        </p:txBody>
      </p:sp>
      <p:pic>
        <p:nvPicPr>
          <p:cNvPr id="98" name="Grafik 97">
            <a:extLst>
              <a:ext uri="{FF2B5EF4-FFF2-40B4-BE49-F238E27FC236}">
                <a16:creationId xmlns:a16="http://schemas.microsoft.com/office/drawing/2014/main" id="{7FD0FEE7-D642-4583-BD70-26AAB042A9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5128" y="5787424"/>
            <a:ext cx="1256680" cy="264564"/>
          </a:xfrm>
          <a:prstGeom prst="rect">
            <a:avLst/>
          </a:prstGeom>
        </p:spPr>
      </p:pic>
      <p:pic>
        <p:nvPicPr>
          <p:cNvPr id="99" name="Grafik 98">
            <a:extLst>
              <a:ext uri="{FF2B5EF4-FFF2-40B4-BE49-F238E27FC236}">
                <a16:creationId xmlns:a16="http://schemas.microsoft.com/office/drawing/2014/main" id="{41695A6A-E86A-49DF-9929-B74EE245D0C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152" y="6555250"/>
            <a:ext cx="2498656" cy="264563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7C5D9F43-E924-4AE1-AC54-99CC371B3EAC}"/>
              </a:ext>
            </a:extLst>
          </p:cNvPr>
          <p:cNvSpPr txBox="1"/>
          <p:nvPr/>
        </p:nvSpPr>
        <p:spPr>
          <a:xfrm>
            <a:off x="3774069" y="1692045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Kabel</a:t>
            </a:r>
            <a:endParaRPr lang="de-DE" sz="1068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C209CB7B-0975-44D6-B1D3-16BB3EDE54F2}"/>
              </a:ext>
            </a:extLst>
          </p:cNvPr>
          <p:cNvSpPr txBox="1"/>
          <p:nvPr/>
        </p:nvSpPr>
        <p:spPr>
          <a:xfrm>
            <a:off x="2639024" y="1597951"/>
            <a:ext cx="109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Schrittmotor 28BYJ-48</a:t>
            </a:r>
            <a:endParaRPr lang="de-DE" sz="1068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5FB3360-A13B-44B0-AA0E-5F2B4B32982C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5" t="35506" r="15751" b="28532"/>
          <a:stretch/>
        </p:blipFill>
        <p:spPr>
          <a:xfrm>
            <a:off x="2722780" y="865027"/>
            <a:ext cx="1012348" cy="79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97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hteck 84">
            <a:extLst>
              <a:ext uri="{FF2B5EF4-FFF2-40B4-BE49-F238E27FC236}">
                <a16:creationId xmlns:a16="http://schemas.microsoft.com/office/drawing/2014/main" id="{EE42C421-EC12-4287-AD93-2E69955853E7}"/>
              </a:ext>
            </a:extLst>
          </p:cNvPr>
          <p:cNvSpPr/>
          <p:nvPr/>
        </p:nvSpPr>
        <p:spPr>
          <a:xfrm>
            <a:off x="396000" y="617286"/>
            <a:ext cx="4596894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Do </a:t>
            </a:r>
            <a:r>
              <a:rPr lang="de-DE" sz="2137" b="1" dirty="0" err="1"/>
              <a:t>It</a:t>
            </a:r>
            <a:r>
              <a:rPr lang="de-DE" sz="2137" b="1" dirty="0"/>
              <a:t> </a:t>
            </a:r>
            <a:r>
              <a:rPr lang="de-DE" sz="2137" b="1" dirty="0" err="1"/>
              <a:t>Yourself</a:t>
            </a:r>
            <a:r>
              <a:rPr lang="de-DE" sz="2137" b="1" dirty="0"/>
              <a:t> H-Brücke am </a:t>
            </a:r>
            <a:r>
              <a:rPr lang="de-DE" sz="2137" b="1" dirty="0" err="1"/>
              <a:t>Calliope</a:t>
            </a:r>
            <a:endParaRPr lang="de-DE" sz="2137" b="1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D8E250FA-63B2-477F-B0F8-2B76E01072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7" t="18120" r="15930" b="33942"/>
          <a:stretch/>
        </p:blipFill>
        <p:spPr>
          <a:xfrm>
            <a:off x="1997425" y="849986"/>
            <a:ext cx="1308355" cy="792000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86659BAA-FAF9-4166-BA26-27024CEBAE2D}"/>
              </a:ext>
            </a:extLst>
          </p:cNvPr>
          <p:cNvSpPr txBox="1"/>
          <p:nvPr/>
        </p:nvSpPr>
        <p:spPr>
          <a:xfrm>
            <a:off x="2145697" y="1649624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Steckbrett</a:t>
            </a:r>
            <a:endParaRPr lang="de-DE" sz="1068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6F86DE3-419A-4A40-B0DF-DC853D541346}"/>
              </a:ext>
            </a:extLst>
          </p:cNvPr>
          <p:cNvSpPr txBox="1"/>
          <p:nvPr/>
        </p:nvSpPr>
        <p:spPr>
          <a:xfrm>
            <a:off x="3775529" y="1602601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Kabel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854C8413-1D0C-4B88-BBC0-F59CF01B0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28" y="851058"/>
            <a:ext cx="945695" cy="792000"/>
          </a:xfrm>
          <a:prstGeom prst="rect">
            <a:avLst/>
          </a:prstGeom>
        </p:spPr>
      </p:pic>
      <p:sp>
        <p:nvSpPr>
          <p:cNvPr id="52" name="Textfeld 51">
            <a:extLst>
              <a:ext uri="{FF2B5EF4-FFF2-40B4-BE49-F238E27FC236}">
                <a16:creationId xmlns:a16="http://schemas.microsoft.com/office/drawing/2014/main" id="{B8DB5938-8D14-4B90-BD67-4A3727F44AB5}"/>
              </a:ext>
            </a:extLst>
          </p:cNvPr>
          <p:cNvSpPr txBox="1"/>
          <p:nvPr/>
        </p:nvSpPr>
        <p:spPr>
          <a:xfrm>
            <a:off x="641224" y="1633112"/>
            <a:ext cx="713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L293D IC</a:t>
            </a:r>
            <a:endParaRPr lang="de-DE" sz="1068" dirty="0"/>
          </a:p>
        </p:txBody>
      </p:sp>
      <p:pic>
        <p:nvPicPr>
          <p:cNvPr id="56" name="Grafik 55">
            <a:extLst>
              <a:ext uri="{FF2B5EF4-FFF2-40B4-BE49-F238E27FC236}">
                <a16:creationId xmlns:a16="http://schemas.microsoft.com/office/drawing/2014/main" id="{B7491FAD-50A2-4C17-8981-B3449215F7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816"/>
          <a:stretch/>
        </p:blipFill>
        <p:spPr>
          <a:xfrm>
            <a:off x="2502252" y="2016299"/>
            <a:ext cx="2206110" cy="1086370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19C2362D-F4CF-42BB-9815-2F5DD3296FC7}"/>
              </a:ext>
            </a:extLst>
          </p:cNvPr>
          <p:cNvSpPr txBox="1"/>
          <p:nvPr/>
        </p:nvSpPr>
        <p:spPr>
          <a:xfrm>
            <a:off x="3132652" y="3144868"/>
            <a:ext cx="10974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Auszug aus dem Datenblatt des L293D</a:t>
            </a:r>
            <a:endParaRPr lang="de-DE" sz="1068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EABB08F-126A-476D-B3CC-E78EE623F60F}"/>
              </a:ext>
            </a:extLst>
          </p:cNvPr>
          <p:cNvSpPr txBox="1"/>
          <p:nvPr/>
        </p:nvSpPr>
        <p:spPr>
          <a:xfrm>
            <a:off x="4643595" y="2360956"/>
            <a:ext cx="743499" cy="42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68" dirty="0">
                <a:solidFill>
                  <a:srgbClr val="00B050"/>
                </a:solidFill>
              </a:rPr>
              <a:t>Anschluss Motor B</a:t>
            </a:r>
          </a:p>
        </p:txBody>
      </p:sp>
      <p:sp>
        <p:nvSpPr>
          <p:cNvPr id="63" name="Freihandform: Form 62">
            <a:extLst>
              <a:ext uri="{FF2B5EF4-FFF2-40B4-BE49-F238E27FC236}">
                <a16:creationId xmlns:a16="http://schemas.microsoft.com/office/drawing/2014/main" id="{474F36ED-2BF8-414D-80C6-668AC5E32983}"/>
              </a:ext>
            </a:extLst>
          </p:cNvPr>
          <p:cNvSpPr/>
          <p:nvPr/>
        </p:nvSpPr>
        <p:spPr>
          <a:xfrm>
            <a:off x="4027055" y="2364509"/>
            <a:ext cx="743499" cy="60623"/>
          </a:xfrm>
          <a:custGeom>
            <a:avLst/>
            <a:gdLst>
              <a:gd name="connsiteX0" fmla="*/ 0 w 988290"/>
              <a:gd name="connsiteY0" fmla="*/ 0 h 304800"/>
              <a:gd name="connsiteX1" fmla="*/ 822036 w 988290"/>
              <a:gd name="connsiteY1" fmla="*/ 27709 h 304800"/>
              <a:gd name="connsiteX2" fmla="*/ 988290 w 988290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290" h="304800">
                <a:moveTo>
                  <a:pt x="0" y="0"/>
                </a:moveTo>
                <a:lnTo>
                  <a:pt x="822036" y="27709"/>
                </a:lnTo>
                <a:cubicBezTo>
                  <a:pt x="986751" y="78509"/>
                  <a:pt x="963660" y="247842"/>
                  <a:pt x="988290" y="304800"/>
                </a:cubicBez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Freihandform: Form 63">
            <a:extLst>
              <a:ext uri="{FF2B5EF4-FFF2-40B4-BE49-F238E27FC236}">
                <a16:creationId xmlns:a16="http://schemas.microsoft.com/office/drawing/2014/main" id="{8354EF14-C9FB-4DCC-AF75-F5B88DCDA772}"/>
              </a:ext>
            </a:extLst>
          </p:cNvPr>
          <p:cNvSpPr/>
          <p:nvPr/>
        </p:nvSpPr>
        <p:spPr>
          <a:xfrm flipV="1">
            <a:off x="3996775" y="2696159"/>
            <a:ext cx="743499" cy="66856"/>
          </a:xfrm>
          <a:custGeom>
            <a:avLst/>
            <a:gdLst>
              <a:gd name="connsiteX0" fmla="*/ 0 w 988290"/>
              <a:gd name="connsiteY0" fmla="*/ 0 h 304800"/>
              <a:gd name="connsiteX1" fmla="*/ 822036 w 988290"/>
              <a:gd name="connsiteY1" fmla="*/ 27709 h 304800"/>
              <a:gd name="connsiteX2" fmla="*/ 988290 w 988290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290" h="304800">
                <a:moveTo>
                  <a:pt x="0" y="0"/>
                </a:moveTo>
                <a:lnTo>
                  <a:pt x="822036" y="27709"/>
                </a:lnTo>
                <a:cubicBezTo>
                  <a:pt x="986751" y="78509"/>
                  <a:pt x="963660" y="247842"/>
                  <a:pt x="988290" y="304800"/>
                </a:cubicBez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0D7D9E21-CF7B-4204-8227-4BA78656B41C}"/>
              </a:ext>
            </a:extLst>
          </p:cNvPr>
          <p:cNvSpPr txBox="1"/>
          <p:nvPr/>
        </p:nvSpPr>
        <p:spPr>
          <a:xfrm>
            <a:off x="1889255" y="2348977"/>
            <a:ext cx="743499" cy="42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68" dirty="0">
                <a:solidFill>
                  <a:srgbClr val="00B050"/>
                </a:solidFill>
              </a:rPr>
              <a:t>Anschluss Motor A</a:t>
            </a:r>
          </a:p>
        </p:txBody>
      </p:sp>
      <p:sp>
        <p:nvSpPr>
          <p:cNvPr id="66" name="Freihandform: Form 65">
            <a:extLst>
              <a:ext uri="{FF2B5EF4-FFF2-40B4-BE49-F238E27FC236}">
                <a16:creationId xmlns:a16="http://schemas.microsoft.com/office/drawing/2014/main" id="{A19FB024-E252-4FE1-B4F1-95D59A64B367}"/>
              </a:ext>
            </a:extLst>
          </p:cNvPr>
          <p:cNvSpPr/>
          <p:nvPr/>
        </p:nvSpPr>
        <p:spPr>
          <a:xfrm rot="10800000">
            <a:off x="2455523" y="2687030"/>
            <a:ext cx="743499" cy="60623"/>
          </a:xfrm>
          <a:custGeom>
            <a:avLst/>
            <a:gdLst>
              <a:gd name="connsiteX0" fmla="*/ 0 w 988290"/>
              <a:gd name="connsiteY0" fmla="*/ 0 h 304800"/>
              <a:gd name="connsiteX1" fmla="*/ 822036 w 988290"/>
              <a:gd name="connsiteY1" fmla="*/ 27709 h 304800"/>
              <a:gd name="connsiteX2" fmla="*/ 988290 w 988290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290" h="304800">
                <a:moveTo>
                  <a:pt x="0" y="0"/>
                </a:moveTo>
                <a:lnTo>
                  <a:pt x="822036" y="27709"/>
                </a:lnTo>
                <a:cubicBezTo>
                  <a:pt x="986751" y="78509"/>
                  <a:pt x="963660" y="247842"/>
                  <a:pt x="988290" y="304800"/>
                </a:cubicBez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Freihandform: Form 66">
            <a:extLst>
              <a:ext uri="{FF2B5EF4-FFF2-40B4-BE49-F238E27FC236}">
                <a16:creationId xmlns:a16="http://schemas.microsoft.com/office/drawing/2014/main" id="{B8511042-F438-4139-8694-6ADB227D9D22}"/>
              </a:ext>
            </a:extLst>
          </p:cNvPr>
          <p:cNvSpPr/>
          <p:nvPr/>
        </p:nvSpPr>
        <p:spPr>
          <a:xfrm rot="10800000" flipV="1">
            <a:off x="2455523" y="2364173"/>
            <a:ext cx="743499" cy="66856"/>
          </a:xfrm>
          <a:custGeom>
            <a:avLst/>
            <a:gdLst>
              <a:gd name="connsiteX0" fmla="*/ 0 w 988290"/>
              <a:gd name="connsiteY0" fmla="*/ 0 h 304800"/>
              <a:gd name="connsiteX1" fmla="*/ 822036 w 988290"/>
              <a:gd name="connsiteY1" fmla="*/ 27709 h 304800"/>
              <a:gd name="connsiteX2" fmla="*/ 988290 w 988290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290" h="304800">
                <a:moveTo>
                  <a:pt x="0" y="0"/>
                </a:moveTo>
                <a:lnTo>
                  <a:pt x="822036" y="27709"/>
                </a:lnTo>
                <a:cubicBezTo>
                  <a:pt x="986751" y="78509"/>
                  <a:pt x="963660" y="247842"/>
                  <a:pt x="988290" y="304800"/>
                </a:cubicBez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52936231-2225-4927-B82C-32D87B765FDA}"/>
              </a:ext>
            </a:extLst>
          </p:cNvPr>
          <p:cNvSpPr txBox="1"/>
          <p:nvPr/>
        </p:nvSpPr>
        <p:spPr>
          <a:xfrm>
            <a:off x="2955623" y="2134028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IN1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24CD7884-C61B-43A8-A149-8328CB51BA27}"/>
              </a:ext>
            </a:extLst>
          </p:cNvPr>
          <p:cNvSpPr txBox="1"/>
          <p:nvPr/>
        </p:nvSpPr>
        <p:spPr>
          <a:xfrm>
            <a:off x="2962125" y="2729370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IN2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2F1F1AD9-3130-4205-89F0-D6B5E47890D8}"/>
              </a:ext>
            </a:extLst>
          </p:cNvPr>
          <p:cNvSpPr txBox="1"/>
          <p:nvPr/>
        </p:nvSpPr>
        <p:spPr>
          <a:xfrm>
            <a:off x="3996775" y="2157550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IN3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09AEE076-593A-4C1B-AED1-3B26C34E752D}"/>
              </a:ext>
            </a:extLst>
          </p:cNvPr>
          <p:cNvSpPr txBox="1"/>
          <p:nvPr/>
        </p:nvSpPr>
        <p:spPr>
          <a:xfrm>
            <a:off x="4024760" y="2751957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IN4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C7042ACD-EEC2-4E50-96C3-D09C19CC907D}"/>
              </a:ext>
            </a:extLst>
          </p:cNvPr>
          <p:cNvSpPr txBox="1"/>
          <p:nvPr/>
        </p:nvSpPr>
        <p:spPr>
          <a:xfrm>
            <a:off x="2261004" y="3015532"/>
            <a:ext cx="1312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FF0000"/>
                </a:solidFill>
              </a:rPr>
              <a:t>Spannungsversorgung Motor (max. 35V)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29DEB6C-B38B-4E33-9D0F-5016B85E3BA1}"/>
              </a:ext>
            </a:extLst>
          </p:cNvPr>
          <p:cNvSpPr txBox="1"/>
          <p:nvPr/>
        </p:nvSpPr>
        <p:spPr>
          <a:xfrm>
            <a:off x="3997190" y="1947657"/>
            <a:ext cx="110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FF0000"/>
                </a:solidFill>
              </a:rPr>
              <a:t>Spannungsversorgung Logik 3,3V – 7V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2A570F18-8984-4B10-8B61-5EC40C67513F}"/>
              </a:ext>
            </a:extLst>
          </p:cNvPr>
          <p:cNvSpPr txBox="1"/>
          <p:nvPr/>
        </p:nvSpPr>
        <p:spPr>
          <a:xfrm>
            <a:off x="4041649" y="2934284"/>
            <a:ext cx="1222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FF0000"/>
                </a:solidFill>
              </a:rPr>
              <a:t>Die Pins EN1,2 und EN3,4 kann mittels PWM Signal die Motorgeschwindigkeit gedrosselt werden. Wir verbinden Vcc1 mit +5V</a:t>
            </a:r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573D0C82-A037-4906-8FD5-55095ADA4A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643" t="60179" r="21364"/>
          <a:stretch/>
        </p:blipFill>
        <p:spPr>
          <a:xfrm>
            <a:off x="2486296" y="3832480"/>
            <a:ext cx="2552701" cy="1563430"/>
          </a:xfrm>
          <a:prstGeom prst="rect">
            <a:avLst/>
          </a:prstGeom>
        </p:spPr>
      </p:pic>
      <p:sp>
        <p:nvSpPr>
          <p:cNvPr id="77" name="Ellipse 76">
            <a:extLst>
              <a:ext uri="{FF2B5EF4-FFF2-40B4-BE49-F238E27FC236}">
                <a16:creationId xmlns:a16="http://schemas.microsoft.com/office/drawing/2014/main" id="{8D0BEE72-F553-4E95-B39B-B990E487A055}"/>
              </a:ext>
            </a:extLst>
          </p:cNvPr>
          <p:cNvSpPr/>
          <p:nvPr/>
        </p:nvSpPr>
        <p:spPr>
          <a:xfrm>
            <a:off x="2750949" y="5174753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D94B8301-4C80-4D1D-8444-D4B95F10DDCB}"/>
              </a:ext>
            </a:extLst>
          </p:cNvPr>
          <p:cNvSpPr/>
          <p:nvPr/>
        </p:nvSpPr>
        <p:spPr>
          <a:xfrm>
            <a:off x="2941859" y="5174753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29B7D147-870B-4A3D-BE90-C3BC0FCBA99B}"/>
              </a:ext>
            </a:extLst>
          </p:cNvPr>
          <p:cNvSpPr/>
          <p:nvPr/>
        </p:nvSpPr>
        <p:spPr>
          <a:xfrm>
            <a:off x="2754479" y="4987658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8522EAA-35F4-48C4-B53B-5F81EFA5D11D}"/>
              </a:ext>
            </a:extLst>
          </p:cNvPr>
          <p:cNvSpPr/>
          <p:nvPr/>
        </p:nvSpPr>
        <p:spPr>
          <a:xfrm>
            <a:off x="2941859" y="4987658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56CBF0E5-B83D-4978-9ABF-9F5BE251C7ED}"/>
              </a:ext>
            </a:extLst>
          </p:cNvPr>
          <p:cNvSpPr/>
          <p:nvPr/>
        </p:nvSpPr>
        <p:spPr>
          <a:xfrm>
            <a:off x="3386406" y="3865908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9091C2EA-7E80-41DB-8D0E-1883DB09189E}"/>
              </a:ext>
            </a:extLst>
          </p:cNvPr>
          <p:cNvSpPr/>
          <p:nvPr/>
        </p:nvSpPr>
        <p:spPr>
          <a:xfrm>
            <a:off x="3386406" y="3951605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A9669EF8-B112-4C3B-BB83-AE9234AFEA68}"/>
              </a:ext>
            </a:extLst>
          </p:cNvPr>
          <p:cNvSpPr/>
          <p:nvPr/>
        </p:nvSpPr>
        <p:spPr>
          <a:xfrm>
            <a:off x="3296148" y="3951604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BD6F6515-53C2-478D-A163-32FF4D5F68A4}"/>
              </a:ext>
            </a:extLst>
          </p:cNvPr>
          <p:cNvSpPr/>
          <p:nvPr/>
        </p:nvSpPr>
        <p:spPr>
          <a:xfrm>
            <a:off x="3298529" y="3863335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5E2F3757-9ED0-4401-883E-171F7B796FFE}"/>
              </a:ext>
            </a:extLst>
          </p:cNvPr>
          <p:cNvSpPr txBox="1"/>
          <p:nvPr/>
        </p:nvSpPr>
        <p:spPr>
          <a:xfrm>
            <a:off x="2556003" y="5239255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IN1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D7D26503-81A5-4E73-881D-818E27621F9C}"/>
              </a:ext>
            </a:extLst>
          </p:cNvPr>
          <p:cNvSpPr txBox="1"/>
          <p:nvPr/>
        </p:nvSpPr>
        <p:spPr>
          <a:xfrm>
            <a:off x="2557283" y="4787194"/>
            <a:ext cx="377154" cy="24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IN2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D39EA8CA-5128-470E-85D2-EDDED5B1EB04}"/>
              </a:ext>
            </a:extLst>
          </p:cNvPr>
          <p:cNvSpPr txBox="1"/>
          <p:nvPr/>
        </p:nvSpPr>
        <p:spPr>
          <a:xfrm>
            <a:off x="2927090" y="5236972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IN3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97E9E7DA-23D6-4962-9304-0F4C91F33281}"/>
              </a:ext>
            </a:extLst>
          </p:cNvPr>
          <p:cNvSpPr txBox="1"/>
          <p:nvPr/>
        </p:nvSpPr>
        <p:spPr>
          <a:xfrm>
            <a:off x="2928369" y="4792182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IN4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0C07377-12E0-40E6-A94E-B639A2A7D896}"/>
              </a:ext>
            </a:extLst>
          </p:cNvPr>
          <p:cNvSpPr txBox="1"/>
          <p:nvPr/>
        </p:nvSpPr>
        <p:spPr>
          <a:xfrm>
            <a:off x="192090" y="4888891"/>
            <a:ext cx="21783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Hinweis:</a:t>
            </a:r>
          </a:p>
          <a:p>
            <a:r>
              <a:rPr lang="de-DE" sz="900" dirty="0"/>
              <a:t>Sollte etwas nicht funktionieren oder der Chip heiß werden trenne sofort die Verbindung zum </a:t>
            </a:r>
            <a:r>
              <a:rPr lang="de-DE" sz="900" dirty="0" err="1"/>
              <a:t>Calliope</a:t>
            </a:r>
            <a:r>
              <a:rPr lang="de-DE" sz="900" dirty="0"/>
              <a:t> und der Batterie!</a:t>
            </a:r>
          </a:p>
          <a:p>
            <a:r>
              <a:rPr lang="de-DE" sz="900" dirty="0"/>
              <a:t>Lass dir bei einem solchen Problem helfen.</a:t>
            </a:r>
          </a:p>
        </p:txBody>
      </p:sp>
      <p:pic>
        <p:nvPicPr>
          <p:cNvPr id="92" name="Grafik 91">
            <a:extLst>
              <a:ext uri="{FF2B5EF4-FFF2-40B4-BE49-F238E27FC236}">
                <a16:creationId xmlns:a16="http://schemas.microsoft.com/office/drawing/2014/main" id="{687A645A-EF29-4310-B4A3-2420546420A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5" t="1373" r="14346" b="10642"/>
          <a:stretch/>
        </p:blipFill>
        <p:spPr>
          <a:xfrm rot="5400000">
            <a:off x="3928278" y="769391"/>
            <a:ext cx="792000" cy="943144"/>
          </a:xfrm>
          <a:prstGeom prst="rect">
            <a:avLst/>
          </a:prstGeom>
        </p:spPr>
      </p:pic>
      <p:sp>
        <p:nvSpPr>
          <p:cNvPr id="110" name="Textfeld 109">
            <a:extLst>
              <a:ext uri="{FF2B5EF4-FFF2-40B4-BE49-F238E27FC236}">
                <a16:creationId xmlns:a16="http://schemas.microsoft.com/office/drawing/2014/main" id="{E905847E-7DF3-4B90-B4C3-40BD02EBE248}"/>
              </a:ext>
            </a:extLst>
          </p:cNvPr>
          <p:cNvSpPr txBox="1"/>
          <p:nvPr/>
        </p:nvSpPr>
        <p:spPr>
          <a:xfrm>
            <a:off x="-52417" y="5560631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DC-Motors</a:t>
            </a:r>
          </a:p>
        </p:txBody>
      </p:sp>
      <p:pic>
        <p:nvPicPr>
          <p:cNvPr id="112" name="Grafik 111">
            <a:extLst>
              <a:ext uri="{FF2B5EF4-FFF2-40B4-BE49-F238E27FC236}">
                <a16:creationId xmlns:a16="http://schemas.microsoft.com/office/drawing/2014/main" id="{7C7CB9EC-CABB-4B36-9EB0-0A1F4E2BE9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837" y="6285241"/>
            <a:ext cx="4708109" cy="303477"/>
          </a:xfrm>
          <a:prstGeom prst="rect">
            <a:avLst/>
          </a:prstGeom>
        </p:spPr>
      </p:pic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120FD002-693B-44C2-B705-955086F0E6E1}"/>
              </a:ext>
            </a:extLst>
          </p:cNvPr>
          <p:cNvCxnSpPr>
            <a:cxnSpLocks/>
          </p:cNvCxnSpPr>
          <p:nvPr/>
        </p:nvCxnSpPr>
        <p:spPr>
          <a:xfrm flipH="1">
            <a:off x="2055443" y="6258145"/>
            <a:ext cx="144848" cy="213363"/>
          </a:xfrm>
          <a:prstGeom prst="straightConnector1">
            <a:avLst/>
          </a:prstGeom>
          <a:ln w="28575">
            <a:solidFill>
              <a:srgbClr val="F99B1C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8AD760B6-B047-4BCD-8AD9-4BC8D876FB98}"/>
              </a:ext>
            </a:extLst>
          </p:cNvPr>
          <p:cNvSpPr txBox="1"/>
          <p:nvPr/>
        </p:nvSpPr>
        <p:spPr>
          <a:xfrm>
            <a:off x="2176273" y="5949301"/>
            <a:ext cx="2778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900" b="1" dirty="0">
                <a:solidFill>
                  <a:srgbClr val="F99B1C"/>
                </a:solidFill>
              </a:rPr>
              <a:t>Link zum Motorpaket:</a:t>
            </a:r>
          </a:p>
          <a:p>
            <a:r>
              <a:rPr lang="de-DE" sz="900" dirty="0">
                <a:solidFill>
                  <a:srgbClr val="F99B1C"/>
                </a:solidFill>
              </a:rPr>
              <a:t>https://github.com/r00b1nh00d/KISS-MINT-MOTOR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9540D8AB-4433-4F3B-8BB8-BC3F938801FC}"/>
              </a:ext>
            </a:extLst>
          </p:cNvPr>
          <p:cNvSpPr txBox="1"/>
          <p:nvPr/>
        </p:nvSpPr>
        <p:spPr>
          <a:xfrm>
            <a:off x="232050" y="6507291"/>
            <a:ext cx="47081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Es sollte unter Motor ein neuer Blockbereich mit dem Namen </a:t>
            </a:r>
            <a:br>
              <a:rPr lang="de-DE" sz="900" dirty="0"/>
            </a:br>
            <a:r>
              <a:rPr lang="de-DE" sz="900" dirty="0"/>
              <a:t>„</a:t>
            </a:r>
            <a:r>
              <a:rPr lang="de-DE" sz="900" dirty="0" err="1"/>
              <a:t>KissMintMotor</a:t>
            </a:r>
            <a:r>
              <a:rPr lang="de-DE" sz="900" dirty="0"/>
              <a:t>“ auftauchen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Mithilfe der Funktion „</a:t>
            </a:r>
            <a:r>
              <a:rPr lang="de-DE" sz="900" dirty="0" err="1"/>
              <a:t>DigitalMotor</a:t>
            </a:r>
            <a:r>
              <a:rPr lang="de-DE" sz="900" dirty="0"/>
              <a:t> Motor A Richtung vor“ kann dem angeschlossenen Motor die Richtung angegeben werden.</a:t>
            </a:r>
          </a:p>
        </p:txBody>
      </p:sp>
      <p:pic>
        <p:nvPicPr>
          <p:cNvPr id="116" name="Grafik 115">
            <a:extLst>
              <a:ext uri="{FF2B5EF4-FFF2-40B4-BE49-F238E27FC236}">
                <a16:creationId xmlns:a16="http://schemas.microsoft.com/office/drawing/2014/main" id="{CAB7ABD5-EF24-4C2B-9768-41401A335C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4669" y="6693825"/>
            <a:ext cx="1256680" cy="264564"/>
          </a:xfrm>
          <a:prstGeom prst="rect">
            <a:avLst/>
          </a:prstGeom>
        </p:spPr>
      </p:pic>
      <p:pic>
        <p:nvPicPr>
          <p:cNvPr id="117" name="Grafik 116">
            <a:extLst>
              <a:ext uri="{FF2B5EF4-FFF2-40B4-BE49-F238E27FC236}">
                <a16:creationId xmlns:a16="http://schemas.microsoft.com/office/drawing/2014/main" id="{FDA09266-43F4-4558-934E-46AFC722DAE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358" y="7087362"/>
            <a:ext cx="2385791" cy="203485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B72A7CDF-64C1-483A-8189-3D58BBA268E9}"/>
              </a:ext>
            </a:extLst>
          </p:cNvPr>
          <p:cNvSpPr txBox="1"/>
          <p:nvPr/>
        </p:nvSpPr>
        <p:spPr>
          <a:xfrm>
            <a:off x="203450" y="1931278"/>
            <a:ext cx="204938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Hier wird der Chip in die Mitte des Steckbretts gesteckt, sodass erstmal keine der Beinchen miteinander verbunden sind. </a:t>
            </a:r>
          </a:p>
          <a:p>
            <a:r>
              <a:rPr lang="de-DE" sz="1000" dirty="0"/>
              <a:t>Jetzt können 1,2EN und 3,4EN </a:t>
            </a:r>
          </a:p>
          <a:p>
            <a:r>
              <a:rPr lang="de-DE" sz="1000" dirty="0"/>
              <a:t>mit Vcc1 und dem + Pol am </a:t>
            </a:r>
            <a:r>
              <a:rPr lang="de-DE" sz="1000" dirty="0" err="1"/>
              <a:t>Calliope</a:t>
            </a:r>
            <a:r>
              <a:rPr lang="de-DE" sz="1000" dirty="0"/>
              <a:t> verbunden werden. Die Pins 1A,2A,3A,4A werden mit den Pins P0,P1,P2,P3 am </a:t>
            </a:r>
            <a:r>
              <a:rPr lang="de-DE" sz="1000" dirty="0" err="1"/>
              <a:t>Calliope</a:t>
            </a:r>
            <a:r>
              <a:rPr lang="de-DE" sz="1000" dirty="0"/>
              <a:t> verbunden. An die Anschlüsse 1Y und 2Y kommt der erste Motor, an die Anschlüsse 3Y und 4Y kommt ein zweiter Motor. Nun wird noch eine Batteriespannung zw. 5V und 12V mit dem + Pol an Vcc2 und mit dem – Pol an einen der </a:t>
            </a:r>
            <a:r>
              <a:rPr lang="de-DE" sz="1000" dirty="0" err="1"/>
              <a:t>Grounds</a:t>
            </a:r>
            <a:r>
              <a:rPr lang="de-DE" sz="1000" dirty="0"/>
              <a:t> angeschlossen. Zu guter Letzt wird noch einer der Ground-Pins mit dem – Pol des </a:t>
            </a:r>
            <a:r>
              <a:rPr lang="de-DE" sz="1000" dirty="0" err="1"/>
              <a:t>Calliope</a:t>
            </a:r>
            <a:r>
              <a:rPr lang="de-DE" sz="1000" dirty="0"/>
              <a:t> verbunden.</a:t>
            </a:r>
          </a:p>
        </p:txBody>
      </p:sp>
      <p:pic>
        <p:nvPicPr>
          <p:cNvPr id="111" name="Grafik 110">
            <a:extLst>
              <a:ext uri="{FF2B5EF4-FFF2-40B4-BE49-F238E27FC236}">
                <a16:creationId xmlns:a16="http://schemas.microsoft.com/office/drawing/2014/main" id="{EA20642A-A811-46F7-B59D-8AE667063A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00" y="5930544"/>
            <a:ext cx="1244350" cy="39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07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1194</Words>
  <Application>Microsoft Office PowerPoint</Application>
  <PresentationFormat>Benutzerdefiniert</PresentationFormat>
  <Paragraphs>219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Robin Lutz</cp:lastModifiedBy>
  <cp:revision>99</cp:revision>
  <dcterms:created xsi:type="dcterms:W3CDTF">2018-09-12T10:50:39Z</dcterms:created>
  <dcterms:modified xsi:type="dcterms:W3CDTF">2020-02-26T12:26:49Z</dcterms:modified>
</cp:coreProperties>
</file>