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352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7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0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5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E980-3383-4622-8624-CB42A9705A03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7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hyperlink" Target="https://www.htw-dresden.de/kiss-mint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hyperlink" Target="https://www.htw-dresden.de/kiss-mint" TargetMode="External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5151255" y="501990"/>
            <a:ext cx="18701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Einmaliges Ausführen</a:t>
            </a:r>
          </a:p>
          <a:p>
            <a:endParaRPr lang="de-DE" sz="1200" dirty="0"/>
          </a:p>
          <a:p>
            <a:r>
              <a:rPr lang="de-DE" sz="1200" dirty="0" smtClean="0"/>
              <a:t>Dauerhaft wiederholen</a:t>
            </a:r>
          </a:p>
          <a:p>
            <a:endParaRPr lang="de-DE" sz="1200" dirty="0" smtClean="0"/>
          </a:p>
          <a:p>
            <a:r>
              <a:rPr lang="de-DE" sz="1200" dirty="0" smtClean="0"/>
              <a:t>Pausieren</a:t>
            </a:r>
          </a:p>
          <a:p>
            <a:endParaRPr lang="de-DE" sz="1200" dirty="0"/>
          </a:p>
          <a:p>
            <a:r>
              <a:rPr lang="de-DE" sz="1200" dirty="0" smtClean="0"/>
              <a:t>RGB-LED Farbe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Zeige ein Bild/Symbol</a:t>
            </a:r>
          </a:p>
          <a:p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Zeichenketten oder Nummern in Laufschrift ausgeben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" y="6169162"/>
            <a:ext cx="4605609" cy="31052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Calliope</a:t>
            </a:r>
            <a:r>
              <a:rPr lang="de-DE" sz="2800" dirty="0" smtClean="0"/>
              <a:t> programmieren für Beginner</a:t>
            </a:r>
            <a:endParaRPr lang="de-DE" sz="2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9" y="265865"/>
            <a:ext cx="1727289" cy="2730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65" y="129333"/>
            <a:ext cx="1727289" cy="2730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3" y="7618052"/>
            <a:ext cx="1727289" cy="2730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27" y="6970778"/>
            <a:ext cx="1727289" cy="2730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59" y="3725002"/>
            <a:ext cx="1727289" cy="2730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6603321"/>
            <a:ext cx="1727289" cy="2730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5005632"/>
            <a:ext cx="1727289" cy="2730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8" y="4395973"/>
            <a:ext cx="1727289" cy="2730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9" y="2982363"/>
            <a:ext cx="1727289" cy="273064"/>
          </a:xfrm>
          <a:prstGeom prst="rect">
            <a:avLst/>
          </a:prstGeom>
        </p:spPr>
      </p:pic>
      <p:sp>
        <p:nvSpPr>
          <p:cNvPr id="18" name="Inhaltsplatzhalter 3"/>
          <p:cNvSpPr>
            <a:spLocks noGrp="1"/>
          </p:cNvSpPr>
          <p:nvPr/>
        </p:nvSpPr>
        <p:spPr>
          <a:xfrm>
            <a:off x="184013" y="1265370"/>
            <a:ext cx="3234120" cy="626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+mj-lt"/>
              <a:buAutoNum type="arabicPeriod"/>
            </a:pPr>
            <a:r>
              <a:rPr lang="de-DE" dirty="0"/>
              <a:t>Öffne </a:t>
            </a:r>
            <a:r>
              <a:rPr lang="de-DE" dirty="0" smtClean="0"/>
              <a:t>im Web-Browser </a:t>
            </a:r>
            <a:r>
              <a:rPr lang="de-DE" b="1" dirty="0" smtClean="0"/>
              <a:t>makecode.calliope.cc</a:t>
            </a:r>
            <a:endParaRPr lang="de-DE" dirty="0" smtClean="0"/>
          </a:p>
          <a:p>
            <a:pPr marL="228600" lvl="0" indent="-228600"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Die Erstellung des Beispielcodes 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Hello</a:t>
            </a:r>
            <a:r>
              <a:rPr lang="de-DE" dirty="0" smtClean="0"/>
              <a:t> World“</a:t>
            </a:r>
          </a:p>
          <a:p>
            <a:pPr marL="228600" lvl="0" indent="-228600"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Wähle </a:t>
            </a:r>
            <a:r>
              <a:rPr lang="de-DE" dirty="0" smtClean="0"/>
              <a:t>nun einen </a:t>
            </a:r>
            <a:r>
              <a:rPr lang="de-DE" dirty="0"/>
              <a:t>Namen für das Programm, z.B. «</a:t>
            </a:r>
            <a:r>
              <a:rPr lang="de-DE" dirty="0" err="1"/>
              <a:t>mein_Code</a:t>
            </a:r>
            <a:r>
              <a:rPr lang="de-DE" dirty="0"/>
              <a:t>».</a:t>
            </a:r>
          </a:p>
          <a:p>
            <a:pPr marL="228600" indent="-228600"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Klicke auf «Herunterladen» und speichere die Datei «mini-</a:t>
            </a:r>
            <a:r>
              <a:rPr lang="de-DE" dirty="0" err="1"/>
              <a:t>mein_Code.hex</a:t>
            </a:r>
            <a:r>
              <a:rPr lang="de-DE" dirty="0" smtClean="0"/>
              <a:t>».</a:t>
            </a:r>
          </a:p>
          <a:p>
            <a:pPr marL="228600" indent="-228600">
              <a:buFont typeface="+mj-lt"/>
              <a:buAutoNum type="arabicPeriod"/>
            </a:pPr>
            <a:endParaRPr lang="de-DE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Schließe </a:t>
            </a:r>
            <a:r>
              <a:rPr lang="de-DE" dirty="0"/>
              <a:t>den </a:t>
            </a:r>
            <a:r>
              <a:rPr lang="de-DE" dirty="0" err="1"/>
              <a:t>Calliope</a:t>
            </a:r>
            <a:r>
              <a:rPr lang="de-DE" dirty="0"/>
              <a:t> über das USB-Kabel an. </a:t>
            </a:r>
          </a:p>
          <a:p>
            <a:pPr marL="228600" indent="-228600"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Öffne den Datei-Explorer (</a:t>
            </a:r>
            <a:r>
              <a:rPr lang="de-DE" dirty="0" err="1"/>
              <a:t>Win</a:t>
            </a:r>
            <a:r>
              <a:rPr lang="de-DE" dirty="0"/>
              <a:t>) oder Finder (Mac) und ziehe die gespeicherte Datei auf das Laufwerk «MINI».</a:t>
            </a:r>
          </a:p>
          <a:p>
            <a:pPr marL="228600" indent="-228600"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Solange das Programm auf den </a:t>
            </a:r>
            <a:r>
              <a:rPr lang="de-DE" dirty="0" err="1"/>
              <a:t>Calliope</a:t>
            </a:r>
            <a:r>
              <a:rPr lang="de-DE" dirty="0"/>
              <a:t> hochgeladen wird, blinkt ein gelbes Licht auf der Vorderseite. Das Programm startet anschließend von selbst.</a:t>
            </a:r>
          </a:p>
          <a:p>
            <a:pPr marL="228600" indent="-228600">
              <a:buFont typeface="+mj-lt"/>
              <a:buAutoNum type="arabicPeriod"/>
            </a:pPr>
            <a:endParaRPr lang="de-DE" sz="1050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Bei jeder Änderung des Programms muss es neu auf den </a:t>
            </a:r>
            <a:r>
              <a:rPr lang="de-DE" dirty="0" err="1"/>
              <a:t>Calliope</a:t>
            </a:r>
            <a:r>
              <a:rPr lang="de-DE" dirty="0"/>
              <a:t> hochgeladen werden (Schritt 4 - 7 wiederholen).</a:t>
            </a:r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</p:txBody>
      </p:sp>
      <p:pic>
        <p:nvPicPr>
          <p:cNvPr id="19" name="Grafik 18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01" y="2339138"/>
            <a:ext cx="1097336" cy="19051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42" y="2933384"/>
            <a:ext cx="1074475" cy="25909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 bwMode="auto">
          <a:xfrm>
            <a:off x="3333147" y="3953930"/>
            <a:ext cx="1596378" cy="2209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Ellipse 21"/>
          <p:cNvSpPr/>
          <p:nvPr/>
        </p:nvSpPr>
        <p:spPr>
          <a:xfrm>
            <a:off x="4158306" y="4411281"/>
            <a:ext cx="771304" cy="2994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331512" y="5801524"/>
            <a:ext cx="463942" cy="2521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24" name="Gerade Verbindung mit Pfeil 23"/>
          <p:cNvCxnSpPr>
            <a:endCxn id="23" idx="6"/>
          </p:cNvCxnSpPr>
          <p:nvPr/>
        </p:nvCxnSpPr>
        <p:spPr>
          <a:xfrm flipH="1">
            <a:off x="3795454" y="4710733"/>
            <a:ext cx="674639" cy="12168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0" y="1667718"/>
            <a:ext cx="1991111" cy="4368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37" y="5816432"/>
            <a:ext cx="2165461" cy="254013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92" y="3690938"/>
            <a:ext cx="1524078" cy="184159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1" y="3953102"/>
            <a:ext cx="1530429" cy="254013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862268"/>
            <a:ext cx="550928" cy="345795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661680"/>
            <a:ext cx="1441524" cy="165108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491095"/>
            <a:ext cx="640113" cy="348633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1" y="5583816"/>
            <a:ext cx="1441524" cy="476274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6190246"/>
            <a:ext cx="1911448" cy="260363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866985"/>
            <a:ext cx="1365320" cy="165108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272785"/>
            <a:ext cx="857294" cy="165108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4556986"/>
            <a:ext cx="901746" cy="228612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56" y="7105924"/>
            <a:ext cx="1225613" cy="25401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1254060"/>
            <a:ext cx="1154489" cy="228612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3383208"/>
            <a:ext cx="793791" cy="158758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83" y="8686710"/>
            <a:ext cx="1525983" cy="228612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51" y="9089348"/>
            <a:ext cx="1651720" cy="228612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1604916"/>
            <a:ext cx="1646005" cy="234327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85" y="5472263"/>
            <a:ext cx="2492419" cy="236002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072290"/>
            <a:ext cx="1041454" cy="165108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06" y="8070690"/>
            <a:ext cx="901746" cy="514376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2" y="8676295"/>
            <a:ext cx="857294" cy="501676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90" y="6374623"/>
            <a:ext cx="977950" cy="400071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90" y="4774411"/>
            <a:ext cx="1162110" cy="476274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06" y="7380750"/>
            <a:ext cx="1155759" cy="622332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982006"/>
            <a:ext cx="1155759" cy="387370"/>
          </a:xfrm>
          <a:prstGeom prst="rect">
            <a:avLst/>
          </a:prstGeom>
        </p:spPr>
      </p:pic>
      <p:pic>
        <p:nvPicPr>
          <p:cNvPr id="94" name="Grafik 9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92" y="2405010"/>
            <a:ext cx="1358970" cy="387370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8288913"/>
            <a:ext cx="1274511" cy="228612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1924741"/>
            <a:ext cx="1135818" cy="1062120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3410368"/>
            <a:ext cx="1144217" cy="25865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87" y="1911989"/>
            <a:ext cx="1266997" cy="403135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9" y="3106905"/>
            <a:ext cx="1949550" cy="254013"/>
          </a:xfrm>
          <a:prstGeom prst="rect">
            <a:avLst/>
          </a:prstGeom>
        </p:spPr>
      </p:pic>
      <p:pic>
        <p:nvPicPr>
          <p:cNvPr id="100" name="Grafik 9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4206015"/>
            <a:ext cx="2324219" cy="228612"/>
          </a:xfrm>
          <a:prstGeom prst="rect">
            <a:avLst/>
          </a:prstGeom>
        </p:spPr>
      </p:pic>
      <p:sp>
        <p:nvSpPr>
          <p:cNvPr id="101" name="Textfeld 100"/>
          <p:cNvSpPr txBox="1"/>
          <p:nvPr/>
        </p:nvSpPr>
        <p:spPr>
          <a:xfrm>
            <a:off x="5146883" y="7945702"/>
            <a:ext cx="187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Schalte eine LED in Matrix</a:t>
            </a:r>
          </a:p>
          <a:p>
            <a:endParaRPr lang="de-DE" sz="1200" dirty="0"/>
          </a:p>
          <a:p>
            <a:r>
              <a:rPr lang="de-DE" sz="1200" dirty="0" smtClean="0"/>
              <a:t>Ein</a:t>
            </a:r>
          </a:p>
          <a:p>
            <a:endParaRPr lang="de-DE" sz="1200" dirty="0"/>
          </a:p>
          <a:p>
            <a:r>
              <a:rPr lang="de-DE" sz="1200" dirty="0" smtClean="0"/>
              <a:t>Aus</a:t>
            </a:r>
          </a:p>
          <a:p>
            <a:endParaRPr lang="de-DE" sz="1200" dirty="0"/>
          </a:p>
          <a:p>
            <a:r>
              <a:rPr lang="de-DE" sz="1200" dirty="0" smtClean="0"/>
              <a:t>Entgegengesetzt 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9412285" y="3362877"/>
            <a:ext cx="187015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Wert abrufen</a:t>
            </a: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 smtClean="0"/>
              <a:t>Wert festlegen</a:t>
            </a: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 smtClean="0"/>
              <a:t>Wert um X ändern</a:t>
            </a:r>
            <a:endParaRPr lang="de-DE" sz="1200" dirty="0"/>
          </a:p>
        </p:txBody>
      </p:sp>
      <p:pic>
        <p:nvPicPr>
          <p:cNvPr id="103" name="Grafik 102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554593"/>
            <a:ext cx="1403422" cy="387370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412285" y="762742"/>
            <a:ext cx="187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Sensormesswerte abrufen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 smtClean="0"/>
          </a:p>
          <a:p>
            <a:r>
              <a:rPr lang="de-DE" sz="1200" dirty="0" smtClean="0"/>
              <a:t>Bei Eingaben ausführen</a:t>
            </a:r>
            <a:br>
              <a:rPr lang="de-DE" sz="1200" dirty="0" smtClean="0"/>
            </a:br>
            <a:r>
              <a:rPr lang="de-DE" sz="1200" dirty="0" smtClean="0"/>
              <a:t>(Eventhandler)</a:t>
            </a:r>
            <a:endParaRPr lang="de-DE" sz="12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9431027" y="4812392"/>
            <a:ext cx="1731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Wiederhole alles in diesem Block 4 mal</a:t>
            </a:r>
          </a:p>
          <a:p>
            <a:endParaRPr lang="de-DE" sz="1200" dirty="0"/>
          </a:p>
          <a:p>
            <a:r>
              <a:rPr lang="de-DE" sz="1200" dirty="0" smtClean="0"/>
              <a:t>Wiederhole solange bis Index den Wert 4 erreicht (erhöhe in jedem Durchlauf um 1)</a:t>
            </a:r>
          </a:p>
          <a:p>
            <a:endParaRPr lang="de-DE" sz="1200" dirty="0" smtClean="0"/>
          </a:p>
          <a:p>
            <a:r>
              <a:rPr lang="de-DE" sz="1200" dirty="0" smtClean="0"/>
              <a:t>Wiederhole alles in diesem Block bis Logik nicht mehr „wahr“ ist</a:t>
            </a:r>
            <a:endParaRPr lang="de-DE" sz="12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8882961" y="7313142"/>
            <a:ext cx="2532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Wenn Logik-Ausdruck wahr ist, führe „dann“-Zweig (Block) aus. Alternativ führe „ansonsten“-Zweig (Block) aus.</a:t>
            </a:r>
          </a:p>
          <a:p>
            <a:pPr>
              <a:lnSpc>
                <a:spcPct val="150000"/>
              </a:lnSpc>
            </a:pP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smtClean="0"/>
              <a:t>Logik-Ausdruck: Vergleiche 2 Werte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r>
              <a:rPr lang="de-DE" sz="1200" dirty="0" smtClean="0"/>
              <a:t>Logik-Ausdruck: Überprüfe ob beide oder einer der beiden Teil-Ausdrücke wahr sind</a:t>
            </a:r>
            <a:endParaRPr lang="de-DE" sz="12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119843" y="6919207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Motor mit X % der Maximalgeschwindigkeit drehen</a:t>
            </a:r>
            <a:endParaRPr lang="de-DE" sz="12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5137291" y="4152699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Zufällige Zahl zw. 0 und X</a:t>
            </a:r>
          </a:p>
          <a:p>
            <a:endParaRPr lang="de-DE" sz="1200" dirty="0"/>
          </a:p>
          <a:p>
            <a:r>
              <a:rPr lang="de-DE" sz="1200" dirty="0" smtClean="0"/>
              <a:t>Standardoperationen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159813" y="5412137"/>
            <a:ext cx="1870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Spiele Note</a:t>
            </a:r>
          </a:p>
          <a:p>
            <a:endParaRPr lang="de-DE" sz="1200" dirty="0"/>
          </a:p>
          <a:p>
            <a:r>
              <a:rPr lang="de-DE" sz="1200" dirty="0" smtClean="0"/>
              <a:t>Setze Geschwindigkeit</a:t>
            </a:r>
          </a:p>
          <a:p>
            <a:endParaRPr lang="de-DE" sz="1200" dirty="0"/>
          </a:p>
          <a:p>
            <a:r>
              <a:rPr lang="de-DE" sz="1200" dirty="0" smtClean="0"/>
              <a:t>Spiele Frequenz </a:t>
            </a:r>
            <a:endParaRPr lang="de-DE" sz="1200" dirty="0"/>
          </a:p>
        </p:txBody>
      </p:sp>
      <p:sp>
        <p:nvSpPr>
          <p:cNvPr id="2" name="Rechteck 1"/>
          <p:cNvSpPr/>
          <p:nvPr/>
        </p:nvSpPr>
        <p:spPr>
          <a:xfrm>
            <a:off x="137713" y="1153804"/>
            <a:ext cx="4982130" cy="8176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Eine Produktion im Rahmen des KISS-MINT-Projektes (</a:t>
            </a:r>
            <a:r>
              <a:rPr lang="de-DE" sz="900" dirty="0" smtClean="0">
                <a:hlinkClick r:id="rId49"/>
              </a:rPr>
              <a:t>https://www.htw-dresden.de/kiss-mint</a:t>
            </a:r>
            <a:r>
              <a:rPr lang="de-DE" sz="900" dirty="0" smtClean="0"/>
              <a:t>) an der HTW Dresden, gefördert durch die TÜV-Süd Stiftung. </a:t>
            </a:r>
            <a:endParaRPr lang="de-DE" sz="900" dirty="0"/>
          </a:p>
        </p:txBody>
      </p:sp>
      <p:sp>
        <p:nvSpPr>
          <p:cNvPr id="81" name="Textfeld 80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smtClean="0"/>
              <a:t>Veröffentlicht unter CC </a:t>
            </a:r>
            <a:r>
              <a:rPr lang="de-DE" sz="900" dirty="0"/>
              <a:t>BY SA </a:t>
            </a:r>
            <a:r>
              <a:rPr lang="de-DE" sz="900" dirty="0" smtClean="0"/>
              <a:t>(</a:t>
            </a:r>
            <a:r>
              <a:rPr lang="de-DE" sz="900" dirty="0" smtClean="0">
                <a:hlinkClick r:id="rId50"/>
              </a:rPr>
              <a:t>http</a:t>
            </a:r>
            <a:r>
              <a:rPr lang="de-DE" sz="900" dirty="0">
                <a:hlinkClick r:id="rId50"/>
              </a:rPr>
              <a:t>://creativecommons.org/licenses/by-sa/4.0</a:t>
            </a:r>
            <a:r>
              <a:rPr lang="de-DE" sz="900" dirty="0" smtClean="0">
                <a:hlinkClick r:id="rId50"/>
              </a:rPr>
              <a:t>/</a:t>
            </a:r>
            <a:r>
              <a:rPr lang="de-DE" sz="900" dirty="0" smtClean="0"/>
              <a:t>)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63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4659374" y="745566"/>
            <a:ext cx="1598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Eine Zeile per USB an den PC schicken</a:t>
            </a:r>
          </a:p>
          <a:p>
            <a:endParaRPr lang="de-DE" sz="1200" dirty="0"/>
          </a:p>
          <a:p>
            <a:r>
              <a:rPr lang="de-DE" sz="1200" dirty="0" smtClean="0"/>
              <a:t>Eine Zahl per USB an den PC schicken</a:t>
            </a:r>
          </a:p>
          <a:p>
            <a:endParaRPr lang="de-DE" sz="1200" dirty="0"/>
          </a:p>
          <a:p>
            <a:r>
              <a:rPr lang="de-DE" sz="1200" dirty="0" smtClean="0"/>
              <a:t>Eine Zeichenkette per USB vom PC empfangen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Calliope</a:t>
            </a:r>
            <a:r>
              <a:rPr lang="de-DE" sz="2800" dirty="0" smtClean="0"/>
              <a:t> programmieren für Fortgeschrittene</a:t>
            </a:r>
            <a:endParaRPr lang="de-DE" sz="2800" dirty="0"/>
          </a:p>
        </p:txBody>
      </p:sp>
      <p:sp>
        <p:nvSpPr>
          <p:cNvPr id="18" name="Inhaltsplatzhalter 3"/>
          <p:cNvSpPr>
            <a:spLocks noGrp="1"/>
          </p:cNvSpPr>
          <p:nvPr/>
        </p:nvSpPr>
        <p:spPr>
          <a:xfrm>
            <a:off x="253469" y="6072687"/>
            <a:ext cx="3418737" cy="3226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 smtClean="0"/>
              <a:t>Hinzufügen weiterer Pakete (Am Beispiel des Grove Ultraschallsensor)</a:t>
            </a:r>
          </a:p>
          <a:p>
            <a:pPr lvl="0"/>
            <a:endParaRPr lang="de-DE" dirty="0" smtClean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Öffnen des Fortgeschrittenen-Bereiches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 smtClean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Auswählen des Feldes Paket hinzufügen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In der Bildschirmmitte werden die Pakete angezeigt, welche dem Editor hinzugefügt werden können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Auswählen des gesuchten Paktes 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Im Blockbereich sollte eine neue Menü-Option entstehen in dem die benötigten Blöcke zu finden sind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41384" y="1573404"/>
            <a:ext cx="1734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Messen von Eingangs-strömen an Pin</a:t>
            </a:r>
            <a:endParaRPr lang="de-DE" sz="800" dirty="0" smtClean="0"/>
          </a:p>
          <a:p>
            <a:endParaRPr lang="de-DE" sz="800" dirty="0" smtClean="0"/>
          </a:p>
          <a:p>
            <a:r>
              <a:rPr lang="de-DE" sz="1200" dirty="0"/>
              <a:t>Verteilung von einem Eingangswertes auf einen Ausgangswert.</a:t>
            </a:r>
          </a:p>
          <a:p>
            <a:endParaRPr lang="de-DE" sz="1200" dirty="0"/>
          </a:p>
          <a:p>
            <a:endParaRPr lang="de-DE" sz="800" dirty="0" smtClean="0"/>
          </a:p>
          <a:p>
            <a:r>
              <a:rPr lang="de-DE" sz="1200" dirty="0"/>
              <a:t>Einstellen des </a:t>
            </a:r>
            <a:r>
              <a:rPr lang="de-DE" sz="1200" dirty="0" err="1"/>
              <a:t>Servo</a:t>
            </a:r>
            <a:r>
              <a:rPr lang="de-DE" sz="1200" dirty="0"/>
              <a:t>-motors auf einen </a:t>
            </a:r>
            <a:r>
              <a:rPr lang="de-DE" sz="1200" dirty="0" smtClean="0"/>
              <a:t>Winkel</a:t>
            </a:r>
            <a:endParaRPr lang="de-DE" sz="12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137712" y="3799401"/>
            <a:ext cx="1913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Füge einen Wert an einer bestimmen Stelle ein</a:t>
            </a:r>
            <a:endParaRPr lang="de-DE" sz="800" dirty="0" smtClean="0"/>
          </a:p>
          <a:p>
            <a:endParaRPr lang="de-DE" sz="800" dirty="0"/>
          </a:p>
          <a:p>
            <a:r>
              <a:rPr lang="de-DE" sz="1200" dirty="0" smtClean="0"/>
              <a:t>Verändern eines Wertes in der Liste an einer bestimmen Position</a:t>
            </a:r>
            <a:endParaRPr lang="de-DE" sz="800" dirty="0" smtClean="0"/>
          </a:p>
          <a:p>
            <a:endParaRPr lang="de-DE" sz="800" dirty="0"/>
          </a:p>
          <a:p>
            <a:r>
              <a:rPr lang="de-DE" sz="1200" dirty="0" smtClean="0"/>
              <a:t>Rufe den einen bestimmten Wert aus der Liste</a:t>
            </a:r>
            <a:endParaRPr lang="de-DE" sz="800" dirty="0" smtClean="0"/>
          </a:p>
          <a:p>
            <a:endParaRPr lang="de-DE" sz="800" dirty="0"/>
          </a:p>
          <a:p>
            <a:r>
              <a:rPr lang="de-DE" sz="1200" dirty="0" smtClean="0"/>
              <a:t>Entferne einen Wert aus einer Liste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4656835" y="3028504"/>
            <a:ext cx="205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 </a:t>
            </a:r>
            <a:r>
              <a:rPr lang="de-DE" sz="1200" dirty="0"/>
              <a:t>Zeichenkette erstellen</a:t>
            </a:r>
          </a:p>
          <a:p>
            <a:endParaRPr lang="de-DE" sz="1200" dirty="0" smtClean="0"/>
          </a:p>
          <a:p>
            <a:r>
              <a:rPr lang="de-DE" sz="1200" dirty="0" smtClean="0"/>
              <a:t>Zusammenfügen von einzelnen Elementen zu einer Zeichenkette</a:t>
            </a:r>
          </a:p>
        </p:txBody>
      </p:sp>
      <p:sp>
        <p:nvSpPr>
          <p:cNvPr id="2" name="Rechteck 1"/>
          <p:cNvSpPr/>
          <p:nvPr/>
        </p:nvSpPr>
        <p:spPr>
          <a:xfrm>
            <a:off x="137712" y="5966431"/>
            <a:ext cx="12455543" cy="333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01" y="6489410"/>
            <a:ext cx="1257328" cy="27504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87" y="6804518"/>
            <a:ext cx="3657255" cy="17787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97" y="6800409"/>
            <a:ext cx="1397805" cy="240247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42" y="6341284"/>
            <a:ext cx="1354179" cy="2909300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985724" y="8962363"/>
            <a:ext cx="1337821" cy="310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>
            <a:off x="5495817" y="8925268"/>
            <a:ext cx="1375985" cy="3129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9228444" y="7397098"/>
            <a:ext cx="981258" cy="1032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11083516" y="8711736"/>
            <a:ext cx="1255613" cy="250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022781" y="5971747"/>
            <a:ext cx="126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1.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515262" y="5969681"/>
            <a:ext cx="13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2.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11071189" y="5974895"/>
            <a:ext cx="128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8202378" y="5974895"/>
            <a:ext cx="1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./4.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11" y="401374"/>
            <a:ext cx="1949550" cy="266714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" y="1206664"/>
            <a:ext cx="1949550" cy="31751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08" y="2611025"/>
            <a:ext cx="1949550" cy="31751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7" y="3495211"/>
            <a:ext cx="1949550" cy="2921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62" y="5005091"/>
            <a:ext cx="2041991" cy="2560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12" y="4459551"/>
            <a:ext cx="2541822" cy="2925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61" y="5518718"/>
            <a:ext cx="2041991" cy="26210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12" y="3919416"/>
            <a:ext cx="2218761" cy="29258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87" y="1669344"/>
            <a:ext cx="2090755" cy="18896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6" y="3076068"/>
            <a:ext cx="2432103" cy="28648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1872501"/>
            <a:ext cx="2956316" cy="52421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1381825"/>
            <a:ext cx="1798171" cy="28648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845213"/>
            <a:ext cx="2169997" cy="29258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91" y="3092298"/>
            <a:ext cx="572977" cy="18286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91" y="3447086"/>
            <a:ext cx="1408060" cy="37182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6" y="1997833"/>
            <a:ext cx="1243481" cy="938706"/>
          </a:xfrm>
          <a:prstGeom prst="rect">
            <a:avLst/>
          </a:prstGeom>
        </p:spPr>
      </p:pic>
      <p:sp>
        <p:nvSpPr>
          <p:cNvPr id="43" name="Rechteck 42"/>
          <p:cNvSpPr/>
          <p:nvPr/>
        </p:nvSpPr>
        <p:spPr>
          <a:xfrm>
            <a:off x="9213448" y="190128"/>
            <a:ext cx="3379807" cy="5622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9213448" y="244542"/>
            <a:ext cx="33798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Einhalten von Grenzwerten</a:t>
            </a:r>
          </a:p>
          <a:p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Bei Überschreitung von Grenzwerten (z.B. maximal 100% Motorgeschwindigkeit) kann es zu merkwürdigen Ergebnissen kommen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Verhindern von nicht definierten Werten bzw. Wertebereichüberschreitungen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  <a:p>
            <a:r>
              <a:rPr lang="de-DE" sz="1200" dirty="0" smtClean="0"/>
              <a:t>Möglichkeiten: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 smtClean="0"/>
              <a:t>Abfragen des aktuellen Wertes und setzen eines neuen Wertes:</a:t>
            </a: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 smtClean="0"/>
          </a:p>
          <a:p>
            <a:pPr marL="228600" indent="-228600">
              <a:buFont typeface="+mj-lt"/>
              <a:buAutoNum type="arabicPeriod"/>
            </a:pPr>
            <a:endParaRPr lang="de-DE" sz="1100" dirty="0" smtClean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 smtClean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 smtClean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de-DE" sz="1200" dirty="0" smtClean="0"/>
              <a:t>Arbeiten mit Maximal- und Minimal-Wertfunktionen (Mathematik </a:t>
            </a:r>
            <a:r>
              <a:rPr lang="de-DE" sz="1200" dirty="0" smtClean="0">
                <a:sym typeface="Wingdings" panose="05000000000000000000" pitchFamily="2" charset="2"/>
              </a:rPr>
              <a:t> Mehr)</a:t>
            </a:r>
            <a:endParaRPr lang="de-DE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 smtClean="0"/>
              <a:t>Unteren Grenzwert nicht unterschreiten</a:t>
            </a:r>
            <a:br>
              <a:rPr lang="de-DE" sz="1100" dirty="0" smtClean="0"/>
            </a:br>
            <a:r>
              <a:rPr lang="de-DE" sz="1100" dirty="0" smtClean="0"/>
              <a:t>(</a:t>
            </a:r>
            <a:r>
              <a:rPr lang="de-DE" sz="1100" dirty="0" err="1" smtClean="0"/>
              <a:t>akutellerWert</a:t>
            </a:r>
            <a:r>
              <a:rPr lang="de-DE" sz="1100" dirty="0" smtClean="0"/>
              <a:t> = -1; untere Grenze = 0</a:t>
            </a:r>
            <a:br>
              <a:rPr lang="de-DE" sz="1100" dirty="0" smtClean="0"/>
            </a:br>
            <a:r>
              <a:rPr lang="de-DE" sz="1100" dirty="0" smtClean="0"/>
              <a:t>der maximale Wert der beiden Zahlen ist der untere Grenzwert mit 0, dieser wird von der Maximalwertfunktion zurückgegeben)</a:t>
            </a:r>
          </a:p>
          <a:p>
            <a:pPr marL="685800" lvl="1" indent="-228600">
              <a:buFont typeface="+mj-lt"/>
              <a:buAutoNum type="arabicPeriod"/>
            </a:pPr>
            <a:endParaRPr lang="de-DE" sz="500" dirty="0"/>
          </a:p>
          <a:p>
            <a:pPr marL="685800" lvl="1" indent="-228600">
              <a:buFont typeface="+mj-lt"/>
              <a:buAutoNum type="arabicPeriod"/>
            </a:pPr>
            <a:endParaRPr lang="de-DE" sz="500" dirty="0" smtClean="0"/>
          </a:p>
          <a:p>
            <a:pPr marL="685800" lvl="1" indent="-228600">
              <a:buFont typeface="+mj-lt"/>
              <a:buAutoNum type="arabicPeriod"/>
            </a:pPr>
            <a:endParaRPr lang="de-DE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 smtClean="0"/>
              <a:t>Oberen Grenzwert nicht überschreiten</a:t>
            </a:r>
            <a:br>
              <a:rPr lang="de-DE" sz="1100" dirty="0" smtClean="0"/>
            </a:br>
            <a:r>
              <a:rPr lang="de-DE" sz="1100" dirty="0" smtClean="0"/>
              <a:t>(analog  Unterer Grenzwert)</a:t>
            </a: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99" y="2179472"/>
            <a:ext cx="3336156" cy="1273699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42" y="5492853"/>
            <a:ext cx="2989607" cy="24347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14" y="4767684"/>
            <a:ext cx="3000435" cy="23510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6" y="4230160"/>
            <a:ext cx="1871317" cy="54859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50" y="4931676"/>
            <a:ext cx="1816458" cy="26210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04" y="5325487"/>
            <a:ext cx="1816458" cy="25601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627952" y="4898929"/>
            <a:ext cx="239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Der größere der beiden Werte wird ausgewählt</a:t>
            </a:r>
          </a:p>
          <a:p>
            <a:endParaRPr lang="de-DE" sz="1200" dirty="0"/>
          </a:p>
          <a:p>
            <a:r>
              <a:rPr lang="de-DE" sz="1200" dirty="0" smtClean="0"/>
              <a:t>Der kleiner der beiden Werte wird ausgewählt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Eine Produktion im Rahmen des KISS-MINT-Projektes (</a:t>
            </a:r>
            <a:r>
              <a:rPr lang="de-DE" sz="900" dirty="0" smtClean="0">
                <a:hlinkClick r:id="rId28"/>
              </a:rPr>
              <a:t>https://www.htw-dresden.de/kiss-mint</a:t>
            </a:r>
            <a:r>
              <a:rPr lang="de-DE" sz="900" dirty="0" smtClean="0"/>
              <a:t>) an der HTW Dresden, gefördert durch die TÜV-Süd Stiftung. </a:t>
            </a:r>
            <a:endParaRPr lang="de-DE" sz="900" dirty="0"/>
          </a:p>
        </p:txBody>
      </p:sp>
      <p:sp>
        <p:nvSpPr>
          <p:cNvPr id="47" name="Textfeld 46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smtClean="0"/>
              <a:t>Veröffentlicht unter CC </a:t>
            </a:r>
            <a:r>
              <a:rPr lang="de-DE" sz="900" dirty="0"/>
              <a:t>BY SA </a:t>
            </a:r>
            <a:r>
              <a:rPr lang="de-DE" sz="900" dirty="0" smtClean="0"/>
              <a:t>(</a:t>
            </a:r>
            <a:r>
              <a:rPr lang="de-DE" sz="900" dirty="0" smtClean="0">
                <a:hlinkClick r:id="rId29"/>
              </a:rPr>
              <a:t>http</a:t>
            </a:r>
            <a:r>
              <a:rPr lang="de-DE" sz="900" dirty="0">
                <a:hlinkClick r:id="rId29"/>
              </a:rPr>
              <a:t>://creativecommons.org/licenses/by-sa/4.0</a:t>
            </a:r>
            <a:r>
              <a:rPr lang="de-DE" sz="900" dirty="0" smtClean="0">
                <a:hlinkClick r:id="rId29"/>
              </a:rPr>
              <a:t>/</a:t>
            </a:r>
            <a:r>
              <a:rPr lang="de-DE" sz="900" dirty="0" smtClean="0"/>
              <a:t>)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2204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</Words>
  <Application>Microsoft Office PowerPoint</Application>
  <PresentationFormat>A3-Papier (297 x 420 mm)</PresentationFormat>
  <Paragraphs>128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39</cp:revision>
  <dcterms:created xsi:type="dcterms:W3CDTF">2018-08-20T15:12:11Z</dcterms:created>
  <dcterms:modified xsi:type="dcterms:W3CDTF">2019-01-09T19:40:49Z</dcterms:modified>
</cp:coreProperties>
</file>