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6" r:id="rId2"/>
    <p:sldId id="256" r:id="rId3"/>
    <p:sldId id="257" r:id="rId4"/>
    <p:sldId id="258" r:id="rId5"/>
    <p:sldId id="259" r:id="rId6"/>
    <p:sldId id="260" r:id="rId7"/>
    <p:sldId id="261" r:id="rId8"/>
    <p:sldId id="262" r:id="rId9"/>
    <p:sldId id="293" r:id="rId10"/>
    <p:sldId id="294" r:id="rId11"/>
    <p:sldId id="295" r:id="rId12"/>
    <p:sldId id="263" r:id="rId13"/>
    <p:sldId id="297" r:id="rId14"/>
    <p:sldId id="298" r:id="rId15"/>
    <p:sldId id="299" r:id="rId1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Tabelle1!$B$1</c:f>
              <c:strCache>
                <c:ptCount val="1"/>
                <c:pt idx="0">
                  <c:v>Datenreihe 1</c:v>
                </c:pt>
              </c:strCache>
            </c:strRef>
          </c:tx>
          <c:spPr>
            <a:ln w="28575" cap="rnd">
              <a:solidFill>
                <a:srgbClr val="FF0000"/>
              </a:solidFill>
              <a:round/>
            </a:ln>
            <a:effectLst/>
          </c:spPr>
          <c:marker>
            <c:symbol val="none"/>
          </c:marker>
          <c:xVal>
            <c:numRef>
              <c:f>Tabelle1!$A$2:$A$16</c:f>
              <c:numCache>
                <c:formatCode>General</c:formatCode>
                <c:ptCount val="15"/>
                <c:pt idx="0">
                  <c:v>0</c:v>
                </c:pt>
                <c:pt idx="1">
                  <c:v>1</c:v>
                </c:pt>
                <c:pt idx="2">
                  <c:v>1.5</c:v>
                </c:pt>
                <c:pt idx="3">
                  <c:v>2</c:v>
                </c:pt>
                <c:pt idx="4">
                  <c:v>2.5</c:v>
                </c:pt>
                <c:pt idx="5">
                  <c:v>3</c:v>
                </c:pt>
                <c:pt idx="6">
                  <c:v>4</c:v>
                </c:pt>
                <c:pt idx="7">
                  <c:v>5</c:v>
                </c:pt>
                <c:pt idx="8">
                  <c:v>6</c:v>
                </c:pt>
                <c:pt idx="9">
                  <c:v>7</c:v>
                </c:pt>
                <c:pt idx="10">
                  <c:v>8</c:v>
                </c:pt>
                <c:pt idx="11">
                  <c:v>9</c:v>
                </c:pt>
                <c:pt idx="12">
                  <c:v>10</c:v>
                </c:pt>
                <c:pt idx="13">
                  <c:v>10.5</c:v>
                </c:pt>
                <c:pt idx="14">
                  <c:v>10.6</c:v>
                </c:pt>
              </c:numCache>
            </c:numRef>
          </c:xVal>
          <c:yVal>
            <c:numRef>
              <c:f>Tabelle1!$B$2:$B$16</c:f>
              <c:numCache>
                <c:formatCode>General</c:formatCode>
                <c:ptCount val="15"/>
                <c:pt idx="0">
                  <c:v>0</c:v>
                </c:pt>
                <c:pt idx="1">
                  <c:v>270</c:v>
                </c:pt>
                <c:pt idx="2">
                  <c:v>340</c:v>
                </c:pt>
                <c:pt idx="3">
                  <c:v>360</c:v>
                </c:pt>
                <c:pt idx="4">
                  <c:v>340</c:v>
                </c:pt>
                <c:pt idx="5">
                  <c:v>150</c:v>
                </c:pt>
                <c:pt idx="6">
                  <c:v>110</c:v>
                </c:pt>
                <c:pt idx="7">
                  <c:v>120</c:v>
                </c:pt>
                <c:pt idx="8">
                  <c:v>170</c:v>
                </c:pt>
                <c:pt idx="9">
                  <c:v>270</c:v>
                </c:pt>
                <c:pt idx="10">
                  <c:v>270</c:v>
                </c:pt>
                <c:pt idx="11">
                  <c:v>120</c:v>
                </c:pt>
                <c:pt idx="12">
                  <c:v>90</c:v>
                </c:pt>
                <c:pt idx="13">
                  <c:v>60</c:v>
                </c:pt>
                <c:pt idx="14">
                  <c:v>1</c:v>
                </c:pt>
              </c:numCache>
            </c:numRef>
          </c:yVal>
          <c:smooth val="1"/>
          <c:extLst>
            <c:ext xmlns:c16="http://schemas.microsoft.com/office/drawing/2014/chart" uri="{C3380CC4-5D6E-409C-BE32-E72D297353CC}">
              <c16:uniqueId val="{00000000-CCC4-4370-B957-49D2890D0B1C}"/>
            </c:ext>
          </c:extLst>
        </c:ser>
        <c:dLbls>
          <c:showLegendKey val="0"/>
          <c:showVal val="0"/>
          <c:showCatName val="0"/>
          <c:showSerName val="0"/>
          <c:showPercent val="0"/>
          <c:showBubbleSize val="0"/>
        </c:dLbls>
        <c:axId val="187455615"/>
        <c:axId val="187467263"/>
      </c:scatterChart>
      <c:valAx>
        <c:axId val="187455615"/>
        <c:scaling>
          <c:orientation val="minMax"/>
        </c:scaling>
        <c:delete val="0"/>
        <c:axPos val="b"/>
        <c:numFmt formatCode="General" sourceLinked="1"/>
        <c:majorTickMark val="none"/>
        <c:minorTickMark val="none"/>
        <c:tickLblPos val="none"/>
        <c:spPr>
          <a:noFill/>
          <a:ln w="38100" cap="rnd" cmpd="sng" algn="ctr">
            <a:solidFill>
              <a:schemeClr val="tx1"/>
            </a:solidFill>
            <a:round/>
            <a:headEnd type="none"/>
            <a:tailEnd type="stealth"/>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de-DE"/>
          </a:p>
        </c:txPr>
        <c:crossAx val="187467263"/>
        <c:crosses val="autoZero"/>
        <c:crossBetween val="midCat"/>
      </c:valAx>
      <c:valAx>
        <c:axId val="187467263"/>
        <c:scaling>
          <c:orientation val="minMax"/>
          <c:max val="400"/>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8100">
            <a:solidFill>
              <a:schemeClr val="tx1"/>
            </a:solidFill>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455615"/>
        <c:crosses val="autoZero"/>
        <c:crossBetween val="midCat"/>
        <c:majorUnit val="360"/>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Tabelle1!$B$1</c:f>
              <c:strCache>
                <c:ptCount val="1"/>
                <c:pt idx="0">
                  <c:v>Y-Werte</c:v>
                </c:pt>
              </c:strCache>
            </c:strRef>
          </c:tx>
          <c:spPr>
            <a:ln w="31750" cap="rnd">
              <a:solidFill>
                <a:srgbClr val="FF0000"/>
              </a:solidFill>
              <a:round/>
            </a:ln>
            <a:effectLst/>
          </c:spPr>
          <c:marker>
            <c:symbol val="none"/>
          </c:marker>
          <c:xVal>
            <c:numRef>
              <c:f>Tabelle1!$A$2:$A$23</c:f>
              <c:numCache>
                <c:formatCode>General</c:formatCode>
                <c:ptCount val="22"/>
                <c:pt idx="0">
                  <c:v>0</c:v>
                </c:pt>
                <c:pt idx="1">
                  <c:v>1</c:v>
                </c:pt>
                <c:pt idx="2">
                  <c:v>2</c:v>
                </c:pt>
                <c:pt idx="3">
                  <c:v>2</c:v>
                </c:pt>
                <c:pt idx="4">
                  <c:v>3</c:v>
                </c:pt>
                <c:pt idx="5">
                  <c:v>4</c:v>
                </c:pt>
                <c:pt idx="6">
                  <c:v>5</c:v>
                </c:pt>
                <c:pt idx="7">
                  <c:v>5</c:v>
                </c:pt>
                <c:pt idx="8">
                  <c:v>6</c:v>
                </c:pt>
                <c:pt idx="9">
                  <c:v>10</c:v>
                </c:pt>
                <c:pt idx="10">
                  <c:v>10</c:v>
                </c:pt>
                <c:pt idx="11">
                  <c:v>11</c:v>
                </c:pt>
                <c:pt idx="12">
                  <c:v>11</c:v>
                </c:pt>
                <c:pt idx="13">
                  <c:v>12</c:v>
                </c:pt>
                <c:pt idx="14">
                  <c:v>12</c:v>
                </c:pt>
                <c:pt idx="15">
                  <c:v>14</c:v>
                </c:pt>
                <c:pt idx="16">
                  <c:v>17</c:v>
                </c:pt>
                <c:pt idx="17">
                  <c:v>17</c:v>
                </c:pt>
                <c:pt idx="18">
                  <c:v>19</c:v>
                </c:pt>
                <c:pt idx="19">
                  <c:v>19</c:v>
                </c:pt>
              </c:numCache>
            </c:numRef>
          </c:xVal>
          <c:yVal>
            <c:numRef>
              <c:f>Tabelle1!$B$2:$B$23</c:f>
              <c:numCache>
                <c:formatCode>General</c:formatCode>
                <c:ptCount val="22"/>
                <c:pt idx="0">
                  <c:v>1</c:v>
                </c:pt>
                <c:pt idx="1">
                  <c:v>1</c:v>
                </c:pt>
                <c:pt idx="2">
                  <c:v>1</c:v>
                </c:pt>
                <c:pt idx="3">
                  <c:v>0</c:v>
                </c:pt>
                <c:pt idx="4">
                  <c:v>0</c:v>
                </c:pt>
                <c:pt idx="5">
                  <c:v>0</c:v>
                </c:pt>
                <c:pt idx="6">
                  <c:v>0</c:v>
                </c:pt>
                <c:pt idx="7">
                  <c:v>1</c:v>
                </c:pt>
                <c:pt idx="8">
                  <c:v>1</c:v>
                </c:pt>
                <c:pt idx="9">
                  <c:v>1</c:v>
                </c:pt>
                <c:pt idx="10">
                  <c:v>0</c:v>
                </c:pt>
                <c:pt idx="11">
                  <c:v>0</c:v>
                </c:pt>
                <c:pt idx="12">
                  <c:v>1</c:v>
                </c:pt>
                <c:pt idx="13">
                  <c:v>1</c:v>
                </c:pt>
                <c:pt idx="14">
                  <c:v>0</c:v>
                </c:pt>
                <c:pt idx="15">
                  <c:v>0</c:v>
                </c:pt>
                <c:pt idx="16">
                  <c:v>0</c:v>
                </c:pt>
                <c:pt idx="17">
                  <c:v>1</c:v>
                </c:pt>
                <c:pt idx="18">
                  <c:v>1</c:v>
                </c:pt>
                <c:pt idx="19">
                  <c:v>0</c:v>
                </c:pt>
              </c:numCache>
            </c:numRef>
          </c:yVal>
          <c:smooth val="0"/>
          <c:extLst>
            <c:ext xmlns:c16="http://schemas.microsoft.com/office/drawing/2014/chart" uri="{C3380CC4-5D6E-409C-BE32-E72D297353CC}">
              <c16:uniqueId val="{00000000-E214-4E83-B92E-A360B4A6CB79}"/>
            </c:ext>
          </c:extLst>
        </c:ser>
        <c:dLbls>
          <c:showLegendKey val="0"/>
          <c:showVal val="0"/>
          <c:showCatName val="0"/>
          <c:showSerName val="0"/>
          <c:showPercent val="0"/>
          <c:showBubbleSize val="0"/>
        </c:dLbls>
        <c:axId val="191604447"/>
        <c:axId val="191601535"/>
      </c:scatterChart>
      <c:valAx>
        <c:axId val="191604447"/>
        <c:scaling>
          <c:orientation val="minMax"/>
          <c:max val="20"/>
        </c:scaling>
        <c:delete val="0"/>
        <c:axPos val="b"/>
        <c:majorGridlines>
          <c:spPr>
            <a:ln w="9525" cap="flat" cmpd="sng" algn="ctr">
              <a:noFill/>
              <a:round/>
            </a:ln>
            <a:effectLst/>
          </c:spPr>
        </c:majorGridlines>
        <c:numFmt formatCode="General" sourceLinked="1"/>
        <c:majorTickMark val="none"/>
        <c:minorTickMark val="none"/>
        <c:tickLblPos val="none"/>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1535"/>
        <c:crosses val="autoZero"/>
        <c:crossBetween val="midCat"/>
      </c:valAx>
      <c:valAx>
        <c:axId val="191601535"/>
        <c:scaling>
          <c:orientation val="minMax"/>
          <c:max val="1.1000000000000001"/>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4447"/>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06.12.2019</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www.htw-dresden.de/kiss-mint"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htw-dresden.de/kiss-mint"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06.12.2019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8" name="Grafik 17"/>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0" name="Grafik 19">
            <a:extLst>
              <a:ext uri="{FF2B5EF4-FFF2-40B4-BE49-F238E27FC236}">
                <a16:creationId xmlns:a16="http://schemas.microsoft.com/office/drawing/2014/main" id="{A160E4B6-B610-455F-9523-5FD44830C29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5532" y="9137300"/>
            <a:ext cx="381000" cy="571500"/>
          </a:xfrm>
          <a:prstGeom prst="rect">
            <a:avLst/>
          </a:prstGeom>
        </p:spPr>
      </p:pic>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06.12.2019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sp>
        <p:nvSpPr>
          <p:cNvPr id="15" name="Textfeld 14"/>
          <p:cNvSpPr txBox="1"/>
          <p:nvPr userDrawn="1"/>
        </p:nvSpPr>
        <p:spPr>
          <a:xfrm>
            <a:off x="2033534" y="9314293"/>
            <a:ext cx="2449033" cy="261610"/>
          </a:xfrm>
          <a:prstGeom prst="rect">
            <a:avLst/>
          </a:prstGeom>
          <a:noFill/>
        </p:spPr>
        <p:txBody>
          <a:bodyPr wrap="square" rtlCol="0">
            <a:spAutoFit/>
          </a:bodyPr>
          <a:lstStyle/>
          <a:p>
            <a:pPr algn="ctr"/>
            <a:r>
              <a:rPr lang="de-DE" sz="1100" dirty="0">
                <a:hlinkClick r:id="rId2"/>
              </a:rPr>
              <a:t>https://www.htw-dresden.de/kiss-mint</a:t>
            </a:r>
            <a:endParaRPr lang="de-DE" sz="1100" dirty="0"/>
          </a:p>
        </p:txBody>
      </p:sp>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06.12.2019</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sp>
        <p:nvSpPr>
          <p:cNvPr id="9" name="Textfeld 8"/>
          <p:cNvSpPr txBox="1"/>
          <p:nvPr userDrawn="1"/>
        </p:nvSpPr>
        <p:spPr>
          <a:xfrm>
            <a:off x="2033534" y="9314293"/>
            <a:ext cx="2449033" cy="261610"/>
          </a:xfrm>
          <a:prstGeom prst="rect">
            <a:avLst/>
          </a:prstGeom>
          <a:noFill/>
        </p:spPr>
        <p:txBody>
          <a:bodyPr wrap="square" rtlCol="0">
            <a:spAutoFit/>
          </a:bodyPr>
          <a:lstStyle/>
          <a:p>
            <a:pPr algn="ctr"/>
            <a:r>
              <a:rPr lang="de-DE" sz="1100" dirty="0">
                <a:hlinkClick r:id="rId2"/>
              </a:rPr>
              <a:t>https://www.htw-dresden.de/kiss-mint</a:t>
            </a:r>
            <a:endParaRPr lang="de-DE" sz="1100" dirty="0"/>
          </a:p>
        </p:txBody>
      </p:sp>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9" name="Grafik 18"/>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5" name="Grafik 14">
            <a:extLst>
              <a:ext uri="{FF2B5EF4-FFF2-40B4-BE49-F238E27FC236}">
                <a16:creationId xmlns:a16="http://schemas.microsoft.com/office/drawing/2014/main" id="{E0D88E05-4044-4CD3-857D-D6FBB5E34C9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85603" y="9106248"/>
            <a:ext cx="381000" cy="571500"/>
          </a:xfrm>
          <a:prstGeom prst="rect">
            <a:avLst/>
          </a:prstGeom>
        </p:spPr>
      </p:pic>
    </p:spTree>
    <p:extLst>
      <p:ext uri="{BB962C8B-B14F-4D97-AF65-F5344CB8AC3E}">
        <p14:creationId xmlns:p14="http://schemas.microsoft.com/office/powerpoint/2010/main" val="227486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06.12.2019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06.12.2019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06.12.2019</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5.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2" Type="http://schemas.openxmlformats.org/officeDocument/2006/relationships/hyperlink" Target="https://phzh.ch/globalassets/phzh.ch/medienbildung/dokumente/kurs-highlights_calliope-karten.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fontScale="90000"/>
          </a:bodyPr>
          <a:lstStyle/>
          <a:p>
            <a:pPr algn="ctr"/>
            <a:r>
              <a:rPr lang="de-DE" dirty="0"/>
              <a:t>Aufgaben für </a:t>
            </a:r>
            <a:br>
              <a:rPr lang="de-DE" dirty="0"/>
            </a:br>
            <a:r>
              <a:rPr lang="de-DE" dirty="0"/>
              <a:t>Messen – Steuern – Regeln </a:t>
            </a:r>
          </a:p>
        </p:txBody>
      </p:sp>
      <p:pic>
        <p:nvPicPr>
          <p:cNvPr id="10" name="Bildplatzhalter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 r="57"/>
          <a:stretch>
            <a:fillRect/>
          </a:stretch>
        </p:blipFill>
        <p:spPr>
          <a:xfrm>
            <a:off x="1135996" y="3652625"/>
            <a:ext cx="4578750" cy="3960000"/>
          </a:xfrm>
          <a:prstGeom prst="rect">
            <a:avLst/>
          </a:prstGeom>
        </p:spPr>
      </p:pic>
    </p:spTree>
    <p:extLst>
      <p:ext uri="{BB962C8B-B14F-4D97-AF65-F5344CB8AC3E}">
        <p14:creationId xmlns:p14="http://schemas.microsoft.com/office/powerpoint/2010/main" val="277508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Jedes Projekt startet mit einem Beispiel-Code im Arbeitsbereich. Diesen löst man, indem man den (umfassenden) Block anklickt und mit gedrückter Maustaste auf den Blockbereich schiebt.</a:t>
            </a:r>
          </a:p>
          <a:p>
            <a:pPr marL="228600" lvl="0" indent="-228600">
              <a:buFont typeface="+mj-lt"/>
              <a:buAutoNum type="arabicPeriod"/>
            </a:pPr>
            <a:endParaRPr lang="de-DE" sz="1400" dirty="0"/>
          </a:p>
          <a:p>
            <a:pPr marL="228600" lvl="0" indent="-228600">
              <a:buFont typeface="+mj-lt"/>
              <a:buAutoNum type="arabicPeriod"/>
            </a:pPr>
            <a:r>
              <a:rPr lang="de-DE" sz="1400" dirty="0"/>
              <a:t>Nun können wir mit unserem Programm beginnen. Hierfür öffnen wir im Blockbereich den Bereich „Eingabe“ und ziehe den Block „wenn Knopf A gedrückt“ auf den Arbeitsbereich</a:t>
            </a:r>
          </a:p>
          <a:p>
            <a:pPr marL="228600" lvl="0" indent="-228600">
              <a:buFont typeface="+mj-lt"/>
              <a:buAutoNum type="arabicPeriod"/>
            </a:pPr>
            <a:endParaRPr lang="de-DE" sz="1400" dirty="0"/>
          </a:p>
          <a:p>
            <a:pPr marL="228600" lvl="0" indent="-228600">
              <a:buFont typeface="+mj-lt"/>
              <a:buAutoNum type="arabicPeriod"/>
            </a:pPr>
            <a:r>
              <a:rPr lang="de-DE" sz="1400" dirty="0"/>
              <a:t>Anschließend wiederholen wir das gleiche noch einmal mit dem Block „zeige Zeichenfolge“ aus dem Bereich „Grundlagen“</a:t>
            </a:r>
          </a:p>
          <a:p>
            <a:pPr marL="228600" indent="-228600">
              <a:buFont typeface="+mj-lt"/>
              <a:buAutoNum type="arabicPeriod"/>
            </a:pP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33" y="4076240"/>
            <a:ext cx="5926079" cy="4905151"/>
          </a:xfrm>
          <a:prstGeom prst="rect">
            <a:avLst/>
          </a:prstGeom>
        </p:spPr>
      </p:pic>
    </p:spTree>
    <p:extLst>
      <p:ext uri="{BB962C8B-B14F-4D97-AF65-F5344CB8AC3E}">
        <p14:creationId xmlns:p14="http://schemas.microsoft.com/office/powerpoint/2010/main" val="52536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Füge nun den Block „zeige Zeichenfolge“ in den Block „Wenn Knopf A gedrückt“ ein</a:t>
            </a:r>
          </a:p>
          <a:p>
            <a:pPr marL="228600" lvl="0" indent="-228600">
              <a:buFont typeface="+mj-lt"/>
              <a:buAutoNum type="arabicPeriod"/>
            </a:pPr>
            <a:endParaRPr lang="de-DE" sz="1400" dirty="0"/>
          </a:p>
          <a:p>
            <a:pPr marL="228600" lvl="0" indent="-228600">
              <a:buFont typeface="+mj-lt"/>
              <a:buAutoNum type="arabicPeriod"/>
            </a:pPr>
            <a:r>
              <a:rPr lang="de-DE" sz="1400" dirty="0"/>
              <a:t>Schreibe in den Textbereich des Blockes „zeige Zeichenfolge“ folgenden Text: „</a:t>
            </a:r>
            <a:r>
              <a:rPr lang="de-DE" sz="1400" dirty="0" err="1"/>
              <a:t>Hello</a:t>
            </a:r>
            <a:r>
              <a:rPr lang="de-DE" sz="1400" dirty="0"/>
              <a:t> World!“</a:t>
            </a:r>
          </a:p>
          <a:p>
            <a:pPr marL="228600" lvl="0" indent="-228600">
              <a:buFont typeface="+mj-lt"/>
              <a:buAutoNum type="arabicPeriod"/>
            </a:pPr>
            <a:endParaRPr lang="de-DE" sz="1400" dirty="0"/>
          </a:p>
          <a:p>
            <a:pPr marL="228600" lvl="0" indent="-228600">
              <a:buFont typeface="+mj-lt"/>
              <a:buAutoNum type="arabicPeriod"/>
            </a:pPr>
            <a:r>
              <a:rPr lang="de-DE" sz="1400" dirty="0"/>
              <a:t>Das Programm ist fertig und kann im „Vorschau &amp; Simulationsbereich“ auf der linken Seite angeschaut werden. Durch einen Klick auf den Knopf A wird die Laufschrift aktiviert.</a:t>
            </a:r>
          </a:p>
          <a:p>
            <a:pPr marL="228600" indent="-228600">
              <a:buFont typeface="+mj-lt"/>
              <a:buAutoNum type="arabicPeriod"/>
            </a:pPr>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44" y="4082959"/>
            <a:ext cx="5918512" cy="4898887"/>
          </a:xfrm>
          <a:prstGeom prst="rect">
            <a:avLst/>
          </a:prstGeom>
        </p:spPr>
      </p:pic>
    </p:spTree>
    <p:extLst>
      <p:ext uri="{BB962C8B-B14F-4D97-AF65-F5344CB8AC3E}">
        <p14:creationId xmlns:p14="http://schemas.microsoft.com/office/powerpoint/2010/main" val="145380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Programm auf den </a:t>
            </a:r>
            <a:r>
              <a:rPr lang="de-DE" dirty="0" err="1"/>
              <a:t>Calliope</a:t>
            </a:r>
            <a:r>
              <a:rPr lang="de-DE" dirty="0"/>
              <a:t> hochladen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68001" y="2085975"/>
            <a:ext cx="3619258" cy="6629400"/>
          </a:xfrm>
        </p:spPr>
        <p:txBody>
          <a:bodyPr/>
          <a:lstStyle/>
          <a:p>
            <a:pPr marL="228600" lvl="0" indent="-228600">
              <a:buFont typeface="+mj-lt"/>
              <a:buAutoNum type="arabicPeriod"/>
            </a:pPr>
            <a:r>
              <a:rPr lang="de-DE" sz="1400" dirty="0"/>
              <a:t>Öffne </a:t>
            </a:r>
            <a:r>
              <a:rPr lang="de-DE" sz="1400" b="1" dirty="0"/>
              <a:t>makecode.calliope.cc </a:t>
            </a:r>
            <a:r>
              <a:rPr lang="de-DE" sz="1400" dirty="0"/>
              <a:t>in </a:t>
            </a:r>
            <a:br>
              <a:rPr lang="de-DE" sz="1400" dirty="0"/>
            </a:br>
            <a:r>
              <a:rPr lang="de-DE" sz="1400" dirty="0"/>
              <a:t>Web-Browser.</a:t>
            </a:r>
          </a:p>
          <a:p>
            <a:pPr marL="228600" lvl="0" indent="-228600">
              <a:buFont typeface="+mj-lt"/>
              <a:buAutoNum type="arabicPeriod"/>
            </a:pPr>
            <a:endParaRPr lang="de-DE" sz="1400" dirty="0"/>
          </a:p>
          <a:p>
            <a:pPr marL="228600" lvl="0" indent="-228600">
              <a:buFont typeface="+mj-lt"/>
              <a:buAutoNum type="arabicPeriod"/>
            </a:pPr>
            <a:r>
              <a:rPr lang="de-DE" sz="1400" dirty="0"/>
              <a:t>Die Erstellung des Beispielcodes </a:t>
            </a:r>
            <a:br>
              <a:rPr lang="de-DE" sz="1400" dirty="0"/>
            </a:br>
            <a:r>
              <a:rPr lang="de-DE" sz="1400" dirty="0"/>
              <a:t>„</a:t>
            </a:r>
            <a:r>
              <a:rPr lang="de-DE" sz="1400" dirty="0" err="1"/>
              <a:t>Hello</a:t>
            </a:r>
            <a:r>
              <a:rPr lang="de-DE" sz="1400" dirty="0"/>
              <a:t> World“ haben wir im vorherigen Kapitel behandelt.</a:t>
            </a:r>
          </a:p>
          <a:p>
            <a:pPr marL="228600" lvl="0" indent="-228600">
              <a:buFont typeface="+mj-lt"/>
              <a:buAutoNum type="arabicPeriod"/>
            </a:pPr>
            <a:endParaRPr lang="de-DE" sz="1400" dirty="0"/>
          </a:p>
          <a:p>
            <a:pPr marL="228600" lvl="0" indent="-228600">
              <a:buFont typeface="+mj-lt"/>
              <a:buAutoNum type="arabicPeriod"/>
            </a:pPr>
            <a:r>
              <a:rPr lang="de-DE" sz="1400" dirty="0"/>
              <a:t>Wähle nun einen Namen für das Programm, z.B. «</a:t>
            </a:r>
            <a:r>
              <a:rPr lang="de-DE" sz="1400" dirty="0" err="1"/>
              <a:t>mein_Code</a:t>
            </a:r>
            <a:r>
              <a:rPr lang="de-DE" sz="1400" dirty="0"/>
              <a:t>».</a:t>
            </a:r>
          </a:p>
          <a:p>
            <a:pPr marL="228600" indent="-228600">
              <a:buFont typeface="+mj-lt"/>
              <a:buAutoNum type="arabicPeriod"/>
            </a:pPr>
            <a:endParaRPr lang="de-DE" sz="1400" dirty="0"/>
          </a:p>
          <a:p>
            <a:pPr marL="228600" lvl="0" indent="-228600">
              <a:buFont typeface="+mj-lt"/>
              <a:buAutoNum type="arabicPeriod"/>
            </a:pPr>
            <a:r>
              <a:rPr lang="de-DE" sz="1400" dirty="0"/>
              <a:t>Klicke auf «Herunterladen» und speichere die Datei «mini-</a:t>
            </a:r>
            <a:r>
              <a:rPr lang="de-DE" sz="1400" dirty="0" err="1"/>
              <a:t>mein_Code.hex</a:t>
            </a:r>
            <a:r>
              <a:rPr lang="de-DE" sz="1400" dirty="0"/>
              <a:t>».</a:t>
            </a:r>
          </a:p>
          <a:p>
            <a:pPr marL="228600" indent="-228600">
              <a:buFont typeface="+mj-lt"/>
              <a:buAutoNum type="arabicPeriod"/>
            </a:pPr>
            <a:endParaRPr lang="de-DE" sz="1400" dirty="0"/>
          </a:p>
          <a:p>
            <a:pPr marL="228600" indent="-228600">
              <a:buFont typeface="+mj-lt"/>
              <a:buAutoNum type="arabicPeriod"/>
            </a:pPr>
            <a:r>
              <a:rPr lang="de-DE" sz="1400" dirty="0"/>
              <a:t>Schließe den </a:t>
            </a:r>
            <a:r>
              <a:rPr lang="de-DE" sz="1400" dirty="0" err="1"/>
              <a:t>Calliope</a:t>
            </a:r>
            <a:r>
              <a:rPr lang="de-DE" sz="1400" dirty="0"/>
              <a:t> über das USB-Kabel an. </a:t>
            </a:r>
          </a:p>
          <a:p>
            <a:pPr marL="228600" indent="-228600">
              <a:buFont typeface="+mj-lt"/>
              <a:buAutoNum type="arabicPeriod"/>
            </a:pPr>
            <a:endParaRPr lang="de-DE" sz="1400" dirty="0"/>
          </a:p>
          <a:p>
            <a:pPr marL="228600" lvl="0" indent="-228600">
              <a:buFont typeface="+mj-lt"/>
              <a:buAutoNum type="arabicPeriod"/>
            </a:pPr>
            <a:r>
              <a:rPr lang="de-DE" sz="1400" dirty="0"/>
              <a:t>Öffne den Datei-Explorer (</a:t>
            </a:r>
            <a:r>
              <a:rPr lang="de-DE" sz="1400" dirty="0" err="1"/>
              <a:t>Win</a:t>
            </a:r>
            <a:r>
              <a:rPr lang="de-DE" sz="1400" dirty="0"/>
              <a:t>) oder Finder (Mac) und ziehe die gespeicherte Datei auf das Laufwerk «MINI».</a:t>
            </a:r>
          </a:p>
          <a:p>
            <a:pPr marL="228600" indent="-228600">
              <a:buFont typeface="+mj-lt"/>
              <a:buAutoNum type="arabicPeriod"/>
            </a:pPr>
            <a:endParaRPr lang="de-DE" sz="1400" dirty="0"/>
          </a:p>
          <a:p>
            <a:pPr marL="228600" lvl="0" indent="-228600">
              <a:buFont typeface="+mj-lt"/>
              <a:buAutoNum type="arabicPeriod"/>
            </a:pPr>
            <a:r>
              <a:rPr lang="de-DE" sz="1400" dirty="0"/>
              <a:t>Solange das Programm auf den </a:t>
            </a:r>
            <a:r>
              <a:rPr lang="de-DE" sz="1400" dirty="0" err="1"/>
              <a:t>Calliope</a:t>
            </a:r>
            <a:r>
              <a:rPr lang="de-DE" sz="1400" dirty="0"/>
              <a:t> hochgeladen wird, blinkt ein gelbes Licht auf der Vorderseite. Das Programm startet anschließend von selbst.</a:t>
            </a:r>
          </a:p>
          <a:p>
            <a:pPr marL="228600" indent="-228600">
              <a:buFont typeface="+mj-lt"/>
              <a:buAutoNum type="arabicPeriod"/>
            </a:pPr>
            <a:endParaRPr lang="de-DE" sz="1400" dirty="0"/>
          </a:p>
          <a:p>
            <a:pPr marL="228600" lvl="0" indent="-228600">
              <a:buFont typeface="+mj-lt"/>
              <a:buAutoNum type="arabicPeriod"/>
            </a:pPr>
            <a:r>
              <a:rPr lang="de-DE" sz="1400" dirty="0"/>
              <a:t>Bei jeder Änderung des Programms muss es neu auf den </a:t>
            </a:r>
            <a:r>
              <a:rPr lang="de-DE" sz="1400" dirty="0" err="1"/>
              <a:t>Calliope</a:t>
            </a:r>
            <a:r>
              <a:rPr lang="de-DE" sz="1400" dirty="0"/>
              <a:t> hochgeladen werden (Schritt 4 - 7 wiederholen).</a:t>
            </a:r>
          </a:p>
          <a:p>
            <a:pPr marL="228600" indent="-228600">
              <a:buFont typeface="+mj-lt"/>
              <a:buAutoNum type="arabicPeriod"/>
            </a:pPr>
            <a:endParaRPr lang="de-DE" dirty="0"/>
          </a:p>
        </p:txBody>
      </p:sp>
      <p:pic>
        <p:nvPicPr>
          <p:cNvPr id="6" name="Grafik 5"/>
          <p:cNvPicPr/>
          <p:nvPr/>
        </p:nvPicPr>
        <p:blipFill>
          <a:blip r:embed="rId2">
            <a:extLst>
              <a:ext uri="{28A0092B-C50C-407E-A947-70E740481C1C}">
                <a14:useLocalDpi xmlns:a14="http://schemas.microsoft.com/office/drawing/2010/main" val="0"/>
              </a:ext>
            </a:extLst>
          </a:blip>
          <a:stretch>
            <a:fillRect/>
          </a:stretch>
        </p:blipFill>
        <p:spPr>
          <a:xfrm>
            <a:off x="4087259" y="3676111"/>
            <a:ext cx="2152650" cy="373380"/>
          </a:xfrm>
          <a:prstGeom prst="rect">
            <a:avLst/>
          </a:prstGeom>
        </p:spPr>
      </p:pic>
      <p:pic>
        <p:nvPicPr>
          <p:cNvPr id="7" name="Grafik 6"/>
          <p:cNvPicPr/>
          <p:nvPr/>
        </p:nvPicPr>
        <p:blipFill>
          <a:blip r:embed="rId3" cstate="print">
            <a:extLst>
              <a:ext uri="{28A0092B-C50C-407E-A947-70E740481C1C}">
                <a14:useLocalDpi xmlns:a14="http://schemas.microsoft.com/office/drawing/2010/main" val="0"/>
              </a:ext>
            </a:extLst>
          </a:blip>
          <a:stretch>
            <a:fillRect/>
          </a:stretch>
        </p:blipFill>
        <p:spPr>
          <a:xfrm>
            <a:off x="4087259" y="4401197"/>
            <a:ext cx="1684655" cy="406400"/>
          </a:xfrm>
          <a:prstGeom prst="rect">
            <a:avLst/>
          </a:prstGeom>
        </p:spPr>
      </p:pic>
      <p:pic>
        <p:nvPicPr>
          <p:cNvPr id="8" name="Grafik 7"/>
          <p:cNvPicPr/>
          <p:nvPr/>
        </p:nvPicPr>
        <p:blipFill rotWithShape="1">
          <a:blip r:embed="rId4" cstate="print">
            <a:extLst>
              <a:ext uri="{28A0092B-C50C-407E-A947-70E740481C1C}">
                <a14:useLocalDpi xmlns:a14="http://schemas.microsoft.com/office/drawing/2010/main" val="0"/>
              </a:ext>
            </a:extLst>
          </a:blip>
          <a:srcRect r="14640"/>
          <a:stretch/>
        </p:blipFill>
        <p:spPr bwMode="auto">
          <a:xfrm>
            <a:off x="4120889" y="5159303"/>
            <a:ext cx="2409825" cy="3336290"/>
          </a:xfrm>
          <a:prstGeom prst="rect">
            <a:avLst/>
          </a:prstGeom>
          <a:ln>
            <a:noFill/>
          </a:ln>
          <a:extLst>
            <a:ext uri="{53640926-AAD7-44D8-BBD7-CCE9431645EC}">
              <a14:shadowObscured xmlns:a14="http://schemas.microsoft.com/office/drawing/2010/main"/>
            </a:ext>
          </a:extLst>
        </p:spPr>
      </p:pic>
      <p:sp>
        <p:nvSpPr>
          <p:cNvPr id="9" name="Ellipse 8"/>
          <p:cNvSpPr/>
          <p:nvPr/>
        </p:nvSpPr>
        <p:spPr>
          <a:xfrm>
            <a:off x="5382659" y="5868969"/>
            <a:ext cx="1266825" cy="36195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Ellipse 9"/>
          <p:cNvSpPr/>
          <p:nvPr/>
        </p:nvSpPr>
        <p:spPr>
          <a:xfrm>
            <a:off x="4087259" y="7963199"/>
            <a:ext cx="762000" cy="30480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11" name="Gerade Verbindung mit Pfeil 10"/>
          <p:cNvCxnSpPr/>
          <p:nvPr/>
        </p:nvCxnSpPr>
        <p:spPr>
          <a:xfrm flipH="1">
            <a:off x="4810524" y="6239174"/>
            <a:ext cx="1181100" cy="1790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411" y="2085975"/>
            <a:ext cx="3258329" cy="714837"/>
          </a:xfrm>
          <a:prstGeom prst="rect">
            <a:avLst/>
          </a:prstGeom>
        </p:spPr>
      </p:pic>
    </p:spTree>
    <p:extLst>
      <p:ext uri="{BB962C8B-B14F-4D97-AF65-F5344CB8AC3E}">
        <p14:creationId xmlns:p14="http://schemas.microsoft.com/office/powerpoint/2010/main" val="49206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Calliope</a:t>
            </a:r>
            <a:r>
              <a:rPr lang="de-DE" dirty="0"/>
              <a:t> </a:t>
            </a:r>
            <a:r>
              <a:rPr lang="de-DE" dirty="0" err="1"/>
              <a:t>Unboxing</a:t>
            </a:r>
            <a:endParaRPr lang="de-DE" dirty="0"/>
          </a:p>
        </p:txBody>
      </p:sp>
      <p:sp>
        <p:nvSpPr>
          <p:cNvPr id="3" name="Textplatzhalter 2"/>
          <p:cNvSpPr>
            <a:spLocks noGrp="1"/>
          </p:cNvSpPr>
          <p:nvPr>
            <p:ph type="body" sz="quarter" idx="13"/>
          </p:nvPr>
        </p:nvSpPr>
        <p:spPr/>
        <p:txBody>
          <a:bodyPr/>
          <a:lstStyle/>
          <a:p>
            <a:endParaRPr lang="de-DE" dirty="0"/>
          </a:p>
        </p:txBody>
      </p:sp>
      <p:sp>
        <p:nvSpPr>
          <p:cNvPr id="4" name="Inhaltsplatzhalter 3"/>
          <p:cNvSpPr>
            <a:spLocks noGrp="1"/>
          </p:cNvSpPr>
          <p:nvPr>
            <p:ph sz="quarter" idx="14"/>
          </p:nvPr>
        </p:nvSpPr>
        <p:spPr>
          <a:xfrm>
            <a:off x="4800581" y="1923896"/>
            <a:ext cx="1688354" cy="1969150"/>
          </a:xfrm>
        </p:spPr>
        <p:txBody>
          <a:bodyPr/>
          <a:lstStyle/>
          <a:p>
            <a:r>
              <a:rPr lang="de-DE" dirty="0"/>
              <a:t>Stückliste:</a:t>
            </a:r>
          </a:p>
          <a:p>
            <a:pPr marL="171450" indent="-171450">
              <a:buFont typeface="Arial" panose="020B0604020202020204" pitchFamily="34" charset="0"/>
              <a:buChar char="•"/>
            </a:pPr>
            <a:r>
              <a:rPr lang="de-DE" dirty="0" err="1"/>
              <a:t>Calliope</a:t>
            </a:r>
            <a:r>
              <a:rPr lang="de-DE" dirty="0"/>
              <a:t> (in Hülle)</a:t>
            </a:r>
          </a:p>
          <a:p>
            <a:pPr marL="171450" indent="-171450">
              <a:buFont typeface="Arial" panose="020B0604020202020204" pitchFamily="34" charset="0"/>
              <a:buChar char="•"/>
            </a:pPr>
            <a:r>
              <a:rPr lang="de-DE" dirty="0"/>
              <a:t>USB-Kabel</a:t>
            </a:r>
          </a:p>
          <a:p>
            <a:pPr marL="171450" indent="-171450">
              <a:buFont typeface="Arial" panose="020B0604020202020204" pitchFamily="34" charset="0"/>
              <a:buChar char="•"/>
            </a:pPr>
            <a:r>
              <a:rPr lang="de-DE" dirty="0"/>
              <a:t>Batteriepack mit 2 AAA Batterien</a:t>
            </a:r>
          </a:p>
          <a:p>
            <a:pPr marL="171450" indent="-171450">
              <a:buFont typeface="Arial" panose="020B0604020202020204" pitchFamily="34" charset="0"/>
              <a:buChar char="•"/>
            </a:pPr>
            <a:r>
              <a:rPr lang="de-DE" dirty="0"/>
              <a:t>Bedienungsanleitung</a:t>
            </a:r>
          </a:p>
          <a:p>
            <a:pPr marL="171450" indent="-171450">
              <a:buFont typeface="Arial" panose="020B0604020202020204" pitchFamily="34" charset="0"/>
              <a:buChar char="•"/>
            </a:pPr>
            <a:r>
              <a:rPr lang="de-DE" dirty="0"/>
              <a:t>Box </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6" y="4244886"/>
            <a:ext cx="1845798" cy="1384739"/>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418" y="1923896"/>
            <a:ext cx="2148596" cy="161190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78" y="6449050"/>
            <a:ext cx="2462487" cy="1847387"/>
          </a:xfrm>
          <a:prstGeom prst="rect">
            <a:avLst/>
          </a:prstGeom>
        </p:spPr>
      </p:pic>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1097" y="6452177"/>
            <a:ext cx="2458319" cy="1844260"/>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581" y="4261846"/>
            <a:ext cx="1799706" cy="1350818"/>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418" y="3784581"/>
            <a:ext cx="2175669" cy="2306466"/>
          </a:xfrm>
          <a:prstGeom prst="rect">
            <a:avLst/>
          </a:prstGeom>
        </p:spPr>
      </p:pic>
    </p:spTree>
    <p:extLst>
      <p:ext uri="{BB962C8B-B14F-4D97-AF65-F5344CB8AC3E}">
        <p14:creationId xmlns:p14="http://schemas.microsoft.com/office/powerpoint/2010/main" val="16461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Kurzanleitungen Standardbefehle</a:t>
            </a:r>
          </a:p>
        </p:txBody>
      </p:sp>
      <p:sp>
        <p:nvSpPr>
          <p:cNvPr id="3" name="Textplatzhalter 2"/>
          <p:cNvSpPr>
            <a:spLocks noGrp="1"/>
          </p:cNvSpPr>
          <p:nvPr>
            <p:ph type="body" sz="quarter" idx="13"/>
          </p:nvPr>
        </p:nvSpPr>
        <p:spPr/>
        <p:txBody>
          <a:bodyPr/>
          <a:lstStyle/>
          <a:p>
            <a:endParaRPr lang="de-DE"/>
          </a:p>
        </p:txBody>
      </p:sp>
      <p:pic>
        <p:nvPicPr>
          <p:cNvPr id="6" name="Inhaltsplatzhalter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0753" y="1389847"/>
            <a:ext cx="3198259" cy="3609975"/>
          </a:xfrm>
        </p:spPr>
      </p:pic>
      <p:sp>
        <p:nvSpPr>
          <p:cNvPr id="7" name="Textfeld 6"/>
          <p:cNvSpPr txBox="1"/>
          <p:nvPr/>
        </p:nvSpPr>
        <p:spPr>
          <a:xfrm>
            <a:off x="3689012" y="1351747"/>
            <a:ext cx="2845138" cy="4031873"/>
          </a:xfrm>
          <a:prstGeom prst="rect">
            <a:avLst/>
          </a:prstGeom>
          <a:noFill/>
        </p:spPr>
        <p:txBody>
          <a:bodyPr wrap="square" rtlCol="0">
            <a:spAutoFit/>
          </a:bodyPr>
          <a:lstStyle/>
          <a:p>
            <a:r>
              <a:rPr lang="de-DE" sz="2000" dirty="0"/>
              <a:t>Grundlagen:</a:t>
            </a:r>
          </a:p>
          <a:p>
            <a:pPr marL="285750" indent="-285750">
              <a:buFont typeface="Arial" panose="020B0604020202020204" pitchFamily="34" charset="0"/>
              <a:buChar char="•"/>
            </a:pPr>
            <a:r>
              <a:rPr lang="de-DE" sz="1600" dirty="0"/>
              <a:t>LED-Matrix</a:t>
            </a:r>
            <a:br>
              <a:rPr lang="de-DE" sz="1600" dirty="0"/>
            </a:br>
            <a:r>
              <a:rPr lang="de-DE" sz="1600" dirty="0"/>
              <a:t>(Lauftext, Symbole, Zahlen)</a:t>
            </a:r>
          </a:p>
          <a:p>
            <a:pPr marL="285750" indent="-285750">
              <a:buFont typeface="Arial" panose="020B0604020202020204" pitchFamily="34" charset="0"/>
              <a:buChar char="•"/>
            </a:pPr>
            <a:r>
              <a:rPr lang="de-DE" sz="1600" dirty="0"/>
              <a:t>RGB-LED</a:t>
            </a:r>
          </a:p>
          <a:p>
            <a:pPr marL="285750" indent="-285750">
              <a:buFont typeface="Arial" panose="020B0604020202020204" pitchFamily="34" charset="0"/>
              <a:buChar char="•"/>
            </a:pPr>
            <a:r>
              <a:rPr lang="de-DE" sz="1600" dirty="0"/>
              <a:t>Pause</a:t>
            </a:r>
          </a:p>
          <a:p>
            <a:pPr marL="285750" indent="-285750">
              <a:buFont typeface="Arial" panose="020B0604020202020204" pitchFamily="34" charset="0"/>
              <a:buChar char="•"/>
            </a:pPr>
            <a:r>
              <a:rPr lang="de-DE" sz="1600" dirty="0"/>
              <a:t>Dauerhaft</a:t>
            </a:r>
          </a:p>
          <a:p>
            <a:r>
              <a:rPr lang="de-DE" sz="2000" dirty="0"/>
              <a:t>Eingabe:</a:t>
            </a:r>
          </a:p>
          <a:p>
            <a:pPr marL="285750" indent="-285750">
              <a:buFont typeface="Arial" panose="020B0604020202020204" pitchFamily="34" charset="0"/>
              <a:buChar char="•"/>
            </a:pPr>
            <a:r>
              <a:rPr lang="de-DE" sz="1600" dirty="0"/>
              <a:t>Event-Handler</a:t>
            </a:r>
          </a:p>
          <a:p>
            <a:pPr marL="285750" indent="-285750">
              <a:buFont typeface="Arial" panose="020B0604020202020204" pitchFamily="34" charset="0"/>
              <a:buChar char="•"/>
            </a:pPr>
            <a:r>
              <a:rPr lang="de-DE" sz="1600" dirty="0" err="1"/>
              <a:t>Sensorenwerte</a:t>
            </a:r>
            <a:endParaRPr lang="de-DE" sz="1600" dirty="0"/>
          </a:p>
          <a:p>
            <a:r>
              <a:rPr lang="de-DE" sz="2000" dirty="0"/>
              <a:t>Musik:</a:t>
            </a:r>
          </a:p>
          <a:p>
            <a:pPr marL="285750" indent="-285750">
              <a:buFont typeface="Arial" panose="020B0604020202020204" pitchFamily="34" charset="0"/>
              <a:buChar char="•"/>
            </a:pPr>
            <a:r>
              <a:rPr lang="de-DE" sz="1600" dirty="0"/>
              <a:t>Noten</a:t>
            </a:r>
          </a:p>
          <a:p>
            <a:pPr marL="285750" indent="-285750">
              <a:buFont typeface="Arial" panose="020B0604020202020204" pitchFamily="34" charset="0"/>
              <a:buChar char="•"/>
            </a:pPr>
            <a:r>
              <a:rPr lang="de-DE" sz="1600" dirty="0"/>
              <a:t>Beatgeschwindigkeit</a:t>
            </a:r>
          </a:p>
          <a:p>
            <a:r>
              <a:rPr lang="de-DE" sz="2000" dirty="0"/>
              <a:t>LED:</a:t>
            </a:r>
          </a:p>
          <a:p>
            <a:pPr marL="285750" indent="-285750">
              <a:buFont typeface="Arial" panose="020B0604020202020204" pitchFamily="34" charset="0"/>
              <a:buChar char="•"/>
            </a:pPr>
            <a:r>
              <a:rPr lang="de-DE" sz="1600" dirty="0"/>
              <a:t>Sonderfunktionen LED-Matrix</a:t>
            </a:r>
          </a:p>
        </p:txBody>
      </p:sp>
      <p:sp>
        <p:nvSpPr>
          <p:cNvPr id="8" name="Textfeld 7"/>
          <p:cNvSpPr txBox="1"/>
          <p:nvPr/>
        </p:nvSpPr>
        <p:spPr>
          <a:xfrm>
            <a:off x="490753" y="5102216"/>
            <a:ext cx="6043397" cy="3908762"/>
          </a:xfrm>
          <a:prstGeom prst="rect">
            <a:avLst/>
          </a:prstGeom>
          <a:noFill/>
        </p:spPr>
        <p:txBody>
          <a:bodyPr wrap="square" rtlCol="0">
            <a:spAutoFit/>
          </a:bodyPr>
          <a:lstStyle/>
          <a:p>
            <a:r>
              <a:rPr lang="de-DE" sz="2000" dirty="0"/>
              <a:t>Schleifen:</a:t>
            </a:r>
          </a:p>
          <a:p>
            <a:pPr marL="285750" indent="-285750">
              <a:buFont typeface="Arial" panose="020B0604020202020204" pitchFamily="34" charset="0"/>
              <a:buChar char="•"/>
            </a:pPr>
            <a:r>
              <a:rPr lang="de-DE" sz="1600" dirty="0"/>
              <a:t>Wiederholung von Programmteilen</a:t>
            </a:r>
          </a:p>
          <a:p>
            <a:r>
              <a:rPr lang="de-DE" sz="2000" dirty="0"/>
              <a:t>Logik:</a:t>
            </a:r>
          </a:p>
          <a:p>
            <a:pPr marL="285750" indent="-285750">
              <a:buFont typeface="Arial" panose="020B0604020202020204" pitchFamily="34" charset="0"/>
              <a:buChar char="•"/>
            </a:pPr>
            <a:r>
              <a:rPr lang="de-DE" sz="1600" dirty="0"/>
              <a:t>Vergleiche und andere Wahrheitsüberprüfungen</a:t>
            </a:r>
          </a:p>
          <a:p>
            <a:pPr marL="285750" indent="-285750">
              <a:buFont typeface="Arial" panose="020B0604020202020204" pitchFamily="34" charset="0"/>
              <a:buChar char="•"/>
            </a:pPr>
            <a:r>
              <a:rPr lang="de-DE" sz="1600" dirty="0"/>
              <a:t>Wenn-Dann-Funktionen</a:t>
            </a:r>
          </a:p>
          <a:p>
            <a:r>
              <a:rPr lang="de-DE" sz="2000" dirty="0"/>
              <a:t>Variablen</a:t>
            </a:r>
          </a:p>
          <a:p>
            <a:pPr marL="285750" indent="-285750">
              <a:buFont typeface="Arial" panose="020B0604020202020204" pitchFamily="34" charset="0"/>
              <a:buChar char="•"/>
            </a:pPr>
            <a:r>
              <a:rPr lang="de-DE" sz="1600" dirty="0"/>
              <a:t>Funktionen rund um Platzhalter/Parameter</a:t>
            </a:r>
          </a:p>
          <a:p>
            <a:r>
              <a:rPr lang="de-DE" sz="2000" dirty="0"/>
              <a:t>Mathematik:</a:t>
            </a:r>
          </a:p>
          <a:p>
            <a:pPr marL="285750" indent="-285750">
              <a:buFont typeface="Arial" panose="020B0604020202020204" pitchFamily="34" charset="0"/>
              <a:buChar char="•"/>
            </a:pPr>
            <a:r>
              <a:rPr lang="de-DE" sz="1600" dirty="0"/>
              <a:t>Rechenfunktionen</a:t>
            </a:r>
          </a:p>
          <a:p>
            <a:r>
              <a:rPr lang="de-DE" sz="2000" dirty="0"/>
              <a:t>Funk:</a:t>
            </a:r>
          </a:p>
          <a:p>
            <a:pPr marL="285750" indent="-285750">
              <a:buFont typeface="Arial" panose="020B0604020202020204" pitchFamily="34" charset="0"/>
              <a:buChar char="•"/>
            </a:pPr>
            <a:r>
              <a:rPr lang="de-DE" sz="1600" dirty="0"/>
              <a:t>Bluetooth</a:t>
            </a:r>
          </a:p>
          <a:p>
            <a:r>
              <a:rPr lang="de-DE" sz="2000" dirty="0"/>
              <a:t>Motoren:</a:t>
            </a:r>
          </a:p>
          <a:p>
            <a:pPr marL="285750" indent="-285750">
              <a:buFont typeface="Arial" panose="020B0604020202020204" pitchFamily="34" charset="0"/>
              <a:buChar char="•"/>
            </a:pPr>
            <a:r>
              <a:rPr lang="de-DE" sz="1600" dirty="0"/>
              <a:t>Einstellung der Geschwindigkeit und Richtung der Antriebe</a:t>
            </a:r>
          </a:p>
          <a:p>
            <a:endParaRPr lang="de-DE" sz="16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555" y="2956900"/>
            <a:ext cx="1727289" cy="273064"/>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52" y="7608791"/>
            <a:ext cx="1727289" cy="273064"/>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556" y="1433915"/>
            <a:ext cx="1727289" cy="273064"/>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687" y="4550310"/>
            <a:ext cx="1727289" cy="273064"/>
          </a:xfrm>
          <a:prstGeom prst="rect">
            <a:avLst/>
          </a:prstGeom>
        </p:spPr>
      </p:pic>
      <p:pic>
        <p:nvPicPr>
          <p:cNvPr id="13" name="Grafik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752" y="5734164"/>
            <a:ext cx="1727289" cy="273064"/>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752" y="7062204"/>
            <a:ext cx="1727289" cy="273064"/>
          </a:xfrm>
          <a:prstGeom prst="rect">
            <a:avLst/>
          </a:prstGeom>
        </p:spPr>
      </p:pic>
      <p:pic>
        <p:nvPicPr>
          <p:cNvPr id="15" name="Grafik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 y="8173864"/>
            <a:ext cx="1727289" cy="273064"/>
          </a:xfrm>
          <a:prstGeom prst="rect">
            <a:avLst/>
          </a:prstGeom>
        </p:spPr>
      </p:pic>
      <p:pic>
        <p:nvPicPr>
          <p:cNvPr id="16" name="Grafik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5687" y="3742536"/>
            <a:ext cx="1727289" cy="273064"/>
          </a:xfrm>
          <a:prstGeom prst="rect">
            <a:avLst/>
          </a:prstGeom>
        </p:spPr>
      </p:pic>
      <p:pic>
        <p:nvPicPr>
          <p:cNvPr id="17" name="Grafik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417" y="5181467"/>
            <a:ext cx="1727289" cy="273064"/>
          </a:xfrm>
          <a:prstGeom prst="rect">
            <a:avLst/>
          </a:prstGeom>
        </p:spPr>
      </p:pic>
      <p:pic>
        <p:nvPicPr>
          <p:cNvPr id="18" name="Grafik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753" y="6508148"/>
            <a:ext cx="1727289" cy="273064"/>
          </a:xfrm>
          <a:prstGeom prst="rect">
            <a:avLst/>
          </a:prstGeom>
        </p:spPr>
      </p:pic>
    </p:spTree>
    <p:extLst>
      <p:ext uri="{BB962C8B-B14F-4D97-AF65-F5344CB8AC3E}">
        <p14:creationId xmlns:p14="http://schemas.microsoft.com/office/powerpoint/2010/main" val="222902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Idee</a:t>
            </a:r>
          </a:p>
          <a:p>
            <a:pPr marL="0" indent="0">
              <a:buNone/>
            </a:pPr>
            <a:r>
              <a:rPr lang="de-DE" dirty="0" err="1"/>
              <a:t>Calliope</a:t>
            </a:r>
            <a:r>
              <a:rPr lang="de-DE" dirty="0"/>
              <a:t> mini Challenge-Cards</a:t>
            </a:r>
          </a:p>
          <a:p>
            <a:pPr marL="0" indent="0">
              <a:buNone/>
            </a:pPr>
            <a:r>
              <a:rPr lang="de-DE" dirty="0" err="1"/>
              <a:t>Physical</a:t>
            </a:r>
            <a:r>
              <a:rPr lang="de-DE" dirty="0"/>
              <a:t> Computing –Meistere die </a:t>
            </a:r>
            <a:r>
              <a:rPr lang="de-DE" dirty="0" err="1"/>
              <a:t>Challenges</a:t>
            </a:r>
            <a:r>
              <a:rPr lang="de-DE" dirty="0"/>
              <a:t> und erlebe, wie man die physische und virtuelle Welt verbindet.</a:t>
            </a:r>
          </a:p>
          <a:p>
            <a:pPr marL="0" indent="0">
              <a:buNone/>
            </a:pPr>
            <a:r>
              <a:rPr lang="de-DE" dirty="0"/>
              <a:t>Pädagogische Hochschule Zürich</a:t>
            </a:r>
            <a:br>
              <a:rPr lang="de-DE" dirty="0"/>
            </a:br>
            <a:endParaRPr lang="de-DE" dirty="0"/>
          </a:p>
          <a:p>
            <a:pPr marL="0" indent="0">
              <a:buNone/>
            </a:pPr>
            <a:r>
              <a:rPr lang="de-DE" sz="1600" dirty="0">
                <a:hlinkClick r:id="rId2"/>
              </a:rPr>
              <a:t>https://phzh.ch/globalassets/phzh.ch/medienbildung/dokumente/kurs-highlights_calliope-karten.pdf</a:t>
            </a:r>
            <a:r>
              <a:rPr lang="de-DE" sz="1600" dirty="0"/>
              <a:t> </a:t>
            </a:r>
          </a:p>
        </p:txBody>
      </p:sp>
    </p:spTree>
    <p:extLst>
      <p:ext uri="{BB962C8B-B14F-4D97-AF65-F5344CB8AC3E}">
        <p14:creationId xmlns:p14="http://schemas.microsoft.com/office/powerpoint/2010/main" val="28455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1488" y="485775"/>
            <a:ext cx="5915025" cy="895350"/>
          </a:xfrm>
        </p:spPr>
        <p:txBody>
          <a:bodyPr>
            <a:normAutofit/>
          </a:bodyPr>
          <a:lstStyle/>
          <a:p>
            <a:r>
              <a:rPr lang="de-DE" b="1" dirty="0"/>
              <a:t>Inhalt</a:t>
            </a:r>
          </a:p>
        </p:txBody>
      </p:sp>
      <p:sp>
        <p:nvSpPr>
          <p:cNvPr id="6" name="Inhaltsplatzhalter 5"/>
          <p:cNvSpPr>
            <a:spLocks noGrp="1"/>
          </p:cNvSpPr>
          <p:nvPr>
            <p:ph sz="quarter" idx="14"/>
          </p:nvPr>
        </p:nvSpPr>
        <p:spPr>
          <a:xfrm>
            <a:off x="468000" y="1381125"/>
            <a:ext cx="5918513" cy="7410450"/>
          </a:xfrm>
        </p:spPr>
        <p:txBody>
          <a:bodyPr>
            <a:normAutofit/>
          </a:bodyPr>
          <a:lstStyle/>
          <a:p>
            <a:r>
              <a:rPr lang="de-DE" sz="1400" b="1" dirty="0"/>
              <a:t>Grundlagen</a:t>
            </a:r>
          </a:p>
          <a:p>
            <a:endParaRPr lang="de-DE" sz="1400" b="1" dirty="0"/>
          </a:p>
          <a:p>
            <a:pPr marL="285750" indent="-285750">
              <a:buFont typeface="Symbol" panose="05050102010706020507" pitchFamily="18" charset="2"/>
              <a:buChar char="-"/>
            </a:pPr>
            <a:r>
              <a:rPr lang="de-DE" sz="1400" dirty="0"/>
              <a:t>Der </a:t>
            </a:r>
            <a:r>
              <a:rPr lang="de-DE" sz="1400" dirty="0" err="1"/>
              <a:t>Calliope</a:t>
            </a:r>
            <a:endParaRPr lang="de-DE" sz="1400" dirty="0"/>
          </a:p>
          <a:p>
            <a:pPr marL="285750" indent="-285750">
              <a:buFont typeface="Symbol" panose="05050102010706020507" pitchFamily="18" charset="2"/>
              <a:buChar char="-"/>
            </a:pPr>
            <a:r>
              <a:rPr lang="de-DE" sz="1400" dirty="0"/>
              <a:t>Ausstattung</a:t>
            </a:r>
          </a:p>
          <a:p>
            <a:pPr marL="285750" indent="-285750">
              <a:buFont typeface="Symbol" panose="05050102010706020507" pitchFamily="18" charset="2"/>
              <a:buChar char="-"/>
            </a:pPr>
            <a:r>
              <a:rPr lang="de-DE" sz="1400" dirty="0"/>
              <a:t>Eingangs- und Ausgangssignale</a:t>
            </a:r>
          </a:p>
          <a:p>
            <a:pPr marL="285750" indent="-285750">
              <a:buFont typeface="Symbol" panose="05050102010706020507" pitchFamily="18" charset="2"/>
              <a:buChar char="-"/>
            </a:pPr>
            <a:r>
              <a:rPr lang="de-DE" sz="1400" dirty="0"/>
              <a:t>Analoger/Digitaler Input und Output</a:t>
            </a:r>
          </a:p>
          <a:p>
            <a:pPr marL="285750" indent="-285750">
              <a:buFont typeface="Symbol" panose="05050102010706020507" pitchFamily="18" charset="2"/>
              <a:buChar char="-"/>
            </a:pPr>
            <a:r>
              <a:rPr lang="de-DE" sz="1400" dirty="0"/>
              <a:t>Zubehör</a:t>
            </a:r>
          </a:p>
          <a:p>
            <a:pPr marL="285750" indent="-285750">
              <a:buFont typeface="Symbol" panose="05050102010706020507" pitchFamily="18" charset="2"/>
              <a:buChar char="-"/>
            </a:pPr>
            <a:r>
              <a:rPr lang="de-DE" sz="1400" dirty="0"/>
              <a:t>Ein Programm für den </a:t>
            </a:r>
            <a:r>
              <a:rPr lang="de-DE" sz="1400" dirty="0" err="1"/>
              <a:t>Calliope</a:t>
            </a:r>
            <a:r>
              <a:rPr lang="de-DE" sz="1400" dirty="0"/>
              <a:t> schreiben</a:t>
            </a:r>
          </a:p>
          <a:p>
            <a:pPr marL="285750" indent="-285750">
              <a:buFont typeface="Symbol" panose="05050102010706020507" pitchFamily="18" charset="2"/>
              <a:buChar char="-"/>
            </a:pPr>
            <a:r>
              <a:rPr lang="de-DE" sz="1400" dirty="0"/>
              <a:t>Ein Programm auf den </a:t>
            </a:r>
            <a:r>
              <a:rPr lang="de-DE" sz="1400" dirty="0" err="1"/>
              <a:t>Calliope</a:t>
            </a:r>
            <a:r>
              <a:rPr lang="de-DE" sz="1400" dirty="0"/>
              <a:t> hochladen</a:t>
            </a:r>
          </a:p>
          <a:p>
            <a:pPr marL="285750" indent="-285750">
              <a:buFont typeface="Symbol" panose="05050102010706020507" pitchFamily="18" charset="2"/>
              <a:buChar char="-"/>
            </a:pPr>
            <a:endParaRPr lang="de-DE" sz="1400" dirty="0"/>
          </a:p>
          <a:p>
            <a:endParaRPr lang="de-DE" sz="1400" dirty="0"/>
          </a:p>
          <a:p>
            <a:endParaRPr lang="de-DE" sz="1400" dirty="0"/>
          </a:p>
          <a:p>
            <a:r>
              <a:rPr lang="de-DE" sz="1400" b="1" dirty="0" err="1"/>
              <a:t>Challenges</a:t>
            </a:r>
            <a:endParaRPr lang="de-DE" sz="1400" b="1" dirty="0"/>
          </a:p>
          <a:p>
            <a:endParaRPr lang="de-DE" sz="1400" dirty="0"/>
          </a:p>
          <a:p>
            <a:pPr marL="342900" indent="-342900">
              <a:lnSpc>
                <a:spcPct val="100000"/>
              </a:lnSpc>
              <a:buFont typeface="+mj-lt"/>
              <a:buAutoNum type="arabicPeriod"/>
            </a:pPr>
            <a:r>
              <a:rPr lang="de-DE" sz="1400" dirty="0" err="1"/>
              <a:t>Hello</a:t>
            </a:r>
            <a:r>
              <a:rPr lang="de-DE" sz="1400" dirty="0"/>
              <a:t> World!</a:t>
            </a:r>
          </a:p>
          <a:p>
            <a:pPr marL="342900" indent="-342900">
              <a:lnSpc>
                <a:spcPct val="100000"/>
              </a:lnSpc>
              <a:buFont typeface="+mj-lt"/>
              <a:buAutoNum type="arabicPeriod"/>
            </a:pPr>
            <a:r>
              <a:rPr lang="de-DE" sz="1400" dirty="0"/>
              <a:t>Tasten und RGB-LED</a:t>
            </a:r>
          </a:p>
          <a:p>
            <a:pPr marL="342900" indent="-342900">
              <a:lnSpc>
                <a:spcPct val="100000"/>
              </a:lnSpc>
              <a:buFont typeface="+mj-lt"/>
              <a:buAutoNum type="arabicPeriod"/>
            </a:pPr>
            <a:r>
              <a:rPr lang="de-DE" sz="1400" dirty="0"/>
              <a:t>Ventilator</a:t>
            </a:r>
          </a:p>
          <a:p>
            <a:pPr marL="342900" indent="-342900">
              <a:lnSpc>
                <a:spcPct val="100000"/>
              </a:lnSpc>
              <a:buFont typeface="+mj-lt"/>
              <a:buAutoNum type="arabicPeriod"/>
            </a:pPr>
            <a:r>
              <a:rPr lang="de-DE" sz="1400" dirty="0" err="1"/>
              <a:t>Terimin</a:t>
            </a:r>
            <a:endParaRPr lang="de-DE" sz="1400" dirty="0"/>
          </a:p>
          <a:p>
            <a:pPr marL="342900" indent="-342900">
              <a:lnSpc>
                <a:spcPct val="100000"/>
              </a:lnSpc>
              <a:buFont typeface="+mj-lt"/>
              <a:buAutoNum type="arabicPeriod"/>
            </a:pPr>
            <a:r>
              <a:rPr lang="de-DE" sz="1400" dirty="0"/>
              <a:t>Klickzähler</a:t>
            </a:r>
          </a:p>
          <a:p>
            <a:pPr marL="342900" indent="-342900">
              <a:lnSpc>
                <a:spcPct val="100000"/>
              </a:lnSpc>
              <a:buFont typeface="+mj-lt"/>
              <a:buAutoNum type="arabicPeriod"/>
            </a:pPr>
            <a:r>
              <a:rPr lang="de-DE" sz="1400" dirty="0"/>
              <a:t>Stoppuhr</a:t>
            </a:r>
          </a:p>
          <a:p>
            <a:pPr marL="342900" indent="-342900">
              <a:lnSpc>
                <a:spcPct val="100000"/>
              </a:lnSpc>
              <a:buFont typeface="+mj-lt"/>
              <a:buAutoNum type="arabicPeriod"/>
            </a:pPr>
            <a:r>
              <a:rPr lang="de-DE" sz="1400" dirty="0"/>
              <a:t>Kleines 1x1</a:t>
            </a:r>
          </a:p>
          <a:p>
            <a:pPr marL="342900" indent="-342900">
              <a:lnSpc>
                <a:spcPct val="100000"/>
              </a:lnSpc>
              <a:buFont typeface="+mj-lt"/>
              <a:buAutoNum type="arabicPeriod"/>
            </a:pPr>
            <a:r>
              <a:rPr lang="de-DE" sz="1400" dirty="0"/>
              <a:t>Entfernungsmesser</a:t>
            </a:r>
          </a:p>
          <a:p>
            <a:pPr marL="342900" indent="-342900">
              <a:lnSpc>
                <a:spcPct val="100000"/>
              </a:lnSpc>
              <a:buFont typeface="+mj-lt"/>
              <a:buAutoNum type="arabicPeriod"/>
            </a:pPr>
            <a:r>
              <a:rPr lang="de-DE" sz="1400" dirty="0"/>
              <a:t>Radar</a:t>
            </a:r>
          </a:p>
          <a:p>
            <a:pPr marL="342900" indent="-342900">
              <a:lnSpc>
                <a:spcPct val="100000"/>
              </a:lnSpc>
              <a:buFont typeface="+mj-lt"/>
              <a:buAutoNum type="arabicPeriod"/>
            </a:pPr>
            <a:r>
              <a:rPr lang="de-DE" sz="1400" dirty="0"/>
              <a:t>Fliegender Ball</a:t>
            </a:r>
          </a:p>
          <a:p>
            <a:endParaRPr lang="de-DE" sz="1400" dirty="0"/>
          </a:p>
        </p:txBody>
      </p:sp>
      <p:cxnSp>
        <p:nvCxnSpPr>
          <p:cNvPr id="8" name="Gerader Verbinder 7"/>
          <p:cNvCxnSpPr/>
          <p:nvPr/>
        </p:nvCxnSpPr>
        <p:spPr>
          <a:xfrm>
            <a:off x="471488" y="3848100"/>
            <a:ext cx="5915025"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54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dirty="0"/>
              <a:t>Der </a:t>
            </a:r>
            <a:r>
              <a:rPr lang="de-DE" dirty="0" err="1"/>
              <a:t>Calliope</a:t>
            </a:r>
            <a:r>
              <a:rPr lang="de-DE" dirty="0"/>
              <a:t> Mini ist ein kleiner Computer. Er wurde von einem Team in Berlin entwickelt. Das Ziel ist: alle Schülerinnen und Schüler sollen einen Zugang zur digitalen Welt bekommen und die Techniken erleben, die dahinterstecken. Sie sollen die ersten Schritte im Programmieren lernen und Technologien kreativ nutzen.</a:t>
            </a:r>
          </a:p>
          <a:p>
            <a:r>
              <a:rPr lang="de-DE" dirty="0"/>
              <a:t>Um diese zu ermöglichen, besitzt der </a:t>
            </a:r>
            <a:r>
              <a:rPr lang="de-DE" dirty="0" err="1"/>
              <a:t>Calliope</a:t>
            </a:r>
            <a:r>
              <a:rPr lang="de-DE" dirty="0"/>
              <a:t> Mini schon einiges an Ausstattung, um Eingangssignale zu verarbeiten und Ausgangssignale zu erzeugen. Dabei werden die Eingangssignale mithilfe von Sensoren in eine für den </a:t>
            </a:r>
            <a:r>
              <a:rPr lang="de-DE" dirty="0" err="1"/>
              <a:t>Calliope</a:t>
            </a:r>
            <a:r>
              <a:rPr lang="de-DE" dirty="0"/>
              <a:t> nutzbare Form gebracht und durch Aktoren kann der </a:t>
            </a:r>
            <a:r>
              <a:rPr lang="de-DE" dirty="0" err="1"/>
              <a:t>Calliope</a:t>
            </a:r>
            <a:r>
              <a:rPr lang="de-DE" dirty="0"/>
              <a:t> mit der Außenwelt interagieren.</a:t>
            </a:r>
          </a:p>
        </p:txBody>
      </p:sp>
      <p:pic>
        <p:nvPicPr>
          <p:cNvPr id="23" name="Grafik 22"/>
          <p:cNvPicPr/>
          <p:nvPr/>
        </p:nvPicPr>
        <p:blipFill>
          <a:blip r:embed="rId2">
            <a:extLst>
              <a:ext uri="{28A0092B-C50C-407E-A947-70E740481C1C}">
                <a14:useLocalDpi xmlns:a14="http://schemas.microsoft.com/office/drawing/2010/main" val="0"/>
              </a:ext>
            </a:extLst>
          </a:blip>
          <a:stretch>
            <a:fillRect/>
          </a:stretch>
        </p:blipFill>
        <p:spPr>
          <a:xfrm>
            <a:off x="1498223" y="4846114"/>
            <a:ext cx="3486150" cy="3082290"/>
          </a:xfrm>
          <a:prstGeom prst="rect">
            <a:avLst/>
          </a:prstGeom>
        </p:spPr>
      </p:pic>
      <p:sp>
        <p:nvSpPr>
          <p:cNvPr id="24" name="Sonne 23"/>
          <p:cNvSpPr/>
          <p:nvPr/>
        </p:nvSpPr>
        <p:spPr>
          <a:xfrm>
            <a:off x="760256" y="5104559"/>
            <a:ext cx="628650" cy="676275"/>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5" name="Abgerundetes Rechteck 24"/>
          <p:cNvSpPr/>
          <p:nvPr/>
        </p:nvSpPr>
        <p:spPr>
          <a:xfrm>
            <a:off x="1000921" y="6091984"/>
            <a:ext cx="127000" cy="771525"/>
          </a:xfrm>
          <a:prstGeom prst="roundRect">
            <a:avLst>
              <a:gd name="adj" fmla="val 37719"/>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6" name="Ellipse 25"/>
          <p:cNvSpPr/>
          <p:nvPr/>
        </p:nvSpPr>
        <p:spPr>
          <a:xfrm>
            <a:off x="943771" y="6669834"/>
            <a:ext cx="254000" cy="24765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7" name="Rechteck 26"/>
          <p:cNvSpPr/>
          <p:nvPr/>
        </p:nvSpPr>
        <p:spPr>
          <a:xfrm>
            <a:off x="1012351" y="6447584"/>
            <a:ext cx="104775"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pic>
        <p:nvPicPr>
          <p:cNvPr id="28" name="Grafik 27"/>
          <p:cNvPicPr/>
          <p:nvPr/>
        </p:nvPicPr>
        <p:blipFill>
          <a:blip r:embed="rId3" cstate="print">
            <a:extLst>
              <a:ext uri="{28A0092B-C50C-407E-A947-70E740481C1C}">
                <a14:useLocalDpi xmlns:a14="http://schemas.microsoft.com/office/drawing/2010/main" val="0"/>
              </a:ext>
            </a:extLst>
          </a:blip>
          <a:stretch>
            <a:fillRect/>
          </a:stretch>
        </p:blipFill>
        <p:spPr>
          <a:xfrm>
            <a:off x="817406" y="7400084"/>
            <a:ext cx="645160" cy="590550"/>
          </a:xfrm>
          <a:prstGeom prst="rect">
            <a:avLst/>
          </a:prstGeom>
        </p:spPr>
      </p:pic>
      <p:sp>
        <p:nvSpPr>
          <p:cNvPr id="29" name="Textfeld 2"/>
          <p:cNvSpPr txBox="1">
            <a:spLocks noChangeArrowheads="1"/>
          </p:cNvSpPr>
          <p:nvPr/>
        </p:nvSpPr>
        <p:spPr bwMode="auto">
          <a:xfrm>
            <a:off x="569756" y="4275884"/>
            <a:ext cx="1114425" cy="57023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Eingangssignale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(Sensoren)</a:t>
            </a:r>
          </a:p>
        </p:txBody>
      </p:sp>
      <p:sp>
        <p:nvSpPr>
          <p:cNvPr id="30" name="Abgerundetes Rechteck 29"/>
          <p:cNvSpPr/>
          <p:nvPr/>
        </p:nvSpPr>
        <p:spPr>
          <a:xfrm>
            <a:off x="5287962" y="5820839"/>
            <a:ext cx="982980" cy="6076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1" name="Rechteck 30"/>
          <p:cNvSpPr/>
          <p:nvPr/>
        </p:nvSpPr>
        <p:spPr>
          <a:xfrm>
            <a:off x="5452427" y="5810679"/>
            <a:ext cx="633095" cy="6286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2" name="Gewitterblitz 31"/>
          <p:cNvSpPr/>
          <p:nvPr/>
        </p:nvSpPr>
        <p:spPr>
          <a:xfrm>
            <a:off x="5648007" y="5995464"/>
            <a:ext cx="237490" cy="237490"/>
          </a:xfrm>
          <a:prstGeom prst="lightningBol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3" name="Minus 32"/>
          <p:cNvSpPr/>
          <p:nvPr/>
        </p:nvSpPr>
        <p:spPr>
          <a:xfrm>
            <a:off x="5108257" y="6020864"/>
            <a:ext cx="179070" cy="21653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4" name="Flussdiagramm: Verzögerung 33"/>
          <p:cNvSpPr/>
          <p:nvPr/>
        </p:nvSpPr>
        <p:spPr>
          <a:xfrm rot="16200000">
            <a:off x="5609272" y="7083854"/>
            <a:ext cx="287020" cy="278130"/>
          </a:xfrm>
          <a:prstGeom prst="flowChartDela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35" name="Gerader Verbinder 34"/>
          <p:cNvCxnSpPr/>
          <p:nvPr/>
        </p:nvCxnSpPr>
        <p:spPr>
          <a:xfrm>
            <a:off x="5691187" y="7373414"/>
            <a:ext cx="0" cy="506095"/>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35"/>
          <p:cNvCxnSpPr/>
          <p:nvPr/>
        </p:nvCxnSpPr>
        <p:spPr>
          <a:xfrm>
            <a:off x="5812472" y="7367699"/>
            <a:ext cx="0" cy="356235"/>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feld 2"/>
          <p:cNvSpPr txBox="1">
            <a:spLocks noChangeArrowheads="1"/>
          </p:cNvSpPr>
          <p:nvPr/>
        </p:nvSpPr>
        <p:spPr bwMode="auto">
          <a:xfrm>
            <a:off x="5224462" y="4275884"/>
            <a:ext cx="1162050" cy="57023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Ausgangssignale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(Aktoren)</a:t>
            </a:r>
          </a:p>
        </p:txBody>
      </p:sp>
    </p:spTree>
    <p:extLst>
      <p:ext uri="{BB962C8B-B14F-4D97-AF65-F5344CB8AC3E}">
        <p14:creationId xmlns:p14="http://schemas.microsoft.com/office/powerpoint/2010/main" val="11911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Der </a:t>
            </a:r>
            <a:r>
              <a:rPr lang="de-DE" dirty="0" err="1"/>
              <a:t>Calliope</a:t>
            </a:r>
            <a:r>
              <a:rPr lang="de-DE" dirty="0"/>
              <a:t> Mini</a:t>
            </a:r>
          </a:p>
        </p:txBody>
      </p:sp>
      <p:sp>
        <p:nvSpPr>
          <p:cNvPr id="6" name="Textplatzhalter 5"/>
          <p:cNvSpPr>
            <a:spLocks noGrp="1"/>
          </p:cNvSpPr>
          <p:nvPr>
            <p:ph type="body" sz="quarter" idx="13"/>
          </p:nvPr>
        </p:nvSpPr>
        <p:spPr/>
        <p:txBody>
          <a:bodyPr/>
          <a:lstStyle/>
          <a:p>
            <a:r>
              <a:rPr lang="de-DE" dirty="0"/>
              <a:t>Grundlagen</a:t>
            </a:r>
          </a:p>
        </p:txBody>
      </p:sp>
      <p:sp>
        <p:nvSpPr>
          <p:cNvPr id="8" name="Textplatzhalter 7"/>
          <p:cNvSpPr>
            <a:spLocks noGrp="1"/>
          </p:cNvSpPr>
          <p:nvPr>
            <p:ph type="body" sz="quarter" idx="15"/>
          </p:nvPr>
        </p:nvSpPr>
        <p:spPr/>
        <p:txBody>
          <a:bodyPr>
            <a:normAutofit fontScale="92500" lnSpcReduction="10000"/>
          </a:bodyPr>
          <a:lstStyle/>
          <a:p>
            <a:pPr marL="228600" lvl="0" indent="-228600">
              <a:buFont typeface="+mj-lt"/>
              <a:buAutoNum type="arabicPeriod"/>
            </a:pPr>
            <a:r>
              <a:rPr lang="de-DE" dirty="0"/>
              <a:t>Micro USB Anschluss </a:t>
            </a:r>
            <a:br>
              <a:rPr lang="de-DE" dirty="0"/>
            </a:br>
            <a:r>
              <a:rPr lang="de-DE" dirty="0"/>
              <a:t>(Programm übertragen, Stromversorgung)</a:t>
            </a:r>
          </a:p>
          <a:p>
            <a:pPr marL="228600" lvl="0" indent="-228600">
              <a:buFont typeface="+mj-lt"/>
              <a:buAutoNum type="arabicPeriod"/>
            </a:pPr>
            <a:r>
              <a:rPr lang="de-DE" dirty="0"/>
              <a:t>A und B Taste</a:t>
            </a:r>
          </a:p>
          <a:p>
            <a:pPr marL="228600" lvl="0" indent="-228600">
              <a:buFont typeface="+mj-lt"/>
              <a:buAutoNum type="arabicPeriod"/>
            </a:pPr>
            <a:r>
              <a:rPr lang="de-DE" dirty="0"/>
              <a:t>Lagesensor </a:t>
            </a:r>
            <a:br>
              <a:rPr lang="de-DE" dirty="0"/>
            </a:br>
            <a:r>
              <a:rPr lang="de-DE" dirty="0"/>
              <a:t>(Kompass, Gyroskop, Beschleunigungssensor)</a:t>
            </a:r>
          </a:p>
          <a:p>
            <a:pPr marL="228600" lvl="0" indent="-228600">
              <a:buFont typeface="+mj-lt"/>
              <a:buAutoNum type="arabicPeriod"/>
            </a:pPr>
            <a:r>
              <a:rPr lang="de-DE" dirty="0"/>
              <a:t>Mikrofon</a:t>
            </a:r>
          </a:p>
          <a:p>
            <a:pPr marL="228600" lvl="0" indent="-228600">
              <a:buFont typeface="+mj-lt"/>
              <a:buAutoNum type="arabicPeriod"/>
            </a:pPr>
            <a:r>
              <a:rPr lang="de-DE" dirty="0"/>
              <a:t>5x5 LED-Matrix (Display) </a:t>
            </a:r>
            <a:br>
              <a:rPr lang="de-DE" dirty="0"/>
            </a:br>
            <a:r>
              <a:rPr lang="de-DE" dirty="0"/>
              <a:t>(Helligkeitssensor)</a:t>
            </a:r>
          </a:p>
          <a:p>
            <a:pPr marL="228600" lvl="0" indent="-228600">
              <a:buFont typeface="+mj-lt"/>
              <a:buAutoNum type="arabicPeriod"/>
            </a:pPr>
            <a:r>
              <a:rPr lang="de-DE" dirty="0"/>
              <a:t>Lautsprecher</a:t>
            </a:r>
          </a:p>
          <a:p>
            <a:pPr marL="228600" lvl="0" indent="-228600">
              <a:buFont typeface="+mj-lt"/>
              <a:buAutoNum type="arabicPeriod"/>
            </a:pPr>
            <a:r>
              <a:rPr lang="de-DE" dirty="0"/>
              <a:t>RGB-LED</a:t>
            </a:r>
          </a:p>
          <a:p>
            <a:pPr marL="228600" lvl="0" indent="-228600">
              <a:buFont typeface="+mj-lt"/>
              <a:buAutoNum type="arabicPeriod"/>
            </a:pPr>
            <a:r>
              <a:rPr lang="de-DE" dirty="0"/>
              <a:t>Prozessor</a:t>
            </a:r>
            <a:br>
              <a:rPr lang="de-DE" dirty="0"/>
            </a:br>
            <a:r>
              <a:rPr lang="de-DE" dirty="0"/>
              <a:t> (16 MHz 32-bit ARM Cortex-M0, 256 KB Flash Speicher, 16 KB RAM) mit Temperatursensor</a:t>
            </a:r>
          </a:p>
          <a:p>
            <a:pPr marL="228600" lvl="0" indent="-228600">
              <a:buFont typeface="+mj-lt"/>
              <a:buAutoNum type="arabicPeriod"/>
            </a:pPr>
            <a:r>
              <a:rPr lang="de-DE" dirty="0"/>
              <a:t>Bluetooth</a:t>
            </a:r>
          </a:p>
          <a:p>
            <a:endParaRPr lang="de-DE" dirty="0"/>
          </a:p>
        </p:txBody>
      </p:sp>
      <p:sp>
        <p:nvSpPr>
          <p:cNvPr id="9" name="Textplatzhalter 8"/>
          <p:cNvSpPr>
            <a:spLocks noGrp="1"/>
          </p:cNvSpPr>
          <p:nvPr>
            <p:ph type="body" sz="quarter" idx="16"/>
          </p:nvPr>
        </p:nvSpPr>
        <p:spPr>
          <a:xfrm>
            <a:off x="468312" y="7181850"/>
            <a:ext cx="3361690" cy="1076325"/>
          </a:xfrm>
        </p:spPr>
        <p:txBody>
          <a:bodyPr>
            <a:normAutofit/>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pic>
        <p:nvPicPr>
          <p:cNvPr id="10" name="Bildplatzhalter 9"/>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1" name="Flussdiagramm: Verbinder zu einer anderen Seite 10"/>
          <p:cNvSpPr/>
          <p:nvPr/>
        </p:nvSpPr>
        <p:spPr>
          <a:xfrm>
            <a:off x="2105977" y="3626253"/>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2" name="Flussdiagramm: Verbinder zu einer anderen Seite 11"/>
          <p:cNvSpPr/>
          <p:nvPr/>
        </p:nvSpPr>
        <p:spPr>
          <a:xfrm rot="18253070">
            <a:off x="648335" y="470797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rot="3524606">
            <a:off x="3580765" y="471051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2E74B5"/>
                </a:solidFill>
                <a:ea typeface="Calibri" panose="020F0502020204030204" pitchFamily="34" charset="0"/>
                <a:cs typeface="Times New Roman" panose="02020603050405020304" pitchFamily="18" charset="0"/>
              </a:rPr>
              <a:t>2</a:t>
            </a:r>
            <a:endParaRPr lang="de-DE" sz="1100" dirty="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rot="927899">
            <a:off x="1439227" y="477814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a:off x="2715577" y="434507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rot="19103797">
            <a:off x="1591627" y="4235853"/>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8250674">
            <a:off x="2876550" y="5034365"/>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125027" y="5197878"/>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15496789">
            <a:off x="1248410" y="5676350"/>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544252" y="3368443"/>
            <a:ext cx="285750" cy="381000"/>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538135"/>
                </a:solidFill>
                <a:effectLst/>
                <a:ea typeface="Calibri" panose="020F0502020204030204" pitchFamily="34" charset="0"/>
                <a:cs typeface="Times New Roman" panose="02020603050405020304" pitchFamily="18" charset="0"/>
              </a:rPr>
              <a:t>9</a:t>
            </a:r>
            <a:endParaRPr lang="de-DE"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1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5" name="Textplatzhalter 4"/>
          <p:cNvSpPr>
            <a:spLocks noGrp="1"/>
          </p:cNvSpPr>
          <p:nvPr>
            <p:ph type="body" sz="quarter" idx="15"/>
          </p:nvPr>
        </p:nvSpPr>
        <p:spPr/>
        <p:txBody>
          <a:bodyPr>
            <a:normAutofit fontScale="92500" lnSpcReduction="20000"/>
          </a:bodyPr>
          <a:lstStyle/>
          <a:p>
            <a:pPr marL="0" indent="0">
              <a:buNone/>
            </a:pPr>
            <a:r>
              <a:rPr lang="de-DE" b="1" dirty="0"/>
              <a:t>Achtung:</a:t>
            </a:r>
            <a:br>
              <a:rPr lang="de-DE" dirty="0"/>
            </a:br>
            <a:r>
              <a:rPr lang="de-DE" dirty="0"/>
              <a:t>VCC (+) und GND (-) nie direkt Verbinden (Kurzschluss!)</a:t>
            </a:r>
          </a:p>
          <a:p>
            <a:pPr marL="0" indent="0">
              <a:buNone/>
            </a:pPr>
            <a:endParaRPr lang="de-DE" dirty="0"/>
          </a:p>
          <a:p>
            <a:pPr lvl="0"/>
            <a:r>
              <a:rPr lang="de-DE" dirty="0"/>
              <a:t>GND (-) [Masse]</a:t>
            </a:r>
          </a:p>
          <a:p>
            <a:pPr lvl="0"/>
            <a:r>
              <a:rPr lang="de-DE" dirty="0"/>
              <a:t>VCC (+) [3,3V]</a:t>
            </a:r>
          </a:p>
          <a:p>
            <a:pPr lvl="0"/>
            <a:r>
              <a:rPr lang="de-DE" dirty="0"/>
              <a:t>Digitale Input- und Output-Pins</a:t>
            </a:r>
          </a:p>
          <a:p>
            <a:pPr lvl="0"/>
            <a:r>
              <a:rPr lang="de-DE" dirty="0"/>
              <a:t>Digitale und Analoge Input- und Output-Pins</a:t>
            </a:r>
          </a:p>
          <a:p>
            <a:pPr lvl="0"/>
            <a:r>
              <a:rPr lang="de-DE" dirty="0"/>
              <a:t>Motorsteuerung</a:t>
            </a:r>
          </a:p>
          <a:p>
            <a:pPr lvl="0"/>
            <a:r>
              <a:rPr lang="de-DE" dirty="0"/>
              <a:t>Digitale und Analoge Input- und Output-Pins</a:t>
            </a:r>
          </a:p>
          <a:p>
            <a:pPr lvl="0"/>
            <a:r>
              <a:rPr lang="de-DE" dirty="0" err="1"/>
              <a:t>Reset</a:t>
            </a:r>
            <a:r>
              <a:rPr lang="de-DE" dirty="0"/>
              <a:t>-Knopf</a:t>
            </a:r>
          </a:p>
          <a:p>
            <a:pPr lvl="0"/>
            <a:r>
              <a:rPr lang="de-DE" dirty="0"/>
              <a:t>Batterieanschluss</a:t>
            </a:r>
          </a:p>
          <a:p>
            <a:pPr lvl="0"/>
            <a:r>
              <a:rPr lang="de-DE" dirty="0"/>
              <a:t>Stecker für Erweiterungsmodule (Grove)</a:t>
            </a:r>
          </a:p>
          <a:p>
            <a:endParaRPr lang="de-DE" dirty="0"/>
          </a:p>
        </p:txBody>
      </p:sp>
      <p:sp>
        <p:nvSpPr>
          <p:cNvPr id="6" name="Textplatzhalter 5"/>
          <p:cNvSpPr>
            <a:spLocks noGrp="1"/>
          </p:cNvSpPr>
          <p:nvPr>
            <p:ph type="body" sz="quarter" idx="16"/>
          </p:nvPr>
        </p:nvSpPr>
        <p:spPr>
          <a:xfrm>
            <a:off x="468312" y="7181850"/>
            <a:ext cx="3402803" cy="1076325"/>
          </a:xfrm>
        </p:spPr>
        <p:txBody>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cxnSp>
        <p:nvCxnSpPr>
          <p:cNvPr id="8" name="Gerader Verbinder 7"/>
          <p:cNvCxnSpPr/>
          <p:nvPr/>
        </p:nvCxnSpPr>
        <p:spPr>
          <a:xfrm>
            <a:off x="4267200" y="4279900"/>
            <a:ext cx="2119313" cy="0"/>
          </a:xfrm>
          <a:prstGeom prst="line">
            <a:avLst/>
          </a:prstGeom>
          <a:ln w="12700">
            <a:prstDash val="sysDot"/>
          </a:ln>
        </p:spPr>
        <p:style>
          <a:lnRef idx="1">
            <a:schemeClr val="dk1"/>
          </a:lnRef>
          <a:fillRef idx="0">
            <a:schemeClr val="dk1"/>
          </a:fillRef>
          <a:effectRef idx="0">
            <a:schemeClr val="dk1"/>
          </a:effectRef>
          <a:fontRef idx="minor">
            <a:schemeClr val="tx1"/>
          </a:fontRef>
        </p:style>
      </p:cxnSp>
      <p:pic>
        <p:nvPicPr>
          <p:cNvPr id="11" name="Bildplatzhalter 10"/>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2" name="Flussdiagramm: Verbinder zu einer anderen Seite 11"/>
          <p:cNvSpPr/>
          <p:nvPr/>
        </p:nvSpPr>
        <p:spPr>
          <a:xfrm>
            <a:off x="1287150" y="3367246"/>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a:off x="2934340" y="336280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a:off x="468000" y="472678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rot="16200000">
            <a:off x="880517" y="6583917"/>
            <a:ext cx="30480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 </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a:off x="2134875" y="56849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9015928">
            <a:off x="1290960" y="59516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458725" y="365236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6214853">
            <a:off x="3504888" y="5880893"/>
            <a:ext cx="285750" cy="3905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763650" y="470011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21" name="Flussdiagramm: Verbinder zu einer anderen Seite 20"/>
          <p:cNvSpPr/>
          <p:nvPr/>
        </p:nvSpPr>
        <p:spPr>
          <a:xfrm rot="5400000">
            <a:off x="3371457" y="6583918"/>
            <a:ext cx="297339"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22" name="Flussdiagramm: Verbinder zu einer anderen Seite 21"/>
          <p:cNvSpPr/>
          <p:nvPr/>
        </p:nvSpPr>
        <p:spPr>
          <a:xfrm rot="18138666">
            <a:off x="867098" y="4309268"/>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9</a:t>
            </a:r>
            <a:endParaRPr lang="de-DE"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17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Eingangs- und Ausgangssignale</a:t>
            </a:r>
            <a:br>
              <a:rPr lang="de-DE" dirty="0"/>
            </a:br>
            <a:endParaRPr lang="de-DE" dirty="0"/>
          </a:p>
        </p:txBody>
      </p:sp>
      <p:sp>
        <p:nvSpPr>
          <p:cNvPr id="8" name="Textplatzhalter 7"/>
          <p:cNvSpPr>
            <a:spLocks noGrp="1"/>
          </p:cNvSpPr>
          <p:nvPr>
            <p:ph type="body" sz="quarter" idx="13"/>
          </p:nvPr>
        </p:nvSpPr>
        <p:spPr/>
        <p:txBody>
          <a:bodyPr/>
          <a:lstStyle/>
          <a:p>
            <a:r>
              <a:rPr lang="de-DE" dirty="0"/>
              <a:t>Grundlagen</a:t>
            </a:r>
          </a:p>
        </p:txBody>
      </p:sp>
      <p:graphicFrame>
        <p:nvGraphicFramePr>
          <p:cNvPr id="10" name="Inhaltsplatzhalter 9"/>
          <p:cNvGraphicFramePr>
            <a:graphicFrameLocks noGrp="1"/>
          </p:cNvGraphicFramePr>
          <p:nvPr>
            <p:ph sz="quarter" idx="14"/>
            <p:extLst>
              <p:ext uri="{D42A27DB-BD31-4B8C-83A1-F6EECF244321}">
                <p14:modId xmlns:p14="http://schemas.microsoft.com/office/powerpoint/2010/main" val="2114422731"/>
              </p:ext>
            </p:extLst>
          </p:nvPr>
        </p:nvGraphicFramePr>
        <p:xfrm>
          <a:off x="469899" y="2651723"/>
          <a:ext cx="5918201" cy="4459679"/>
        </p:xfrm>
        <a:graphic>
          <a:graphicData uri="http://schemas.openxmlformats.org/drawingml/2006/table">
            <a:tbl>
              <a:tblPr firstRow="1" firstCol="1" bandRow="1">
                <a:tableStyleId>{2D5ABB26-0587-4C30-8999-92F81FD0307C}</a:tableStyleId>
              </a:tblPr>
              <a:tblGrid>
                <a:gridCol w="1972545">
                  <a:extLst>
                    <a:ext uri="{9D8B030D-6E8A-4147-A177-3AD203B41FA5}">
                      <a16:colId xmlns:a16="http://schemas.microsoft.com/office/drawing/2014/main" val="2640795845"/>
                    </a:ext>
                  </a:extLst>
                </a:gridCol>
                <a:gridCol w="1972545">
                  <a:extLst>
                    <a:ext uri="{9D8B030D-6E8A-4147-A177-3AD203B41FA5}">
                      <a16:colId xmlns:a16="http://schemas.microsoft.com/office/drawing/2014/main" val="844498839"/>
                    </a:ext>
                  </a:extLst>
                </a:gridCol>
                <a:gridCol w="1973111">
                  <a:extLst>
                    <a:ext uri="{9D8B030D-6E8A-4147-A177-3AD203B41FA5}">
                      <a16:colId xmlns:a16="http://schemas.microsoft.com/office/drawing/2014/main" val="4250955477"/>
                    </a:ext>
                  </a:extLst>
                </a:gridCol>
              </a:tblGrid>
              <a:tr h="319796">
                <a:tc>
                  <a:txBody>
                    <a:bodyPr/>
                    <a:lstStyle/>
                    <a:p>
                      <a:pPr algn="ctr">
                        <a:lnSpc>
                          <a:spcPct val="107000"/>
                        </a:lnSpc>
                        <a:spcAft>
                          <a:spcPts val="0"/>
                        </a:spcAft>
                      </a:pPr>
                      <a:r>
                        <a:rPr lang="de-DE" sz="2000">
                          <a:effectLst/>
                        </a:rPr>
                        <a:t>Eingänge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Ausgänge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835452091"/>
                  </a:ext>
                </a:extLst>
              </a:tr>
              <a:tr h="479694">
                <a:tc>
                  <a:txBody>
                    <a:bodyPr/>
                    <a:lstStyle/>
                    <a:p>
                      <a:pPr algn="ctr">
                        <a:lnSpc>
                          <a:spcPct val="107000"/>
                        </a:lnSpc>
                        <a:spcAft>
                          <a:spcPts val="0"/>
                        </a:spcAft>
                      </a:pP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212029762"/>
                  </a:ext>
                </a:extLst>
              </a:tr>
              <a:tr h="319796">
                <a:tc>
                  <a:txBody>
                    <a:bodyPr/>
                    <a:lstStyle/>
                    <a:p>
                      <a:pPr algn="ctr">
                        <a:lnSpc>
                          <a:spcPct val="107000"/>
                        </a:lnSpc>
                        <a:spcAft>
                          <a:spcPts val="0"/>
                        </a:spcAft>
                      </a:pPr>
                      <a:r>
                        <a:rPr lang="de-DE" sz="2000">
                          <a:effectLst/>
                        </a:rPr>
                        <a:t>Sensoren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Aktoren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271236039"/>
                  </a:ext>
                </a:extLst>
              </a:tr>
              <a:tr h="523220">
                <a:tc>
                  <a:txBody>
                    <a:bodyPr/>
                    <a:lstStyle/>
                    <a:p>
                      <a:pPr algn="ctr">
                        <a:lnSpc>
                          <a:spcPct val="107000"/>
                        </a:lnSpc>
                        <a:spcAft>
                          <a:spcPts val="0"/>
                        </a:spcAft>
                      </a:pPr>
                      <a:r>
                        <a:rPr lang="de-DE" sz="1600" dirty="0">
                          <a:effectLst/>
                        </a:rPr>
                        <a:t>(Temperatur, Licht, Lautstärke,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600" dirty="0">
                        <a:effectLst/>
                      </a:endParaRPr>
                    </a:p>
                    <a:p>
                      <a:pPr algn="ctr">
                        <a:lnSpc>
                          <a:spcPct val="107000"/>
                        </a:lnSpc>
                        <a:spcAft>
                          <a:spcPts val="0"/>
                        </a:spcAft>
                      </a:pPr>
                      <a:endParaRPr lang="de-DE" sz="1600" dirty="0">
                        <a:effectLst/>
                      </a:endParaRPr>
                    </a:p>
                    <a:p>
                      <a:pPr algn="ctr">
                        <a:lnSpc>
                          <a:spcPct val="107000"/>
                        </a:lnSpc>
                        <a:spcAft>
                          <a:spcPts val="0"/>
                        </a:spcAft>
                      </a:pPr>
                      <a:r>
                        <a:rPr lang="de-DE" sz="16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1600">
                          <a:effectLst/>
                        </a:rPr>
                        <a:t>(LED-Matrix, </a:t>
                      </a:r>
                      <a:br>
                        <a:rPr lang="de-DE" sz="1600">
                          <a:effectLst/>
                        </a:rPr>
                      </a:br>
                      <a:r>
                        <a:rPr lang="de-DE" sz="1600">
                          <a:effectLst/>
                        </a:rPr>
                        <a:t>Motor,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64342182"/>
                  </a:ext>
                </a:extLst>
              </a:tr>
              <a:tr h="639591">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4116456349"/>
                  </a:ext>
                </a:extLst>
              </a:tr>
              <a:tr h="319796">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Signale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359919039"/>
                  </a:ext>
                </a:extLst>
              </a:tr>
              <a:tr h="1279182">
                <a:tc>
                  <a:txBody>
                    <a:bodyPr/>
                    <a:lstStyle/>
                    <a:p>
                      <a:pPr algn="ctr">
                        <a:lnSpc>
                          <a:spcPct val="107000"/>
                        </a:lnSpc>
                        <a:spcAft>
                          <a:spcPts val="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2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05175974"/>
                  </a:ext>
                </a:extLst>
              </a:tr>
              <a:tr h="319796">
                <a:tc>
                  <a:txBody>
                    <a:bodyPr/>
                    <a:lstStyle/>
                    <a:p>
                      <a:pPr algn="ctr">
                        <a:lnSpc>
                          <a:spcPct val="107000"/>
                        </a:lnSpc>
                        <a:spcAft>
                          <a:spcPts val="0"/>
                        </a:spcAft>
                      </a:pPr>
                      <a:r>
                        <a:rPr lang="de-DE" sz="2000" dirty="0">
                          <a:effectLst/>
                        </a:rPr>
                        <a:t>Analog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Digital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2296763843"/>
                  </a:ext>
                </a:extLst>
              </a:tr>
            </a:tbl>
          </a:graphicData>
        </a:graphic>
      </p:graphicFrame>
      <p:cxnSp>
        <p:nvCxnSpPr>
          <p:cNvPr id="11" name="Gerade Verbindung mit Pfeil 10"/>
          <p:cNvCxnSpPr/>
          <p:nvPr/>
        </p:nvCxnSpPr>
        <p:spPr>
          <a:xfrm flipV="1">
            <a:off x="1412241" y="2965768"/>
            <a:ext cx="0" cy="5715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411788" y="2945131"/>
            <a:ext cx="0" cy="5921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winkelter Verbinder 12"/>
          <p:cNvCxnSpPr/>
          <p:nvPr/>
        </p:nvCxnSpPr>
        <p:spPr>
          <a:xfrm rot="5400000">
            <a:off x="3450434" y="3330099"/>
            <a:ext cx="1981199" cy="1792288"/>
          </a:xfrm>
          <a:prstGeom prst="bentConnector3">
            <a:avLst>
              <a:gd name="adj1" fmla="val 7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p:cNvCxnSpPr/>
          <p:nvPr/>
        </p:nvCxnSpPr>
        <p:spPr>
          <a:xfrm rot="16200000" flipH="1">
            <a:off x="1415734" y="3268665"/>
            <a:ext cx="1981198" cy="1915157"/>
          </a:xfrm>
          <a:prstGeom prst="bentConnector3">
            <a:avLst>
              <a:gd name="adj1" fmla="val 7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V="1">
            <a:off x="1427163" y="5532438"/>
            <a:ext cx="1971675" cy="131445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Gerader Verbinder 15"/>
          <p:cNvCxnSpPr/>
          <p:nvPr/>
        </p:nvCxnSpPr>
        <p:spPr>
          <a:xfrm>
            <a:off x="3541713" y="5530533"/>
            <a:ext cx="2038350" cy="1343025"/>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feld 23"/>
          <p:cNvSpPr txBox="1"/>
          <p:nvPr/>
        </p:nvSpPr>
        <p:spPr>
          <a:xfrm>
            <a:off x="468000" y="7425092"/>
            <a:ext cx="6092820" cy="1723549"/>
          </a:xfrm>
          <a:prstGeom prst="rect">
            <a:avLst/>
          </a:prstGeom>
          <a:noFill/>
        </p:spPr>
        <p:txBody>
          <a:bodyPr wrap="square" rtlCol="0">
            <a:spAutoFit/>
          </a:bodyPr>
          <a:lstStyle/>
          <a:p>
            <a:r>
              <a:rPr lang="de-DE" sz="1600" b="1" dirty="0"/>
              <a:t>Sensoren und Aktoren</a:t>
            </a:r>
            <a:endParaRPr lang="de-DE" sz="1600" dirty="0"/>
          </a:p>
          <a:p>
            <a:r>
              <a:rPr lang="de-DE" dirty="0"/>
              <a:t> </a:t>
            </a:r>
          </a:p>
          <a:p>
            <a:r>
              <a:rPr lang="de-DE" sz="1200" b="1" dirty="0"/>
              <a:t>Sensoren</a:t>
            </a:r>
            <a:r>
              <a:rPr lang="de-DE" sz="1200" dirty="0"/>
              <a:t> sind die «Fühler» der Außenwelt: Sie wandeln physikalische Größen in elektrische Signale um. Sie liefern dem </a:t>
            </a:r>
            <a:r>
              <a:rPr lang="de-DE" sz="1200" dirty="0" err="1"/>
              <a:t>Calliope</a:t>
            </a:r>
            <a:r>
              <a:rPr lang="de-DE" sz="1200" dirty="0"/>
              <a:t> Informationen von außen, also sind Sensoren immer </a:t>
            </a:r>
            <a:r>
              <a:rPr lang="de-DE" sz="1200" b="1" dirty="0"/>
              <a:t>Inputs</a:t>
            </a:r>
            <a:r>
              <a:rPr lang="de-DE" sz="1200" dirty="0"/>
              <a:t>.</a:t>
            </a:r>
          </a:p>
          <a:p>
            <a:endParaRPr lang="de-DE" sz="1200" dirty="0"/>
          </a:p>
          <a:p>
            <a:r>
              <a:rPr lang="de-DE" sz="1200" b="1" dirty="0"/>
              <a:t>Aktoren</a:t>
            </a:r>
            <a:r>
              <a:rPr lang="de-DE" sz="1200" dirty="0"/>
              <a:t> bewirken etwas in der Außenwelt: Sie wandeln elektrische Signale in physikalische Größen um. Der </a:t>
            </a:r>
            <a:r>
              <a:rPr lang="de-DE" sz="1200" dirty="0" err="1"/>
              <a:t>Calliope</a:t>
            </a:r>
            <a:r>
              <a:rPr lang="de-DE" sz="1200" dirty="0"/>
              <a:t> steuert Aktoren, also sind Aktoren immer </a:t>
            </a:r>
            <a:r>
              <a:rPr lang="de-DE" sz="1200" b="1" dirty="0"/>
              <a:t>Outputs</a:t>
            </a:r>
            <a:r>
              <a:rPr lang="de-DE" sz="1200" dirty="0"/>
              <a:t>.</a:t>
            </a:r>
          </a:p>
        </p:txBody>
      </p:sp>
    </p:spTree>
    <p:extLst>
      <p:ext uri="{BB962C8B-B14F-4D97-AF65-F5344CB8AC3E}">
        <p14:creationId xmlns:p14="http://schemas.microsoft.com/office/powerpoint/2010/main" val="119890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2">
            <a:extLst>
              <a:ext uri="{28A0092B-C50C-407E-A947-70E740481C1C}">
                <a14:useLocalDpi xmlns:a14="http://schemas.microsoft.com/office/drawing/2010/main" val="0"/>
              </a:ext>
            </a:extLst>
          </a:blip>
          <a:srcRect r="19996" b="25527"/>
          <a:stretch/>
        </p:blipFill>
        <p:spPr>
          <a:xfrm>
            <a:off x="366198" y="7020843"/>
            <a:ext cx="2597867" cy="161218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0" y="3305584"/>
            <a:ext cx="2696009" cy="1431673"/>
          </a:xfrm>
          <a:prstGeom prst="rect">
            <a:avLst/>
          </a:prstGeom>
        </p:spPr>
      </p:pic>
      <p:sp>
        <p:nvSpPr>
          <p:cNvPr id="2" name="Titel 1"/>
          <p:cNvSpPr>
            <a:spLocks noGrp="1"/>
          </p:cNvSpPr>
          <p:nvPr>
            <p:ph type="title"/>
          </p:nvPr>
        </p:nvSpPr>
        <p:spPr/>
        <p:txBody>
          <a:bodyPr/>
          <a:lstStyle/>
          <a:p>
            <a:r>
              <a:rPr lang="de-DE" dirty="0"/>
              <a:t>Analoger Input und Output</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sz="1600" b="1" dirty="0"/>
              <a:t>Analoges Signal</a:t>
            </a:r>
            <a:endParaRPr lang="de-DE" sz="1600" dirty="0"/>
          </a:p>
          <a:p>
            <a:r>
              <a:rPr lang="de-DE" dirty="0"/>
              <a:t>Bei einem analogen Input liefert der Sensor Messdaten mit einem kontinuierlichen Wertebereich. Beim Kompass ist dies beispielsweise ein Wertebereich von 1° bis 360°. Ein analoger Input wie der Kompass kann also 360 verschiedene Werte messen. Ein analoger Output hat ebenfalls einen kontinuierlichen Wertebereich.</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sz="1600" b="1" dirty="0"/>
              <a:t>Digitales Signal</a:t>
            </a:r>
            <a:endParaRPr lang="de-DE" sz="1600" dirty="0"/>
          </a:p>
          <a:p>
            <a:r>
              <a:rPr lang="de-DE" dirty="0"/>
              <a:t>Der Wertebereich eines digitalen Inputs begrenzt sich auf die Zahlen 0 und 1, die zwei Zustände repräsentieren. Eine Taste ist ein gutes Beispiel für einen digitalen Input: Sie kann entweder im Zustand gedrückt oder nicht gedrückt sein. Einen Zustand dazwischen (halbgedrückt) gibt es nicht. Ob der gedrückte Zustand dem Wert «1» oder dem Wert «0» entspricht, hängt vom elektrischen Schaltkreis ab. Digitale </a:t>
            </a:r>
            <a:r>
              <a:rPr lang="de-DE" dirty="0" err="1"/>
              <a:t>Ouputs</a:t>
            </a:r>
            <a:r>
              <a:rPr lang="de-DE" dirty="0"/>
              <a:t> haben ebenfalls nur zwei Zustände.</a:t>
            </a:r>
          </a:p>
        </p:txBody>
      </p:sp>
      <p:graphicFrame>
        <p:nvGraphicFramePr>
          <p:cNvPr id="16" name="Diagramm 15"/>
          <p:cNvGraphicFramePr/>
          <p:nvPr>
            <p:extLst>
              <p:ext uri="{D42A27DB-BD31-4B8C-83A1-F6EECF244321}">
                <p14:modId xmlns:p14="http://schemas.microsoft.com/office/powerpoint/2010/main" val="1926821115"/>
              </p:ext>
            </p:extLst>
          </p:nvPr>
        </p:nvGraphicFramePr>
        <p:xfrm>
          <a:off x="2977361" y="3184104"/>
          <a:ext cx="3409152" cy="16973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Diagramm 16"/>
          <p:cNvGraphicFramePr/>
          <p:nvPr>
            <p:extLst>
              <p:ext uri="{D42A27DB-BD31-4B8C-83A1-F6EECF244321}">
                <p14:modId xmlns:p14="http://schemas.microsoft.com/office/powerpoint/2010/main" val="443306942"/>
              </p:ext>
            </p:extLst>
          </p:nvPr>
        </p:nvGraphicFramePr>
        <p:xfrm>
          <a:off x="2883141" y="6785173"/>
          <a:ext cx="3524251" cy="1847851"/>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feld 2"/>
          <p:cNvSpPr txBox="1">
            <a:spLocks noChangeArrowheads="1"/>
          </p:cNvSpPr>
          <p:nvPr/>
        </p:nvSpPr>
        <p:spPr bwMode="auto">
          <a:xfrm>
            <a:off x="1560993" y="6520153"/>
            <a:ext cx="1343026" cy="4953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gedrückt</a:t>
            </a:r>
            <a:br>
              <a:rPr lang="de-DE" sz="1200" b="1" dirty="0">
                <a:effectLst/>
                <a:latin typeface="Calibri" panose="020F0502020204030204" pitchFamily="34" charset="0"/>
                <a:ea typeface="Calibri" panose="020F0502020204030204" pitchFamily="34" charset="0"/>
                <a:cs typeface="Times New Roman" panose="02020603050405020304" pitchFamily="18" charset="0"/>
              </a:rPr>
            </a:br>
            <a:r>
              <a:rPr lang="de-DE" sz="1200" b="1" dirty="0">
                <a:effectLst/>
                <a:latin typeface="Calibri" panose="020F0502020204030204" pitchFamily="34" charset="0"/>
                <a:ea typeface="Calibri" panose="020F0502020204030204" pitchFamily="34" charset="0"/>
                <a:cs typeface="Times New Roman" panose="02020603050405020304" pitchFamily="18" charset="0"/>
              </a:rPr>
              <a:t>(z.B. Zustand „1“)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feld 2"/>
          <p:cNvSpPr txBox="1">
            <a:spLocks noChangeArrowheads="1"/>
          </p:cNvSpPr>
          <p:nvPr/>
        </p:nvSpPr>
        <p:spPr bwMode="auto">
          <a:xfrm>
            <a:off x="468000" y="6424903"/>
            <a:ext cx="1157440" cy="685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nicht gedrückt (z.B. Zustand „0“)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47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Zubehör</a:t>
            </a:r>
          </a:p>
        </p:txBody>
      </p:sp>
      <p:sp>
        <p:nvSpPr>
          <p:cNvPr id="3" name="Textplatzhalter 2"/>
          <p:cNvSpPr>
            <a:spLocks noGrp="1"/>
          </p:cNvSpPr>
          <p:nvPr>
            <p:ph type="body" sz="quarter" idx="13"/>
          </p:nvPr>
        </p:nvSpPr>
        <p:spPr/>
        <p:txBody>
          <a:bodyPr/>
          <a:lstStyle/>
          <a:p>
            <a:r>
              <a:rPr lang="de-DE" dirty="0"/>
              <a:t>Grundlagen</a:t>
            </a:r>
          </a:p>
        </p:txBody>
      </p:sp>
      <p:pic>
        <p:nvPicPr>
          <p:cNvPr id="5" name="Grafik 4"/>
          <p:cNvPicPr/>
          <p:nvPr/>
        </p:nvPicPr>
        <p:blipFill rotWithShape="1">
          <a:blip r:embed="rId2" cstate="print">
            <a:extLst>
              <a:ext uri="{28A0092B-C50C-407E-A947-70E740481C1C}">
                <a14:useLocalDpi xmlns:a14="http://schemas.microsoft.com/office/drawing/2010/main" val="0"/>
              </a:ext>
            </a:extLst>
          </a:blip>
          <a:srcRect l="7939" t="12349" b="7912"/>
          <a:stretch/>
        </p:blipFill>
        <p:spPr bwMode="auto">
          <a:xfrm>
            <a:off x="2002664" y="4043045"/>
            <a:ext cx="2809875" cy="1825625"/>
          </a:xfrm>
          <a:prstGeom prst="rect">
            <a:avLst/>
          </a:prstGeom>
          <a:ln>
            <a:noFill/>
          </a:ln>
          <a:extLst>
            <a:ext uri="{53640926-AAD7-44D8-BBD7-CCE9431645EC}">
              <a14:shadowObscured xmlns:a14="http://schemas.microsoft.com/office/drawing/2010/main"/>
            </a:ext>
          </a:extLst>
        </p:spPr>
      </p:pic>
      <p:pic>
        <p:nvPicPr>
          <p:cNvPr id="6" name="Grafik 5"/>
          <p:cNvPicPr/>
          <p:nvPr/>
        </p:nvPicPr>
        <p:blipFill>
          <a:blip r:embed="rId3" cstate="print">
            <a:extLst>
              <a:ext uri="{28A0092B-C50C-407E-A947-70E740481C1C}">
                <a14:useLocalDpi xmlns:a14="http://schemas.microsoft.com/office/drawing/2010/main" val="0"/>
              </a:ext>
            </a:extLst>
          </a:blip>
          <a:stretch>
            <a:fillRect/>
          </a:stretch>
        </p:blipFill>
        <p:spPr>
          <a:xfrm>
            <a:off x="4639406" y="2200512"/>
            <a:ext cx="1918335" cy="1439545"/>
          </a:xfrm>
          <a:prstGeom prst="rect">
            <a:avLst/>
          </a:prstGeom>
        </p:spPr>
      </p:pic>
      <p:pic>
        <p:nvPicPr>
          <p:cNvPr id="7" name="Grafik 6"/>
          <p:cNvPicPr/>
          <p:nvPr/>
        </p:nvPicPr>
        <p:blipFill>
          <a:blip r:embed="rId4" cstate="print">
            <a:extLst>
              <a:ext uri="{28A0092B-C50C-407E-A947-70E740481C1C}">
                <a14:useLocalDpi xmlns:a14="http://schemas.microsoft.com/office/drawing/2010/main" val="0"/>
              </a:ext>
            </a:extLst>
          </a:blip>
          <a:stretch>
            <a:fillRect/>
          </a:stretch>
        </p:blipFill>
        <p:spPr>
          <a:xfrm>
            <a:off x="4639406" y="6214743"/>
            <a:ext cx="1922145" cy="1439545"/>
          </a:xfrm>
          <a:prstGeom prst="rect">
            <a:avLst/>
          </a:prstGeom>
        </p:spPr>
      </p:pic>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250316" y="2195512"/>
            <a:ext cx="1918335" cy="1439545"/>
          </a:xfrm>
          <a:prstGeom prst="rect">
            <a:avLst/>
          </a:prstGeom>
        </p:spPr>
      </p:pic>
      <p:pic>
        <p:nvPicPr>
          <p:cNvPr id="9" name="Grafik 8"/>
          <p:cNvPicPr/>
          <p:nvPr/>
        </p:nvPicPr>
        <p:blipFill>
          <a:blip r:embed="rId6" cstate="print">
            <a:extLst>
              <a:ext uri="{28A0092B-C50C-407E-A947-70E740481C1C}">
                <a14:useLocalDpi xmlns:a14="http://schemas.microsoft.com/office/drawing/2010/main" val="0"/>
              </a:ext>
            </a:extLst>
          </a:blip>
          <a:stretch>
            <a:fillRect/>
          </a:stretch>
        </p:blipFill>
        <p:spPr>
          <a:xfrm>
            <a:off x="250316" y="6214744"/>
            <a:ext cx="1922145" cy="1439545"/>
          </a:xfrm>
          <a:prstGeom prst="rect">
            <a:avLst/>
          </a:prstGeom>
        </p:spPr>
      </p:pic>
      <p:pic>
        <p:nvPicPr>
          <p:cNvPr id="10" name="Grafik 9"/>
          <p:cNvPicPr/>
          <p:nvPr/>
        </p:nvPicPr>
        <p:blipFill>
          <a:blip r:embed="rId7">
            <a:extLst>
              <a:ext uri="{28A0092B-C50C-407E-A947-70E740481C1C}">
                <a14:useLocalDpi xmlns:a14="http://schemas.microsoft.com/office/drawing/2010/main" val="0"/>
              </a:ext>
            </a:extLst>
          </a:blip>
          <a:stretch>
            <a:fillRect/>
          </a:stretch>
        </p:blipFill>
        <p:spPr>
          <a:xfrm>
            <a:off x="2661794" y="6471285"/>
            <a:ext cx="1492250" cy="2917825"/>
          </a:xfrm>
          <a:prstGeom prst="rect">
            <a:avLst/>
          </a:prstGeom>
        </p:spPr>
      </p:pic>
      <p:pic>
        <p:nvPicPr>
          <p:cNvPr id="11" name="Grafik 10"/>
          <p:cNvPicPr/>
          <p:nvPr/>
        </p:nvPicPr>
        <p:blipFill>
          <a:blip r:embed="rId8" cstate="print">
            <a:extLst>
              <a:ext uri="{28A0092B-C50C-407E-A947-70E740481C1C}">
                <a14:useLocalDpi xmlns:a14="http://schemas.microsoft.com/office/drawing/2010/main" val="0"/>
              </a:ext>
            </a:extLst>
          </a:blip>
          <a:stretch>
            <a:fillRect/>
          </a:stretch>
        </p:blipFill>
        <p:spPr>
          <a:xfrm>
            <a:off x="2360169" y="1771650"/>
            <a:ext cx="2094865" cy="1439545"/>
          </a:xfrm>
          <a:prstGeom prst="rect">
            <a:avLst/>
          </a:prstGeom>
        </p:spPr>
      </p:pic>
      <p:sp>
        <p:nvSpPr>
          <p:cNvPr id="4" name="Textfeld 3"/>
          <p:cNvSpPr txBox="1"/>
          <p:nvPr/>
        </p:nvSpPr>
        <p:spPr>
          <a:xfrm>
            <a:off x="666794" y="3650564"/>
            <a:ext cx="1085378" cy="338554"/>
          </a:xfrm>
          <a:prstGeom prst="rect">
            <a:avLst/>
          </a:prstGeom>
          <a:noFill/>
        </p:spPr>
        <p:txBody>
          <a:bodyPr wrap="square" rtlCol="0">
            <a:spAutoFit/>
          </a:bodyPr>
          <a:lstStyle/>
          <a:p>
            <a:r>
              <a:rPr lang="de-DE" sz="1600" b="1" dirty="0"/>
              <a:t>USB-Kable</a:t>
            </a:r>
          </a:p>
        </p:txBody>
      </p:sp>
      <p:sp>
        <p:nvSpPr>
          <p:cNvPr id="12" name="Textfeld 11"/>
          <p:cNvSpPr txBox="1"/>
          <p:nvPr/>
        </p:nvSpPr>
        <p:spPr>
          <a:xfrm>
            <a:off x="2509092" y="3201271"/>
            <a:ext cx="1839816" cy="584775"/>
          </a:xfrm>
          <a:prstGeom prst="rect">
            <a:avLst/>
          </a:prstGeom>
          <a:noFill/>
        </p:spPr>
        <p:txBody>
          <a:bodyPr wrap="square" rtlCol="0">
            <a:spAutoFit/>
          </a:bodyPr>
          <a:lstStyle/>
          <a:p>
            <a:pPr algn="ctr"/>
            <a:r>
              <a:rPr lang="de-DE" sz="1600" b="1" dirty="0"/>
              <a:t>Ultraschall-Entfernungsmesser</a:t>
            </a:r>
          </a:p>
        </p:txBody>
      </p:sp>
      <p:sp>
        <p:nvSpPr>
          <p:cNvPr id="13" name="Textfeld 12"/>
          <p:cNvSpPr txBox="1"/>
          <p:nvPr/>
        </p:nvSpPr>
        <p:spPr>
          <a:xfrm>
            <a:off x="4678665" y="3647385"/>
            <a:ext cx="1839816" cy="830997"/>
          </a:xfrm>
          <a:prstGeom prst="rect">
            <a:avLst/>
          </a:prstGeom>
          <a:noFill/>
        </p:spPr>
        <p:txBody>
          <a:bodyPr wrap="square" rtlCol="0">
            <a:spAutoFit/>
          </a:bodyPr>
          <a:lstStyle/>
          <a:p>
            <a:pPr algn="ctr"/>
            <a:r>
              <a:rPr lang="de-DE" sz="1600" b="1" dirty="0"/>
              <a:t>Batterie für</a:t>
            </a:r>
          </a:p>
          <a:p>
            <a:pPr algn="ctr"/>
            <a:r>
              <a:rPr lang="de-DE" sz="1600" b="1" dirty="0"/>
              <a:t>externe Strom-</a:t>
            </a:r>
          </a:p>
          <a:p>
            <a:pPr algn="ctr"/>
            <a:r>
              <a:rPr lang="de-DE" sz="1600" b="1" dirty="0" err="1"/>
              <a:t>versorgung</a:t>
            </a:r>
            <a:endParaRPr lang="de-DE" sz="1600" b="1" dirty="0"/>
          </a:p>
        </p:txBody>
      </p:sp>
      <p:sp>
        <p:nvSpPr>
          <p:cNvPr id="14" name="Textfeld 13"/>
          <p:cNvSpPr txBox="1"/>
          <p:nvPr/>
        </p:nvSpPr>
        <p:spPr>
          <a:xfrm>
            <a:off x="2763035" y="5868670"/>
            <a:ext cx="1289132" cy="338554"/>
          </a:xfrm>
          <a:prstGeom prst="rect">
            <a:avLst/>
          </a:prstGeom>
          <a:noFill/>
        </p:spPr>
        <p:txBody>
          <a:bodyPr wrap="square" rtlCol="0">
            <a:spAutoFit/>
          </a:bodyPr>
          <a:lstStyle/>
          <a:p>
            <a:r>
              <a:rPr lang="de-DE" sz="1600" b="1" dirty="0" err="1"/>
              <a:t>Calliope</a:t>
            </a:r>
            <a:r>
              <a:rPr lang="de-DE" sz="1600" b="1" dirty="0"/>
              <a:t> mini</a:t>
            </a:r>
          </a:p>
        </p:txBody>
      </p:sp>
      <p:sp>
        <p:nvSpPr>
          <p:cNvPr id="15" name="Rechteck 14"/>
          <p:cNvSpPr/>
          <p:nvPr/>
        </p:nvSpPr>
        <p:spPr>
          <a:xfrm>
            <a:off x="4819545" y="7654288"/>
            <a:ext cx="1558055" cy="338554"/>
          </a:xfrm>
          <a:prstGeom prst="rect">
            <a:avLst/>
          </a:prstGeom>
        </p:spPr>
        <p:txBody>
          <a:bodyPr wrap="none">
            <a:spAutoFit/>
          </a:bodyPr>
          <a:lstStyle/>
          <a:p>
            <a:r>
              <a:rPr lang="de-DE" sz="1600" b="1" dirty="0"/>
              <a:t>RC-</a:t>
            </a:r>
            <a:r>
              <a:rPr lang="de-DE" sz="1600" b="1" dirty="0" err="1"/>
              <a:t>Servo</a:t>
            </a:r>
            <a:r>
              <a:rPr lang="de-DE" sz="1600" b="1" dirty="0"/>
              <a:t>-Motor</a:t>
            </a:r>
          </a:p>
        </p:txBody>
      </p:sp>
      <p:sp>
        <p:nvSpPr>
          <p:cNvPr id="16" name="Rechteck 15"/>
          <p:cNvSpPr/>
          <p:nvPr/>
        </p:nvSpPr>
        <p:spPr>
          <a:xfrm>
            <a:off x="694951" y="7667422"/>
            <a:ext cx="1029064" cy="338554"/>
          </a:xfrm>
          <a:prstGeom prst="rect">
            <a:avLst/>
          </a:prstGeom>
        </p:spPr>
        <p:txBody>
          <a:bodyPr wrap="none">
            <a:spAutoFit/>
          </a:bodyPr>
          <a:lstStyle/>
          <a:p>
            <a:r>
              <a:rPr lang="de-DE" sz="1600" b="1" dirty="0"/>
              <a:t>DC-Motor</a:t>
            </a:r>
          </a:p>
        </p:txBody>
      </p:sp>
      <p:sp>
        <p:nvSpPr>
          <p:cNvPr id="17" name="Textfeld 16"/>
          <p:cNvSpPr txBox="1"/>
          <p:nvPr/>
        </p:nvSpPr>
        <p:spPr>
          <a:xfrm>
            <a:off x="2653986" y="9369815"/>
            <a:ext cx="1500057" cy="338554"/>
          </a:xfrm>
          <a:prstGeom prst="rect">
            <a:avLst/>
          </a:prstGeom>
          <a:noFill/>
        </p:spPr>
        <p:txBody>
          <a:bodyPr wrap="square" rtlCol="0">
            <a:spAutoFit/>
          </a:bodyPr>
          <a:lstStyle/>
          <a:p>
            <a:pPr algn="ctr"/>
            <a:r>
              <a:rPr lang="de-DE" sz="1600" b="1" dirty="0"/>
              <a:t>Fliegender Ball</a:t>
            </a:r>
          </a:p>
        </p:txBody>
      </p:sp>
    </p:spTree>
    <p:extLst>
      <p:ext uri="{BB962C8B-B14F-4D97-AF65-F5344CB8AC3E}">
        <p14:creationId xmlns:p14="http://schemas.microsoft.com/office/powerpoint/2010/main" val="92327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Öffne </a:t>
            </a:r>
            <a:r>
              <a:rPr lang="de-DE" sz="1400" b="1" dirty="0"/>
              <a:t>makecode.calliope.cc </a:t>
            </a:r>
            <a:r>
              <a:rPr lang="de-DE" sz="1400" dirty="0"/>
              <a:t>in Web-Browser.</a:t>
            </a:r>
          </a:p>
          <a:p>
            <a:pPr marL="228600" lvl="0" indent="-228600">
              <a:buFont typeface="+mj-lt"/>
              <a:buAutoNum type="arabicPeriod"/>
            </a:pPr>
            <a:endParaRPr lang="de-DE" sz="1400" dirty="0"/>
          </a:p>
          <a:p>
            <a:pPr marL="228600" lvl="0" indent="-228600">
              <a:buFont typeface="+mj-lt"/>
              <a:buAutoNum type="arabicPeriod"/>
            </a:pPr>
            <a:r>
              <a:rPr lang="de-DE" sz="1400" dirty="0"/>
              <a:t>Der PXT-Editor teilt sich in 3 Bereiche </a:t>
            </a:r>
          </a:p>
          <a:p>
            <a:pPr marL="742950" lvl="1" indent="-400050">
              <a:buFont typeface="+mj-lt"/>
              <a:buAutoNum type="romanUcPeriod"/>
            </a:pPr>
            <a:r>
              <a:rPr lang="de-DE" sz="1400" dirty="0"/>
              <a:t>Voransicht &amp; Simulation (hier sieht man eine Simulation des Programmes ohne es vorher auf den </a:t>
            </a:r>
            <a:r>
              <a:rPr lang="de-DE" sz="1400" dirty="0" err="1"/>
              <a:t>Calliope</a:t>
            </a:r>
            <a:r>
              <a:rPr lang="de-DE" sz="1400" dirty="0"/>
              <a:t> Mini laden zu müssen)</a:t>
            </a:r>
          </a:p>
          <a:p>
            <a:pPr marL="742950" lvl="1" indent="-400050">
              <a:buFont typeface="+mj-lt"/>
              <a:buAutoNum type="romanUcPeriod"/>
            </a:pPr>
            <a:r>
              <a:rPr lang="de-DE" sz="1400" dirty="0"/>
              <a:t>Blockbereich (hier findet man die Programmblöcke mit denen man ein Programm schreiben kann)</a:t>
            </a:r>
          </a:p>
          <a:p>
            <a:pPr marL="742950" lvl="1" indent="-400050">
              <a:buFont typeface="+mj-lt"/>
              <a:buAutoNum type="romanUcPeriod"/>
            </a:pPr>
            <a:r>
              <a:rPr lang="de-DE" sz="1400" dirty="0"/>
              <a:t>Arbeitsbereich (hier schreibt man das Programm in dem man die Programmblöcke zusammenschiebt)</a:t>
            </a:r>
          </a:p>
          <a:p>
            <a:pPr marL="228600" indent="-228600">
              <a:buFont typeface="+mj-lt"/>
              <a:buAutoNum type="arabicPeriod"/>
            </a:pPr>
            <a:endParaRPr lang="de-DE" dirty="0"/>
          </a:p>
        </p:txBody>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0" y="4082958"/>
            <a:ext cx="5918512" cy="4898888"/>
          </a:xfrm>
          <a:prstGeom prst="rect">
            <a:avLst/>
          </a:prstGeom>
        </p:spPr>
      </p:pic>
    </p:spTree>
    <p:extLst>
      <p:ext uri="{BB962C8B-B14F-4D97-AF65-F5344CB8AC3E}">
        <p14:creationId xmlns:p14="http://schemas.microsoft.com/office/powerpoint/2010/main" val="362512912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746</Words>
  <Application>Microsoft Office PowerPoint</Application>
  <PresentationFormat>A4-Papier (210 x 297 mm)</PresentationFormat>
  <Paragraphs>224</Paragraphs>
  <Slides>15</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Arial</vt:lpstr>
      <vt:lpstr>Arial Black</vt:lpstr>
      <vt:lpstr>Calibri</vt:lpstr>
      <vt:lpstr>Calibri Light</vt:lpstr>
      <vt:lpstr>Symbol</vt:lpstr>
      <vt:lpstr>Times New Roman</vt:lpstr>
      <vt:lpstr>Office</vt:lpstr>
      <vt:lpstr>Aufgaben für  Messen – Steuern – Regeln </vt:lpstr>
      <vt:lpstr>Inhalt</vt:lpstr>
      <vt:lpstr>Der Calliope Mini</vt:lpstr>
      <vt:lpstr>Der Calliope Mini</vt:lpstr>
      <vt:lpstr>Der Calliope Mini</vt:lpstr>
      <vt:lpstr>Eingangs- und Ausgangssignale </vt:lpstr>
      <vt:lpstr>Analoger Input und Output</vt:lpstr>
      <vt:lpstr>Zubehör</vt:lpstr>
      <vt:lpstr>Ein Programm für den Calliope schreiben </vt:lpstr>
      <vt:lpstr>Ein Programm für den Calliope schreiben </vt:lpstr>
      <vt:lpstr>Ein Programm für den Calliope schreiben </vt:lpstr>
      <vt:lpstr>Ein Programm auf den Calliope hochladen </vt:lpstr>
      <vt:lpstr>Calliope Unboxing</vt:lpstr>
      <vt:lpstr>Kurzanleitungen Standardbefehle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Lutz</cp:lastModifiedBy>
  <cp:revision>68</cp:revision>
  <dcterms:created xsi:type="dcterms:W3CDTF">2018-08-08T08:03:39Z</dcterms:created>
  <dcterms:modified xsi:type="dcterms:W3CDTF">2019-12-06T10:48:03Z</dcterms:modified>
</cp:coreProperties>
</file>