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7"/>
  </p:handoutMasterIdLst>
  <p:sldIdLst>
    <p:sldId id="257" r:id="rId2"/>
    <p:sldId id="256" r:id="rId3"/>
    <p:sldId id="260" r:id="rId4"/>
    <p:sldId id="258" r:id="rId5"/>
    <p:sldId id="261" r:id="rId6"/>
  </p:sldIdLst>
  <p:sldSz cx="5327650" cy="7559675"/>
  <p:notesSz cx="6858000" cy="9144000"/>
  <p:defaultTextStyle>
    <a:defPPr>
      <a:defRPr lang="en-US"/>
    </a:defPPr>
    <a:lvl1pPr marL="0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1pPr>
    <a:lvl2pPr marL="351450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2pPr>
    <a:lvl3pPr marL="70289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3pPr>
    <a:lvl4pPr marL="105434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4pPr>
    <a:lvl5pPr marL="140579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5pPr>
    <a:lvl6pPr marL="1757248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6pPr>
    <a:lvl7pPr marL="2108698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7pPr>
    <a:lvl8pPr marL="2460147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8pPr>
    <a:lvl9pPr marL="2811597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5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56900-53CD-4F05-8A09-57F6FC314F09}" type="datetimeFigureOut">
              <a:rPr lang="de-DE" smtClean="0"/>
              <a:t>20.02.2020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D6388-478F-4C4E-91F2-0433C059D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895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634418" y="697816"/>
            <a:ext cx="419500" cy="41209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74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358204" y="1468321"/>
            <a:ext cx="4603170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1686416" y="1468322"/>
            <a:ext cx="0" cy="395165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3679352" y="1468322"/>
            <a:ext cx="0" cy="395165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49" y="7072600"/>
            <a:ext cx="1464326" cy="247258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3651905"/>
            <a:ext cx="5327650" cy="25993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374" b="1" dirty="0"/>
              <a:t>Veröffentlicht</a:t>
            </a:r>
            <a:r>
              <a:rPr lang="de-DE" sz="1374" b="1" baseline="0" dirty="0"/>
              <a:t> unter CC BY SA</a:t>
            </a:r>
          </a:p>
          <a:p>
            <a:pPr algn="ctr"/>
            <a:endParaRPr lang="de-DE" sz="1374" b="0" baseline="0" dirty="0"/>
          </a:p>
          <a:p>
            <a:pPr algn="ctr"/>
            <a:r>
              <a:rPr lang="de-DE" sz="1374" b="0" dirty="0"/>
              <a:t>Dieses Werk ist unter einer Creative </a:t>
            </a:r>
            <a:r>
              <a:rPr lang="de-DE" sz="1374" b="0" dirty="0" err="1"/>
              <a:t>Commons</a:t>
            </a:r>
            <a:r>
              <a:rPr lang="de-DE" sz="1374" b="0" dirty="0"/>
              <a:t> Lizenz vom Typ Namensnennung - Weitergabe unter gleichen Bedingungen 4.0 International zugänglich. Um eine Kopie dieser Lizenz einzusehen, konsultieren </a:t>
            </a:r>
            <a:r>
              <a:rPr lang="de-DE" sz="1374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sz="1374" b="0" dirty="0"/>
              <a:t>wenden Sie sich brieflich an Creative </a:t>
            </a:r>
            <a:r>
              <a:rPr lang="de-DE" sz="1374" b="0" dirty="0" err="1"/>
              <a:t>Commons</a:t>
            </a:r>
            <a:r>
              <a:rPr lang="de-DE" sz="1374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481" y="5517088"/>
            <a:ext cx="604286" cy="5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447" y="5518361"/>
            <a:ext cx="609159" cy="59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195" y="5523149"/>
            <a:ext cx="604286" cy="5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248970" y="226508"/>
            <a:ext cx="4830056" cy="3181160"/>
          </a:xfr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366276" y="7039448"/>
            <a:ext cx="1246105" cy="34603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1FE119D-4CBE-400E-AF18-F4744FCB254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95" y="6922191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1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12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36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92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1712557" y="7221283"/>
            <a:ext cx="1902536" cy="20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3" dirty="0">
                <a:hlinkClick r:id="rId2"/>
              </a:rPr>
              <a:t>https://www.htw-dresden.de/kiss-mint</a:t>
            </a:r>
            <a:endParaRPr lang="de-DE" sz="763" dirty="0"/>
          </a:p>
        </p:txBody>
      </p:sp>
    </p:spTree>
    <p:extLst>
      <p:ext uri="{BB962C8B-B14F-4D97-AF65-F5344CB8AC3E}">
        <p14:creationId xmlns:p14="http://schemas.microsoft.com/office/powerpoint/2010/main" val="178547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70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94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60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24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62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66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9F69-2EBA-4449-A568-4BDE987D048B}" type="datetimeFigureOut">
              <a:rPr lang="de-DE" smtClean="0"/>
              <a:t>20.02.2020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35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png"/><Relationship Id="rId7" Type="http://schemas.openxmlformats.org/officeDocument/2006/relationships/image" Target="../media/image30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jpeg"/><Relationship Id="rId7" Type="http://schemas.openxmlformats.org/officeDocument/2006/relationships/image" Target="../media/image38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jpeg"/><Relationship Id="rId10" Type="http://schemas.openxmlformats.org/officeDocument/2006/relationships/image" Target="../media/image41.png"/><Relationship Id="rId4" Type="http://schemas.openxmlformats.org/officeDocument/2006/relationships/image" Target="../media/image35.jpeg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jpe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jpeg"/><Relationship Id="rId10" Type="http://schemas.openxmlformats.org/officeDocument/2006/relationships/image" Target="../media/image51.png"/><Relationship Id="rId4" Type="http://schemas.openxmlformats.org/officeDocument/2006/relationships/image" Target="../media/image45.jpeg"/><Relationship Id="rId9" Type="http://schemas.openxmlformats.org/officeDocument/2006/relationships/image" Target="../media/image5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75538" y="6366879"/>
            <a:ext cx="4798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Mithilfe der Motorensteuerung kann die </a:t>
            </a:r>
            <a:br>
              <a:rPr lang="de-DE" sz="1000" dirty="0"/>
            </a:br>
            <a:r>
              <a:rPr lang="de-DE" sz="1000" dirty="0" err="1"/>
              <a:t>Lüftergeschwindigkeit</a:t>
            </a:r>
            <a:r>
              <a:rPr lang="de-DE" sz="1000" dirty="0"/>
              <a:t> beeinflusst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Motorgeschwindigkeit wird in % angegeben (0-100%)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Bei der </a:t>
            </a:r>
            <a:r>
              <a:rPr lang="de-DE" sz="1000" dirty="0" err="1"/>
              <a:t>Lüftergeschwindigkeit</a:t>
            </a:r>
            <a:r>
              <a:rPr lang="de-DE" sz="1000" dirty="0"/>
              <a:t> ist die Wirkung umgekehrt, je niedriger die eingestellte Geschwindigkeit, desto höher ist die Drehzahl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699" y="2153033"/>
            <a:ext cx="1511019" cy="113360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90" y="3456506"/>
            <a:ext cx="1511019" cy="113326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9" y="3466353"/>
            <a:ext cx="1511019" cy="1132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4" y="2156217"/>
            <a:ext cx="1511019" cy="113355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90" y="4759637"/>
            <a:ext cx="1511019" cy="11332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9" y="4764342"/>
            <a:ext cx="1511019" cy="113342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830122" y="2118251"/>
            <a:ext cx="15162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   Anschließen der    </a:t>
            </a:r>
            <a:br>
              <a:rPr lang="de-DE" sz="1000" b="1" dirty="0"/>
            </a:br>
            <a:r>
              <a:rPr lang="de-DE" sz="1000" b="1" dirty="0"/>
              <a:t>&lt; Lüfter an eine </a:t>
            </a:r>
            <a:br>
              <a:rPr lang="de-DE" sz="1000" b="1" dirty="0"/>
            </a:br>
            <a:r>
              <a:rPr lang="de-DE" sz="1000" b="1" dirty="0"/>
              <a:t>   Spannungsversorgung:</a:t>
            </a:r>
          </a:p>
          <a:p>
            <a:r>
              <a:rPr lang="de-DE" sz="1000" dirty="0"/>
              <a:t>   Rot zu Rot (+ Pol)</a:t>
            </a:r>
          </a:p>
          <a:p>
            <a:r>
              <a:rPr lang="de-DE" sz="1000" dirty="0"/>
              <a:t>   Schwarz zu Blau (- Pol)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806070" y="3456506"/>
            <a:ext cx="165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&lt; </a:t>
            </a:r>
            <a:r>
              <a:rPr lang="de-DE" sz="1000" b="1" dirty="0" err="1"/>
              <a:t>Lüfteranschluss</a:t>
            </a:r>
            <a:br>
              <a:rPr lang="de-DE" sz="1000" b="1" dirty="0"/>
            </a:br>
            <a:r>
              <a:rPr lang="de-DE" sz="1000" b="1" dirty="0"/>
              <a:t>   ohne Steuerleitung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744715" y="1291968"/>
            <a:ext cx="1311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1" dirty="0"/>
              <a:t>Anschließen der </a:t>
            </a:r>
            <a:r>
              <a:rPr lang="de-DE" sz="1000" b="1" dirty="0" err="1"/>
              <a:t>Lüftersteuerung</a:t>
            </a:r>
            <a:r>
              <a:rPr lang="de-DE" sz="1000" b="1" dirty="0"/>
              <a:t> und der „– Pol“ (Masse) an den </a:t>
            </a:r>
            <a:r>
              <a:rPr lang="de-DE" sz="1000" b="1" dirty="0" err="1"/>
              <a:t>Calliope</a:t>
            </a:r>
            <a:endParaRPr lang="de-DE" sz="1000" dirty="0"/>
          </a:p>
        </p:txBody>
      </p:sp>
      <p:sp>
        <p:nvSpPr>
          <p:cNvPr id="15" name="Textfeld 14"/>
          <p:cNvSpPr txBox="1"/>
          <p:nvPr/>
        </p:nvSpPr>
        <p:spPr>
          <a:xfrm>
            <a:off x="299744" y="190312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der </a:t>
            </a:r>
            <a:r>
              <a:rPr lang="de-DE" sz="2137" b="1" dirty="0" err="1"/>
              <a:t>Lüftersteuerung</a:t>
            </a:r>
            <a:endParaRPr lang="de-DE" sz="2137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243403" y="593084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</a:t>
            </a:r>
            <a:r>
              <a:rPr lang="de-DE" sz="2137" b="1" dirty="0" err="1"/>
              <a:t>Calliope</a:t>
            </a:r>
            <a:endParaRPr lang="de-DE" sz="2137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8" y="6427193"/>
            <a:ext cx="1449381" cy="300390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1778628" y="4771870"/>
            <a:ext cx="17522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    verbinden mehrere in        </a:t>
            </a:r>
            <a:br>
              <a:rPr lang="de-DE" sz="1000" b="1" dirty="0"/>
            </a:br>
            <a:r>
              <a:rPr lang="de-DE" sz="1000" b="1" dirty="0"/>
              <a:t>&lt; Reihe geschalteter Lüfter &gt;</a:t>
            </a:r>
          </a:p>
          <a:p>
            <a:endParaRPr lang="de-DE" sz="1000" b="1" dirty="0"/>
          </a:p>
          <a:p>
            <a:r>
              <a:rPr lang="de-DE" sz="1000" b="1" dirty="0"/>
              <a:t>   (mit und ohne </a:t>
            </a:r>
            <a:r>
              <a:rPr lang="de-DE" sz="1000" b="1" dirty="0" err="1"/>
              <a:t>Steu</a:t>
            </a:r>
            <a:r>
              <a:rPr lang="de-DE" sz="1000" b="1" dirty="0"/>
              <a:t>-</a:t>
            </a:r>
            <a:br>
              <a:rPr lang="de-DE" sz="1000" b="1" dirty="0"/>
            </a:br>
            <a:r>
              <a:rPr lang="de-DE" sz="1000" b="1" dirty="0"/>
              <a:t>    </a:t>
            </a:r>
            <a:r>
              <a:rPr lang="de-DE" sz="1000" b="1" dirty="0" err="1"/>
              <a:t>erungssignal</a:t>
            </a:r>
            <a:r>
              <a:rPr lang="de-DE" sz="1000" b="1" dirty="0"/>
              <a:t> Möglich)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806070" y="4035640"/>
            <a:ext cx="1657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1" dirty="0" err="1"/>
              <a:t>Lüfteranschluss</a:t>
            </a:r>
            <a:r>
              <a:rPr lang="de-DE" sz="1000" b="1" dirty="0"/>
              <a:t> &gt;</a:t>
            </a:r>
            <a:br>
              <a:rPr lang="de-DE" sz="1000" b="1" dirty="0"/>
            </a:br>
            <a:r>
              <a:rPr lang="de-DE" sz="1000" b="1" dirty="0"/>
              <a:t>mit Steuerleitung   ﻿</a:t>
            </a:r>
          </a:p>
          <a:p>
            <a:pPr algn="r"/>
            <a:r>
              <a:rPr lang="de-DE" sz="1000" b="1" dirty="0"/>
              <a:t>(gelbes Kabel)  ﻿</a:t>
            </a:r>
          </a:p>
        </p:txBody>
      </p:sp>
      <p:sp>
        <p:nvSpPr>
          <p:cNvPr id="19" name="Rechteck 18"/>
          <p:cNvSpPr/>
          <p:nvPr/>
        </p:nvSpPr>
        <p:spPr>
          <a:xfrm>
            <a:off x="299744" y="641029"/>
            <a:ext cx="3300714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1" y="938957"/>
            <a:ext cx="1043977" cy="783203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156" y="938957"/>
            <a:ext cx="1043977" cy="783203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84" y="938958"/>
            <a:ext cx="1043977" cy="783200"/>
          </a:xfrm>
          <a:prstGeom prst="rect">
            <a:avLst/>
          </a:prstGeom>
        </p:spPr>
      </p:pic>
      <p:sp>
        <p:nvSpPr>
          <p:cNvPr id="26" name="Textfeld 25"/>
          <p:cNvSpPr txBox="1"/>
          <p:nvPr/>
        </p:nvSpPr>
        <p:spPr>
          <a:xfrm>
            <a:off x="436106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Netzteil</a:t>
            </a:r>
            <a:endParaRPr lang="de-DE" sz="1068" dirty="0"/>
          </a:p>
        </p:txBody>
      </p:sp>
      <p:sp>
        <p:nvSpPr>
          <p:cNvPr id="27" name="Textfeld 26"/>
          <p:cNvSpPr txBox="1"/>
          <p:nvPr/>
        </p:nvSpPr>
        <p:spPr>
          <a:xfrm>
            <a:off x="1522278" y="1755250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Lüfterkabel</a:t>
            </a:r>
            <a:endParaRPr lang="de-DE" sz="1068" dirty="0"/>
          </a:p>
        </p:txBody>
      </p:sp>
      <p:sp>
        <p:nvSpPr>
          <p:cNvPr id="28" name="Textfeld 27"/>
          <p:cNvSpPr txBox="1"/>
          <p:nvPr/>
        </p:nvSpPr>
        <p:spPr>
          <a:xfrm>
            <a:off x="2608451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Lüfter</a:t>
            </a:r>
            <a:endParaRPr lang="de-DE" sz="1068" dirty="0"/>
          </a:p>
        </p:txBody>
      </p:sp>
    </p:spTree>
    <p:extLst>
      <p:ext uri="{BB962C8B-B14F-4D97-AF65-F5344CB8AC3E}">
        <p14:creationId xmlns:p14="http://schemas.microsoft.com/office/powerpoint/2010/main" val="300320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3" r="3327" b="39549"/>
          <a:stretch/>
        </p:blipFill>
        <p:spPr>
          <a:xfrm>
            <a:off x="2795675" y="3697050"/>
            <a:ext cx="2389251" cy="1739826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des Ultraschallsensors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861541" y="2419294"/>
            <a:ext cx="2363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Die Anschlussbuchse und der Stecker sind verdrehungssicher konstruiert. </a:t>
            </a:r>
          </a:p>
          <a:p>
            <a:r>
              <a:rPr lang="de-DE" sz="1000" b="1" dirty="0"/>
              <a:t>Aus der Beschriftung geht hervor, dass: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Rot VCC (+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Weiß nicht angeschlossen </a:t>
            </a:r>
            <a:br>
              <a:rPr lang="de-DE" sz="1000" dirty="0"/>
            </a:br>
            <a:r>
              <a:rPr lang="de-DE" sz="1000" dirty="0"/>
              <a:t>(NC – not </a:t>
            </a:r>
            <a:r>
              <a:rPr lang="de-DE" sz="1000" dirty="0" err="1"/>
              <a:t>connectet</a:t>
            </a:r>
            <a:r>
              <a:rPr lang="de-DE" sz="1000" dirty="0"/>
              <a:t>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Und Gelb das Signalkabel ist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77172" y="3929761"/>
            <a:ext cx="2505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Auf dem </a:t>
            </a:r>
            <a:r>
              <a:rPr lang="de-DE" sz="1000" b="1" dirty="0" err="1"/>
              <a:t>Calliope</a:t>
            </a:r>
            <a:r>
              <a:rPr lang="de-DE" sz="1000" b="1" dirty="0"/>
              <a:t> kann der Anschluss ebenfalls nur in einer Richtung eingesteckt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Anschluss des Kabels in die Buchse A1 oberhalb des B-Knopfes (da dieser analoge Signale verarbeiten kann)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Wie in der Abbildung oben zu sehen, ist das gelbe Kabel das Signalkabel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Das Signal liegt also am PIN C16 an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40713" y="547034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Ultraschallsensors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33584" y="5918221"/>
            <a:ext cx="4798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Um das Grove-Modul zu nutzen, muss zuerst das Paket </a:t>
            </a:r>
            <a:br>
              <a:rPr lang="de-DE" sz="1000" dirty="0"/>
            </a:br>
            <a:r>
              <a:rPr lang="de-DE" sz="1000" dirty="0"/>
              <a:t>hinzugefügt werden </a:t>
            </a:r>
            <a:br>
              <a:rPr lang="de-DE" sz="1000" dirty="0"/>
            </a:br>
            <a:r>
              <a:rPr lang="de-DE" sz="1000" dirty="0"/>
              <a:t>(Fortgeschritten – Paket hinzufügen – Grove)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Anschließend wird unter der Motorensteuerung ein </a:t>
            </a:r>
            <a:br>
              <a:rPr lang="de-DE" sz="1000" dirty="0"/>
            </a:br>
            <a:r>
              <a:rPr lang="de-DE" sz="1000" dirty="0"/>
              <a:t>neuer Blockbereich eingeblendet.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Hier gibt es die Möglichkeit den </a:t>
            </a:r>
            <a:br>
              <a:rPr lang="de-DE" sz="1000" dirty="0"/>
            </a:br>
            <a:r>
              <a:rPr lang="de-DE" sz="1000" dirty="0"/>
              <a:t>Sensorwert des Ultraschallsensors</a:t>
            </a:r>
            <a:br>
              <a:rPr lang="de-DE" sz="1000" dirty="0"/>
            </a:br>
            <a:r>
              <a:rPr lang="de-DE" sz="1000" dirty="0"/>
              <a:t>abzufragen.</a:t>
            </a:r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85" y="5979686"/>
            <a:ext cx="1318165" cy="416773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85" y="6396459"/>
            <a:ext cx="1318165" cy="208386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23" y="6837962"/>
            <a:ext cx="2031027" cy="18365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83" y="2131202"/>
            <a:ext cx="2210505" cy="1657484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 rot="2095642">
            <a:off x="1508086" y="2396611"/>
            <a:ext cx="363349" cy="365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sp>
        <p:nvSpPr>
          <p:cNvPr id="32" name="Rechteck 31"/>
          <p:cNvSpPr/>
          <p:nvPr/>
        </p:nvSpPr>
        <p:spPr>
          <a:xfrm>
            <a:off x="299744" y="640123"/>
            <a:ext cx="2197846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10" y="938093"/>
            <a:ext cx="1043977" cy="78325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9" y="938120"/>
            <a:ext cx="1043977" cy="783204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436106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Gorve</a:t>
            </a:r>
            <a:r>
              <a:rPr lang="de-DE" sz="1000" dirty="0"/>
              <a:t>-Kabel</a:t>
            </a:r>
            <a:endParaRPr lang="de-DE" sz="1068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06" y="655463"/>
            <a:ext cx="2315843" cy="1736882"/>
          </a:xfrm>
          <a:prstGeom prst="rect">
            <a:avLst/>
          </a:prstGeom>
        </p:spPr>
      </p:pic>
      <p:sp>
        <p:nvSpPr>
          <p:cNvPr id="34" name="Textfeld 33"/>
          <p:cNvSpPr txBox="1"/>
          <p:nvPr/>
        </p:nvSpPr>
        <p:spPr>
          <a:xfrm>
            <a:off x="1400092" y="1755250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Ultraschallsensor</a:t>
            </a:r>
            <a:endParaRPr lang="de-DE" sz="1068" dirty="0"/>
          </a:p>
        </p:txBody>
      </p:sp>
      <p:sp>
        <p:nvSpPr>
          <p:cNvPr id="19" name="Ellipse 18"/>
          <p:cNvSpPr/>
          <p:nvPr/>
        </p:nvSpPr>
        <p:spPr>
          <a:xfrm>
            <a:off x="3780085" y="1361632"/>
            <a:ext cx="387837" cy="2264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1689760" y="2126003"/>
            <a:ext cx="154170" cy="1811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4043151" y="2038378"/>
            <a:ext cx="100646" cy="339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4907939" y="7046349"/>
            <a:ext cx="1701" cy="2576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H="1">
            <a:off x="4027850" y="4434197"/>
            <a:ext cx="386607" cy="86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9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des Infrarotsensors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799208" y="1715820"/>
            <a:ext cx="23632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Der Sensor besitzt drei Anschlüsse: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GND auch Ground oder Masse(-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VCC (Spannungsversorgung, +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Und OUT hier mit gelben Signalkabel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In diesem Beispiel verbindet des rote Kabel VCC (am Sensor) mit den 3,3V des </a:t>
            </a:r>
            <a:r>
              <a:rPr lang="de-DE" sz="1000" dirty="0" err="1"/>
              <a:t>Calliope</a:t>
            </a: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orangene Kabel bildet die Masse Verbindung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und das Gelbe Signalkabel verbindet OUT und C5 des </a:t>
            </a:r>
            <a:r>
              <a:rPr lang="de-DE" sz="1000" dirty="0" err="1"/>
              <a:t>Calliope</a:t>
            </a:r>
            <a:r>
              <a:rPr lang="de-DE" sz="1000" dirty="0"/>
              <a:t>. 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46049" y="4011456"/>
            <a:ext cx="2505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Aufgepasst wird dieser Sensor an die 26 polige Anschlussleiste angesteckt muss auf darauf geachtet werden, dass VCC und GND nicht vertauscht werden!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Die Jumper-Kabel können direkt in die Pins gesteckt werden (sind dann aber sehr lose) wir empfehlen vorab eine </a:t>
            </a:r>
            <a:r>
              <a:rPr lang="de-DE" sz="1000" b="1" dirty="0" err="1"/>
              <a:t>Buchsenleiste</a:t>
            </a:r>
            <a:r>
              <a:rPr lang="de-DE" sz="1000" b="1" dirty="0"/>
              <a:t> aufzulöten.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endParaRPr lang="de-DE" sz="1000" b="1" dirty="0"/>
          </a:p>
        </p:txBody>
      </p:sp>
      <p:sp>
        <p:nvSpPr>
          <p:cNvPr id="26" name="Textfeld 25"/>
          <p:cNvSpPr txBox="1"/>
          <p:nvPr/>
        </p:nvSpPr>
        <p:spPr>
          <a:xfrm>
            <a:off x="40713" y="547034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Infrarotsensors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31271" y="5826114"/>
            <a:ext cx="47985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Um den Infrarotsensor nutzen zu können muss die „Anziehungskraft“ an diesem Pin „nach oben“ gezogen werden. </a:t>
            </a:r>
          </a:p>
          <a:p>
            <a:r>
              <a:rPr lang="de-DE" sz="1000" dirty="0"/>
              <a:t>       Dies ist im erweiterten Bereich unter Pins zu finden.</a:t>
            </a:r>
          </a:p>
          <a:p>
            <a:endParaRPr lang="de-DE" sz="1000" dirty="0"/>
          </a:p>
          <a:p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auslesen der Sensoren erfolgt über den Baustein digitale Werte auslesen  </a:t>
            </a:r>
            <a:br>
              <a:rPr lang="de-DE" sz="1000" dirty="0"/>
            </a:br>
            <a:endParaRPr lang="de-DE" sz="1000" dirty="0"/>
          </a:p>
        </p:txBody>
      </p:sp>
      <p:sp>
        <p:nvSpPr>
          <p:cNvPr id="23" name="Ellipse 22"/>
          <p:cNvSpPr/>
          <p:nvPr/>
        </p:nvSpPr>
        <p:spPr>
          <a:xfrm rot="2095642">
            <a:off x="1508086" y="2396611"/>
            <a:ext cx="363349" cy="365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sp>
        <p:nvSpPr>
          <p:cNvPr id="32" name="Rechteck 31"/>
          <p:cNvSpPr/>
          <p:nvPr/>
        </p:nvSpPr>
        <p:spPr>
          <a:xfrm>
            <a:off x="299744" y="640123"/>
            <a:ext cx="2197846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22702" y="1622152"/>
            <a:ext cx="966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Jumper-Kabel</a:t>
            </a:r>
          </a:p>
          <a:p>
            <a:pPr algn="ctr"/>
            <a:r>
              <a:rPr lang="de-DE" sz="1000" dirty="0"/>
              <a:t>Male/ </a:t>
            </a:r>
            <a:r>
              <a:rPr lang="de-DE" sz="1000" dirty="0" err="1"/>
              <a:t>Female</a:t>
            </a:r>
            <a:endParaRPr lang="de-DE" sz="1000" dirty="0"/>
          </a:p>
        </p:txBody>
      </p:sp>
      <p:sp>
        <p:nvSpPr>
          <p:cNvPr id="34" name="Textfeld 33"/>
          <p:cNvSpPr txBox="1"/>
          <p:nvPr/>
        </p:nvSpPr>
        <p:spPr>
          <a:xfrm>
            <a:off x="1310017" y="1672585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Infrarotsensor</a:t>
            </a:r>
            <a:endParaRPr lang="de-DE" sz="1068" dirty="0"/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1689760" y="2126003"/>
            <a:ext cx="154170" cy="1811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2C668E8E-2CA5-4076-9240-7D665CA83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524" y="3714526"/>
            <a:ext cx="2505235" cy="153905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13568B8-BACB-43CB-AD0D-088261BA3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317" y="6027215"/>
            <a:ext cx="2784948" cy="17518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7FC528C-1D66-4008-A647-69273177B8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87" b="11279"/>
          <a:stretch/>
        </p:blipFill>
        <p:spPr>
          <a:xfrm>
            <a:off x="3015727" y="6817344"/>
            <a:ext cx="1943538" cy="19002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0283D64-7BF3-408F-B9FD-2611314E5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710" y="6214097"/>
            <a:ext cx="1131173" cy="3565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3C441B0-B800-4CD1-A54A-467E7EFC81B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6" r="30515" b="23059"/>
          <a:stretch/>
        </p:blipFill>
        <p:spPr>
          <a:xfrm rot="5400000">
            <a:off x="3487145" y="-168260"/>
            <a:ext cx="865779" cy="257902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BA4A766-CF32-44B9-82A2-761A136F8C3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1" t="39959" r="12135" b="30912"/>
          <a:stretch/>
        </p:blipFill>
        <p:spPr>
          <a:xfrm rot="10800000">
            <a:off x="1255792" y="1058413"/>
            <a:ext cx="1205951" cy="43920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C2E5FEA-0BD4-4F79-991F-2AF24E626AC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" r="28400" b="13118"/>
          <a:stretch/>
        </p:blipFill>
        <p:spPr>
          <a:xfrm>
            <a:off x="388857" y="846743"/>
            <a:ext cx="841346" cy="82121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1B0681E-1B88-4B1E-886F-343AEF4BBDD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8" b="17990"/>
          <a:stretch/>
        </p:blipFill>
        <p:spPr>
          <a:xfrm>
            <a:off x="303731" y="2062727"/>
            <a:ext cx="2241514" cy="1875223"/>
          </a:xfrm>
          <a:prstGeom prst="rect">
            <a:avLst/>
          </a:prstGeom>
        </p:spPr>
      </p:pic>
      <p:cxnSp>
        <p:nvCxnSpPr>
          <p:cNvPr id="36" name="Gerade Verbindung mit Pfeil 35"/>
          <p:cNvCxnSpPr>
            <a:cxnSpLocks/>
          </p:cNvCxnSpPr>
          <p:nvPr/>
        </p:nvCxnSpPr>
        <p:spPr>
          <a:xfrm flipV="1">
            <a:off x="388857" y="3247292"/>
            <a:ext cx="313107" cy="2683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cxnSpLocks/>
          </p:cNvCxnSpPr>
          <p:nvPr/>
        </p:nvCxnSpPr>
        <p:spPr>
          <a:xfrm flipH="1" flipV="1">
            <a:off x="805913" y="3159209"/>
            <a:ext cx="136196" cy="2825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8EA1D82C-85F8-48F8-969A-B769389F69C2}"/>
              </a:ext>
            </a:extLst>
          </p:cNvPr>
          <p:cNvCxnSpPr>
            <a:cxnSpLocks/>
          </p:cNvCxnSpPr>
          <p:nvPr/>
        </p:nvCxnSpPr>
        <p:spPr>
          <a:xfrm flipH="1" flipV="1">
            <a:off x="1000992" y="3174895"/>
            <a:ext cx="181262" cy="40654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391B97BD-3BFA-411F-A247-8072E271ECF4}"/>
              </a:ext>
            </a:extLst>
          </p:cNvPr>
          <p:cNvSpPr txBox="1"/>
          <p:nvPr/>
        </p:nvSpPr>
        <p:spPr>
          <a:xfrm>
            <a:off x="804027" y="3362588"/>
            <a:ext cx="276163" cy="3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BDA3FF5-25D6-4D02-99F9-381C35230906}"/>
              </a:ext>
            </a:extLst>
          </p:cNvPr>
          <p:cNvSpPr txBox="1"/>
          <p:nvPr/>
        </p:nvSpPr>
        <p:spPr>
          <a:xfrm>
            <a:off x="269273" y="3396023"/>
            <a:ext cx="313106" cy="3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-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6687345-2A90-4383-9CF5-07BFEAF22713}"/>
              </a:ext>
            </a:extLst>
          </p:cNvPr>
          <p:cNvSpPr txBox="1"/>
          <p:nvPr/>
        </p:nvSpPr>
        <p:spPr>
          <a:xfrm>
            <a:off x="1069090" y="3559216"/>
            <a:ext cx="508473" cy="305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FFFF00"/>
                </a:solidFill>
              </a:rPr>
              <a:t>OUT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E3E9CF3-BAE3-4361-90DF-69DDC2272B98}"/>
              </a:ext>
            </a:extLst>
          </p:cNvPr>
          <p:cNvSpPr txBox="1"/>
          <p:nvPr/>
        </p:nvSpPr>
        <p:spPr>
          <a:xfrm>
            <a:off x="90015" y="6802172"/>
            <a:ext cx="208430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*</a:t>
            </a:r>
            <a:r>
              <a:rPr lang="de-DE" sz="1000" b="1" dirty="0"/>
              <a:t> </a:t>
            </a:r>
            <a:r>
              <a:rPr lang="de-DE" sz="1000" dirty="0"/>
              <a:t>Mit einem kleinen Schraubendreher kann am Potentiometer die Empfindlichkeit eingestellt werden.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288F466-9D1E-4DA9-BFF4-3F59AF6DB5B3}"/>
              </a:ext>
            </a:extLst>
          </p:cNvPr>
          <p:cNvSpPr/>
          <p:nvPr/>
        </p:nvSpPr>
        <p:spPr>
          <a:xfrm>
            <a:off x="3251910" y="846743"/>
            <a:ext cx="414926" cy="35468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97BCF5B-2CFE-4614-8A04-77CBA0F59E79}"/>
              </a:ext>
            </a:extLst>
          </p:cNvPr>
          <p:cNvSpPr txBox="1"/>
          <p:nvPr/>
        </p:nvSpPr>
        <p:spPr>
          <a:xfrm>
            <a:off x="3502356" y="698761"/>
            <a:ext cx="295564" cy="3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84007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des Servomotors</a:t>
            </a:r>
          </a:p>
        </p:txBody>
      </p:sp>
      <p:sp>
        <p:nvSpPr>
          <p:cNvPr id="5" name="Rechteck 4"/>
          <p:cNvSpPr/>
          <p:nvPr/>
        </p:nvSpPr>
        <p:spPr>
          <a:xfrm>
            <a:off x="299743" y="640123"/>
            <a:ext cx="4798507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33425" y="1743128"/>
            <a:ext cx="11483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Servo</a:t>
            </a:r>
            <a:r>
              <a:rPr lang="de-DE" sz="1000" dirty="0"/>
              <a:t>-Signalkabel</a:t>
            </a:r>
            <a:endParaRPr lang="de-DE" sz="1050" dirty="0"/>
          </a:p>
        </p:txBody>
      </p:sp>
      <p:sp>
        <p:nvSpPr>
          <p:cNvPr id="9" name="Textfeld 8"/>
          <p:cNvSpPr txBox="1"/>
          <p:nvPr/>
        </p:nvSpPr>
        <p:spPr>
          <a:xfrm>
            <a:off x="1546816" y="1741171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Servomotor</a:t>
            </a:r>
            <a:endParaRPr lang="de-DE" sz="1068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88" y="923067"/>
            <a:ext cx="1043977" cy="78320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78" y="923067"/>
            <a:ext cx="1043977" cy="78320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3" y="923067"/>
            <a:ext cx="1043977" cy="78320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04" y="923067"/>
            <a:ext cx="1043977" cy="783203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722070" y="1742196"/>
            <a:ext cx="1149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Versorgungskabel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947888" y="1749474"/>
            <a:ext cx="1043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Batteriepack</a:t>
            </a:r>
            <a:endParaRPr lang="de-DE" sz="1068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1" y="3878548"/>
            <a:ext cx="2101992" cy="157693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t="60345" r="44615" b="1785"/>
          <a:stretch/>
        </p:blipFill>
        <p:spPr>
          <a:xfrm>
            <a:off x="2496887" y="3198856"/>
            <a:ext cx="2505238" cy="115510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94"/>
          <a:stretch/>
        </p:blipFill>
        <p:spPr>
          <a:xfrm>
            <a:off x="301376" y="2055809"/>
            <a:ext cx="2105611" cy="1357023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2383742" y="4349294"/>
            <a:ext cx="2665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Signalkable für das einstellen des Winkels</a:t>
            </a:r>
            <a:br>
              <a:rPr lang="de-DE" sz="1000" dirty="0"/>
            </a:br>
            <a:r>
              <a:rPr lang="de-DE" sz="1000" dirty="0"/>
              <a:t>an den Pin „P1“ (da dieser analoge Werte einstellen kann)</a:t>
            </a:r>
            <a:endParaRPr lang="de-DE" sz="1000" b="1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 mit </a:t>
            </a:r>
            <a:br>
              <a:rPr lang="de-DE" sz="1000" dirty="0"/>
            </a:br>
            <a:r>
              <a:rPr lang="de-DE" sz="1000" dirty="0"/>
              <a:t>dem „-“ Pin des </a:t>
            </a:r>
            <a:r>
              <a:rPr lang="de-DE" sz="1000" dirty="0" err="1"/>
              <a:t>Calliope</a:t>
            </a:r>
            <a:r>
              <a:rPr lang="de-DE" sz="1000" dirty="0"/>
              <a:t> verbinden </a:t>
            </a:r>
            <a:br>
              <a:rPr lang="de-DE" sz="1000" dirty="0"/>
            </a:br>
            <a:r>
              <a:rPr lang="de-DE" sz="1000" dirty="0"/>
              <a:t>[Anschluss damit die der Minuspol das gleiche negative Potential hat]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340506" y="2831850"/>
            <a:ext cx="428108" cy="21682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1818940" y="2110665"/>
            <a:ext cx="406714" cy="35320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19993581">
            <a:off x="265537" y="2558499"/>
            <a:ext cx="1006154" cy="25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 err="1">
                <a:solidFill>
                  <a:srgbClr val="FF0000"/>
                </a:solidFill>
              </a:rPr>
              <a:t>Servo</a:t>
            </a:r>
            <a:endParaRPr lang="de-DE" sz="1068" dirty="0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 rot="19084285">
            <a:off x="1561906" y="1977825"/>
            <a:ext cx="1006154" cy="25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 err="1">
                <a:solidFill>
                  <a:srgbClr val="FF0000"/>
                </a:solidFill>
              </a:rPr>
              <a:t>Calliope</a:t>
            </a:r>
            <a:endParaRPr lang="de-DE" sz="1068" dirty="0">
              <a:solidFill>
                <a:srgbClr val="FF0000"/>
              </a:solidFill>
            </a:endParaRPr>
          </a:p>
        </p:txBody>
      </p:sp>
      <p:cxnSp>
        <p:nvCxnSpPr>
          <p:cNvPr id="32" name="Gerade Verbindung mit Pfeil 31"/>
          <p:cNvCxnSpPr/>
          <p:nvPr/>
        </p:nvCxnSpPr>
        <p:spPr>
          <a:xfrm flipH="1" flipV="1">
            <a:off x="340505" y="4421466"/>
            <a:ext cx="155510" cy="40423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853555" y="3921243"/>
            <a:ext cx="464218" cy="421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cxnSp>
        <p:nvCxnSpPr>
          <p:cNvPr id="36" name="Gerade Verbindung mit Pfeil 35"/>
          <p:cNvCxnSpPr/>
          <p:nvPr/>
        </p:nvCxnSpPr>
        <p:spPr>
          <a:xfrm flipH="1">
            <a:off x="3000042" y="3690720"/>
            <a:ext cx="418879" cy="35676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0713" y="549775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Servomotors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231011" y="5897790"/>
            <a:ext cx="4798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Unter „Fortgeschrittene“ im Bereich Pins findet sich</a:t>
            </a:r>
            <a:br>
              <a:rPr lang="de-DE" sz="1000" dirty="0"/>
            </a:br>
            <a:r>
              <a:rPr lang="de-DE" sz="1000" dirty="0"/>
              <a:t>die Funktion für die Steuerung eines Servomotors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Mit der Funktion folgender Funktion</a:t>
            </a:r>
            <a:br>
              <a:rPr lang="de-DE" sz="1000" dirty="0"/>
            </a:br>
            <a:r>
              <a:rPr lang="de-DE" sz="1000" dirty="0"/>
              <a:t>„schreibe </a:t>
            </a:r>
            <a:r>
              <a:rPr lang="de-DE" sz="1000" dirty="0" err="1"/>
              <a:t>Servo</a:t>
            </a:r>
            <a:r>
              <a:rPr lang="de-DE" sz="1000" dirty="0"/>
              <a:t> an Pin [P1] auf [180]“ </a:t>
            </a:r>
            <a:br>
              <a:rPr lang="de-DE" sz="1000" dirty="0"/>
            </a:br>
            <a:r>
              <a:rPr lang="de-DE" sz="1000" dirty="0"/>
              <a:t>kann ein beliebiger Winkel an den </a:t>
            </a:r>
            <a:r>
              <a:rPr lang="de-DE" sz="1000" dirty="0" err="1"/>
              <a:t>Servo</a:t>
            </a:r>
            <a:r>
              <a:rPr lang="de-DE" sz="1000" dirty="0"/>
              <a:t> gesendet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Der Programmcode wartet nicht auf das erreichen der Position</a:t>
            </a:r>
            <a:br>
              <a:rPr lang="de-DE" sz="1000" dirty="0"/>
            </a:br>
            <a:r>
              <a:rPr lang="de-DE" sz="1000" dirty="0"/>
              <a:t>aus diesem Grund wird nach dem Senden des Winkels eine Pause benötigt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auslesen des eingestellten Winkels ist nicht möglich (Speichern des Winkels)</a:t>
            </a:r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181" y="5898288"/>
            <a:ext cx="1209860" cy="382529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853" y="6322955"/>
            <a:ext cx="1856038" cy="218631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83" y="6676042"/>
            <a:ext cx="978931" cy="193848"/>
          </a:xfrm>
          <a:prstGeom prst="rect">
            <a:avLst/>
          </a:prstGeom>
        </p:spPr>
      </p:pic>
      <p:sp>
        <p:nvSpPr>
          <p:cNvPr id="45" name="Textfeld 44"/>
          <p:cNvSpPr txBox="1"/>
          <p:nvPr/>
        </p:nvSpPr>
        <p:spPr>
          <a:xfrm>
            <a:off x="2432362" y="2019864"/>
            <a:ext cx="2665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Das Signalkabel und das Batterie-Pack-Verbindungskabel entsprechend ihrer Farbcodierung an den </a:t>
            </a:r>
            <a:r>
              <a:rPr lang="de-DE" sz="1000" b="1" dirty="0" err="1"/>
              <a:t>Servo</a:t>
            </a:r>
            <a:r>
              <a:rPr lang="de-DE" sz="1000" b="1" dirty="0"/>
              <a:t>-Motor anschließen:</a:t>
            </a: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Signalkable für das einstellen des Winkels</a:t>
            </a:r>
            <a:endParaRPr lang="de-DE" sz="1000" b="1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Rot VCC (+ Pol)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33703" y="3442622"/>
            <a:ext cx="2217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Anschließen des Signalkabels und des Minus-Pols an den </a:t>
            </a:r>
            <a:r>
              <a:rPr lang="de-DE" sz="1000" b="1" dirty="0" err="1"/>
              <a:t>Calliope</a:t>
            </a:r>
            <a:r>
              <a:rPr lang="de-DE" sz="1000" b="1" dirty="0"/>
              <a:t>: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93702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feld 89">
            <a:extLst>
              <a:ext uri="{FF2B5EF4-FFF2-40B4-BE49-F238E27FC236}">
                <a16:creationId xmlns:a16="http://schemas.microsoft.com/office/drawing/2014/main" id="{A5147B69-71AA-4F80-8507-5542A9138A48}"/>
              </a:ext>
            </a:extLst>
          </p:cNvPr>
          <p:cNvSpPr txBox="1"/>
          <p:nvPr/>
        </p:nvSpPr>
        <p:spPr>
          <a:xfrm>
            <a:off x="0" y="1986338"/>
            <a:ext cx="24561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Auf den </a:t>
            </a:r>
            <a:r>
              <a:rPr lang="de-DE" sz="1000" dirty="0" err="1"/>
              <a:t>Motorshield‘s</a:t>
            </a:r>
            <a:r>
              <a:rPr lang="de-DE" sz="1000" dirty="0"/>
              <a:t> sind die Anschlüsse beschriftet und können wie folgt verbunden werden:</a:t>
            </a:r>
          </a:p>
          <a:p>
            <a:r>
              <a:rPr lang="de-DE" sz="1000" dirty="0"/>
              <a:t>IN1= P1, IN2= P1, IN3= P2 IN4=P3</a:t>
            </a:r>
          </a:p>
          <a:p>
            <a:r>
              <a:rPr lang="de-DE" sz="1000" dirty="0"/>
              <a:t>Sowie jeweils die Motoren A und B an deren Anschlüsse. </a:t>
            </a:r>
          </a:p>
          <a:p>
            <a:r>
              <a:rPr lang="de-DE" sz="1000" dirty="0"/>
              <a:t>An Vin, GND bzw. + und – wird die Batteriespannung angeschlossen. </a:t>
            </a:r>
          </a:p>
          <a:p>
            <a:r>
              <a:rPr lang="de-DE" sz="1000" dirty="0"/>
              <a:t>Je nach Modul ist </a:t>
            </a:r>
            <a:r>
              <a:rPr lang="de-DE" sz="1000" dirty="0" err="1"/>
              <a:t>Vcc</a:t>
            </a:r>
            <a:r>
              <a:rPr lang="de-DE" sz="1000" dirty="0"/>
              <a:t> (Anschluss 5V Logik) schon mit +5V verbunden daher hier </a:t>
            </a:r>
            <a:r>
              <a:rPr lang="de-DE" sz="1000" dirty="0">
                <a:solidFill>
                  <a:srgbClr val="FF0000"/>
                </a:solidFill>
              </a:rPr>
              <a:t>NICHT!! </a:t>
            </a:r>
            <a:r>
              <a:rPr lang="de-DE" sz="1000" dirty="0"/>
              <a:t>den </a:t>
            </a:r>
            <a:r>
              <a:rPr lang="de-DE" sz="1000" dirty="0" err="1"/>
              <a:t>Calliope</a:t>
            </a:r>
            <a:r>
              <a:rPr lang="de-DE" sz="1000" dirty="0"/>
              <a:t> anschließen.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Externe Motorsteuerung am </a:t>
            </a:r>
            <a:r>
              <a:rPr lang="de-DE" sz="2137" b="1" dirty="0" err="1"/>
              <a:t>Calliope</a:t>
            </a:r>
            <a:endParaRPr lang="de-DE" sz="2137" b="1" dirty="0"/>
          </a:p>
        </p:txBody>
      </p:sp>
      <p:sp>
        <p:nvSpPr>
          <p:cNvPr id="38" name="Textfeld 37"/>
          <p:cNvSpPr txBox="1"/>
          <p:nvPr/>
        </p:nvSpPr>
        <p:spPr>
          <a:xfrm>
            <a:off x="-17834" y="5350647"/>
            <a:ext cx="2456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Die Programmierung von zwei DC-Motoren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11369" y="5864725"/>
            <a:ext cx="2456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Um zwei DC- Motoren im vorwärts und rückwärts betrieb zu nutzen haben wir zwei Blöcke Erstellt. Hier kann der Motor A, B oder A+B und die Richtung vor, zurück oder aus gewählt werden.</a:t>
            </a:r>
          </a:p>
          <a:p>
            <a:endParaRPr lang="de-DE" sz="800" dirty="0"/>
          </a:p>
          <a:p>
            <a:r>
              <a:rPr lang="de-DE" sz="800" dirty="0"/>
              <a:t> </a:t>
            </a:r>
          </a:p>
          <a:p>
            <a:endParaRPr lang="de-DE" sz="800" dirty="0"/>
          </a:p>
          <a:p>
            <a:r>
              <a:rPr lang="de-DE" sz="800" dirty="0"/>
              <a:t>Dafür muss die doppelte H-Brücke an die Pins P0, P1, P2, P3 angeschlossen werden.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3A1AFAC-58C8-4B76-984B-3024AEFD718C}"/>
              </a:ext>
            </a:extLst>
          </p:cNvPr>
          <p:cNvSpPr/>
          <p:nvPr/>
        </p:nvSpPr>
        <p:spPr>
          <a:xfrm>
            <a:off x="76456" y="617286"/>
            <a:ext cx="1667601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D8EDF97-FC7C-414D-9B83-00140A8EE55F}"/>
              </a:ext>
            </a:extLst>
          </p:cNvPr>
          <p:cNvSpPr/>
          <p:nvPr/>
        </p:nvSpPr>
        <p:spPr>
          <a:xfrm>
            <a:off x="1829123" y="617286"/>
            <a:ext cx="1667601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726005F-7475-478D-8C03-F5CC18C83B9A}"/>
              </a:ext>
            </a:extLst>
          </p:cNvPr>
          <p:cNvSpPr/>
          <p:nvPr/>
        </p:nvSpPr>
        <p:spPr>
          <a:xfrm>
            <a:off x="3580310" y="625002"/>
            <a:ext cx="1667601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17474D8-9024-48F7-92FB-024E6D483D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7" t="35748" r="38451" b="33943"/>
          <a:stretch/>
        </p:blipFill>
        <p:spPr>
          <a:xfrm>
            <a:off x="3598045" y="839683"/>
            <a:ext cx="892875" cy="842137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E4B277C7-6A52-4817-BB75-F4F5C7EC3B6B}"/>
              </a:ext>
            </a:extLst>
          </p:cNvPr>
          <p:cNvSpPr txBox="1"/>
          <p:nvPr/>
        </p:nvSpPr>
        <p:spPr>
          <a:xfrm>
            <a:off x="3523000" y="1619747"/>
            <a:ext cx="1097499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Darlington Array</a:t>
            </a:r>
          </a:p>
          <a:p>
            <a:pPr algn="ctr"/>
            <a:r>
              <a:rPr lang="de-DE" sz="1000" dirty="0"/>
              <a:t>(ULN 2003)</a:t>
            </a:r>
            <a:endParaRPr lang="de-DE" sz="1068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8960BA9-DE0D-4DE2-AE2E-D899EDBB4D1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2" t="11460" r="16622" b="23428"/>
          <a:stretch/>
        </p:blipFill>
        <p:spPr>
          <a:xfrm rot="5400000">
            <a:off x="4517120" y="1243292"/>
            <a:ext cx="760195" cy="697976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5DFCFF4D-59E7-4407-ADEE-597C089C0843}"/>
              </a:ext>
            </a:extLst>
          </p:cNvPr>
          <p:cNvSpPr txBox="1"/>
          <p:nvPr/>
        </p:nvSpPr>
        <p:spPr>
          <a:xfrm>
            <a:off x="4230151" y="978703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Kabel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4514E9C-734A-463E-8DE8-7E04D3F06A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95" t="36562" r="34349" b="33294"/>
          <a:stretch/>
        </p:blipFill>
        <p:spPr>
          <a:xfrm>
            <a:off x="87471" y="839683"/>
            <a:ext cx="925056" cy="828040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056DD4E8-AA8F-4976-930B-2187003A8F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2" t="11460" r="36531" b="23428"/>
          <a:stretch/>
        </p:blipFill>
        <p:spPr>
          <a:xfrm rot="5400000">
            <a:off x="1157252" y="1372615"/>
            <a:ext cx="475632" cy="697976"/>
          </a:xfrm>
          <a:prstGeom prst="rect">
            <a:avLst/>
          </a:prstGeo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FBDA607F-9920-44B9-9599-14C70BE08E65}"/>
              </a:ext>
            </a:extLst>
          </p:cNvPr>
          <p:cNvSpPr txBox="1"/>
          <p:nvPr/>
        </p:nvSpPr>
        <p:spPr>
          <a:xfrm>
            <a:off x="857597" y="1224107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Kabel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B21E71-176E-4851-9818-E4E3AAFEEDA2}"/>
              </a:ext>
            </a:extLst>
          </p:cNvPr>
          <p:cNvSpPr txBox="1"/>
          <p:nvPr/>
        </p:nvSpPr>
        <p:spPr>
          <a:xfrm>
            <a:off x="11369" y="1616189"/>
            <a:ext cx="109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Doppel H-Brücke (L293D)</a:t>
            </a:r>
            <a:endParaRPr lang="de-DE" sz="1068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D8E250FA-63B2-477F-B0F8-2B76E010725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7" t="18120" r="15930" b="33942"/>
          <a:stretch/>
        </p:blipFill>
        <p:spPr>
          <a:xfrm>
            <a:off x="1850223" y="1402712"/>
            <a:ext cx="931753" cy="564029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86659BAA-FAF9-4166-BA26-27024CEBAE2D}"/>
              </a:ext>
            </a:extLst>
          </p:cNvPr>
          <p:cNvSpPr txBox="1"/>
          <p:nvPr/>
        </p:nvSpPr>
        <p:spPr>
          <a:xfrm>
            <a:off x="1614477" y="1140730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Steckbrett</a:t>
            </a:r>
            <a:endParaRPr lang="de-DE" sz="1068" dirty="0"/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58198BB7-A641-4605-A28D-77FFE87BD3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2" t="11460" r="16622" b="23428"/>
          <a:stretch/>
        </p:blipFill>
        <p:spPr>
          <a:xfrm rot="5400000">
            <a:off x="2767879" y="1238780"/>
            <a:ext cx="760195" cy="697976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76F86DE3-419A-4A40-B0DF-DC853D541346}"/>
              </a:ext>
            </a:extLst>
          </p:cNvPr>
          <p:cNvSpPr txBox="1"/>
          <p:nvPr/>
        </p:nvSpPr>
        <p:spPr>
          <a:xfrm>
            <a:off x="2711682" y="974596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Kabel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854C8413-1D0C-4B88-BBC0-F59CF01B0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9512" y="845401"/>
            <a:ext cx="366142" cy="306636"/>
          </a:xfrm>
          <a:prstGeom prst="rect">
            <a:avLst/>
          </a:prstGeom>
        </p:spPr>
      </p:pic>
      <p:sp>
        <p:nvSpPr>
          <p:cNvPr id="52" name="Textfeld 51">
            <a:extLst>
              <a:ext uri="{FF2B5EF4-FFF2-40B4-BE49-F238E27FC236}">
                <a16:creationId xmlns:a16="http://schemas.microsoft.com/office/drawing/2014/main" id="{B8DB5938-8D14-4B90-BD67-4A3727F44AB5}"/>
              </a:ext>
            </a:extLst>
          </p:cNvPr>
          <p:cNvSpPr txBox="1"/>
          <p:nvPr/>
        </p:nvSpPr>
        <p:spPr>
          <a:xfrm>
            <a:off x="2177397" y="793805"/>
            <a:ext cx="713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L293D IC</a:t>
            </a:r>
            <a:endParaRPr lang="de-DE" sz="1068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913FA86A-0536-4789-A3A0-0BEF91DE38BC}"/>
              </a:ext>
            </a:extLst>
          </p:cNvPr>
          <p:cNvSpPr txBox="1"/>
          <p:nvPr/>
        </p:nvSpPr>
        <p:spPr>
          <a:xfrm>
            <a:off x="2768688" y="4683337"/>
            <a:ext cx="2456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Die Programmierung eines Schrittmotors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97D2DF3C-1EC2-44E0-9486-93922DA6C4C3}"/>
              </a:ext>
            </a:extLst>
          </p:cNvPr>
          <p:cNvSpPr txBox="1"/>
          <p:nvPr/>
        </p:nvSpPr>
        <p:spPr>
          <a:xfrm>
            <a:off x="2871476" y="5214783"/>
            <a:ext cx="245617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Einen einfachen Schrittmotor kann über eine Doppelte H-Brücke oder ein Darlington Array (Bild oben rechts) ansteuern. Dazu werden wieder die Pins P0, P1, P2 und P3 mit den Anschlüssen IN1 bis IN4 verbunden.</a:t>
            </a:r>
          </a:p>
          <a:p>
            <a:endParaRPr lang="de-DE" sz="900" dirty="0"/>
          </a:p>
          <a:p>
            <a:endParaRPr lang="de-DE" sz="900" dirty="0"/>
          </a:p>
          <a:p>
            <a:r>
              <a:rPr lang="de-DE" sz="900" dirty="0"/>
              <a:t>Der Schrittmotor kann eine beliebige Anzahl von Schritten in beide Richtungen bewegt werden.</a:t>
            </a:r>
          </a:p>
          <a:p>
            <a:r>
              <a:rPr lang="de-DE" sz="900" dirty="0"/>
              <a:t>In unserem Fall (Motor 28BYJ-48) entsprechen 513 Schritte einer Umdrehung</a:t>
            </a:r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B7491FAD-50A2-4C17-8981-B3449215F78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1816"/>
          <a:stretch/>
        </p:blipFill>
        <p:spPr>
          <a:xfrm>
            <a:off x="2502252" y="2016299"/>
            <a:ext cx="2206110" cy="1086370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19C2362D-F4CF-42BB-9815-2F5DD3296FC7}"/>
              </a:ext>
            </a:extLst>
          </p:cNvPr>
          <p:cNvSpPr txBox="1"/>
          <p:nvPr/>
        </p:nvSpPr>
        <p:spPr>
          <a:xfrm>
            <a:off x="3132652" y="3144868"/>
            <a:ext cx="10974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Auszug aus dem Datenblatt des L293D</a:t>
            </a:r>
            <a:endParaRPr lang="de-DE" sz="1068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EABB08F-126A-476D-B3CC-E78EE623F60F}"/>
              </a:ext>
            </a:extLst>
          </p:cNvPr>
          <p:cNvSpPr txBox="1"/>
          <p:nvPr/>
        </p:nvSpPr>
        <p:spPr>
          <a:xfrm>
            <a:off x="4643595" y="2360956"/>
            <a:ext cx="743499" cy="42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>
                <a:solidFill>
                  <a:srgbClr val="00B050"/>
                </a:solidFill>
              </a:rPr>
              <a:t>Anschluss Motor B</a:t>
            </a:r>
          </a:p>
        </p:txBody>
      </p:sp>
      <p:sp>
        <p:nvSpPr>
          <p:cNvPr id="63" name="Freihandform: Form 62">
            <a:extLst>
              <a:ext uri="{FF2B5EF4-FFF2-40B4-BE49-F238E27FC236}">
                <a16:creationId xmlns:a16="http://schemas.microsoft.com/office/drawing/2014/main" id="{474F36ED-2BF8-414D-80C6-668AC5E32983}"/>
              </a:ext>
            </a:extLst>
          </p:cNvPr>
          <p:cNvSpPr/>
          <p:nvPr/>
        </p:nvSpPr>
        <p:spPr>
          <a:xfrm>
            <a:off x="4027055" y="2364509"/>
            <a:ext cx="743499" cy="60623"/>
          </a:xfrm>
          <a:custGeom>
            <a:avLst/>
            <a:gdLst>
              <a:gd name="connsiteX0" fmla="*/ 0 w 988290"/>
              <a:gd name="connsiteY0" fmla="*/ 0 h 304800"/>
              <a:gd name="connsiteX1" fmla="*/ 822036 w 988290"/>
              <a:gd name="connsiteY1" fmla="*/ 27709 h 304800"/>
              <a:gd name="connsiteX2" fmla="*/ 988290 w 98829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290" h="304800">
                <a:moveTo>
                  <a:pt x="0" y="0"/>
                </a:moveTo>
                <a:lnTo>
                  <a:pt x="822036" y="27709"/>
                </a:lnTo>
                <a:cubicBezTo>
                  <a:pt x="986751" y="78509"/>
                  <a:pt x="963660" y="247842"/>
                  <a:pt x="988290" y="30480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reihandform: Form 63">
            <a:extLst>
              <a:ext uri="{FF2B5EF4-FFF2-40B4-BE49-F238E27FC236}">
                <a16:creationId xmlns:a16="http://schemas.microsoft.com/office/drawing/2014/main" id="{8354EF14-C9FB-4DCC-AF75-F5B88DCDA772}"/>
              </a:ext>
            </a:extLst>
          </p:cNvPr>
          <p:cNvSpPr/>
          <p:nvPr/>
        </p:nvSpPr>
        <p:spPr>
          <a:xfrm flipV="1">
            <a:off x="3996775" y="2696159"/>
            <a:ext cx="743499" cy="66856"/>
          </a:xfrm>
          <a:custGeom>
            <a:avLst/>
            <a:gdLst>
              <a:gd name="connsiteX0" fmla="*/ 0 w 988290"/>
              <a:gd name="connsiteY0" fmla="*/ 0 h 304800"/>
              <a:gd name="connsiteX1" fmla="*/ 822036 w 988290"/>
              <a:gd name="connsiteY1" fmla="*/ 27709 h 304800"/>
              <a:gd name="connsiteX2" fmla="*/ 988290 w 98829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290" h="304800">
                <a:moveTo>
                  <a:pt x="0" y="0"/>
                </a:moveTo>
                <a:lnTo>
                  <a:pt x="822036" y="27709"/>
                </a:lnTo>
                <a:cubicBezTo>
                  <a:pt x="986751" y="78509"/>
                  <a:pt x="963660" y="247842"/>
                  <a:pt x="988290" y="30480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0D7D9E21-CF7B-4204-8227-4BA78656B41C}"/>
              </a:ext>
            </a:extLst>
          </p:cNvPr>
          <p:cNvSpPr txBox="1"/>
          <p:nvPr/>
        </p:nvSpPr>
        <p:spPr>
          <a:xfrm>
            <a:off x="1889255" y="2348977"/>
            <a:ext cx="743499" cy="42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>
                <a:solidFill>
                  <a:srgbClr val="00B050"/>
                </a:solidFill>
              </a:rPr>
              <a:t>Anschluss Motor A</a:t>
            </a:r>
          </a:p>
        </p:txBody>
      </p:sp>
      <p:sp>
        <p:nvSpPr>
          <p:cNvPr id="66" name="Freihandform: Form 65">
            <a:extLst>
              <a:ext uri="{FF2B5EF4-FFF2-40B4-BE49-F238E27FC236}">
                <a16:creationId xmlns:a16="http://schemas.microsoft.com/office/drawing/2014/main" id="{A19FB024-E252-4FE1-B4F1-95D59A64B367}"/>
              </a:ext>
            </a:extLst>
          </p:cNvPr>
          <p:cNvSpPr/>
          <p:nvPr/>
        </p:nvSpPr>
        <p:spPr>
          <a:xfrm rot="10800000">
            <a:off x="2455523" y="2687030"/>
            <a:ext cx="743499" cy="60623"/>
          </a:xfrm>
          <a:custGeom>
            <a:avLst/>
            <a:gdLst>
              <a:gd name="connsiteX0" fmla="*/ 0 w 988290"/>
              <a:gd name="connsiteY0" fmla="*/ 0 h 304800"/>
              <a:gd name="connsiteX1" fmla="*/ 822036 w 988290"/>
              <a:gd name="connsiteY1" fmla="*/ 27709 h 304800"/>
              <a:gd name="connsiteX2" fmla="*/ 988290 w 98829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290" h="304800">
                <a:moveTo>
                  <a:pt x="0" y="0"/>
                </a:moveTo>
                <a:lnTo>
                  <a:pt x="822036" y="27709"/>
                </a:lnTo>
                <a:cubicBezTo>
                  <a:pt x="986751" y="78509"/>
                  <a:pt x="963660" y="247842"/>
                  <a:pt x="988290" y="30480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Freihandform: Form 66">
            <a:extLst>
              <a:ext uri="{FF2B5EF4-FFF2-40B4-BE49-F238E27FC236}">
                <a16:creationId xmlns:a16="http://schemas.microsoft.com/office/drawing/2014/main" id="{B8511042-F438-4139-8694-6ADB227D9D22}"/>
              </a:ext>
            </a:extLst>
          </p:cNvPr>
          <p:cNvSpPr/>
          <p:nvPr/>
        </p:nvSpPr>
        <p:spPr>
          <a:xfrm rot="10800000" flipV="1">
            <a:off x="2455523" y="2364173"/>
            <a:ext cx="743499" cy="66856"/>
          </a:xfrm>
          <a:custGeom>
            <a:avLst/>
            <a:gdLst>
              <a:gd name="connsiteX0" fmla="*/ 0 w 988290"/>
              <a:gd name="connsiteY0" fmla="*/ 0 h 304800"/>
              <a:gd name="connsiteX1" fmla="*/ 822036 w 988290"/>
              <a:gd name="connsiteY1" fmla="*/ 27709 h 304800"/>
              <a:gd name="connsiteX2" fmla="*/ 988290 w 98829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290" h="304800">
                <a:moveTo>
                  <a:pt x="0" y="0"/>
                </a:moveTo>
                <a:lnTo>
                  <a:pt x="822036" y="27709"/>
                </a:lnTo>
                <a:cubicBezTo>
                  <a:pt x="986751" y="78509"/>
                  <a:pt x="963660" y="247842"/>
                  <a:pt x="988290" y="30480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52936231-2225-4927-B82C-32D87B765FDA}"/>
              </a:ext>
            </a:extLst>
          </p:cNvPr>
          <p:cNvSpPr txBox="1"/>
          <p:nvPr/>
        </p:nvSpPr>
        <p:spPr>
          <a:xfrm>
            <a:off x="2955623" y="2134028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IN1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24CD7884-C61B-43A8-A149-8328CB51BA27}"/>
              </a:ext>
            </a:extLst>
          </p:cNvPr>
          <p:cNvSpPr txBox="1"/>
          <p:nvPr/>
        </p:nvSpPr>
        <p:spPr>
          <a:xfrm>
            <a:off x="2962125" y="2729370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IN2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2F1F1AD9-3130-4205-89F0-D6B5E47890D8}"/>
              </a:ext>
            </a:extLst>
          </p:cNvPr>
          <p:cNvSpPr txBox="1"/>
          <p:nvPr/>
        </p:nvSpPr>
        <p:spPr>
          <a:xfrm>
            <a:off x="3996775" y="2157550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IN3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09AEE076-593A-4C1B-AED1-3B26C34E752D}"/>
              </a:ext>
            </a:extLst>
          </p:cNvPr>
          <p:cNvSpPr txBox="1"/>
          <p:nvPr/>
        </p:nvSpPr>
        <p:spPr>
          <a:xfrm>
            <a:off x="4024760" y="2751957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IN4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7042ACD-EEC2-4E50-96C3-D09C19CC907D}"/>
              </a:ext>
            </a:extLst>
          </p:cNvPr>
          <p:cNvSpPr txBox="1"/>
          <p:nvPr/>
        </p:nvSpPr>
        <p:spPr>
          <a:xfrm>
            <a:off x="2183975" y="2928617"/>
            <a:ext cx="1312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FF0000"/>
                </a:solidFill>
              </a:rPr>
              <a:t>Spannungsversorgung Motor (max. 35V)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29DEB6C-B38B-4E33-9D0F-5016B85E3BA1}"/>
              </a:ext>
            </a:extLst>
          </p:cNvPr>
          <p:cNvSpPr txBox="1"/>
          <p:nvPr/>
        </p:nvSpPr>
        <p:spPr>
          <a:xfrm>
            <a:off x="3997190" y="1947657"/>
            <a:ext cx="110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FF0000"/>
                </a:solidFill>
              </a:rPr>
              <a:t>Spannungsversorgung Logik 3,3V – 7V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2A570F18-8984-4B10-8B61-5EC40C67513F}"/>
              </a:ext>
            </a:extLst>
          </p:cNvPr>
          <p:cNvSpPr txBox="1"/>
          <p:nvPr/>
        </p:nvSpPr>
        <p:spPr>
          <a:xfrm>
            <a:off x="4109721" y="2934284"/>
            <a:ext cx="1211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FF0000"/>
                </a:solidFill>
              </a:rPr>
              <a:t>Über die Pins EN1,2 und EN3,4 kann mittels PWM Signal die Motorgeschwindigkeit gedrosselt werden. Wir verbinden dieses mit Vcc1 also +5V</a:t>
            </a:r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573D0C82-A037-4906-8FD5-55095ADA4AA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0643" t="60179" r="21364"/>
          <a:stretch/>
        </p:blipFill>
        <p:spPr>
          <a:xfrm>
            <a:off x="64154" y="3784233"/>
            <a:ext cx="2552701" cy="1563430"/>
          </a:xfrm>
          <a:prstGeom prst="rect">
            <a:avLst/>
          </a:prstGeom>
        </p:spPr>
      </p:pic>
      <p:sp>
        <p:nvSpPr>
          <p:cNvPr id="77" name="Ellipse 76">
            <a:extLst>
              <a:ext uri="{FF2B5EF4-FFF2-40B4-BE49-F238E27FC236}">
                <a16:creationId xmlns:a16="http://schemas.microsoft.com/office/drawing/2014/main" id="{8D0BEE72-F553-4E95-B39B-B990E487A055}"/>
              </a:ext>
            </a:extLst>
          </p:cNvPr>
          <p:cNvSpPr/>
          <p:nvPr/>
        </p:nvSpPr>
        <p:spPr>
          <a:xfrm>
            <a:off x="328807" y="5126506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D94B8301-4C80-4D1D-8444-D4B95F10DDCB}"/>
              </a:ext>
            </a:extLst>
          </p:cNvPr>
          <p:cNvSpPr/>
          <p:nvPr/>
        </p:nvSpPr>
        <p:spPr>
          <a:xfrm>
            <a:off x="519717" y="5126506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29B7D147-870B-4A3D-BE90-C3BC0FCBA99B}"/>
              </a:ext>
            </a:extLst>
          </p:cNvPr>
          <p:cNvSpPr/>
          <p:nvPr/>
        </p:nvSpPr>
        <p:spPr>
          <a:xfrm>
            <a:off x="332337" y="4939411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8522EAA-35F4-48C4-B53B-5F81EFA5D11D}"/>
              </a:ext>
            </a:extLst>
          </p:cNvPr>
          <p:cNvSpPr/>
          <p:nvPr/>
        </p:nvSpPr>
        <p:spPr>
          <a:xfrm>
            <a:off x="519717" y="4939411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6CBF0E5-B83D-4978-9ABF-9F5BE251C7ED}"/>
              </a:ext>
            </a:extLst>
          </p:cNvPr>
          <p:cNvSpPr/>
          <p:nvPr/>
        </p:nvSpPr>
        <p:spPr>
          <a:xfrm>
            <a:off x="964264" y="3817661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9091C2EA-7E80-41DB-8D0E-1883DB09189E}"/>
              </a:ext>
            </a:extLst>
          </p:cNvPr>
          <p:cNvSpPr/>
          <p:nvPr/>
        </p:nvSpPr>
        <p:spPr>
          <a:xfrm>
            <a:off x="964264" y="3903358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A9669EF8-B112-4C3B-BB83-AE9234AFEA68}"/>
              </a:ext>
            </a:extLst>
          </p:cNvPr>
          <p:cNvSpPr/>
          <p:nvPr/>
        </p:nvSpPr>
        <p:spPr>
          <a:xfrm>
            <a:off x="874006" y="3903357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BD6F6515-53C2-478D-A163-32FF4D5F68A4}"/>
              </a:ext>
            </a:extLst>
          </p:cNvPr>
          <p:cNvSpPr/>
          <p:nvPr/>
        </p:nvSpPr>
        <p:spPr>
          <a:xfrm>
            <a:off x="876387" y="3815088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E2F3757-9ED0-4401-883E-171F7B796FFE}"/>
              </a:ext>
            </a:extLst>
          </p:cNvPr>
          <p:cNvSpPr txBox="1"/>
          <p:nvPr/>
        </p:nvSpPr>
        <p:spPr>
          <a:xfrm>
            <a:off x="133861" y="5191008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IN1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7D26503-81A5-4E73-881D-818E27621F9C}"/>
              </a:ext>
            </a:extLst>
          </p:cNvPr>
          <p:cNvSpPr txBox="1"/>
          <p:nvPr/>
        </p:nvSpPr>
        <p:spPr>
          <a:xfrm>
            <a:off x="135141" y="4738947"/>
            <a:ext cx="377154" cy="24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IN2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D39EA8CA-5128-470E-85D2-EDDED5B1EB04}"/>
              </a:ext>
            </a:extLst>
          </p:cNvPr>
          <p:cNvSpPr txBox="1"/>
          <p:nvPr/>
        </p:nvSpPr>
        <p:spPr>
          <a:xfrm>
            <a:off x="504948" y="5188725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IN3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7E9E7DA-23D6-4962-9304-0F4C91F33281}"/>
              </a:ext>
            </a:extLst>
          </p:cNvPr>
          <p:cNvSpPr txBox="1"/>
          <p:nvPr/>
        </p:nvSpPr>
        <p:spPr>
          <a:xfrm>
            <a:off x="506227" y="4743935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IN4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0C07377-12E0-40E6-A94E-B639A2A7D896}"/>
              </a:ext>
            </a:extLst>
          </p:cNvPr>
          <p:cNvSpPr txBox="1"/>
          <p:nvPr/>
        </p:nvSpPr>
        <p:spPr>
          <a:xfrm>
            <a:off x="2656469" y="3696232"/>
            <a:ext cx="20194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Hinweis:</a:t>
            </a:r>
          </a:p>
          <a:p>
            <a:r>
              <a:rPr lang="de-DE" sz="900" dirty="0"/>
              <a:t>Sollte etwas nicht funktionieren oder der Chip heiß werden trenne sofort die Verbindung zum </a:t>
            </a:r>
            <a:r>
              <a:rPr lang="de-DE" sz="900" dirty="0" err="1"/>
              <a:t>Calliope</a:t>
            </a:r>
            <a:r>
              <a:rPr lang="de-DE" sz="900" dirty="0"/>
              <a:t> und der Batterie!</a:t>
            </a:r>
          </a:p>
          <a:p>
            <a:r>
              <a:rPr lang="de-DE" sz="900" dirty="0"/>
              <a:t>Lass dir bei einem solchen Problem helfen.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2AE406FE-1EB2-4DB8-9B48-D6613F5B66C8}"/>
              </a:ext>
            </a:extLst>
          </p:cNvPr>
          <p:cNvSpPr txBox="1"/>
          <p:nvPr/>
        </p:nvSpPr>
        <p:spPr>
          <a:xfrm>
            <a:off x="3863830" y="7040425"/>
            <a:ext cx="1452451" cy="51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rgbClr val="F99B1C"/>
                </a:solidFill>
              </a:rPr>
              <a:t>Link zum Motorpaket:</a:t>
            </a:r>
          </a:p>
          <a:p>
            <a:r>
              <a:rPr lang="de-DE" sz="900" dirty="0">
                <a:solidFill>
                  <a:srgbClr val="F99B1C"/>
                </a:solidFill>
              </a:rPr>
              <a:t>https://github.com/r00b1nh00d/KISS-MINT-MOTOR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815AED1-48B4-4169-93FF-9171765E744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3" t="44981" r="43298" b="41884"/>
          <a:stretch/>
        </p:blipFill>
        <p:spPr>
          <a:xfrm>
            <a:off x="1108208" y="800387"/>
            <a:ext cx="572275" cy="47138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6E7DE98-0F4D-4053-BAD5-AC790174FA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6214" y="6769515"/>
            <a:ext cx="1256680" cy="26456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4D20D89-3116-473C-84C2-D6FC1C13946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" y="6433979"/>
            <a:ext cx="2454084" cy="20931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48C79FE-8CD4-41BB-ABDC-F5949E14F50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97" y="5971609"/>
            <a:ext cx="2498656" cy="26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07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740</Words>
  <Application>Microsoft Office PowerPoint</Application>
  <PresentationFormat>Benutzerdefiniert</PresentationFormat>
  <Paragraphs>131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Robin Lutz</cp:lastModifiedBy>
  <cp:revision>62</cp:revision>
  <dcterms:created xsi:type="dcterms:W3CDTF">2018-09-12T10:50:39Z</dcterms:created>
  <dcterms:modified xsi:type="dcterms:W3CDTF">2020-02-20T14:22:18Z</dcterms:modified>
</cp:coreProperties>
</file>