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1" r:id="rId3"/>
  </p:sldMasterIdLst>
  <p:notesMasterIdLst>
    <p:notesMasterId r:id="rId17"/>
  </p:notesMasterIdLst>
  <p:sldIdLst>
    <p:sldId id="278" r:id="rId4"/>
    <p:sldId id="281" r:id="rId5"/>
    <p:sldId id="263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295" r:id="rId14"/>
    <p:sldId id="276" r:id="rId15"/>
    <p:sldId id="277" r:id="rId16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 snapToObjects="1">
      <p:cViewPr varScale="1">
        <p:scale>
          <a:sx n="180" d="100"/>
          <a:sy n="180" d="100"/>
        </p:scale>
        <p:origin x="96" y="648"/>
      </p:cViewPr>
      <p:guideLst>
        <p:guide pos="2857"/>
        <p:guide orient="horz" pos="419"/>
        <p:guide orient="horz"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EDAEA-C496-67C0-A6BE-D936CDA80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D78F0DA-CCCC-3E5F-826A-D7344885D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94A602A-0E22-70C4-00B2-AE6EFCB7C5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76FAD70-DE5C-0EDC-2543-3792BA1DF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6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CEE52-2D39-FF8D-7F88-451D83902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380980-7F52-42CD-BE3C-D47A094A9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71FF02A-A5C7-5982-877D-38DB592A8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CB6512-AB1E-E145-60ED-246D749458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5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F4133-E98A-0E63-FA4F-995B2D996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2648D8-B37C-1A7F-250C-437A1D9D5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345FB4-C752-1AD0-526B-1998A7B76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ADFB7A-AF96-7541-AD40-C7ABF565B9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0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A658B-43B5-CE7D-95FF-745EC1027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43EA708-B712-DE4D-C051-5D8C35CB4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47A30AA-41EC-990F-AB9D-722E4853C5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21323A-2EB9-F9ED-8EE6-131CF1BCC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49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BF842-ED37-E632-B6FF-4F3724F69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8FA68B-033C-FF0C-9097-16D9B81B8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3FBF54A-23B2-0530-C583-9C42A4D81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84D1D7-90AA-DE10-7904-AF44450585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99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556FB-877D-9715-7551-56885C26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E1F353D-7EF3-88F8-E2B5-4616456B4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AE09491-E338-186E-ED22-1E8A3F04E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962103-688E-2429-EBAE-27C23E958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3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433BE-D19F-43A7-9564-DD29B259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D99A0-4D55-4792-9B1D-925FBD8E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2A12A-4113-46F8-8160-4ED10AC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9A0DA-7B12-421F-B011-70D7D68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2A863-B9CB-48FE-9A3D-D9E2B9AE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3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0626-F447-41A9-93B9-268D68DD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9BFC9-D0BE-4AA0-9C81-B7C0BDCC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40B95-4675-4653-A91E-5EE9ACB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2000A-2D37-4D2E-A3AD-F88A356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0B796-03A4-4845-AC2A-7E8411B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3F89-5D75-40E2-98C7-59BBE4D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AC003-AB59-441F-AA06-3B0B90EA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EEFFD-5B19-4B58-B623-2C11CA0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91BAE-CAB7-46B1-8C40-9668454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E65F4-0C1B-44D5-8EC9-5602F091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4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F2E4-7DC7-42AA-A46A-DD5A9F6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7D99A-F44D-4B87-8100-985B29084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1D107-66AC-4BB0-B360-44B5B32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3964-E822-4A55-AB46-42EBBB75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8096F-CA35-4D6D-BFB6-048BD343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6C257-6F7A-4EE3-B894-7D87FDA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2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051CF-7AF1-425F-8BC2-B5C6B62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D3538-1A6B-46B5-9C59-82228D23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17477-E3AB-492A-8DAD-BAAD19CD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97E25-FB84-4B8A-B776-18131540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74C94-40B9-4BBA-B9C0-DEBFDA9B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696BAE-9780-4246-9BFA-72DFE61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7F8127-738A-4239-8A52-35A2D10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82643-54A4-49A5-A298-68D4980F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2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792-4E71-4E18-834B-24115AB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644218-DB03-41A4-BE40-4B62B9C4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29392F-2FF7-4462-A08C-93CBBFC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CD1D0A-AF22-483A-BADC-BE367DBA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41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713E6D-2790-418D-ADDD-8E0C28A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B1AAB-391A-4132-AAA9-DA203FCB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C51C5-46DF-4222-9F23-49050CC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B4D4-867D-4F64-AEF9-9739A6F3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668FC-4D32-4E1F-9883-439C7365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084FE-BA18-4457-88C5-3C739BAA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C44CB-2384-4B2C-92C7-3EFF56C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F5726-7D7B-4C58-96BE-92375FE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73117-0578-410B-83FC-F2ED3A23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1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8EB5-B19F-4241-94F9-BEF1175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76404-E205-4AEF-A4BA-8721C9C4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5183B0-A43B-4C6D-8C25-89D286F5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DFC58-6641-4A94-BAF5-9B0A9B8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EC5C0-A9B8-4E40-A41E-589B22E7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B42BA-3927-40EC-8DE4-6E84589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5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D49-3107-4278-9F27-8209629A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95023-769D-4B26-9322-013FB950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73516-C6D6-43E6-8AA9-43203E8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929A2-86B5-4239-A6D7-F7506D98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8952-F1E9-48D8-AA4B-72757B8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92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645D90-C710-42A9-AFFB-7FB535F6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C3C7D8-04D1-4F01-A145-BD938A4E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DE13E-B988-499D-8CE5-12580733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25463-BF39-4FE1-A976-6025CC1A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3C245-C8A2-4E41-A670-90B779C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29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74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57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3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192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2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1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5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81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2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do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D33AD-4A8C-F887-5222-7B447D257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9A1FB6-348A-30EF-257D-0AA2E3C6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2682AD-15AA-E9E5-493E-23A0EEAA2A0D}"/>
              </a:ext>
            </a:extLst>
          </p:cNvPr>
          <p:cNvSpPr txBox="1"/>
          <p:nvPr/>
        </p:nvSpPr>
        <p:spPr>
          <a:xfrm>
            <a:off x="1591440" y="1879034"/>
            <a:ext cx="5957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9BCBF2C-2A8C-76A3-FCA8-493D4B4F4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DÚVIDAS?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1" y="740439"/>
            <a:ext cx="1976712" cy="3922049"/>
          </a:xfrm>
          <a:prstGeom prst="rect">
            <a:avLst/>
          </a:prstGeom>
        </p:spPr>
      </p:pic>
      <p:sp>
        <p:nvSpPr>
          <p:cNvPr id="8" name="Retângulo 4"/>
          <p:cNvSpPr/>
          <p:nvPr/>
        </p:nvSpPr>
        <p:spPr>
          <a:xfrm>
            <a:off x="936053" y="2215100"/>
            <a:ext cx="2769256" cy="7180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“A dúvida é o princípio </a:t>
            </a:r>
          </a:p>
          <a:p>
            <a:pPr algn="ctr"/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da sabedoria.”</a:t>
            </a:r>
          </a:p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		               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Aristóteles</a:t>
            </a:r>
          </a:p>
        </p:txBody>
      </p:sp>
    </p:spTree>
    <p:extLst>
      <p:ext uri="{BB962C8B-B14F-4D97-AF65-F5344CB8AC3E}">
        <p14:creationId xmlns:p14="http://schemas.microsoft.com/office/powerpoint/2010/main" val="4887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8" y="3565559"/>
            <a:ext cx="815963" cy="219495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2022 | Professor Allen Fernando 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2258660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440" y="1448313"/>
            <a:ext cx="595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Desenvolvimento</a:t>
            </a:r>
            <a:r>
              <a:rPr lang="en-US" sz="28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 de software com C#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16A29AF7-2B9E-BD07-7540-958917A38F3E}"/>
              </a:ext>
            </a:extLst>
          </p:cNvPr>
          <p:cNvSpPr txBox="1"/>
          <p:nvPr/>
        </p:nvSpPr>
        <p:spPr>
          <a:xfrm>
            <a:off x="1591440" y="2050911"/>
            <a:ext cx="595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Conectando</a:t>
            </a:r>
            <a:r>
              <a:rPr lang="en-US" sz="28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 com o banco de dados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8B334866-A85C-4364-200F-F475D588A64F}"/>
              </a:ext>
            </a:extLst>
          </p:cNvPr>
          <p:cNvSpPr txBox="1"/>
          <p:nvPr/>
        </p:nvSpPr>
        <p:spPr>
          <a:xfrm>
            <a:off x="1004356" y="862828"/>
            <a:ext cx="37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Agenda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2257E1-47E0-8DFA-12B2-E6C8C692B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697382"/>
            <a:ext cx="713528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Qual a importância dos bancos de dados?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SQLite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uma opção simples para iniciantes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/>
              </a:rPr>
              <a:t>ADO.NET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fundamentos para conectar-se a dados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DDL e DML: comandos para criação e manipulação de dados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plicação prática: desenvolvimento de um Sistema Acadêmico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3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9059A-6DBA-C056-1C81-135B0C51C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436C8331-3195-EAAE-EDE2-AAB5EC530267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Por que Bancos de Dados?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2BCE66-E4F5-4397-8FFD-967956E1E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441861"/>
            <a:ext cx="457048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latinLnBrk="0" hangingPunct="0"/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Arquivos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Arquivos s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ão difíceis de  trabalhar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É difícil buscar informações específicas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Não há controle de integridade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Problemas de concorrência 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 rtl="0" eaLnBrk="0" latinLnBrk="0" hangingPunct="0"/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Banco de dados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São eficientes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Garantem integridade referencial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Controle de acesso</a:t>
            </a:r>
          </a:p>
          <a:p>
            <a:pPr marL="342900" indent="-342900" algn="l" rtl="0" eaLnBrk="0" latinLnBrk="0" hangingPunct="0">
              <a:buFont typeface="+mj-lt"/>
              <a:buAutoNum type="arabicPeriod"/>
            </a:pP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476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CAFF3-9392-870E-B771-D486CB01B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F0D8D0D8-929D-A052-C836-98D770CB4A6D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Qual banco de dados usar?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57CD3E-B221-8E7D-B4EA-C99970E21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1731882"/>
            <a:ext cx="383951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Diversos tipos de bancos de dados</a:t>
            </a:r>
          </a:p>
          <a:p>
            <a:pPr marL="0" indent="0" algn="l" rtl="0" eaLnBrk="0" latinLnBrk="0" hangingPunc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Relacionais</a:t>
            </a:r>
          </a:p>
          <a:p>
            <a:pPr marL="0" indent="0" algn="l" rtl="0" eaLnBrk="0" latinLnBrk="0" hangingPunc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Não relacionais</a:t>
            </a:r>
          </a:p>
          <a:p>
            <a:pPr marL="0" indent="0" algn="l" rtl="0" eaLnBrk="0" latinLnBrk="0" hangingPunc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Grafos</a:t>
            </a:r>
          </a:p>
          <a:p>
            <a:pPr marL="0" indent="0" algn="l" rtl="0" eaLnBrk="0" latinLnBrk="0" hangingPunc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Vetoriais</a:t>
            </a:r>
          </a:p>
          <a:p>
            <a:pPr marL="0" indent="0" algn="l" rtl="0" eaLnBrk="0" latinLnBrk="0" hangingPunct="0">
              <a:buNone/>
            </a:pPr>
            <a:r>
              <a:rPr lang="pt-BR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​​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906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F7A67-1F23-1B41-6379-CC11A145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6D11B5FA-3A95-CA69-46FA-B75484BEE722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SQLite</a:t>
            </a:r>
            <a:endParaRPr lang="pt-BR" sz="2800" dirty="0">
              <a:solidFill>
                <a:srgbClr val="ED145B"/>
              </a:solidFill>
              <a:latin typeface="Gotham HTF" pitchFamily="50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78D6EE-0150-E285-87F9-E7FFA7630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1386048"/>
            <a:ext cx="52116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Banco de dados simples e poderoso</a:t>
            </a:r>
          </a:p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Um só arquivo</a:t>
            </a:r>
          </a:p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Não requer servidor ou configurações complexas</a:t>
            </a:r>
          </a:p>
          <a:p>
            <a:pPr eaLnBrk="0" hangingPunct="0"/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Basta instalar o pacote </a:t>
            </a:r>
            <a:r>
              <a:rPr lang="en-US" dirty="0" err="1"/>
              <a:t>System.Data.SQLite</a:t>
            </a:r>
            <a:r>
              <a:rPr lang="en-US" dirty="0"/>
              <a:t> 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52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9CDE5-C6F6-92C0-A8E2-5F32281D4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7BA820A3-B260-AB59-B77D-AFC72E66014D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ADO.NET - A Base das Conexões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EDC8A39-07CB-1EE9-0651-A41CF5A40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1281469"/>
            <a:ext cx="617315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É a API nativa do 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.net</a:t>
            </a: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para banco de dados</a:t>
            </a:r>
          </a:p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Possui classes que se comunicam com o banco:</a:t>
            </a:r>
          </a:p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ql</a:t>
            </a:r>
            <a:r>
              <a:rPr lang="pt-BR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ite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Connection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SqliteCommand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SqliteDataReader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 rtl="0" eaLnBrk="0" latinLnBrk="0" hangingPunct="0">
              <a:buNone/>
            </a:pP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0" latinLnBrk="0" hangingPunct="0">
              <a:buNone/>
            </a:pP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0" hangingPunct="0"/>
            <a:r>
              <a:rPr lang="en-US" dirty="0" err="1"/>
              <a:t>ConnectionString"Data</a:t>
            </a:r>
            <a:r>
              <a:rPr lang="en-US" dirty="0"/>
              <a:t> Source=</a:t>
            </a:r>
            <a:r>
              <a:rPr lang="en-US" dirty="0" err="1"/>
              <a:t>sistema_academico.db</a:t>
            </a:r>
            <a:r>
              <a:rPr lang="en-US" dirty="0"/>
              <a:t>"</a:t>
            </a: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065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8DE19-5905-AAF7-C342-B7E2994E7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FFABDAD0-FDAE-53D2-A28D-A2EF217D46FC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DDL - Data </a:t>
            </a:r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Definition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 </a:t>
            </a:r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Language</a:t>
            </a:r>
            <a:endParaRPr lang="pt-BR" sz="2800" dirty="0">
              <a:solidFill>
                <a:srgbClr val="ED145B"/>
              </a:solidFill>
              <a:latin typeface="Gotham HTF" pitchFamily="50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7B138CD-39A0-D886-EC37-FF06FF44B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1386048"/>
            <a:ext cx="61731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É a linguagem utilizada para definir o banco de dados</a:t>
            </a:r>
          </a:p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Criar, modificar e excluir objetos no banco de dados</a:t>
            </a:r>
          </a:p>
          <a:p>
            <a:pPr marL="0" indent="0" algn="l" rtl="0" eaLnBrk="0" latinLnBrk="0" hangingPunct="0">
              <a:buNone/>
            </a:pP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0" latinLnBrk="0" hangingPunct="0">
              <a:buNone/>
            </a:pP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Create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alter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drop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truncate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table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 rtl="0" eaLnBrk="0" latinLnBrk="0" hangingPunct="0">
              <a:buNone/>
            </a:pP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74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76F4A-56A2-BB71-039F-70EBB578F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F368BE37-A4B0-9828-1E3F-67791C00EE92}"/>
              </a:ext>
            </a:extLst>
          </p:cNvPr>
          <p:cNvSpPr txBox="1"/>
          <p:nvPr/>
        </p:nvSpPr>
        <p:spPr>
          <a:xfrm>
            <a:off x="1004355" y="862828"/>
            <a:ext cx="6543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DML - Data </a:t>
            </a:r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Manipulation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</a:rPr>
              <a:t> </a:t>
            </a:r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</a:rPr>
              <a:t>Language</a:t>
            </a:r>
            <a:endParaRPr lang="pt-BR" sz="2800" dirty="0">
              <a:solidFill>
                <a:srgbClr val="ED145B"/>
              </a:solidFill>
              <a:latin typeface="Gotham HTF" pitchFamily="50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1536357-96CA-1874-9C94-89BC582665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5" y="1524548"/>
            <a:ext cx="61731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 rtl="0" eaLnBrk="0" latinLnBrk="0" hangingPunct="0">
              <a:buNone/>
            </a:pP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É a linguagem utilizada para manipular os  dados </a:t>
            </a:r>
          </a:p>
          <a:p>
            <a:pPr marL="0" indent="0" algn="l" rtl="0" eaLnBrk="0" latinLnBrk="0" hangingPunct="0">
              <a:buNone/>
            </a:pP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Insert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  <a:t>, update, delete</a:t>
            </a:r>
            <a:br>
              <a:rPr lang="pt-BR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pt-BR" dirty="0" err="1">
                <a:solidFill>
                  <a:srgbClr val="000000"/>
                </a:solidFill>
                <a:latin typeface="Arial" panose="020B0604020202020204" pitchFamily="34" charset="0"/>
              </a:rPr>
              <a:t>Select</a:t>
            </a:r>
            <a:endParaRPr lang="pt-B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algn="l" rtl="0" eaLnBrk="0" latinLnBrk="0" hangingPunct="0">
              <a:buNone/>
            </a:pPr>
            <a:endParaRPr lang="pt-BR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845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10392</TotalTime>
  <Words>387</Words>
  <Application>Microsoft Office PowerPoint</Application>
  <PresentationFormat>Personalizar</PresentationFormat>
  <Paragraphs>73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Calibri</vt:lpstr>
      <vt:lpstr>Gotham HTF</vt:lpstr>
      <vt:lpstr>Gotham HTF Book</vt:lpstr>
      <vt:lpstr>Gotham HTF Light</vt:lpstr>
      <vt:lpstr>Gotham HTF Medium</vt:lpstr>
      <vt:lpstr>Office Theme</vt:lpstr>
      <vt:lpstr>1_Personalizar design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Charles Alves</cp:lastModifiedBy>
  <cp:revision>107</cp:revision>
  <dcterms:created xsi:type="dcterms:W3CDTF">2019-02-15T12:16:11Z</dcterms:created>
  <dcterms:modified xsi:type="dcterms:W3CDTF">2025-08-10T22:24:08Z</dcterms:modified>
</cp:coreProperties>
</file>