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4" r:id="rId6"/>
    <p:sldId id="265" r:id="rId7"/>
    <p:sldId id="266" r:id="rId8"/>
    <p:sldId id="260" r:id="rId9"/>
    <p:sldId id="263" r:id="rId10"/>
    <p:sldId id="261" r:id="rId11"/>
    <p:sldId id="267" r:id="rId12"/>
    <p:sldId id="262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8E53"/>
    <a:srgbClr val="18D8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10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/>
              <a:t>Foursquare’s</a:t>
            </a:r>
            <a:r>
              <a:rPr lang="pt-BR" dirty="0"/>
              <a:t> Network </a:t>
            </a:r>
            <a:r>
              <a:rPr lang="pt-BR" dirty="0" err="1"/>
              <a:t>Analyse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68369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Comunidades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xmlns="" id="{61ED55C9-13D3-498C-9A3C-4AA249C26E65}"/>
              </a:ext>
            </a:extLst>
          </p:cNvPr>
          <p:cNvSpPr txBox="1"/>
          <p:nvPr/>
        </p:nvSpPr>
        <p:spPr>
          <a:xfrm>
            <a:off x="391089" y="2058145"/>
            <a:ext cx="285386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6 comunidades</a:t>
            </a:r>
          </a:p>
          <a:p>
            <a:endParaRPr lang="pt-BR" dirty="0">
              <a:solidFill>
                <a:srgbClr val="FF0000"/>
              </a:solidFill>
            </a:endParaRPr>
          </a:p>
          <a:p>
            <a:endParaRPr lang="pt-BR" dirty="0">
              <a:solidFill>
                <a:srgbClr val="FF0000"/>
              </a:solidFill>
            </a:endParaRPr>
          </a:p>
          <a:p>
            <a:r>
              <a:rPr lang="pt-BR" dirty="0">
                <a:solidFill>
                  <a:srgbClr val="FF0000"/>
                </a:solidFill>
              </a:rPr>
              <a:t>Cor: comunidade do nó</a:t>
            </a:r>
          </a:p>
          <a:p>
            <a:endParaRPr lang="pt-BR" dirty="0">
              <a:solidFill>
                <a:srgbClr val="FF0000"/>
              </a:solidFill>
            </a:endParaRPr>
          </a:p>
          <a:p>
            <a:endParaRPr lang="pt-BR" dirty="0">
              <a:solidFill>
                <a:srgbClr val="FF0000"/>
              </a:solidFill>
            </a:endParaRPr>
          </a:p>
          <a:p>
            <a:r>
              <a:rPr lang="pt-BR" dirty="0">
                <a:solidFill>
                  <a:srgbClr val="FF0000"/>
                </a:solidFill>
              </a:rPr>
              <a:t>Tamanho: centralidade de </a:t>
            </a:r>
            <a:r>
              <a:rPr lang="pt-BR" dirty="0" err="1">
                <a:solidFill>
                  <a:srgbClr val="FF0000"/>
                </a:solidFill>
              </a:rPr>
              <a:t>autovetor</a:t>
            </a:r>
            <a:endParaRPr lang="pt-BR" dirty="0">
              <a:solidFill>
                <a:srgbClr val="FF0000"/>
              </a:solidFill>
            </a:endParaRP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xmlns="" id="{3A3E2920-929B-4DA2-8991-B8143AD3FD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4167" y="541176"/>
            <a:ext cx="5733211" cy="6008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7565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m 12">
            <a:extLst>
              <a:ext uri="{FF2B5EF4-FFF2-40B4-BE49-F238E27FC236}">
                <a16:creationId xmlns:a16="http://schemas.microsoft.com/office/drawing/2014/main" xmlns="" id="{F6A746F9-9ECD-42CC-B26D-0DD30A5280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5856" y="849086"/>
            <a:ext cx="5733211" cy="6008914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71DB5B39-EAF3-439A-8484-E547FAE82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Comunidades</a:t>
            </a: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xmlns="" id="{01AB2DBC-1523-4280-806B-45E6B0F7FA21}"/>
              </a:ext>
            </a:extLst>
          </p:cNvPr>
          <p:cNvSpPr/>
          <p:nvPr/>
        </p:nvSpPr>
        <p:spPr>
          <a:xfrm>
            <a:off x="8684156" y="3777462"/>
            <a:ext cx="2327564" cy="1433945"/>
          </a:xfrm>
          <a:prstGeom prst="roundRect">
            <a:avLst/>
          </a:prstGeom>
          <a:solidFill>
            <a:srgbClr val="002060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Comunidade 01</a:t>
            </a:r>
          </a:p>
          <a:p>
            <a:pPr algn="ctr"/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/>
              <a:t>Carl </a:t>
            </a:r>
            <a:r>
              <a:rPr lang="pt-BR" sz="1400" dirty="0" err="1"/>
              <a:t>Schurz</a:t>
            </a:r>
            <a:r>
              <a:rPr lang="pt-BR" sz="1400" dirty="0"/>
              <a:t> Park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/>
              <a:t>City </a:t>
            </a:r>
            <a:r>
              <a:rPr lang="pt-BR" sz="1400" dirty="0" err="1"/>
              <a:t>Swiggers</a:t>
            </a:r>
            <a:endParaRPr lang="pt-B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 err="1"/>
              <a:t>East</a:t>
            </a:r>
            <a:r>
              <a:rPr lang="pt-BR" sz="1400" dirty="0"/>
              <a:t> </a:t>
            </a:r>
            <a:r>
              <a:rPr lang="pt-BR" sz="1400" dirty="0" err="1"/>
              <a:t>Meadow</a:t>
            </a:r>
            <a:endParaRPr lang="pt-BR" sz="1400" dirty="0"/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xmlns="" id="{B8AD6EE8-C0E8-490F-A291-874798FAD43D}"/>
              </a:ext>
            </a:extLst>
          </p:cNvPr>
          <p:cNvSpPr/>
          <p:nvPr/>
        </p:nvSpPr>
        <p:spPr>
          <a:xfrm>
            <a:off x="7746925" y="2060277"/>
            <a:ext cx="2327564" cy="1433945"/>
          </a:xfrm>
          <a:prstGeom prst="roundRect">
            <a:avLst/>
          </a:prstGeom>
          <a:solidFill>
            <a:srgbClr val="00B0F0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Comunidade 02</a:t>
            </a:r>
          </a:p>
          <a:p>
            <a:pPr algn="ctr"/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/>
              <a:t>Jacqueline K. Onassis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 err="1"/>
              <a:t>Bethesda</a:t>
            </a:r>
            <a:r>
              <a:rPr lang="pt-BR" sz="1400" dirty="0"/>
              <a:t> </a:t>
            </a:r>
            <a:r>
              <a:rPr lang="pt-BR" sz="1400" dirty="0" err="1"/>
              <a:t>Fountain</a:t>
            </a:r>
            <a:endParaRPr lang="pt-B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 err="1"/>
              <a:t>Bethesda</a:t>
            </a:r>
            <a:r>
              <a:rPr lang="pt-BR" sz="1400" dirty="0"/>
              <a:t> </a:t>
            </a:r>
            <a:r>
              <a:rPr lang="pt-BR" sz="1400" dirty="0" err="1"/>
              <a:t>Terrace</a:t>
            </a:r>
            <a:endParaRPr lang="pt-BR" sz="1400" dirty="0"/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xmlns="" id="{D00B74BC-0883-47A3-8DB5-B2264A83B349}"/>
              </a:ext>
            </a:extLst>
          </p:cNvPr>
          <p:cNvSpPr/>
          <p:nvPr/>
        </p:nvSpPr>
        <p:spPr>
          <a:xfrm>
            <a:off x="590434" y="4621239"/>
            <a:ext cx="2327564" cy="1433945"/>
          </a:xfrm>
          <a:prstGeom prst="roundRect">
            <a:avLst/>
          </a:prstGeom>
          <a:solidFill>
            <a:srgbClr val="18D8C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2"/>
                </a:solidFill>
              </a:rPr>
              <a:t>Comunidade 03</a:t>
            </a:r>
          </a:p>
          <a:p>
            <a:pPr algn="ctr"/>
            <a:endParaRPr lang="pt-BR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 err="1">
                <a:solidFill>
                  <a:schemeClr val="tx2"/>
                </a:solidFill>
              </a:rPr>
              <a:t>Sakagura</a:t>
            </a:r>
            <a:endParaRPr lang="pt-BR" sz="1400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2"/>
                </a:solidFill>
              </a:rPr>
              <a:t>Le </a:t>
            </a:r>
            <a:r>
              <a:rPr lang="pt-BR" sz="1400" dirty="0" err="1">
                <a:solidFill>
                  <a:schemeClr val="tx2"/>
                </a:solidFill>
              </a:rPr>
              <a:t>Bernardin</a:t>
            </a:r>
            <a:endParaRPr lang="pt-BR" sz="1400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 err="1">
                <a:solidFill>
                  <a:schemeClr val="tx2"/>
                </a:solidFill>
              </a:rPr>
              <a:t>KazuNori</a:t>
            </a:r>
            <a:endParaRPr lang="pt-BR" sz="1400" dirty="0">
              <a:solidFill>
                <a:schemeClr val="tx2"/>
              </a:solidFill>
            </a:endParaRPr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xmlns="" id="{1F3271E4-BB57-493E-82E6-AAC07F21B242}"/>
              </a:ext>
            </a:extLst>
          </p:cNvPr>
          <p:cNvSpPr/>
          <p:nvPr/>
        </p:nvSpPr>
        <p:spPr>
          <a:xfrm>
            <a:off x="6459075" y="210940"/>
            <a:ext cx="2327564" cy="1433945"/>
          </a:xfrm>
          <a:prstGeom prst="roundRect">
            <a:avLst/>
          </a:prstGeom>
          <a:solidFill>
            <a:srgbClr val="FFFF00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2"/>
                </a:solidFill>
              </a:rPr>
              <a:t>Comunidade 04</a:t>
            </a:r>
          </a:p>
          <a:p>
            <a:pPr algn="ctr"/>
            <a:endParaRPr lang="pt-BR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 err="1">
                <a:solidFill>
                  <a:schemeClr val="tx2"/>
                </a:solidFill>
              </a:rPr>
              <a:t>Gantry</a:t>
            </a:r>
            <a:r>
              <a:rPr lang="pt-BR" sz="1400" dirty="0">
                <a:solidFill>
                  <a:schemeClr val="tx2"/>
                </a:solidFill>
              </a:rPr>
              <a:t> Plaza S. Park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 err="1">
                <a:solidFill>
                  <a:schemeClr val="tx2"/>
                </a:solidFill>
              </a:rPr>
              <a:t>Hunter’s</a:t>
            </a:r>
            <a:r>
              <a:rPr lang="pt-BR" sz="1400" dirty="0">
                <a:solidFill>
                  <a:schemeClr val="tx2"/>
                </a:solidFill>
              </a:rPr>
              <a:t> P. S. Park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 err="1">
                <a:solidFill>
                  <a:schemeClr val="tx2"/>
                </a:solidFill>
              </a:rPr>
              <a:t>Astoria</a:t>
            </a:r>
            <a:r>
              <a:rPr lang="pt-BR" sz="1400" dirty="0">
                <a:solidFill>
                  <a:schemeClr val="tx2"/>
                </a:solidFill>
              </a:rPr>
              <a:t> Park</a:t>
            </a: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xmlns="" id="{A6DEC8E8-B7E1-45A4-A279-BA61F9007E67}"/>
              </a:ext>
            </a:extLst>
          </p:cNvPr>
          <p:cNvSpPr/>
          <p:nvPr/>
        </p:nvSpPr>
        <p:spPr>
          <a:xfrm>
            <a:off x="1141804" y="1556755"/>
            <a:ext cx="2327564" cy="1433945"/>
          </a:xfrm>
          <a:prstGeom prst="roundRect">
            <a:avLst/>
          </a:prstGeom>
          <a:solidFill>
            <a:srgbClr val="F78E53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2"/>
                </a:solidFill>
              </a:rPr>
              <a:t>Comunidade 05</a:t>
            </a:r>
          </a:p>
          <a:p>
            <a:pPr algn="ctr"/>
            <a:endParaRPr lang="pt-BR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 err="1">
                <a:solidFill>
                  <a:schemeClr val="tx2"/>
                </a:solidFill>
              </a:rPr>
              <a:t>Astoria</a:t>
            </a:r>
            <a:r>
              <a:rPr lang="pt-BR" sz="1400" dirty="0">
                <a:solidFill>
                  <a:schemeClr val="tx2"/>
                </a:solidFill>
              </a:rPr>
              <a:t> Park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 err="1">
                <a:solidFill>
                  <a:schemeClr val="tx2"/>
                </a:solidFill>
              </a:rPr>
              <a:t>Milkflower</a:t>
            </a:r>
            <a:endParaRPr lang="pt-BR" sz="1400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2"/>
                </a:solidFill>
              </a:rPr>
              <a:t>Il Bambino</a:t>
            </a: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xmlns="" id="{BF647112-DC6A-4460-A8AA-DD003847CB68}"/>
              </a:ext>
            </a:extLst>
          </p:cNvPr>
          <p:cNvSpPr/>
          <p:nvPr/>
        </p:nvSpPr>
        <p:spPr>
          <a:xfrm>
            <a:off x="6165289" y="5192828"/>
            <a:ext cx="2327564" cy="1433945"/>
          </a:xfrm>
          <a:prstGeom prst="roundRect">
            <a:avLst/>
          </a:prstGeom>
          <a:solidFill>
            <a:srgbClr val="FF0000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Comunidade 06</a:t>
            </a:r>
          </a:p>
          <a:p>
            <a:pPr algn="ctr"/>
            <a:endParaRPr lang="pt-BR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bg1"/>
                </a:solidFill>
              </a:rPr>
              <a:t>Park </a:t>
            </a:r>
            <a:r>
              <a:rPr lang="pt-BR" sz="1400" dirty="0" err="1">
                <a:solidFill>
                  <a:schemeClr val="bg1"/>
                </a:solidFill>
              </a:rPr>
              <a:t>Avenue</a:t>
            </a:r>
            <a:r>
              <a:rPr lang="pt-BR" sz="1400" dirty="0">
                <a:solidFill>
                  <a:schemeClr val="bg1"/>
                </a:solidFill>
              </a:rPr>
              <a:t> </a:t>
            </a:r>
            <a:r>
              <a:rPr lang="pt-BR" sz="1400" dirty="0" err="1">
                <a:solidFill>
                  <a:schemeClr val="bg1"/>
                </a:solidFill>
              </a:rPr>
              <a:t>Armory</a:t>
            </a:r>
            <a:endParaRPr lang="pt-BR" sz="1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 err="1">
                <a:solidFill>
                  <a:schemeClr val="bg1"/>
                </a:solidFill>
              </a:rPr>
              <a:t>Gagosian</a:t>
            </a:r>
            <a:r>
              <a:rPr lang="pt-BR" sz="1400" dirty="0">
                <a:solidFill>
                  <a:schemeClr val="bg1"/>
                </a:solidFill>
              </a:rPr>
              <a:t> </a:t>
            </a:r>
            <a:r>
              <a:rPr lang="pt-BR" sz="1400" dirty="0" err="1">
                <a:solidFill>
                  <a:schemeClr val="bg1"/>
                </a:solidFill>
              </a:rPr>
              <a:t>Gallery</a:t>
            </a:r>
            <a:endParaRPr lang="pt-BR" sz="1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 err="1">
                <a:solidFill>
                  <a:schemeClr val="bg1"/>
                </a:solidFill>
              </a:rPr>
              <a:t>Noguchi</a:t>
            </a:r>
            <a:r>
              <a:rPr lang="pt-BR" sz="1400" dirty="0">
                <a:solidFill>
                  <a:schemeClr val="bg1"/>
                </a:solidFill>
              </a:rPr>
              <a:t> </a:t>
            </a:r>
            <a:r>
              <a:rPr lang="pt-BR" sz="1400" dirty="0" err="1">
                <a:solidFill>
                  <a:schemeClr val="bg1"/>
                </a:solidFill>
              </a:rPr>
              <a:t>Museum</a:t>
            </a:r>
            <a:endParaRPr lang="pt-BR" sz="1400" dirty="0">
              <a:solidFill>
                <a:schemeClr val="bg1"/>
              </a:solidFill>
            </a:endParaRPr>
          </a:p>
        </p:txBody>
      </p: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xmlns="" id="{6A796FFE-136E-4698-BBF9-EF692F742D92}"/>
              </a:ext>
            </a:extLst>
          </p:cNvPr>
          <p:cNvCxnSpPr>
            <a:stCxn id="11" idx="3"/>
          </p:cNvCxnSpPr>
          <p:nvPr/>
        </p:nvCxnSpPr>
        <p:spPr>
          <a:xfrm flipV="1">
            <a:off x="3469368" y="1930400"/>
            <a:ext cx="1625146" cy="343328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xmlns="" id="{29471288-8F11-443F-9055-F011309736D5}"/>
              </a:ext>
            </a:extLst>
          </p:cNvPr>
          <p:cNvCxnSpPr>
            <a:stCxn id="9" idx="3"/>
          </p:cNvCxnSpPr>
          <p:nvPr/>
        </p:nvCxnSpPr>
        <p:spPr>
          <a:xfrm flipV="1">
            <a:off x="2917998" y="4064924"/>
            <a:ext cx="1570875" cy="1273288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xmlns="" id="{70633604-6DA6-437C-BFB4-7E67C3DD7559}"/>
              </a:ext>
            </a:extLst>
          </p:cNvPr>
          <p:cNvCxnSpPr>
            <a:stCxn id="10" idx="1"/>
          </p:cNvCxnSpPr>
          <p:nvPr/>
        </p:nvCxnSpPr>
        <p:spPr>
          <a:xfrm flipH="1">
            <a:off x="5810596" y="927913"/>
            <a:ext cx="648479" cy="1132364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xmlns="" id="{38CA60CF-08B9-48F8-95C4-341BD45E05EE}"/>
              </a:ext>
            </a:extLst>
          </p:cNvPr>
          <p:cNvCxnSpPr>
            <a:stCxn id="8" idx="1"/>
          </p:cNvCxnSpPr>
          <p:nvPr/>
        </p:nvCxnSpPr>
        <p:spPr>
          <a:xfrm flipH="1">
            <a:off x="6459075" y="2777250"/>
            <a:ext cx="1287850" cy="340023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xmlns="" id="{C7A72E94-0BDF-43CD-A12F-973E6D1EF7A9}"/>
              </a:ext>
            </a:extLst>
          </p:cNvPr>
          <p:cNvCxnSpPr>
            <a:stCxn id="7" idx="1"/>
          </p:cNvCxnSpPr>
          <p:nvPr/>
        </p:nvCxnSpPr>
        <p:spPr>
          <a:xfrm flipH="1" flipV="1">
            <a:off x="6301047" y="4364182"/>
            <a:ext cx="2383109" cy="130253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xmlns="" id="{77D8192B-28C1-4494-BECA-22412716A133}"/>
              </a:ext>
            </a:extLst>
          </p:cNvPr>
          <p:cNvCxnSpPr>
            <a:stCxn id="12" idx="0"/>
          </p:cNvCxnSpPr>
          <p:nvPr/>
        </p:nvCxnSpPr>
        <p:spPr>
          <a:xfrm flipH="1" flipV="1">
            <a:off x="5503025" y="4064924"/>
            <a:ext cx="1826046" cy="1127904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8757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Utilidade dos dados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Recomendação de estabelecimento para usuários</a:t>
            </a:r>
          </a:p>
          <a:p>
            <a:endParaRPr lang="pt-BR" dirty="0"/>
          </a:p>
          <a:p>
            <a:r>
              <a:rPr lang="pt-BR" dirty="0"/>
              <a:t>Prever possíveis usuários vindo de outras</a:t>
            </a:r>
          </a:p>
          <a:p>
            <a:pPr marL="0" indent="0">
              <a:buNone/>
            </a:pPr>
            <a:r>
              <a:rPr lang="pt-BR" dirty="0"/>
              <a:t>comunidades</a:t>
            </a:r>
          </a:p>
          <a:p>
            <a:pPr marL="0" indent="0">
              <a:buNone/>
            </a:pPr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0023" y="2720417"/>
            <a:ext cx="4067175" cy="164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370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Rede da </a:t>
            </a:r>
            <a:r>
              <a:rPr lang="pt-BR" dirty="0" err="1"/>
              <a:t>Foursquere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3600" dirty="0"/>
              <a:t>O que é o </a:t>
            </a:r>
            <a:r>
              <a:rPr lang="pt-BR" sz="3600" dirty="0" err="1"/>
              <a:t>Foursquere</a:t>
            </a:r>
            <a:r>
              <a:rPr lang="pt-BR" sz="3600" dirty="0"/>
              <a:t> ? 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433" y="3422541"/>
            <a:ext cx="6916583" cy="2391529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3340" y="1799611"/>
            <a:ext cx="4047353" cy="1395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75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Ferramentas utilizadas para análise da rede  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Ferramentas :</a:t>
            </a:r>
            <a:r>
              <a:rPr lang="pt-BR" dirty="0" err="1"/>
              <a:t>Jupyter</a:t>
            </a:r>
            <a:r>
              <a:rPr lang="pt-BR" dirty="0"/>
              <a:t>, </a:t>
            </a:r>
            <a:r>
              <a:rPr lang="pt-BR" dirty="0" err="1"/>
              <a:t>Networkx</a:t>
            </a:r>
            <a:r>
              <a:rPr lang="pt-BR" dirty="0"/>
              <a:t>, Pandas, </a:t>
            </a:r>
            <a:r>
              <a:rPr lang="pt-BR" dirty="0" err="1"/>
              <a:t>Numpy</a:t>
            </a:r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8344" y="2958208"/>
            <a:ext cx="1796076" cy="1347057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5668" y="3012845"/>
            <a:ext cx="2397211" cy="1414779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4127" y="3508891"/>
            <a:ext cx="2321010" cy="918733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989" y="2773828"/>
            <a:ext cx="1892812" cy="1892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3465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Dados gerais da rede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/>
              <a:t>Sobre o que a rede trata ? </a:t>
            </a:r>
          </a:p>
          <a:p>
            <a:pPr lvl="1"/>
            <a:r>
              <a:rPr lang="pt-BR" dirty="0">
                <a:solidFill>
                  <a:srgbClr val="FF0000"/>
                </a:solidFill>
              </a:rPr>
              <a:t>Locais de Nova York</a:t>
            </a:r>
          </a:p>
          <a:p>
            <a:pPr lvl="1"/>
            <a:r>
              <a:rPr lang="pt-BR" dirty="0">
                <a:solidFill>
                  <a:srgbClr val="FF0000"/>
                </a:solidFill>
              </a:rPr>
              <a:t>Pessoas que curtiram os mesmos locais</a:t>
            </a:r>
          </a:p>
          <a:p>
            <a:endParaRPr lang="pt-BR" sz="2400" dirty="0"/>
          </a:p>
          <a:p>
            <a:r>
              <a:rPr lang="pt-BR" dirty="0"/>
              <a:t>Quantidade de Nós: </a:t>
            </a:r>
            <a:r>
              <a:rPr lang="pt-BR" dirty="0">
                <a:solidFill>
                  <a:srgbClr val="FF0000"/>
                </a:solidFill>
              </a:rPr>
              <a:t>2.429</a:t>
            </a:r>
          </a:p>
          <a:p>
            <a:endParaRPr lang="pt-BR" dirty="0"/>
          </a:p>
          <a:p>
            <a:r>
              <a:rPr lang="pt-BR" dirty="0"/>
              <a:t>Quantidade de Arestas: </a:t>
            </a:r>
            <a:r>
              <a:rPr lang="pt-BR" dirty="0">
                <a:solidFill>
                  <a:srgbClr val="FF0000"/>
                </a:solidFill>
              </a:rPr>
              <a:t>455.374</a:t>
            </a:r>
          </a:p>
          <a:p>
            <a:endParaRPr lang="pt-BR" dirty="0"/>
          </a:p>
          <a:p>
            <a:r>
              <a:rPr lang="pt-BR" dirty="0"/>
              <a:t>Tipo da rede: </a:t>
            </a:r>
            <a:r>
              <a:rPr lang="pt-BR" dirty="0">
                <a:solidFill>
                  <a:srgbClr val="FF0000"/>
                </a:solidFill>
              </a:rPr>
              <a:t>Não direcionada</a:t>
            </a:r>
          </a:p>
          <a:p>
            <a:endParaRPr lang="pt-BR" dirty="0"/>
          </a:p>
          <a:p>
            <a:r>
              <a:rPr lang="pt-BR" dirty="0"/>
              <a:t>Visualização da Rede: </a:t>
            </a:r>
            <a:r>
              <a:rPr lang="pt-BR" dirty="0" err="1"/>
              <a:t>Graph</a:t>
            </a:r>
            <a:r>
              <a:rPr lang="pt-BR" dirty="0"/>
              <a:t/>
            </a:r>
            <a:br>
              <a:rPr lang="pt-BR" dirty="0"/>
            </a:br>
            <a:endParaRPr lang="pt-BR" dirty="0"/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3781" y="1930400"/>
            <a:ext cx="4116211" cy="3640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030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Principais dificuldades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sz="2400" dirty="0">
                <a:solidFill>
                  <a:srgbClr val="FF0000"/>
                </a:solidFill>
              </a:rPr>
              <a:t>Grande quantidade de dados</a:t>
            </a:r>
          </a:p>
          <a:p>
            <a:pPr lvl="1"/>
            <a:r>
              <a:rPr lang="pt-BR" sz="2200" dirty="0">
                <a:solidFill>
                  <a:srgbClr val="FF0000"/>
                </a:solidFill>
              </a:rPr>
              <a:t>Inicialmente 120.877 </a:t>
            </a:r>
            <a:r>
              <a:rPr lang="pt-BR" sz="2200" i="1" dirty="0">
                <a:solidFill>
                  <a:srgbClr val="FF0000"/>
                </a:solidFill>
              </a:rPr>
              <a:t>likes</a:t>
            </a:r>
          </a:p>
          <a:p>
            <a:pPr marL="0" indent="0">
              <a:buNone/>
            </a:pPr>
            <a:endParaRPr lang="pt-BR" sz="2400" dirty="0">
              <a:solidFill>
                <a:srgbClr val="FF0000"/>
              </a:solidFill>
            </a:endParaRPr>
          </a:p>
          <a:p>
            <a:r>
              <a:rPr lang="pt-BR" sz="2400" dirty="0">
                <a:solidFill>
                  <a:srgbClr val="FF0000"/>
                </a:solidFill>
              </a:rPr>
              <a:t>Filtros:</a:t>
            </a:r>
          </a:p>
          <a:p>
            <a:pPr lvl="1"/>
            <a:r>
              <a:rPr lang="pt-BR" sz="2200" dirty="0">
                <a:solidFill>
                  <a:srgbClr val="FF0000"/>
                </a:solidFill>
              </a:rPr>
              <a:t>Locais com até 650 likes</a:t>
            </a:r>
          </a:p>
          <a:p>
            <a:pPr lvl="2"/>
            <a:r>
              <a:rPr lang="pt-BR" sz="2000" dirty="0">
                <a:solidFill>
                  <a:srgbClr val="FF0000"/>
                </a:solidFill>
              </a:rPr>
              <a:t>Eliminar os maiores pontos turísticos, os quais todo mundo vai</a:t>
            </a:r>
          </a:p>
          <a:p>
            <a:pPr lvl="1"/>
            <a:r>
              <a:rPr lang="pt-BR" sz="2200" dirty="0">
                <a:solidFill>
                  <a:srgbClr val="FF0000"/>
                </a:solidFill>
              </a:rPr>
              <a:t>Pessoas que deram pelo menos 2 </a:t>
            </a:r>
            <a:r>
              <a:rPr lang="pt-BR" sz="2200" i="1" dirty="0">
                <a:solidFill>
                  <a:srgbClr val="FF0000"/>
                </a:solidFill>
              </a:rPr>
              <a:t>likes</a:t>
            </a:r>
            <a:r>
              <a:rPr lang="pt-BR" sz="2200" dirty="0">
                <a:solidFill>
                  <a:srgbClr val="FF0000"/>
                </a:solidFill>
              </a:rPr>
              <a:t> em algum </a:t>
            </a:r>
            <a:r>
              <a:rPr lang="pt-BR" sz="2400" dirty="0">
                <a:solidFill>
                  <a:srgbClr val="FF0000"/>
                </a:solidFill>
              </a:rPr>
              <a:t>local</a:t>
            </a:r>
          </a:p>
          <a:p>
            <a:endParaRPr lang="pt-BR" sz="2400" dirty="0">
              <a:solidFill>
                <a:srgbClr val="FF0000"/>
              </a:solidFill>
            </a:endParaRPr>
          </a:p>
          <a:p>
            <a:r>
              <a:rPr lang="pt-BR" sz="2400" dirty="0">
                <a:solidFill>
                  <a:srgbClr val="FF0000"/>
                </a:solidFill>
              </a:rPr>
              <a:t>Redução para: 6.670 </a:t>
            </a:r>
            <a:r>
              <a:rPr lang="pt-BR" sz="2400" i="1" dirty="0">
                <a:solidFill>
                  <a:srgbClr val="FF0000"/>
                </a:solidFill>
              </a:rPr>
              <a:t>likes</a:t>
            </a:r>
          </a:p>
          <a:p>
            <a:pPr lvl="1"/>
            <a:r>
              <a:rPr lang="pt-BR" sz="2200" i="1" dirty="0">
                <a:solidFill>
                  <a:srgbClr val="FF0000"/>
                </a:solidFill>
              </a:rPr>
              <a:t>62 locais distintos</a:t>
            </a:r>
          </a:p>
          <a:p>
            <a:pPr lvl="1"/>
            <a:r>
              <a:rPr lang="pt-BR" sz="2200" i="1" dirty="0">
                <a:solidFill>
                  <a:srgbClr val="FF0000"/>
                </a:solidFill>
              </a:rPr>
              <a:t>2.429 usuários</a:t>
            </a:r>
          </a:p>
          <a:p>
            <a:endParaRPr lang="pt-BR" sz="24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3252" y="1930400"/>
            <a:ext cx="3792023" cy="706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15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Conectividade da Rede</a:t>
            </a:r>
            <a:br>
              <a:rPr lang="pt-BR" dirty="0"/>
            </a:br>
            <a:r>
              <a:rPr lang="pt-BR" sz="2400" dirty="0"/>
              <a:t>Valores médios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Grau:  419</a:t>
            </a:r>
          </a:p>
          <a:p>
            <a:pPr lvl="1"/>
            <a:r>
              <a:rPr lang="pt-BR" dirty="0">
                <a:solidFill>
                  <a:srgbClr val="FF0000"/>
                </a:solidFill>
              </a:rPr>
              <a:t>Arestas com peso!</a:t>
            </a:r>
          </a:p>
          <a:p>
            <a:endParaRPr lang="pt-BR" dirty="0">
              <a:solidFill>
                <a:srgbClr val="FF0000"/>
              </a:solidFill>
            </a:endParaRPr>
          </a:p>
          <a:p>
            <a:r>
              <a:rPr lang="pt-BR" dirty="0">
                <a:solidFill>
                  <a:srgbClr val="FF0000"/>
                </a:solidFill>
              </a:rPr>
              <a:t>Coeficiente de </a:t>
            </a:r>
            <a:r>
              <a:rPr lang="pt-BR" dirty="0" err="1">
                <a:solidFill>
                  <a:srgbClr val="FF0000"/>
                </a:solidFill>
              </a:rPr>
              <a:t>Clustering</a:t>
            </a:r>
            <a:r>
              <a:rPr lang="pt-BR" dirty="0" smtClean="0">
                <a:solidFill>
                  <a:srgbClr val="FF0000"/>
                </a:solidFill>
              </a:rPr>
              <a:t>: 0.0669 </a:t>
            </a:r>
            <a:endParaRPr lang="pt-BR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pt-BR" dirty="0">
              <a:solidFill>
                <a:srgbClr val="FF0000"/>
              </a:solidFill>
            </a:endParaRPr>
          </a:p>
          <a:p>
            <a:r>
              <a:rPr lang="pt-BR" dirty="0">
                <a:solidFill>
                  <a:srgbClr val="FF0000"/>
                </a:solidFill>
              </a:rPr>
              <a:t>Excentricidade</a:t>
            </a:r>
            <a:r>
              <a:rPr lang="pt-BR" dirty="0">
                <a:solidFill>
                  <a:srgbClr val="FF0000"/>
                </a:solidFill>
              </a:rPr>
              <a:t>: 2.4594</a:t>
            </a:r>
            <a:endParaRPr lang="pt-BR" dirty="0">
              <a:solidFill>
                <a:srgbClr val="FF0000"/>
              </a:solidFill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0462" y="1959495"/>
            <a:ext cx="4263540" cy="3197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1313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Influenciadores da Rede</a:t>
            </a:r>
            <a:br>
              <a:rPr lang="pt-BR" dirty="0"/>
            </a:br>
            <a:r>
              <a:rPr lang="pt-BR" sz="2400" dirty="0"/>
              <a:t>Valores médios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Centralidade de grau: 0.1544</a:t>
            </a:r>
          </a:p>
          <a:p>
            <a:pPr lvl="1"/>
            <a:r>
              <a:rPr lang="pt-BR" dirty="0" err="1">
                <a:solidFill>
                  <a:srgbClr val="FF0000"/>
                </a:solidFill>
              </a:rPr>
              <a:t>degree</a:t>
            </a:r>
            <a:endParaRPr lang="pt-BR" dirty="0">
              <a:solidFill>
                <a:srgbClr val="FF0000"/>
              </a:solidFill>
            </a:endParaRPr>
          </a:p>
          <a:p>
            <a:endParaRPr lang="pt-BR" dirty="0">
              <a:solidFill>
                <a:srgbClr val="FF0000"/>
              </a:solidFill>
            </a:endParaRPr>
          </a:p>
          <a:p>
            <a:r>
              <a:rPr lang="pt-BR" dirty="0">
                <a:solidFill>
                  <a:srgbClr val="FF0000"/>
                </a:solidFill>
              </a:rPr>
              <a:t>Centralidade de </a:t>
            </a:r>
            <a:r>
              <a:rPr lang="pt-BR" dirty="0" err="1">
                <a:solidFill>
                  <a:srgbClr val="FF0000"/>
                </a:solidFill>
              </a:rPr>
              <a:t>autovetor</a:t>
            </a:r>
            <a:r>
              <a:rPr lang="pt-BR" dirty="0">
                <a:solidFill>
                  <a:srgbClr val="FF0000"/>
                </a:solidFill>
              </a:rPr>
              <a:t>: 0.0167</a:t>
            </a:r>
          </a:p>
          <a:p>
            <a:pPr lvl="1"/>
            <a:r>
              <a:rPr lang="pt-BR" dirty="0" err="1">
                <a:solidFill>
                  <a:srgbClr val="FF0000"/>
                </a:solidFill>
              </a:rPr>
              <a:t>eigenvector</a:t>
            </a:r>
            <a:endParaRPr lang="pt-BR" dirty="0">
              <a:solidFill>
                <a:srgbClr val="FF0000"/>
              </a:solidFill>
            </a:endParaRPr>
          </a:p>
          <a:p>
            <a:endParaRPr lang="pt-BR" dirty="0">
              <a:solidFill>
                <a:srgbClr val="FF0000"/>
              </a:solidFill>
            </a:endParaRPr>
          </a:p>
          <a:p>
            <a:r>
              <a:rPr lang="pt-BR" dirty="0">
                <a:solidFill>
                  <a:srgbClr val="FF0000"/>
                </a:solidFill>
              </a:rPr>
              <a:t>Centralidade de proximidade</a:t>
            </a:r>
            <a:r>
              <a:rPr lang="pt-BR" dirty="0">
                <a:solidFill>
                  <a:srgbClr val="FF0000"/>
                </a:solidFill>
              </a:rPr>
              <a:t>: 0.0003</a:t>
            </a:r>
            <a:endParaRPr lang="pt-BR" dirty="0">
              <a:solidFill>
                <a:srgbClr val="FF0000"/>
              </a:solidFill>
            </a:endParaRPr>
          </a:p>
          <a:p>
            <a:pPr lvl="1"/>
            <a:r>
              <a:rPr lang="pt-BR" dirty="0" err="1">
                <a:solidFill>
                  <a:srgbClr val="FF0000"/>
                </a:solidFill>
              </a:rPr>
              <a:t>betweenness</a:t>
            </a:r>
            <a:r>
              <a:rPr lang="pt-BR" dirty="0">
                <a:solidFill>
                  <a:srgbClr val="FF0000"/>
                </a:solidFill>
              </a:rPr>
              <a:t/>
            </a:r>
            <a:br>
              <a:rPr lang="pt-BR" dirty="0">
                <a:solidFill>
                  <a:srgbClr val="FF0000"/>
                </a:solidFill>
              </a:rPr>
            </a:br>
            <a:endParaRPr lang="pt-BR" dirty="0">
              <a:solidFill>
                <a:srgbClr val="FF0000"/>
              </a:solidFill>
            </a:endParaRPr>
          </a:p>
          <a:p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727564"/>
            <a:ext cx="3402871" cy="3402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3552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Grafo da Rede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xmlns="" id="{54D519CA-1BBF-466F-A438-BD1659D77F80}"/>
              </a:ext>
            </a:extLst>
          </p:cNvPr>
          <p:cNvSpPr txBox="1"/>
          <p:nvPr/>
        </p:nvSpPr>
        <p:spPr>
          <a:xfrm>
            <a:off x="391089" y="2058145"/>
            <a:ext cx="285386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Cor: centralidade de grau</a:t>
            </a:r>
          </a:p>
          <a:p>
            <a:endParaRPr lang="pt-BR" dirty="0">
              <a:solidFill>
                <a:srgbClr val="FF0000"/>
              </a:solidFill>
            </a:endParaRPr>
          </a:p>
          <a:p>
            <a:endParaRPr lang="pt-BR" dirty="0">
              <a:solidFill>
                <a:srgbClr val="FF0000"/>
              </a:solidFill>
            </a:endParaRPr>
          </a:p>
          <a:p>
            <a:r>
              <a:rPr lang="pt-BR" dirty="0">
                <a:solidFill>
                  <a:srgbClr val="FF0000"/>
                </a:solidFill>
              </a:rPr>
              <a:t>Tamanho: centralidade de </a:t>
            </a:r>
            <a:r>
              <a:rPr lang="pt-BR" dirty="0" err="1">
                <a:solidFill>
                  <a:srgbClr val="FF0000"/>
                </a:solidFill>
              </a:rPr>
              <a:t>autovetor</a:t>
            </a:r>
            <a:endParaRPr lang="pt-BR" dirty="0">
              <a:solidFill>
                <a:srgbClr val="FF0000"/>
              </a:solidFill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xmlns="" id="{3D607141-C501-490E-A03D-24BE137CDF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5293" y="424984"/>
            <a:ext cx="6001414" cy="6220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4490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Organizando a rede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/>
              <a:t>Layout: Force-</a:t>
            </a:r>
            <a:r>
              <a:rPr lang="pt-BR" sz="2400" dirty="0" err="1"/>
              <a:t>directed</a:t>
            </a:r>
            <a:r>
              <a:rPr lang="pt-BR" sz="2400" dirty="0"/>
              <a:t> </a:t>
            </a:r>
            <a:r>
              <a:rPr lang="pt-BR" sz="2400" dirty="0" err="1"/>
              <a:t>graph</a:t>
            </a:r>
            <a:endParaRPr lang="pt-BR" sz="2400" dirty="0"/>
          </a:p>
          <a:p>
            <a:endParaRPr lang="pt-BR" sz="2400" dirty="0"/>
          </a:p>
          <a:p>
            <a:pPr marL="0" indent="0">
              <a:buNone/>
            </a:pPr>
            <a:endParaRPr lang="pt-BR" sz="2400" dirty="0"/>
          </a:p>
          <a:p>
            <a:r>
              <a:rPr lang="pt-BR" sz="2400" dirty="0"/>
              <a:t> </a:t>
            </a:r>
            <a:r>
              <a:rPr lang="pt-BR" sz="2400" dirty="0" err="1"/>
              <a:t>Lovain</a:t>
            </a:r>
            <a:r>
              <a:rPr lang="pt-BR" sz="2400" dirty="0"/>
              <a:t> </a:t>
            </a:r>
            <a:r>
              <a:rPr lang="pt-BR" sz="2400" dirty="0" err="1"/>
              <a:t>Modularity</a:t>
            </a:r>
            <a:r>
              <a:rPr lang="pt-BR" sz="2400" dirty="0"/>
              <a:t> </a:t>
            </a:r>
            <a:r>
              <a:rPr lang="pt-BR" sz="2400" dirty="0" err="1"/>
              <a:t>algorithm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6498" y="1506880"/>
            <a:ext cx="3638550" cy="1685925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4245595"/>
            <a:ext cx="8509686" cy="1494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16407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do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545</TotalTime>
  <Words>264</Words>
  <Application>Microsoft Office PowerPoint</Application>
  <PresentationFormat>Widescreen</PresentationFormat>
  <Paragraphs>102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6" baseType="lpstr">
      <vt:lpstr>Arial</vt:lpstr>
      <vt:lpstr>Trebuchet MS</vt:lpstr>
      <vt:lpstr>Wingdings 3</vt:lpstr>
      <vt:lpstr>Facetado</vt:lpstr>
      <vt:lpstr>Foursquare’s Network Analyse</vt:lpstr>
      <vt:lpstr>Rede da Foursquere</vt:lpstr>
      <vt:lpstr>Ferramentas utilizadas para análise da rede  </vt:lpstr>
      <vt:lpstr>Dados gerais da rede</vt:lpstr>
      <vt:lpstr>Principais dificuldades</vt:lpstr>
      <vt:lpstr>Conectividade da Rede Valores médios</vt:lpstr>
      <vt:lpstr>Influenciadores da Rede Valores médios</vt:lpstr>
      <vt:lpstr>Grafo da Rede</vt:lpstr>
      <vt:lpstr>Organizando a rede</vt:lpstr>
      <vt:lpstr>Comunidades</vt:lpstr>
      <vt:lpstr>Comunidades</vt:lpstr>
      <vt:lpstr>Utilidade dos dados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Foursquare’s Network Analyse</dc:title>
  <dc:creator>Henrique Lima</dc:creator>
  <cp:lastModifiedBy>Henrique Lima</cp:lastModifiedBy>
  <cp:revision>70</cp:revision>
  <dcterms:created xsi:type="dcterms:W3CDTF">2019-01-28T20:55:46Z</dcterms:created>
  <dcterms:modified xsi:type="dcterms:W3CDTF">2019-01-31T00:36:26Z</dcterms:modified>
</cp:coreProperties>
</file>