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4" r:id="rId6"/>
    <p:sldId id="265" r:id="rId7"/>
    <p:sldId id="266" r:id="rId8"/>
    <p:sldId id="260" r:id="rId9"/>
    <p:sldId id="263" r:id="rId10"/>
    <p:sldId id="261" r:id="rId11"/>
    <p:sldId id="267" r:id="rId12"/>
    <p:sldId id="26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8E53"/>
    <a:srgbClr val="18D8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Foursquare’s</a:t>
            </a:r>
            <a:r>
              <a:rPr lang="pt-BR" dirty="0"/>
              <a:t> Network </a:t>
            </a:r>
            <a:r>
              <a:rPr lang="pt-BR" dirty="0" err="1"/>
              <a:t>Analyse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478756"/>
          </a:xfrm>
        </p:spPr>
        <p:txBody>
          <a:bodyPr>
            <a:normAutofit/>
          </a:bodyPr>
          <a:lstStyle/>
          <a:p>
            <a:r>
              <a:rPr lang="pt-BR" dirty="0" smtClean="0"/>
              <a:t>Henrique Lima</a:t>
            </a:r>
          </a:p>
          <a:p>
            <a:r>
              <a:rPr lang="pt-BR" dirty="0" err="1" smtClean="0"/>
              <a:t>Mácio</a:t>
            </a:r>
            <a:r>
              <a:rPr lang="pt-BR" dirty="0" smtClean="0"/>
              <a:t> Matheus</a:t>
            </a:r>
          </a:p>
          <a:p>
            <a:r>
              <a:rPr lang="pt-BR" dirty="0" smtClean="0"/>
              <a:t>Victor Outtes</a:t>
            </a:r>
          </a:p>
          <a:p>
            <a:r>
              <a:rPr lang="pt-BR" dirty="0" smtClean="0"/>
              <a:t>Julio Sales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836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Comunidades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61ED55C9-13D3-498C-9A3C-4AA249C26E65}"/>
              </a:ext>
            </a:extLst>
          </p:cNvPr>
          <p:cNvSpPr txBox="1"/>
          <p:nvPr/>
        </p:nvSpPr>
        <p:spPr>
          <a:xfrm>
            <a:off x="391089" y="2058145"/>
            <a:ext cx="2853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 comunidades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Cor: comunidade do nó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Tamanho: centralidade de </a:t>
            </a:r>
            <a:r>
              <a:rPr lang="pt-BR" dirty="0" smtClean="0"/>
              <a:t>auto vetor</a:t>
            </a:r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3A3E2920-929B-4DA2-8991-B8143AD3F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167" y="541176"/>
            <a:ext cx="5733211" cy="600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56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F6A746F9-9ECD-42CC-B26D-0DD30A528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856" y="849086"/>
            <a:ext cx="5733211" cy="60089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DB5B39-EAF3-439A-8484-E547FAE8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Comunidades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xmlns="" id="{01AB2DBC-1523-4280-806B-45E6B0F7FA21}"/>
              </a:ext>
            </a:extLst>
          </p:cNvPr>
          <p:cNvSpPr/>
          <p:nvPr/>
        </p:nvSpPr>
        <p:spPr>
          <a:xfrm>
            <a:off x="8684156" y="3777462"/>
            <a:ext cx="2327564" cy="1433945"/>
          </a:xfrm>
          <a:prstGeom prst="roundRect">
            <a:avLst/>
          </a:prstGeom>
          <a:solidFill>
            <a:srgbClr val="00206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Comunidade 01</a:t>
            </a:r>
          </a:p>
          <a:p>
            <a:pPr algn="ctr"/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Carl </a:t>
            </a:r>
            <a:r>
              <a:rPr lang="pt-BR" sz="1400" dirty="0" err="1"/>
              <a:t>Schurz</a:t>
            </a:r>
            <a:r>
              <a:rPr lang="pt-BR" sz="1400" dirty="0"/>
              <a:t> Park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City </a:t>
            </a:r>
            <a:r>
              <a:rPr lang="pt-BR" sz="1400" dirty="0" err="1"/>
              <a:t>Swiggers</a:t>
            </a: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/>
              <a:t>East</a:t>
            </a:r>
            <a:r>
              <a:rPr lang="pt-BR" sz="1400" dirty="0"/>
              <a:t> </a:t>
            </a:r>
            <a:r>
              <a:rPr lang="pt-BR" sz="1400" dirty="0" err="1"/>
              <a:t>Meadow</a:t>
            </a:r>
            <a:endParaRPr lang="pt-BR" sz="1400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xmlns="" id="{B8AD6EE8-C0E8-490F-A291-874798FAD43D}"/>
              </a:ext>
            </a:extLst>
          </p:cNvPr>
          <p:cNvSpPr/>
          <p:nvPr/>
        </p:nvSpPr>
        <p:spPr>
          <a:xfrm>
            <a:off x="7746925" y="2060277"/>
            <a:ext cx="2327564" cy="1433945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Comunidade 02</a:t>
            </a:r>
          </a:p>
          <a:p>
            <a:pPr algn="ctr"/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Jacqueline K. Onassis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/>
              <a:t>Bethesda</a:t>
            </a:r>
            <a:r>
              <a:rPr lang="pt-BR" sz="1400" dirty="0"/>
              <a:t> </a:t>
            </a:r>
            <a:r>
              <a:rPr lang="pt-BR" sz="1400" dirty="0" err="1"/>
              <a:t>Fountain</a:t>
            </a: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/>
              <a:t>Bethesda</a:t>
            </a:r>
            <a:r>
              <a:rPr lang="pt-BR" sz="1400" dirty="0"/>
              <a:t> </a:t>
            </a:r>
            <a:r>
              <a:rPr lang="pt-BR" sz="1400" dirty="0" err="1"/>
              <a:t>Terrace</a:t>
            </a:r>
            <a:endParaRPr lang="pt-BR" sz="1400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xmlns="" id="{D00B74BC-0883-47A3-8DB5-B2264A83B349}"/>
              </a:ext>
            </a:extLst>
          </p:cNvPr>
          <p:cNvSpPr/>
          <p:nvPr/>
        </p:nvSpPr>
        <p:spPr>
          <a:xfrm>
            <a:off x="590434" y="4621239"/>
            <a:ext cx="2327564" cy="1433945"/>
          </a:xfrm>
          <a:prstGeom prst="roundRect">
            <a:avLst/>
          </a:prstGeom>
          <a:solidFill>
            <a:srgbClr val="18D8C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2"/>
                </a:solidFill>
              </a:rPr>
              <a:t>Comunidade 03</a:t>
            </a:r>
          </a:p>
          <a:p>
            <a:pPr algn="ctr"/>
            <a:endParaRPr lang="pt-B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tx2"/>
                </a:solidFill>
              </a:rPr>
              <a:t>Sakagura</a:t>
            </a:r>
            <a:endParaRPr lang="pt-BR" sz="1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2"/>
                </a:solidFill>
              </a:rPr>
              <a:t>Le </a:t>
            </a:r>
            <a:r>
              <a:rPr lang="pt-BR" sz="1400" dirty="0" err="1">
                <a:solidFill>
                  <a:schemeClr val="tx2"/>
                </a:solidFill>
              </a:rPr>
              <a:t>Bernardin</a:t>
            </a:r>
            <a:endParaRPr lang="pt-BR" sz="1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tx2"/>
                </a:solidFill>
              </a:rPr>
              <a:t>KazuNori</a:t>
            </a:r>
            <a:endParaRPr lang="pt-BR" sz="1400" dirty="0">
              <a:solidFill>
                <a:schemeClr val="tx2"/>
              </a:solidFill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xmlns="" id="{1F3271E4-BB57-493E-82E6-AAC07F21B242}"/>
              </a:ext>
            </a:extLst>
          </p:cNvPr>
          <p:cNvSpPr/>
          <p:nvPr/>
        </p:nvSpPr>
        <p:spPr>
          <a:xfrm>
            <a:off x="6459075" y="210940"/>
            <a:ext cx="2327564" cy="1433945"/>
          </a:xfrm>
          <a:prstGeom prst="roundRect">
            <a:avLst/>
          </a:prstGeom>
          <a:solidFill>
            <a:srgbClr val="FFFF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2"/>
                </a:solidFill>
              </a:rPr>
              <a:t>Comunidade 04</a:t>
            </a:r>
          </a:p>
          <a:p>
            <a:pPr algn="ctr"/>
            <a:endParaRPr lang="pt-B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tx2"/>
                </a:solidFill>
              </a:rPr>
              <a:t>Gantry</a:t>
            </a:r>
            <a:r>
              <a:rPr lang="pt-BR" sz="1400" dirty="0">
                <a:solidFill>
                  <a:schemeClr val="tx2"/>
                </a:solidFill>
              </a:rPr>
              <a:t> Plaza S. Park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tx2"/>
                </a:solidFill>
              </a:rPr>
              <a:t>Hunter’s</a:t>
            </a:r>
            <a:r>
              <a:rPr lang="pt-BR" sz="1400" dirty="0">
                <a:solidFill>
                  <a:schemeClr val="tx2"/>
                </a:solidFill>
              </a:rPr>
              <a:t> P. S. Park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tx2"/>
                </a:solidFill>
              </a:rPr>
              <a:t>Astoria</a:t>
            </a:r>
            <a:r>
              <a:rPr lang="pt-BR" sz="1400" dirty="0">
                <a:solidFill>
                  <a:schemeClr val="tx2"/>
                </a:solidFill>
              </a:rPr>
              <a:t> Park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xmlns="" id="{A6DEC8E8-B7E1-45A4-A279-BA61F9007E67}"/>
              </a:ext>
            </a:extLst>
          </p:cNvPr>
          <p:cNvSpPr/>
          <p:nvPr/>
        </p:nvSpPr>
        <p:spPr>
          <a:xfrm>
            <a:off x="1141804" y="1556755"/>
            <a:ext cx="2327564" cy="1433945"/>
          </a:xfrm>
          <a:prstGeom prst="roundRect">
            <a:avLst/>
          </a:prstGeom>
          <a:solidFill>
            <a:srgbClr val="F78E53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2"/>
                </a:solidFill>
              </a:rPr>
              <a:t>Comunidade 05</a:t>
            </a:r>
          </a:p>
          <a:p>
            <a:pPr algn="ctr"/>
            <a:endParaRPr lang="pt-B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tx2"/>
                </a:solidFill>
              </a:rPr>
              <a:t>Astoria</a:t>
            </a:r>
            <a:r>
              <a:rPr lang="pt-BR" sz="1400" dirty="0">
                <a:solidFill>
                  <a:schemeClr val="tx2"/>
                </a:solidFill>
              </a:rPr>
              <a:t> Park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tx2"/>
                </a:solidFill>
              </a:rPr>
              <a:t>Milkflower</a:t>
            </a:r>
            <a:endParaRPr lang="pt-BR" sz="1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2"/>
                </a:solidFill>
              </a:rPr>
              <a:t>Il Bambino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xmlns="" id="{BF647112-DC6A-4460-A8AA-DD003847CB68}"/>
              </a:ext>
            </a:extLst>
          </p:cNvPr>
          <p:cNvSpPr/>
          <p:nvPr/>
        </p:nvSpPr>
        <p:spPr>
          <a:xfrm>
            <a:off x="6165289" y="5192828"/>
            <a:ext cx="2327564" cy="1433945"/>
          </a:xfrm>
          <a:prstGeom prst="roundRect">
            <a:avLst/>
          </a:prstGeom>
          <a:solidFill>
            <a:srgbClr val="FF00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Comunidade 06</a:t>
            </a:r>
          </a:p>
          <a:p>
            <a:pPr algn="ctr"/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</a:rPr>
              <a:t>Park </a:t>
            </a:r>
            <a:r>
              <a:rPr lang="pt-BR" sz="1400" dirty="0" err="1">
                <a:solidFill>
                  <a:schemeClr val="bg1"/>
                </a:solidFill>
              </a:rPr>
              <a:t>Avenue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Armory</a:t>
            </a:r>
            <a:endParaRPr lang="pt-BR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bg1"/>
                </a:solidFill>
              </a:rPr>
              <a:t>Gagosian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Gallery</a:t>
            </a:r>
            <a:endParaRPr lang="pt-BR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bg1"/>
                </a:solidFill>
              </a:rPr>
              <a:t>Noguchi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Museum</a:t>
            </a:r>
            <a:endParaRPr lang="pt-BR" sz="1400" dirty="0">
              <a:solidFill>
                <a:schemeClr val="bg1"/>
              </a:solidFill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xmlns="" id="{6A796FFE-136E-4698-BBF9-EF692F742D92}"/>
              </a:ext>
            </a:extLst>
          </p:cNvPr>
          <p:cNvCxnSpPr>
            <a:stCxn id="11" idx="3"/>
          </p:cNvCxnSpPr>
          <p:nvPr/>
        </p:nvCxnSpPr>
        <p:spPr>
          <a:xfrm flipV="1">
            <a:off x="3469368" y="1930400"/>
            <a:ext cx="1625146" cy="34332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xmlns="" id="{29471288-8F11-443F-9055-F011309736D5}"/>
              </a:ext>
            </a:extLst>
          </p:cNvPr>
          <p:cNvCxnSpPr>
            <a:stCxn id="9" idx="3"/>
          </p:cNvCxnSpPr>
          <p:nvPr/>
        </p:nvCxnSpPr>
        <p:spPr>
          <a:xfrm flipV="1">
            <a:off x="2917998" y="4064924"/>
            <a:ext cx="1570875" cy="127328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xmlns="" id="{70633604-6DA6-437C-BFB4-7E67C3DD7559}"/>
              </a:ext>
            </a:extLst>
          </p:cNvPr>
          <p:cNvCxnSpPr>
            <a:stCxn id="10" idx="1"/>
          </p:cNvCxnSpPr>
          <p:nvPr/>
        </p:nvCxnSpPr>
        <p:spPr>
          <a:xfrm flipH="1">
            <a:off x="5810596" y="927913"/>
            <a:ext cx="648479" cy="113236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xmlns="" id="{38CA60CF-08B9-48F8-95C4-341BD45E05EE}"/>
              </a:ext>
            </a:extLst>
          </p:cNvPr>
          <p:cNvCxnSpPr>
            <a:stCxn id="8" idx="1"/>
          </p:cNvCxnSpPr>
          <p:nvPr/>
        </p:nvCxnSpPr>
        <p:spPr>
          <a:xfrm flipH="1">
            <a:off x="6459075" y="2777250"/>
            <a:ext cx="1287850" cy="34002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xmlns="" id="{C7A72E94-0BDF-43CD-A12F-973E6D1EF7A9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6301047" y="4364182"/>
            <a:ext cx="2383109" cy="13025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xmlns="" id="{77D8192B-28C1-4494-BECA-22412716A133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5503025" y="4064924"/>
            <a:ext cx="1826046" cy="112790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75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Utilidade dos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Recomendação de estabelecimento para usuários</a:t>
            </a:r>
          </a:p>
          <a:p>
            <a:endParaRPr lang="pt-BR" dirty="0"/>
          </a:p>
          <a:p>
            <a:r>
              <a:rPr lang="pt-BR" dirty="0" smtClean="0"/>
              <a:t>Fazer mapeamento de nichos de </a:t>
            </a:r>
          </a:p>
          <a:p>
            <a:pPr marL="0" indent="0">
              <a:buNone/>
            </a:pPr>
            <a:r>
              <a:rPr lang="pt-BR" dirty="0" smtClean="0"/>
              <a:t>     frequentadores para planejamento de 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campanhas de publicidades direcionadas. </a:t>
            </a:r>
          </a:p>
          <a:p>
            <a:pPr marL="0" indent="0">
              <a:buNone/>
            </a:pPr>
            <a:r>
              <a:rPr lang="pt-BR" dirty="0"/>
              <a:t>	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023" y="2720417"/>
            <a:ext cx="40671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70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Utilidade dos dados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050" y="1519706"/>
            <a:ext cx="5233049" cy="5061397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72732" y="2253803"/>
            <a:ext cx="368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Os dados da tabela ao lado são os 10 usuários mais influentes</a:t>
            </a:r>
            <a:r>
              <a:rPr lang="pt-BR" smtClean="0"/>
              <a:t>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675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 da </a:t>
            </a:r>
            <a:r>
              <a:rPr lang="pt-BR" dirty="0" err="1" smtClean="0"/>
              <a:t>Foursquare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/>
              <a:t>O que é o </a:t>
            </a:r>
            <a:r>
              <a:rPr lang="pt-BR" sz="3600" dirty="0" err="1" smtClean="0"/>
              <a:t>Foursquare</a:t>
            </a:r>
            <a:r>
              <a:rPr lang="pt-BR" sz="3600" dirty="0" smtClean="0"/>
              <a:t> </a:t>
            </a:r>
            <a:r>
              <a:rPr lang="pt-BR" sz="3600" dirty="0"/>
              <a:t>?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33" y="3422541"/>
            <a:ext cx="6916583" cy="239152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40" y="1799611"/>
            <a:ext cx="4047353" cy="139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utilizadas para análise da rede 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Ferramentas :</a:t>
            </a:r>
            <a:r>
              <a:rPr lang="pt-BR" dirty="0" err="1"/>
              <a:t>Jupyter</a:t>
            </a:r>
            <a:r>
              <a:rPr lang="pt-BR" dirty="0"/>
              <a:t>, </a:t>
            </a:r>
            <a:r>
              <a:rPr lang="pt-BR" dirty="0" err="1"/>
              <a:t>Networkx</a:t>
            </a:r>
            <a:r>
              <a:rPr lang="pt-BR" dirty="0"/>
              <a:t>, Pandas, </a:t>
            </a:r>
            <a:r>
              <a:rPr lang="pt-BR" dirty="0" err="1" smtClean="0"/>
              <a:t>Numpy</a:t>
            </a:r>
            <a:r>
              <a:rPr lang="pt-BR" dirty="0" smtClean="0"/>
              <a:t>, Python-</a:t>
            </a:r>
            <a:r>
              <a:rPr lang="pt-BR" dirty="0" err="1" smtClean="0"/>
              <a:t>Louvain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344" y="2958208"/>
            <a:ext cx="1796076" cy="134705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3012845"/>
            <a:ext cx="2397211" cy="141477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127" y="3508891"/>
            <a:ext cx="2321010" cy="91873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89" y="2773828"/>
            <a:ext cx="1892812" cy="189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46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gerais da rede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>
                <a:solidFill>
                  <a:schemeClr val="tx1"/>
                </a:solidFill>
              </a:rPr>
              <a:t>Sobre o que a rede trata ? 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Locais de Nova York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Pessoas que curtiram os mesmos locais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Quantidade de Nós: 2.429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Quantidade de Arestas: 455.374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Tipo da rede: Não direcionada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Visualização da Rede: </a:t>
            </a:r>
            <a:r>
              <a:rPr lang="pt-BR" dirty="0" err="1">
                <a:solidFill>
                  <a:schemeClr val="tx1"/>
                </a:solidFill>
              </a:rPr>
              <a:t>Graph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781" y="1930400"/>
            <a:ext cx="4116211" cy="364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3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dificuldades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Grande quantidade de dados</a:t>
            </a:r>
          </a:p>
          <a:p>
            <a:pPr lvl="1"/>
            <a:r>
              <a:rPr lang="pt-BR" sz="2200" dirty="0">
                <a:solidFill>
                  <a:schemeClr val="tx1"/>
                </a:solidFill>
              </a:rPr>
              <a:t>Inicialmente 120.877 </a:t>
            </a:r>
            <a:r>
              <a:rPr lang="pt-BR" sz="2200" i="1" dirty="0">
                <a:solidFill>
                  <a:schemeClr val="tx1"/>
                </a:solidFill>
              </a:rPr>
              <a:t>likes</a:t>
            </a:r>
          </a:p>
          <a:p>
            <a:pPr marL="0" indent="0">
              <a:buNone/>
            </a:pPr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Filtros:</a:t>
            </a:r>
          </a:p>
          <a:p>
            <a:pPr lvl="1"/>
            <a:r>
              <a:rPr lang="pt-BR" sz="2200" dirty="0">
                <a:solidFill>
                  <a:schemeClr val="tx1"/>
                </a:solidFill>
              </a:rPr>
              <a:t>Locais com até 650 likes</a:t>
            </a:r>
          </a:p>
          <a:p>
            <a:pPr lvl="2"/>
            <a:r>
              <a:rPr lang="pt-BR" sz="2000" dirty="0">
                <a:solidFill>
                  <a:schemeClr val="tx1"/>
                </a:solidFill>
              </a:rPr>
              <a:t>Eliminar os maiores pontos </a:t>
            </a:r>
            <a:r>
              <a:rPr lang="pt-BR" sz="2000" dirty="0" smtClean="0">
                <a:solidFill>
                  <a:schemeClr val="tx1"/>
                </a:solidFill>
              </a:rPr>
              <a:t>turísticos para </a:t>
            </a:r>
            <a:r>
              <a:rPr lang="pt-BR" sz="2000" dirty="0">
                <a:solidFill>
                  <a:schemeClr val="tx1"/>
                </a:solidFill>
              </a:rPr>
              <a:t>os quais todo mundo </a:t>
            </a:r>
            <a:r>
              <a:rPr lang="pt-BR" sz="2000" dirty="0" smtClean="0">
                <a:solidFill>
                  <a:schemeClr val="tx1"/>
                </a:solidFill>
              </a:rPr>
              <a:t>vai.</a:t>
            </a:r>
            <a:endParaRPr lang="pt-BR" sz="2000" dirty="0">
              <a:solidFill>
                <a:schemeClr val="tx1"/>
              </a:solidFill>
            </a:endParaRPr>
          </a:p>
          <a:p>
            <a:pPr lvl="1"/>
            <a:r>
              <a:rPr lang="pt-BR" sz="2200" dirty="0">
                <a:solidFill>
                  <a:schemeClr val="tx1"/>
                </a:solidFill>
              </a:rPr>
              <a:t>Pessoas que deram pelo menos 2 </a:t>
            </a:r>
            <a:r>
              <a:rPr lang="pt-BR" sz="2200" i="1" dirty="0">
                <a:solidFill>
                  <a:schemeClr val="tx1"/>
                </a:solidFill>
              </a:rPr>
              <a:t>likes</a:t>
            </a:r>
            <a:r>
              <a:rPr lang="pt-BR" sz="2200" dirty="0">
                <a:solidFill>
                  <a:schemeClr val="tx1"/>
                </a:solidFill>
              </a:rPr>
              <a:t> em algum </a:t>
            </a:r>
            <a:r>
              <a:rPr lang="pt-BR" sz="2400" dirty="0">
                <a:solidFill>
                  <a:schemeClr val="tx1"/>
                </a:solidFill>
              </a:rPr>
              <a:t>local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Redução para: 6.670 </a:t>
            </a:r>
            <a:r>
              <a:rPr lang="pt-BR" sz="2400" i="1" dirty="0">
                <a:solidFill>
                  <a:schemeClr val="tx1"/>
                </a:solidFill>
              </a:rPr>
              <a:t>likes</a:t>
            </a:r>
          </a:p>
          <a:p>
            <a:pPr lvl="1"/>
            <a:r>
              <a:rPr lang="pt-BR" sz="2200" i="1" dirty="0">
                <a:solidFill>
                  <a:schemeClr val="tx1"/>
                </a:solidFill>
              </a:rPr>
              <a:t>62 locais distintos</a:t>
            </a:r>
          </a:p>
          <a:p>
            <a:pPr lvl="1"/>
            <a:r>
              <a:rPr lang="pt-BR" sz="2200" i="1" dirty="0">
                <a:solidFill>
                  <a:schemeClr val="tx1"/>
                </a:solidFill>
              </a:rPr>
              <a:t>2.429 usuários</a:t>
            </a:r>
          </a:p>
          <a:p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252" y="1930400"/>
            <a:ext cx="3792023" cy="70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Conectividade da Rede</a:t>
            </a:r>
            <a:br>
              <a:rPr lang="pt-BR" dirty="0"/>
            </a:br>
            <a:r>
              <a:rPr lang="pt-BR" sz="2400" dirty="0"/>
              <a:t>Valores médios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Grau:  419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Arestas com peso!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Coeficiente de </a:t>
            </a:r>
            <a:r>
              <a:rPr lang="pt-BR" dirty="0" err="1">
                <a:solidFill>
                  <a:schemeClr val="tx1"/>
                </a:solidFill>
              </a:rPr>
              <a:t>Clustering</a:t>
            </a:r>
            <a:r>
              <a:rPr lang="pt-BR" dirty="0" smtClean="0">
                <a:solidFill>
                  <a:schemeClr val="tx1"/>
                </a:solidFill>
              </a:rPr>
              <a:t>: 0.0669 </a:t>
            </a: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Excentricidade: 2.4594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462" y="1959495"/>
            <a:ext cx="4263540" cy="319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3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Influenciadores da Rede</a:t>
            </a:r>
            <a:br>
              <a:rPr lang="pt-BR" dirty="0"/>
            </a:br>
            <a:r>
              <a:rPr lang="pt-BR" sz="2400" dirty="0"/>
              <a:t>Valores médios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Centralidade de grau: 0.1544</a:t>
            </a:r>
          </a:p>
          <a:p>
            <a:pPr lvl="1"/>
            <a:r>
              <a:rPr lang="pt-BR" dirty="0" err="1">
                <a:solidFill>
                  <a:schemeClr val="tx1"/>
                </a:solidFill>
              </a:rPr>
              <a:t>degree</a:t>
            </a:r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Centralidade de </a:t>
            </a:r>
            <a:r>
              <a:rPr lang="pt-BR" dirty="0" smtClean="0">
                <a:solidFill>
                  <a:schemeClr val="tx1"/>
                </a:solidFill>
              </a:rPr>
              <a:t>auto vetor: </a:t>
            </a:r>
            <a:r>
              <a:rPr lang="pt-BR" dirty="0">
                <a:solidFill>
                  <a:schemeClr val="tx1"/>
                </a:solidFill>
              </a:rPr>
              <a:t>0.0167</a:t>
            </a:r>
          </a:p>
          <a:p>
            <a:pPr lvl="1"/>
            <a:r>
              <a:rPr lang="pt-BR" dirty="0" err="1">
                <a:solidFill>
                  <a:schemeClr val="tx1"/>
                </a:solidFill>
              </a:rPr>
              <a:t>eigenvector</a:t>
            </a:r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Centralidade de </a:t>
            </a:r>
            <a:r>
              <a:rPr lang="pt-BR" dirty="0" smtClean="0">
                <a:solidFill>
                  <a:schemeClr val="tx1"/>
                </a:solidFill>
              </a:rPr>
              <a:t>intermediação: </a:t>
            </a:r>
            <a:r>
              <a:rPr lang="pt-BR" dirty="0">
                <a:solidFill>
                  <a:schemeClr val="tx1"/>
                </a:solidFill>
              </a:rPr>
              <a:t>0.0003</a:t>
            </a:r>
          </a:p>
          <a:p>
            <a:pPr lvl="1"/>
            <a:r>
              <a:rPr lang="pt-BR" dirty="0" err="1">
                <a:solidFill>
                  <a:schemeClr val="tx1"/>
                </a:solidFill>
              </a:rPr>
              <a:t>betweenness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27564"/>
            <a:ext cx="3402871" cy="340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55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Grafo da Rede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54D519CA-1BBF-466F-A438-BD1659D77F80}"/>
              </a:ext>
            </a:extLst>
          </p:cNvPr>
          <p:cNvSpPr txBox="1"/>
          <p:nvPr/>
        </p:nvSpPr>
        <p:spPr>
          <a:xfrm>
            <a:off x="391089" y="2058145"/>
            <a:ext cx="28538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Cor: centralidade de grau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Tamanho: centralidade de </a:t>
            </a:r>
            <a:r>
              <a:rPr lang="pt-BR" dirty="0" smtClean="0"/>
              <a:t>auto vetor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3D607141-C501-490E-A03D-24BE137CD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293" y="424984"/>
            <a:ext cx="6001414" cy="622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49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Organizando a rede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Layout: Force-</a:t>
            </a:r>
            <a:r>
              <a:rPr lang="pt-BR" sz="2400" dirty="0" err="1"/>
              <a:t>directed</a:t>
            </a:r>
            <a:r>
              <a:rPr lang="pt-BR" sz="2400" dirty="0"/>
              <a:t> </a:t>
            </a:r>
            <a:r>
              <a:rPr lang="pt-BR" sz="2400" dirty="0" err="1"/>
              <a:t>graph</a:t>
            </a:r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 </a:t>
            </a:r>
            <a:r>
              <a:rPr lang="pt-BR" sz="2400" dirty="0" err="1" smtClean="0"/>
              <a:t>Louvain</a:t>
            </a:r>
            <a:r>
              <a:rPr lang="pt-BR" sz="2400" dirty="0" smtClean="0"/>
              <a:t> </a:t>
            </a:r>
            <a:r>
              <a:rPr lang="pt-BR" sz="2400" dirty="0" err="1"/>
              <a:t>Modularity</a:t>
            </a:r>
            <a:r>
              <a:rPr lang="pt-BR" sz="2400" dirty="0"/>
              <a:t> </a:t>
            </a:r>
            <a:r>
              <a:rPr lang="pt-BR" sz="2400" dirty="0" err="1" smtClean="0"/>
              <a:t>Algorithm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498" y="1506880"/>
            <a:ext cx="3638550" cy="16859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245595"/>
            <a:ext cx="8509686" cy="149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640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572</TotalTime>
  <Words>303</Words>
  <Application>Microsoft Office PowerPoint</Application>
  <PresentationFormat>Widescreen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Facetado</vt:lpstr>
      <vt:lpstr>Foursquare’s Network Analyse</vt:lpstr>
      <vt:lpstr>Rede da Foursquare</vt:lpstr>
      <vt:lpstr>Ferramentas utilizadas para análise da rede  </vt:lpstr>
      <vt:lpstr>Dados gerais da rede</vt:lpstr>
      <vt:lpstr>Principais dificuldades</vt:lpstr>
      <vt:lpstr>Conectividade da Rede Valores médios</vt:lpstr>
      <vt:lpstr>Influenciadores da Rede Valores médios</vt:lpstr>
      <vt:lpstr>Grafo da Rede</vt:lpstr>
      <vt:lpstr>Organizando a rede</vt:lpstr>
      <vt:lpstr>Comunidades</vt:lpstr>
      <vt:lpstr>Comunidades</vt:lpstr>
      <vt:lpstr>Utilidade dos dados</vt:lpstr>
      <vt:lpstr>Utilidade dos dados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Foursquare’s Network Analyse</dc:title>
  <dc:creator>Henrique Lima</dc:creator>
  <cp:lastModifiedBy>Julio Cesar Goncalves Sales</cp:lastModifiedBy>
  <cp:revision>74</cp:revision>
  <dcterms:created xsi:type="dcterms:W3CDTF">2019-01-28T20:55:46Z</dcterms:created>
  <dcterms:modified xsi:type="dcterms:W3CDTF">2019-02-01T20:11:47Z</dcterms:modified>
</cp:coreProperties>
</file>