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6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975" autoAdjust="0"/>
  </p:normalViewPr>
  <p:slideViewPr>
    <p:cSldViewPr snapToGrid="0">
      <p:cViewPr>
        <p:scale>
          <a:sx n="150" d="100"/>
          <a:sy n="150" d="100"/>
        </p:scale>
        <p:origin x="62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277F8C-B720-A3DF-765D-42AAAEE24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E4F3317-982B-3EA8-BCC0-22A8033CA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07F75AB-F4ED-6898-E0F2-5471A23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F8B5-FF68-47DD-8582-612B8FBDF063}" type="datetimeFigureOut">
              <a:rPr lang="pl-PL" smtClean="0"/>
              <a:t>28.03.2025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26C587F-6F41-AD57-B002-C0FBB6D5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D07BDA-6AE9-44DD-5144-F63BCD18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C82A-9C67-431D-BF85-7E693762FA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6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F8A80B-B18A-EEC0-DA63-2F49AA43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AF50436-F314-9B55-1A2F-FFC6638AA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01B72F5-BF3B-0516-32F2-14668FC2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F8B5-FF68-47DD-8582-612B8FBDF063}" type="datetimeFigureOut">
              <a:rPr lang="pl-PL" smtClean="0"/>
              <a:t>28.03.2025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DEA8706-3273-7D1F-EBFE-F019836E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8180D1B-6E0F-A6E6-93D3-C7D8E1C8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C82A-9C67-431D-BF85-7E693762FA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530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BE2C8AE-1FAD-2473-D2E3-4C5115A8A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975A5A2-2F0C-95AB-378A-D91B5E311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B41187-810B-B428-4F59-05147BF0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F8B5-FF68-47DD-8582-612B8FBDF063}" type="datetimeFigureOut">
              <a:rPr lang="pl-PL" smtClean="0"/>
              <a:t>28.03.2025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5906B56-68B1-2B82-1F8E-8BBB774C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1721403-0279-D186-2E2C-B996FABE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C82A-9C67-431D-BF85-7E693762FA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119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B6715C-FC41-6310-22B0-78D51D24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A8809B-0C6B-D5C1-F7BB-A05E6084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C2A02BE-F9A3-C4E9-EB0E-0963730B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F8B5-FF68-47DD-8582-612B8FBDF063}" type="datetimeFigureOut">
              <a:rPr lang="pl-PL" smtClean="0"/>
              <a:t>28.03.2025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DECDB43-0E30-27D6-7369-B7018421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D631E7-282B-90D0-1653-296BA6CE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C82A-9C67-431D-BF85-7E693762FA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995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A42EA8-BFF7-100B-1205-898012F1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DDA76DC-9AAE-C535-AE20-96CA50F0B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1832D93-83FB-B983-2724-F666651F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F8B5-FF68-47DD-8582-612B8FBDF063}" type="datetimeFigureOut">
              <a:rPr lang="pl-PL" smtClean="0"/>
              <a:t>28.03.2025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6B33201-112D-4998-5E9C-2BBB308A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189B8DC-B7F8-F4B3-EC3A-7B4CED37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C82A-9C67-431D-BF85-7E693762FA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711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A61826-3D81-1C4B-E8F5-9EA0FF82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7B6D8F-59A1-F5B5-DC5D-F65A0EE40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DB86A1B-5441-DEDF-451E-209620C5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8450276-4CEF-D0F1-4E2A-31EBA7B5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F8B5-FF68-47DD-8582-612B8FBDF063}" type="datetimeFigureOut">
              <a:rPr lang="pl-PL" smtClean="0"/>
              <a:t>28.03.2025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435FD89-04E4-C054-2DE8-39178694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69356E7-E411-53D0-9E71-3DAFEC5A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C82A-9C67-431D-BF85-7E693762FA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598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523A15-171D-0283-349B-197A8CF6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8A603D4-7920-ED14-ACF9-6EE2184EB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A40A35B-A4F3-0D7B-20D8-74D655F9F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8CD6571-74A0-5B0A-AB24-142F1CAAB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3A75B1E-B316-38AE-186B-D6B7B3B903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CC0AA0B-D99D-CB81-EA22-04571733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F8B5-FF68-47DD-8582-612B8FBDF063}" type="datetimeFigureOut">
              <a:rPr lang="pl-PL" smtClean="0"/>
              <a:t>28.03.2025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412F413-4414-2810-7366-790C9C6B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ADCC00E-36F7-729C-65D4-4C6BE737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C82A-9C67-431D-BF85-7E693762FA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215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DD2B8C-48D7-F77F-C318-E4CFAED2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CC1B458-12AB-06F9-759D-D6345C7D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F8B5-FF68-47DD-8582-612B8FBDF063}" type="datetimeFigureOut">
              <a:rPr lang="pl-PL" smtClean="0"/>
              <a:t>28.03.2025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01B87F2-BBD0-2991-7DA8-4A7928A4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AE3AE91-C1CE-111F-2478-51166DDE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C82A-9C67-431D-BF85-7E693762FA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446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078650E-87DB-46C2-421B-3FF2331E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F8B5-FF68-47DD-8582-612B8FBDF063}" type="datetimeFigureOut">
              <a:rPr lang="pl-PL" smtClean="0"/>
              <a:t>28.03.2025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811CD3E-DEAF-495D-944C-803F3E58B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BFBEB46-DE60-74AF-75C1-7362DE4F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C82A-9C67-431D-BF85-7E693762FA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483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C18301-6439-08CD-9395-22C9EC8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BA9824-8E07-7ECD-3EFA-6790F169D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3D690B3-41BD-39F5-2ADB-6FC2CA6E78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B7976DA-81A8-267D-F25C-733854E3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F8B5-FF68-47DD-8582-612B8FBDF063}" type="datetimeFigureOut">
              <a:rPr lang="pl-PL" smtClean="0"/>
              <a:t>28.03.2025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DEDF03E-685D-4AD8-4935-0D0414F0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1CDBA12-CED7-5C1A-90F7-B61B72AC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C82A-9C67-431D-BF85-7E693762FA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305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11992C-7D7E-CC19-38AB-FA853309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B70EC9E-B2FC-42F8-4CC6-BCDDFF642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4B1B3D4-6E8B-649C-0DF6-E96031A6D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1708A1D-01C8-193F-35DD-FA0694CF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3F8B5-FF68-47DD-8582-612B8FBDF063}" type="datetimeFigureOut">
              <a:rPr lang="pl-PL" smtClean="0"/>
              <a:t>28.03.2025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554778B-F54C-9F25-8A49-FB4AD8ACB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C9AF75E-6161-7F74-537A-D4205A2C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4C82A-9C67-431D-BF85-7E693762FA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119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42AFCAF-70B4-F3E6-F3C8-7AA01AD5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6D50A5D-0F71-A28E-2421-E714EEFE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308B480-8337-8F99-7E5C-DEE7D92B1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93F8B5-FF68-47DD-8582-612B8FBDF063}" type="datetimeFigureOut">
              <a:rPr lang="pl-PL" smtClean="0"/>
              <a:t>28.03.2025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51333F-7BC9-3452-B65E-C7484C5C2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FCB3C1D-D37A-40E5-3D3F-E49B39A8A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64C82A-9C67-431D-BF85-7E693762FA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028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B1F3EA-025F-F344-BC94-BD0E78B1E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1725"/>
            <a:ext cx="9144000" cy="1272819"/>
          </a:xfrm>
        </p:spPr>
        <p:txBody>
          <a:bodyPr>
            <a:normAutofit/>
          </a:bodyPr>
          <a:lstStyle/>
          <a:p>
            <a:r>
              <a:rPr lang="pl-PL" sz="7200" dirty="0"/>
              <a:t>Projekt część I - raport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370734B-D544-8CF6-BF14-E53EE7162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4798" y="3704396"/>
            <a:ext cx="4782404" cy="1631879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Maciej Durkalec </a:t>
            </a:r>
          </a:p>
          <a:p>
            <a:r>
              <a:rPr lang="pl-PL" dirty="0"/>
              <a:t>Informatyka Stosowana</a:t>
            </a:r>
          </a:p>
          <a:p>
            <a:r>
              <a:rPr lang="pl-PL" dirty="0" err="1"/>
              <a:t>MSiD</a:t>
            </a:r>
            <a:r>
              <a:rPr lang="pl-PL" dirty="0"/>
              <a:t> Lab grupa 4</a:t>
            </a:r>
          </a:p>
          <a:p>
            <a:r>
              <a:rPr lang="pl-PL" dirty="0"/>
              <a:t>280582@student.pwr.edu.pl</a:t>
            </a:r>
          </a:p>
        </p:txBody>
      </p:sp>
    </p:spTree>
    <p:extLst>
      <p:ext uri="{BB962C8B-B14F-4D97-AF65-F5344CB8AC3E}">
        <p14:creationId xmlns:p14="http://schemas.microsoft.com/office/powerpoint/2010/main" val="2183144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D2198A-1F60-A981-9D81-235EE199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400" dirty="0"/>
              <a:t>Wartość rynkowa vs preferowana noga </a:t>
            </a:r>
            <a:br>
              <a:rPr lang="pl-PL" sz="4400" dirty="0"/>
            </a:br>
            <a:r>
              <a:rPr lang="pl-PL" sz="4400" dirty="0"/>
              <a:t>(</a:t>
            </a:r>
            <a:r>
              <a:rPr lang="pl-PL" sz="4400" dirty="0" err="1"/>
              <a:t>showfliers</a:t>
            </a:r>
            <a:r>
              <a:rPr lang="pl-PL" dirty="0"/>
              <a:t>=</a:t>
            </a:r>
            <a:r>
              <a:rPr lang="pl-PL" dirty="0" err="1"/>
              <a:t>false</a:t>
            </a:r>
            <a:r>
              <a:rPr lang="pl-PL" dirty="0"/>
              <a:t>) i </a:t>
            </a:r>
            <a:r>
              <a:rPr lang="pl-PL" sz="4400" dirty="0"/>
              <a:t>(</a:t>
            </a:r>
            <a:r>
              <a:rPr lang="pl-PL" sz="4400" dirty="0" err="1"/>
              <a:t>showfliers</a:t>
            </a:r>
            <a:r>
              <a:rPr lang="pl-PL" dirty="0"/>
              <a:t>=</a:t>
            </a:r>
            <a:r>
              <a:rPr lang="pl-PL" dirty="0" err="1"/>
              <a:t>true</a:t>
            </a:r>
            <a:r>
              <a:rPr lang="pl-PL" dirty="0"/>
              <a:t>) </a:t>
            </a:r>
          </a:p>
        </p:txBody>
      </p:sp>
      <p:pic>
        <p:nvPicPr>
          <p:cNvPr id="5" name="Obraz 4" descr="Obraz zawierający tekst, zrzut ekranu, diagram, Prostokąt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8FBFFC3D-9C95-015D-B234-F6959EF58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87269"/>
            <a:ext cx="4690300" cy="2608357"/>
          </a:xfrm>
          <a:prstGeom prst="rect">
            <a:avLst/>
          </a:prstGeom>
        </p:spPr>
      </p:pic>
      <p:pic>
        <p:nvPicPr>
          <p:cNvPr id="7" name="Obraz 6" descr="Obraz zawierający tekst, zrzut ekranu, diagram, Prostokąt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F5EB0596-F2B6-AA0A-DD4C-02CF7E10E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51" y="1690688"/>
            <a:ext cx="4788349" cy="2604938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BE12DF51-6AA7-0DD9-032F-842E4918E0AE}"/>
              </a:ext>
            </a:extLst>
          </p:cNvPr>
          <p:cNvSpPr txBox="1"/>
          <p:nvPr/>
        </p:nvSpPr>
        <p:spPr>
          <a:xfrm>
            <a:off x="3089275" y="4428648"/>
            <a:ext cx="60134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dirty="0"/>
              <a:t>Wykres z </a:t>
            </a:r>
            <a:r>
              <a:rPr lang="pl-PL" dirty="0" err="1"/>
              <a:t>showfliers</a:t>
            </a:r>
            <a:r>
              <a:rPr lang="pl-PL" dirty="0"/>
              <a:t>=True jest nieczytelny, bo wartości rynkowe sięgają nawet 194 mln EUR (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K.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Mbappé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)</a:t>
            </a:r>
            <a:r>
              <a:rPr lang="pl-PL" dirty="0"/>
              <a:t>, podczas gdy typowy zakres (IQR) mieści się w przedziale 0.5-2 mln EUR – </a:t>
            </a:r>
            <a:r>
              <a:rPr lang="pl-PL" dirty="0" err="1"/>
              <a:t>boxy</a:t>
            </a:r>
            <a:r>
              <a:rPr lang="pl-PL" dirty="0"/>
              <a:t> stają się wąską linią przy osi, a cały wykres zdominowany jest przez kropki </a:t>
            </a:r>
            <a:r>
              <a:rPr lang="pl-PL" dirty="0" err="1"/>
              <a:t>outlierów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7795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57E1F-0F64-63E2-D184-C1A6FA54E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ADAA76-EC8F-83CA-5C01-F69F60D45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43"/>
            <a:ext cx="10515600" cy="890588"/>
          </a:xfrm>
        </p:spPr>
        <p:txBody>
          <a:bodyPr>
            <a:normAutofit fontScale="90000"/>
          </a:bodyPr>
          <a:lstStyle/>
          <a:p>
            <a:r>
              <a:rPr lang="pl-PL" sz="3200" dirty="0"/>
              <a:t>Analiza </a:t>
            </a:r>
            <a:r>
              <a:rPr lang="pl-PL" sz="3200" dirty="0" err="1"/>
              <a:t>violinplotu</a:t>
            </a:r>
            <a:r>
              <a:rPr lang="pl-PL" sz="3200" dirty="0"/>
              <a:t>: Potencjał graczy wg pozycji i preferowanej nogi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F5223FE-69B1-301F-125D-101BF52A6092}"/>
              </a:ext>
            </a:extLst>
          </p:cNvPr>
          <p:cNvSpPr txBox="1"/>
          <p:nvPr/>
        </p:nvSpPr>
        <p:spPr>
          <a:xfrm>
            <a:off x="838200" y="1278731"/>
            <a:ext cx="4292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/>
              <a:t>Violinplot</a:t>
            </a:r>
            <a:r>
              <a:rPr lang="pl-PL" sz="1600" b="1" dirty="0"/>
              <a:t> </a:t>
            </a:r>
            <a:r>
              <a:rPr lang="pl-PL" sz="1600" dirty="0"/>
              <a:t>to połączenie </a:t>
            </a:r>
            <a:r>
              <a:rPr lang="pl-PL" sz="1600" dirty="0" err="1"/>
              <a:t>boxplotu</a:t>
            </a:r>
            <a:r>
              <a:rPr lang="pl-PL" sz="1600" dirty="0"/>
              <a:t> i wykresu gęstości - kształt "skrzypiec" pokazuje rozkład danych (szersze miejsca = więcej zawodników), a wewnętrzne linie (</a:t>
            </a:r>
            <a:r>
              <a:rPr lang="pl-PL" sz="1600" dirty="0" err="1"/>
              <a:t>inner</a:t>
            </a:r>
            <a:r>
              <a:rPr lang="pl-PL" sz="1600" dirty="0"/>
              <a:t>='</a:t>
            </a:r>
            <a:r>
              <a:rPr lang="pl-PL" sz="1600" dirty="0" err="1"/>
              <a:t>stick</a:t>
            </a:r>
            <a:r>
              <a:rPr lang="pl-PL" sz="1600" dirty="0"/>
              <a:t>') oznaczają konkretne wartości.</a:t>
            </a:r>
          </a:p>
          <a:p>
            <a:r>
              <a:rPr lang="pl-PL" sz="1600" b="1" dirty="0"/>
              <a:t>Obserwacje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Bramkarze (GK) mają najbardziej symetryczny rozkład co oznacza, że ich preferowana noga nie wpływa na potencjał.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Wśród innych roli da się zauważyć nieznacznie wyższy potencjał zawodników lewonożnych, szczególnie na pozycji środkowego pomocnika (CM)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Przy górnych wartościach wyraźnie dominuje kolor pomarańczowy (lewonożni), a przy dolnych - zielony, co pokazuje, że: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1600" dirty="0"/>
              <a:t>najwyższy potencjał mają głównie lewonożni,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1600" dirty="0"/>
              <a:t>zawodnicy lewonożni rzadko otrzymują niskie oceny potencjału.</a:t>
            </a:r>
          </a:p>
        </p:txBody>
      </p:sp>
      <p:pic>
        <p:nvPicPr>
          <p:cNvPr id="10" name="Symbol zastępczy zawartości 9" descr="Obraz zawierający diagram, zrzut ekranu, Wykres, lin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53CC1FEC-F8A8-FA94-CAF5-A0ACA3894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175" y="1278731"/>
            <a:ext cx="6386475" cy="3503826"/>
          </a:xfrm>
        </p:spPr>
      </p:pic>
    </p:spTree>
    <p:extLst>
      <p:ext uri="{BB962C8B-B14F-4D97-AF65-F5344CB8AC3E}">
        <p14:creationId xmlns:p14="http://schemas.microsoft.com/office/powerpoint/2010/main" val="140966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F8118-03A6-102C-0C5E-FA04F94DA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33CAC8-CDCC-4F3C-DE0F-00B3729C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43"/>
            <a:ext cx="10515600" cy="890588"/>
          </a:xfrm>
        </p:spPr>
        <p:txBody>
          <a:bodyPr>
            <a:normAutofit fontScale="90000"/>
          </a:bodyPr>
          <a:lstStyle/>
          <a:p>
            <a:r>
              <a:rPr lang="pl-PL" sz="3200" dirty="0"/>
              <a:t>Analiza wykresu punktowego z przedziałami błędów: Mediana ocen </a:t>
            </a:r>
            <a:r>
              <a:rPr lang="pl-PL" sz="3200" dirty="0" err="1"/>
              <a:t>overall</a:t>
            </a:r>
            <a:r>
              <a:rPr lang="pl-PL" sz="3200" dirty="0"/>
              <a:t> w grupach wiekowych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F1A620F-5A6D-B7CC-5DAC-128DFED85017}"/>
              </a:ext>
            </a:extLst>
          </p:cNvPr>
          <p:cNvSpPr txBox="1"/>
          <p:nvPr/>
        </p:nvSpPr>
        <p:spPr>
          <a:xfrm>
            <a:off x="838200" y="1278731"/>
            <a:ext cx="4292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Wykres punktowy z przedziałami błędów pokazuje medianę ocen </a:t>
            </a:r>
            <a:r>
              <a:rPr lang="pl-PL" sz="1600" dirty="0" err="1"/>
              <a:t>overall</a:t>
            </a:r>
            <a:r>
              <a:rPr lang="pl-PL" sz="1600" dirty="0"/>
              <a:t> dla różnych grup wiekowych, z podziałem na preferowaną nogę. Słupki błędów (error </a:t>
            </a:r>
            <a:r>
              <a:rPr lang="pl-PL" sz="1600" dirty="0" err="1"/>
              <a:t>bars</a:t>
            </a:r>
            <a:r>
              <a:rPr lang="pl-PL" sz="1600" dirty="0"/>
              <a:t>) reprezentują odchylenie standardowe.</a:t>
            </a:r>
          </a:p>
          <a:p>
            <a:r>
              <a:rPr lang="pl-PL" sz="1600" b="1" dirty="0"/>
              <a:t>Obserwacje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Mimo iż wcześniej można było zauważyć, że zarówno zarobki jak i potencjał jest wyższy u graczy lewonożnych, to w przypadku oceny </a:t>
            </a:r>
            <a:r>
              <a:rPr lang="pl-PL" sz="1600" dirty="0" err="1"/>
              <a:t>overall</a:t>
            </a:r>
            <a:r>
              <a:rPr lang="pl-PL" sz="1600" dirty="0"/>
              <a:t> niemal nie ma różnicy pomiędzy preferowaną nogą.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Najwyższe oceny są w grupie 30-35 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Odchylenie standardowe graczy lewonożnych jest mniejsze przez co może wynikać z ich specjalistycznej roli w drużynie.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Jedyna różnica pomiędzy prawą, a lewą nogą występuje w grupie 15-20 lat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0AC7E8DE-3527-1790-A5C6-B49A92694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0175" y="1278731"/>
            <a:ext cx="6386475" cy="3503826"/>
          </a:xfrm>
        </p:spPr>
      </p:pic>
    </p:spTree>
    <p:extLst>
      <p:ext uri="{BB962C8B-B14F-4D97-AF65-F5344CB8AC3E}">
        <p14:creationId xmlns:p14="http://schemas.microsoft.com/office/powerpoint/2010/main" val="3779214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60427FC-5355-42EE-3103-99D4157EA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83" y="618407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/>
              <a:t>Analiza rozkładu zarobków i wartości rynkowej zawodników</a:t>
            </a:r>
            <a:endParaRPr lang="en-US" sz="3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Obraz 12" descr="Obraz zawierający tekst, zrzut ekranu, diagram, Wykres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EFD4A6C6-ABF3-AA39-1221-2A4B46AE5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51" y="978789"/>
            <a:ext cx="3703320" cy="2333092"/>
          </a:xfrm>
          <a:prstGeom prst="rect">
            <a:avLst/>
          </a:prstGeom>
        </p:spPr>
      </p:pic>
      <p:pic>
        <p:nvPicPr>
          <p:cNvPr id="9" name="Obraz 8" descr="Obraz zawierający tekst, zrzut ekranu, wyświetlacz, numer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33E8E316-5862-CC9B-E8F5-525EE86CD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088" y="3593737"/>
            <a:ext cx="3703320" cy="2323833"/>
          </a:xfrm>
          <a:prstGeom prst="rect">
            <a:avLst/>
          </a:prstGeom>
        </p:spPr>
      </p:pic>
      <p:pic>
        <p:nvPicPr>
          <p:cNvPr id="7" name="Obraz 6" descr="Obraz zawierający tekst, zrzut ekranu, diagram, Wykres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0F7103A9-5C96-62FF-7B85-136506895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501" y="3755756"/>
            <a:ext cx="3703320" cy="1999793"/>
          </a:xfrm>
          <a:prstGeom prst="rect">
            <a:avLst/>
          </a:prstGeom>
        </p:spPr>
      </p:pic>
      <p:pic>
        <p:nvPicPr>
          <p:cNvPr id="11" name="Obraz 10" descr="Obraz zawierający tekst, zrzut ekranu, diagram, Wykres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20731644-70F1-335B-C24D-6A2F5B16D5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277" y="1102451"/>
            <a:ext cx="3703320" cy="1990534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ED2A1DC9-BD49-40E8-E4B5-E10DD69F2104}"/>
              </a:ext>
            </a:extLst>
          </p:cNvPr>
          <p:cNvSpPr txBox="1"/>
          <p:nvPr/>
        </p:nvSpPr>
        <p:spPr>
          <a:xfrm>
            <a:off x="509179" y="3755756"/>
            <a:ext cx="34483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W obu przypadkach czołowi zawodnicy są warci i zarabiają znacznie więcej niż większość piłkarzy zatem by poprawić czytelność wykresu usunąłem wartości powyżej 90 centyla 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6457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BECB5BEE-093E-1C74-040A-A36346B2AC51}"/>
              </a:ext>
            </a:extLst>
          </p:cNvPr>
          <p:cNvSpPr txBox="1">
            <a:spLocks/>
          </p:cNvSpPr>
          <p:nvPr/>
        </p:nvSpPr>
        <p:spPr>
          <a:xfrm>
            <a:off x="463756" y="690927"/>
            <a:ext cx="9795417" cy="435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dirty="0"/>
              <a:t>Analiza </a:t>
            </a:r>
            <a:r>
              <a:rPr lang="en-US" sz="3100" dirty="0" err="1"/>
              <a:t>rozkładu</a:t>
            </a:r>
            <a:r>
              <a:rPr lang="en-US" sz="3100" dirty="0"/>
              <a:t> </a:t>
            </a:r>
            <a:r>
              <a:rPr lang="en-US" sz="3100" dirty="0" err="1"/>
              <a:t>zarobków</a:t>
            </a:r>
            <a:r>
              <a:rPr lang="en-US" sz="3100" dirty="0"/>
              <a:t> </a:t>
            </a:r>
            <a:r>
              <a:rPr lang="en-US" sz="3100" dirty="0" err="1"/>
              <a:t>i</a:t>
            </a:r>
            <a:r>
              <a:rPr lang="en-US" sz="3100" dirty="0"/>
              <a:t> </a:t>
            </a:r>
            <a:r>
              <a:rPr lang="en-US" sz="3100" dirty="0" err="1"/>
              <a:t>wartości</a:t>
            </a:r>
            <a:r>
              <a:rPr lang="en-US" sz="3100" dirty="0"/>
              <a:t> </a:t>
            </a:r>
            <a:r>
              <a:rPr lang="en-US" sz="3100" dirty="0" err="1"/>
              <a:t>rynkowej</a:t>
            </a:r>
            <a:r>
              <a:rPr lang="en-US" sz="3100" dirty="0"/>
              <a:t> </a:t>
            </a:r>
            <a:r>
              <a:rPr lang="en-US" sz="3100" dirty="0" err="1"/>
              <a:t>zawodników</a:t>
            </a:r>
            <a:endParaRPr lang="en-US" sz="3100" dirty="0"/>
          </a:p>
        </p:txBody>
      </p:sp>
      <p:pic>
        <p:nvPicPr>
          <p:cNvPr id="5" name="Obraz 4" descr="Obraz zawierający tekst, zrzut ekranu, diagram, Wykres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1A2A4528-52AA-4A5B-C47B-A3CF8C67F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201" y="1296289"/>
            <a:ext cx="3703320" cy="2333092"/>
          </a:xfrm>
          <a:prstGeom prst="rect">
            <a:avLst/>
          </a:prstGeom>
        </p:spPr>
      </p:pic>
      <p:pic>
        <p:nvPicPr>
          <p:cNvPr id="6" name="Obraz 5" descr="Obraz zawierający tekst, zrzut ekranu, wyświetlacz, numer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1DAA979B-3C16-0245-7CDF-E6F419AF7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38" y="3911237"/>
            <a:ext cx="3703320" cy="2323833"/>
          </a:xfrm>
          <a:prstGeom prst="rect">
            <a:avLst/>
          </a:prstGeom>
        </p:spPr>
      </p:pic>
      <p:pic>
        <p:nvPicPr>
          <p:cNvPr id="7" name="Obraz 6" descr="Obraz zawierający tekst, zrzut ekranu, diagram, Wykres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C20A88DC-9771-EFEB-4848-4A18AE1BB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451" y="4073256"/>
            <a:ext cx="3703320" cy="1999793"/>
          </a:xfrm>
          <a:prstGeom prst="rect">
            <a:avLst/>
          </a:prstGeom>
        </p:spPr>
      </p:pic>
      <p:pic>
        <p:nvPicPr>
          <p:cNvPr id="8" name="Obraz 7" descr="Obraz zawierający tekst, zrzut ekranu, diagram, Wykres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0C094A4B-7C90-1C58-3C5D-A1C3B0AFA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27" y="1419951"/>
            <a:ext cx="3703320" cy="1990534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0555966F-BDA3-C12D-E34F-B8E6810AAB90}"/>
              </a:ext>
            </a:extLst>
          </p:cNvPr>
          <p:cNvSpPr txBox="1"/>
          <p:nvPr/>
        </p:nvSpPr>
        <p:spPr>
          <a:xfrm>
            <a:off x="463756" y="1396536"/>
            <a:ext cx="350499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/>
              <a:t>Transformacja danych</a:t>
            </a:r>
          </a:p>
          <a:p>
            <a:r>
              <a:rPr lang="pl-PL" sz="1600" dirty="0"/>
              <a:t>W obu przypadkach czołowi zawodnicy są warci i zarabiają znacznie więcej niż większość piłkarzy zatem by poprawić czytelność wykresu usunąłem wartości powyżej 90 </a:t>
            </a:r>
            <a:r>
              <a:rPr lang="pl-PL" sz="1600" dirty="0" err="1"/>
              <a:t>centyla</a:t>
            </a:r>
            <a:r>
              <a:rPr lang="pl-PL" sz="1600" dirty="0"/>
              <a:t>. </a:t>
            </a:r>
          </a:p>
          <a:p>
            <a:endParaRPr lang="pl-PL" sz="1600" dirty="0"/>
          </a:p>
          <a:p>
            <a:r>
              <a:rPr lang="pl-PL" sz="1600" b="1" dirty="0"/>
              <a:t>Charakterystyka rozkładów</a:t>
            </a:r>
          </a:p>
          <a:p>
            <a:r>
              <a:rPr lang="pl-PL" sz="1600" dirty="0"/>
              <a:t>Wspólne cechy dla zarobków i wartości rynkowej: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Szybki spadek – większość zawodników skupiona w dolnych przedziałach wartości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Długi prawy ogon – rozkład przypomina hiperbolę (1/x)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~80% graczy mieści się w pierwszych 20% skali wartości (zasada </a:t>
            </a:r>
            <a:r>
              <a:rPr lang="pl-PL" sz="1600" dirty="0" err="1"/>
              <a:t>Pareto</a:t>
            </a:r>
            <a:r>
              <a:rPr lang="pl-PL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299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D44903-0999-F75F-DD96-F3CD46F3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17" y="180975"/>
            <a:ext cx="5175250" cy="1325563"/>
          </a:xfrm>
        </p:spPr>
        <p:txBody>
          <a:bodyPr>
            <a:normAutofit/>
          </a:bodyPr>
          <a:lstStyle/>
          <a:p>
            <a:r>
              <a:rPr lang="pl-PL" sz="3600" dirty="0"/>
              <a:t>Analiza </a:t>
            </a:r>
            <a:r>
              <a:rPr lang="pl-PL" sz="3600" dirty="0" err="1"/>
              <a:t>heatmapy</a:t>
            </a:r>
            <a:r>
              <a:rPr lang="pl-PL" sz="3600" dirty="0"/>
              <a:t> korelacji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F3D6141-2FA9-E123-918D-D8C002B39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0846" y="1506538"/>
            <a:ext cx="5810316" cy="4351338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02852BCE-2E83-4208-48FB-D88122B70E16}"/>
              </a:ext>
            </a:extLst>
          </p:cNvPr>
          <p:cNvSpPr txBox="1"/>
          <p:nvPr/>
        </p:nvSpPr>
        <p:spPr>
          <a:xfrm>
            <a:off x="350838" y="1458248"/>
            <a:ext cx="5730807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400" b="1" dirty="0"/>
              <a:t>1. Najsilniejsze zależności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Ocena </a:t>
            </a:r>
            <a:r>
              <a:rPr lang="pl-PL" sz="1400" dirty="0" err="1"/>
              <a:t>overall</a:t>
            </a:r>
            <a:r>
              <a:rPr lang="pl-PL" sz="1400" dirty="0"/>
              <a:t> &amp; wartość rynkowa (0.6) – im lepszy zawodnik, tym droższy (logiczne)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Zarobki &amp; wartość (0.82) – więcej warci zawodnicy również więcej zarabiają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Wzrost &amp; waga (0.77) – wyżsi gracze są ciężsi (oczywista fizyka)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Ocena </a:t>
            </a:r>
            <a:r>
              <a:rPr lang="pl-PL" sz="1400" dirty="0" err="1"/>
              <a:t>overall</a:t>
            </a:r>
            <a:r>
              <a:rPr lang="pl-PL" sz="1400" dirty="0"/>
              <a:t> &amp; potencjał (0.64) – obecna forma wpływa na przewidywania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400" dirty="0"/>
          </a:p>
          <a:p>
            <a:r>
              <a:rPr lang="pl-PL" sz="1400" b="1" dirty="0"/>
              <a:t>2. Ciekawe braki korelacji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Wiek &amp; potencjał (-0.26) – młodzi mają tylko nieznacznie wyższy potencjał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Wzrost &amp; </a:t>
            </a:r>
            <a:r>
              <a:rPr lang="pl-PL" sz="1400" dirty="0" err="1"/>
              <a:t>overall</a:t>
            </a:r>
            <a:r>
              <a:rPr lang="pl-PL" sz="1400" dirty="0"/>
              <a:t> (0.043) – wzrost praktycznie nie wpływa na ocenę</a:t>
            </a:r>
          </a:p>
          <a:p>
            <a:endParaRPr lang="pl-PL" sz="1400" dirty="0"/>
          </a:p>
          <a:p>
            <a:r>
              <a:rPr lang="pl-PL" sz="1400" b="1" dirty="0"/>
              <a:t>3. Niespodzianki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Wiek &amp; wartość (0.16) – starsi gracze są nieznacznie drożsi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Potencjał &amp; zarobki (0.5) &lt; Potencjał &amp; </a:t>
            </a:r>
            <a:r>
              <a:rPr lang="pl-PL" sz="1400" dirty="0" err="1"/>
              <a:t>overall</a:t>
            </a:r>
            <a:r>
              <a:rPr lang="pl-PL" sz="1400" dirty="0"/>
              <a:t> (0.6) – kluby płacą za raczej za obecną formę niż za potencjał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Wiek &amp; wartość (0.043) – wiek nie ma żadnego wpływu na wartość</a:t>
            </a:r>
          </a:p>
        </p:txBody>
      </p:sp>
    </p:spTree>
    <p:extLst>
      <p:ext uri="{BB962C8B-B14F-4D97-AF65-F5344CB8AC3E}">
        <p14:creationId xmlns:p14="http://schemas.microsoft.com/office/powerpoint/2010/main" val="1842604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F7BD8-B3E0-F23D-5E9D-B579A78D5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F02052-D58F-2F5C-2A8E-12691799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231"/>
            <a:ext cx="10515600" cy="890588"/>
          </a:xfrm>
        </p:spPr>
        <p:txBody>
          <a:bodyPr>
            <a:normAutofit fontScale="90000"/>
          </a:bodyPr>
          <a:lstStyle/>
          <a:p>
            <a:r>
              <a:rPr lang="pl-PL" sz="3200" dirty="0"/>
              <a:t>Analiza wykresu regresji liniowej: Relacja wartość-zarobki z podziałem na preferowaną nogę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882F9F9-7248-7E28-9636-8AD6F6F6CC9A}"/>
              </a:ext>
            </a:extLst>
          </p:cNvPr>
          <p:cNvSpPr txBox="1"/>
          <p:nvPr/>
        </p:nvSpPr>
        <p:spPr>
          <a:xfrm>
            <a:off x="622300" y="1653381"/>
            <a:ext cx="471787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Wykres przedstawia zależność między dwiema zmiennymi numerycznymi (wartość rynkowa a zarobki) za pomocą dopasowanej linii prostej. Dodatkowo: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Punkty: Pokazują rzeczywiste dane zawodników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Linie regresji: Niebieska (lewonożni) i pomarańczowa (</a:t>
            </a:r>
            <a:r>
              <a:rPr lang="pl-PL" sz="1600" dirty="0" err="1"/>
              <a:t>prawonożni</a:t>
            </a:r>
            <a:r>
              <a:rPr lang="pl-PL" sz="1600" dirty="0"/>
              <a:t>) – wskazują ogólny trend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Cień wokół linii: Przedział ufności (gdzie spodziewamy się większości danych)</a:t>
            </a:r>
          </a:p>
          <a:p>
            <a:r>
              <a:rPr lang="pl-PL" sz="1600" b="1" dirty="0"/>
              <a:t>Obserwacje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Wbrew intuicji i wcześniejszym analizom, wykres pokazuje, że lewonożni zawodnicy z tą samą wartością rynkową zarabiają średnio nieco mniej niż </a:t>
            </a:r>
            <a:r>
              <a:rPr lang="pl-PL" sz="1600" dirty="0" err="1"/>
              <a:t>prawonożni</a:t>
            </a:r>
            <a:r>
              <a:rPr lang="pl-PL" sz="1600" dirty="0"/>
              <a:t>. Linia regresji dla lewonożnych (niebieska) przebiega niżej niż dla </a:t>
            </a:r>
            <a:r>
              <a:rPr lang="pl-PL" sz="1600" dirty="0" err="1"/>
              <a:t>prawonożnych</a:t>
            </a:r>
            <a:r>
              <a:rPr lang="pl-PL" sz="1600" dirty="0"/>
              <a:t> (pomarańczowa).</a:t>
            </a:r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B09F7147-3932-7DAB-7737-638882388D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0175" y="1700793"/>
            <a:ext cx="6386475" cy="3503826"/>
          </a:xfrm>
        </p:spPr>
      </p:pic>
    </p:spTree>
    <p:extLst>
      <p:ext uri="{BB962C8B-B14F-4D97-AF65-F5344CB8AC3E}">
        <p14:creationId xmlns:p14="http://schemas.microsoft.com/office/powerpoint/2010/main" val="996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A95810-A350-A421-5E30-DC2A46AC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255"/>
            <a:ext cx="10515600" cy="1325563"/>
          </a:xfrm>
        </p:spPr>
        <p:txBody>
          <a:bodyPr>
            <a:normAutofit/>
          </a:bodyPr>
          <a:lstStyle/>
          <a:p>
            <a:r>
              <a:rPr lang="pl-PL" sz="3600" dirty="0"/>
              <a:t>I. Wstęp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76B342-D923-1DFE-F2DA-20091B04D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4743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CEL PROJEKTU</a:t>
            </a:r>
          </a:p>
          <a:p>
            <a:pPr marL="0" indent="0">
              <a:buNone/>
            </a:pPr>
            <a:r>
              <a:rPr lang="pl-PL" sz="1600" dirty="0"/>
              <a:t>Zgodnie z założeniami pierwszej części projektu, przeprowadziłem kompleksową analizę zbioru danych FIFA 22, skupiając się na:</a:t>
            </a:r>
          </a:p>
          <a:p>
            <a:r>
              <a:rPr lang="pl-PL" sz="1600" dirty="0"/>
              <a:t>Poznaniu narzędzi </a:t>
            </a:r>
            <a:r>
              <a:rPr lang="pl-PL" sz="1600" dirty="0" err="1"/>
              <a:t>Python</a:t>
            </a:r>
            <a:r>
              <a:rPr lang="pl-PL" sz="1600" dirty="0"/>
              <a:t> do analizy danych</a:t>
            </a:r>
          </a:p>
          <a:p>
            <a:r>
              <a:rPr lang="pl-PL" sz="1600" dirty="0"/>
              <a:t>Identyfikacji kluczowych zależności między cechami zawodników</a:t>
            </a:r>
          </a:p>
          <a:p>
            <a:r>
              <a:rPr lang="pl-PL" sz="1600" dirty="0"/>
              <a:t>Przygotowaniu wizualizacji wspierających wnioskowanie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8F7C8B1-F130-F66F-BC5B-CE4E5AA7DE41}"/>
              </a:ext>
            </a:extLst>
          </p:cNvPr>
          <p:cNvSpPr txBox="1"/>
          <p:nvPr/>
        </p:nvSpPr>
        <p:spPr>
          <a:xfrm>
            <a:off x="5649912" y="1568450"/>
            <a:ext cx="554513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WYKORZYSTANE NARZĘDZIA</a:t>
            </a:r>
          </a:p>
          <a:p>
            <a:endParaRPr lang="pl-PL" sz="1600" dirty="0"/>
          </a:p>
          <a:p>
            <a:r>
              <a:rPr lang="pl-PL" sz="1600" dirty="0"/>
              <a:t>Środowisko programistyczne: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Środowisko wirtualne </a:t>
            </a:r>
            <a:r>
              <a:rPr lang="pl-PL" sz="1600" dirty="0" err="1"/>
              <a:t>Conda</a:t>
            </a:r>
            <a:r>
              <a:rPr lang="pl-PL" sz="1600" dirty="0"/>
              <a:t> (</a:t>
            </a:r>
            <a:r>
              <a:rPr lang="pl-PL" sz="1600" dirty="0" err="1"/>
              <a:t>fifa_env</a:t>
            </a:r>
            <a:r>
              <a:rPr lang="pl-PL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Plik </a:t>
            </a:r>
            <a:r>
              <a:rPr lang="pl-PL" sz="1600" dirty="0" err="1"/>
              <a:t>environment.yml</a:t>
            </a:r>
            <a:r>
              <a:rPr lang="pl-PL" sz="1600" dirty="0"/>
              <a:t> z wymaganymi bibliotekami</a:t>
            </a:r>
          </a:p>
          <a:p>
            <a:endParaRPr lang="pl-PL" sz="1600" dirty="0"/>
          </a:p>
          <a:p>
            <a:r>
              <a:rPr lang="pl-PL" sz="1600" dirty="0"/>
              <a:t>Biblioteki </a:t>
            </a:r>
            <a:r>
              <a:rPr lang="pl-PL" sz="1600" dirty="0" err="1"/>
              <a:t>Python</a:t>
            </a:r>
            <a:r>
              <a:rPr lang="pl-PL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err="1"/>
              <a:t>pandas</a:t>
            </a:r>
            <a:r>
              <a:rPr lang="pl-PL" sz="1600" dirty="0"/>
              <a:t> – manipulacja danymi i obliczenia statystyczne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err="1"/>
              <a:t>seaborn</a:t>
            </a:r>
            <a:r>
              <a:rPr lang="pl-PL" sz="1600" dirty="0"/>
              <a:t> &amp; </a:t>
            </a:r>
            <a:r>
              <a:rPr lang="pl-PL" sz="1600" dirty="0" err="1"/>
              <a:t>matplotlib</a:t>
            </a:r>
            <a:r>
              <a:rPr lang="pl-PL" sz="1600" dirty="0"/>
              <a:t> – zaawansowane wizualizacje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 err="1"/>
              <a:t>numpy</a:t>
            </a:r>
            <a:r>
              <a:rPr lang="pl-PL" sz="1600" dirty="0"/>
              <a:t> – obliczenia numeryczne</a:t>
            </a:r>
          </a:p>
          <a:p>
            <a:endParaRPr lang="pl-PL" sz="1600" dirty="0"/>
          </a:p>
          <a:p>
            <a:r>
              <a:rPr lang="pl-PL" sz="1600" dirty="0"/>
              <a:t>Metody analityczne: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Statystyki opisowe (średnia, mediana, </a:t>
            </a:r>
            <a:r>
              <a:rPr lang="pl-PL" sz="1600" dirty="0" err="1"/>
              <a:t>percentyle</a:t>
            </a:r>
            <a:r>
              <a:rPr lang="pl-PL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Wizualizacje rozkładów (histogramy, </a:t>
            </a:r>
            <a:r>
              <a:rPr lang="pl-PL" sz="1600" dirty="0" err="1"/>
              <a:t>boxploty</a:t>
            </a:r>
            <a:r>
              <a:rPr lang="pl-PL" sz="1600" dirty="0"/>
              <a:t>,  </a:t>
            </a:r>
            <a:r>
              <a:rPr lang="pl-PL" sz="1600" dirty="0" err="1"/>
              <a:t>violinploty</a:t>
            </a:r>
            <a:r>
              <a:rPr lang="pl-PL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Analiza korelacji (</a:t>
            </a:r>
            <a:r>
              <a:rPr lang="pl-PL" sz="1600" dirty="0" err="1"/>
              <a:t>heatmapa</a:t>
            </a:r>
            <a:r>
              <a:rPr lang="pl-PL" sz="1600" dirty="0"/>
              <a:t>, regresja liniowa)</a:t>
            </a:r>
          </a:p>
        </p:txBody>
      </p:sp>
    </p:spTree>
    <p:extLst>
      <p:ext uri="{BB962C8B-B14F-4D97-AF65-F5344CB8AC3E}">
        <p14:creationId xmlns:p14="http://schemas.microsoft.com/office/powerpoint/2010/main" val="14850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35F12D-31E4-BF32-29C9-B781D7C32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>
            <a:normAutofit/>
          </a:bodyPr>
          <a:lstStyle/>
          <a:p>
            <a:r>
              <a:rPr lang="pl-PL" sz="3600" dirty="0"/>
              <a:t>II. Charakterystyka zbioru danych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C3B98010-5A40-2AB9-3274-0AF521731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220080"/>
              </p:ext>
            </p:extLst>
          </p:nvPr>
        </p:nvGraphicFramePr>
        <p:xfrm>
          <a:off x="5549904" y="2564765"/>
          <a:ext cx="5689599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3">
                  <a:extLst>
                    <a:ext uri="{9D8B030D-6E8A-4147-A177-3AD203B41FA5}">
                      <a16:colId xmlns:a16="http://schemas.microsoft.com/office/drawing/2014/main" val="1644179080"/>
                    </a:ext>
                  </a:extLst>
                </a:gridCol>
                <a:gridCol w="1970613">
                  <a:extLst>
                    <a:ext uri="{9D8B030D-6E8A-4147-A177-3AD203B41FA5}">
                      <a16:colId xmlns:a16="http://schemas.microsoft.com/office/drawing/2014/main" val="2195824218"/>
                    </a:ext>
                  </a:extLst>
                </a:gridCol>
                <a:gridCol w="1822453">
                  <a:extLst>
                    <a:ext uri="{9D8B030D-6E8A-4147-A177-3AD203B41FA5}">
                      <a16:colId xmlns:a16="http://schemas.microsoft.com/office/drawing/2014/main" val="1951274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b="1" dirty="0">
                          <a:effectLst/>
                        </a:rPr>
                        <a:t>Kategoria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b="1">
                          <a:effectLst/>
                        </a:rPr>
                        <a:t>Wybrane cechy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b="1" dirty="0">
                          <a:effectLst/>
                        </a:rPr>
                        <a:t>Typ danych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13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>
                          <a:effectLst/>
                        </a:rPr>
                        <a:t>Oceny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effectLst/>
                        </a:rPr>
                        <a:t>overall</a:t>
                      </a:r>
                      <a:r>
                        <a:rPr lang="pl-PL" dirty="0">
                          <a:effectLst/>
                        </a:rPr>
                        <a:t>, </a:t>
                      </a:r>
                    </a:p>
                    <a:p>
                      <a:r>
                        <a:rPr lang="pl-PL" dirty="0" err="1">
                          <a:effectLst/>
                        </a:rPr>
                        <a:t>potential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numeryczne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98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>
                          <a:effectLst/>
                        </a:rPr>
                        <a:t>Biometria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age, </a:t>
                      </a:r>
                      <a:endParaRPr lang="pl-PL" dirty="0">
                        <a:effectLst/>
                      </a:endParaRPr>
                    </a:p>
                    <a:p>
                      <a:r>
                        <a:rPr lang="en-US" dirty="0" err="1">
                          <a:effectLst/>
                        </a:rPr>
                        <a:t>height_cm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endParaRPr lang="pl-PL" dirty="0">
                        <a:effectLst/>
                      </a:endParaRPr>
                    </a:p>
                    <a:p>
                      <a:r>
                        <a:rPr lang="en-US" dirty="0" err="1">
                          <a:effectLst/>
                        </a:rPr>
                        <a:t>weight_kg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numeryczne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4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>
                          <a:effectLst/>
                        </a:rPr>
                        <a:t>Finanse</a:t>
                      </a:r>
                      <a:endParaRPr lang="pl-PL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effectLst/>
                        </a:rPr>
                        <a:t>value_eur</a:t>
                      </a:r>
                      <a:r>
                        <a:rPr lang="pl-PL" dirty="0">
                          <a:effectLst/>
                        </a:rPr>
                        <a:t>, </a:t>
                      </a:r>
                    </a:p>
                    <a:p>
                      <a:r>
                        <a:rPr lang="pl-PL" dirty="0" err="1">
                          <a:effectLst/>
                        </a:rPr>
                        <a:t>wage_eur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numeryczne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06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>
                          <a:effectLst/>
                        </a:rPr>
                        <a:t>Kontekst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effectLst/>
                        </a:rPr>
                        <a:t>nationality_name</a:t>
                      </a:r>
                      <a:r>
                        <a:rPr lang="pl-PL" dirty="0">
                          <a:effectLst/>
                        </a:rPr>
                        <a:t>,</a:t>
                      </a:r>
                    </a:p>
                    <a:p>
                      <a:r>
                        <a:rPr lang="pl-PL" dirty="0" err="1">
                          <a:effectLst/>
                        </a:rPr>
                        <a:t>club_name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kategorialne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02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>
                          <a:effectLst/>
                        </a:rPr>
                        <a:t>Charakterystyka</a:t>
                      </a:r>
                      <a:endParaRPr lang="pl-PL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effectLst/>
                        </a:rPr>
                        <a:t>preferred_foot</a:t>
                      </a:r>
                      <a:r>
                        <a:rPr lang="pl-PL" dirty="0">
                          <a:effectLst/>
                        </a:rPr>
                        <a:t>, </a:t>
                      </a:r>
                    </a:p>
                    <a:p>
                      <a:r>
                        <a:rPr lang="pl-PL" dirty="0" err="1">
                          <a:effectLst/>
                        </a:rPr>
                        <a:t>player_positions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kategorialne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751191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BB863C30-3B5E-07B6-E808-CE7CF63F1C8F}"/>
              </a:ext>
            </a:extLst>
          </p:cNvPr>
          <p:cNvSpPr txBox="1"/>
          <p:nvPr/>
        </p:nvSpPr>
        <p:spPr>
          <a:xfrm>
            <a:off x="1035050" y="1690985"/>
            <a:ext cx="3829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Oryginalny zbiór danych FIFA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Rozmiar: 19,000+ wierszy (zawodników)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Kolumny: 110 cech opisujących zawodników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Zakres danych: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Informacje biometryczne (wiek, wzrost, waga)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Statystyki sportowe (oceny, pozycje, umiejętności)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Dane finansowe (wartość rynkowa, zarobki)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dirty="0"/>
              <a:t>Kontekst klubowy i narodowy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6233DA9-D4DE-FA03-98E7-34AE77D63CE5}"/>
              </a:ext>
            </a:extLst>
          </p:cNvPr>
          <p:cNvSpPr txBox="1"/>
          <p:nvPr/>
        </p:nvSpPr>
        <p:spPr>
          <a:xfrm>
            <a:off x="5473704" y="168652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Wybrane cechy do analizy</a:t>
            </a:r>
          </a:p>
          <a:p>
            <a:r>
              <a:rPr lang="pl-PL" dirty="0"/>
              <a:t>Ze względu na złożoność zbioru, skupiłem się na 11 kluczowych zmiennych:</a:t>
            </a:r>
          </a:p>
        </p:txBody>
      </p:sp>
    </p:spTree>
    <p:extLst>
      <p:ext uri="{BB962C8B-B14F-4D97-AF65-F5344CB8AC3E}">
        <p14:creationId xmlns:p14="http://schemas.microsoft.com/office/powerpoint/2010/main" val="370076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B53F83A8-2596-19A8-1672-539124CB6A9A}"/>
              </a:ext>
            </a:extLst>
          </p:cNvPr>
          <p:cNvSpPr txBox="1"/>
          <p:nvPr/>
        </p:nvSpPr>
        <p:spPr>
          <a:xfrm>
            <a:off x="828677" y="980629"/>
            <a:ext cx="4953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l-PL" sz="1800" b="1" dirty="0"/>
              <a:t>Uzasadnienie wyboru</a:t>
            </a:r>
            <a:r>
              <a:rPr lang="pl-PL" sz="1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Zmienne numeryczne umożliwiły analizę rozkładów i korelacji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Zmienne kategorialne pokazały zależności grupowe (np. preferowana noga vs wartość rynkowa)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Ograniczenie liczby cech zwiększyło czytelność analizy</a:t>
            </a:r>
          </a:p>
          <a:p>
            <a:endParaRPr lang="pl-PL" sz="1800" dirty="0"/>
          </a:p>
          <a:p>
            <a:r>
              <a:rPr lang="pl-PL" b="1" dirty="0"/>
              <a:t>Przetwarzanie danych</a:t>
            </a:r>
            <a:r>
              <a:rPr lang="pl-PL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Filtracja: Usunięto wiersze z brakującymi wartościami w kluczowych kolumnach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Transformacje - Wydobycie głównej pozycji z </a:t>
            </a:r>
            <a:r>
              <a:rPr lang="pl-PL" dirty="0" err="1"/>
              <a:t>player_positions</a:t>
            </a:r>
            <a:r>
              <a:rPr lang="pl-PL" dirty="0"/>
              <a:t> (np. "CAM" z "CAM,RW")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Normalizacja: Standaryzacja jednostek (wzrost w cm, waga w kg, zarobki w EUR/tydzień)</a:t>
            </a:r>
          </a:p>
          <a:p>
            <a:endParaRPr lang="pl-PL" dirty="0"/>
          </a:p>
        </p:txBody>
      </p:sp>
      <p:graphicFrame>
        <p:nvGraphicFramePr>
          <p:cNvPr id="8" name="Symbol zastępczy zawartości 3">
            <a:extLst>
              <a:ext uri="{FF2B5EF4-FFF2-40B4-BE49-F238E27FC236}">
                <a16:creationId xmlns:a16="http://schemas.microsoft.com/office/drawing/2014/main" id="{0BE5CACF-D053-4FEA-74A1-0F5B2492E7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480062"/>
              </p:ext>
            </p:extLst>
          </p:nvPr>
        </p:nvGraphicFramePr>
        <p:xfrm>
          <a:off x="6096000" y="1419860"/>
          <a:ext cx="5689599" cy="401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3">
                  <a:extLst>
                    <a:ext uri="{9D8B030D-6E8A-4147-A177-3AD203B41FA5}">
                      <a16:colId xmlns:a16="http://schemas.microsoft.com/office/drawing/2014/main" val="1644179080"/>
                    </a:ext>
                  </a:extLst>
                </a:gridCol>
                <a:gridCol w="1970613">
                  <a:extLst>
                    <a:ext uri="{9D8B030D-6E8A-4147-A177-3AD203B41FA5}">
                      <a16:colId xmlns:a16="http://schemas.microsoft.com/office/drawing/2014/main" val="2195824218"/>
                    </a:ext>
                  </a:extLst>
                </a:gridCol>
                <a:gridCol w="1822453">
                  <a:extLst>
                    <a:ext uri="{9D8B030D-6E8A-4147-A177-3AD203B41FA5}">
                      <a16:colId xmlns:a16="http://schemas.microsoft.com/office/drawing/2014/main" val="1951274294"/>
                    </a:ext>
                  </a:extLst>
                </a:gridCol>
              </a:tblGrid>
              <a:tr h="543560">
                <a:tc>
                  <a:txBody>
                    <a:bodyPr/>
                    <a:lstStyle/>
                    <a:p>
                      <a:pPr algn="l"/>
                      <a:r>
                        <a:rPr lang="pl-PL" b="1" dirty="0">
                          <a:effectLst/>
                        </a:rPr>
                        <a:t>Kategoria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b="1">
                          <a:effectLst/>
                        </a:rPr>
                        <a:t>Wybrane cechy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b="1" dirty="0">
                          <a:effectLst/>
                        </a:rPr>
                        <a:t>Typ danych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13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>
                          <a:effectLst/>
                        </a:rPr>
                        <a:t>Oceny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effectLst/>
                        </a:rPr>
                        <a:t>overall</a:t>
                      </a:r>
                      <a:r>
                        <a:rPr lang="pl-PL" dirty="0">
                          <a:effectLst/>
                        </a:rPr>
                        <a:t>, </a:t>
                      </a:r>
                    </a:p>
                    <a:p>
                      <a:r>
                        <a:rPr lang="pl-PL" dirty="0" err="1">
                          <a:effectLst/>
                        </a:rPr>
                        <a:t>potential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numeryczne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98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>
                          <a:effectLst/>
                        </a:rPr>
                        <a:t>Biometria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age, </a:t>
                      </a:r>
                      <a:endParaRPr lang="pl-PL" dirty="0">
                        <a:effectLst/>
                      </a:endParaRPr>
                    </a:p>
                    <a:p>
                      <a:r>
                        <a:rPr lang="en-US" dirty="0" err="1">
                          <a:effectLst/>
                        </a:rPr>
                        <a:t>height_cm</a:t>
                      </a:r>
                      <a:r>
                        <a:rPr lang="en-US" dirty="0">
                          <a:effectLst/>
                        </a:rPr>
                        <a:t>, </a:t>
                      </a:r>
                      <a:endParaRPr lang="pl-PL" dirty="0">
                        <a:effectLst/>
                      </a:endParaRPr>
                    </a:p>
                    <a:p>
                      <a:r>
                        <a:rPr lang="en-US" dirty="0" err="1">
                          <a:effectLst/>
                        </a:rPr>
                        <a:t>weight_kg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numeryczne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4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>
                          <a:effectLst/>
                        </a:rPr>
                        <a:t>Finanse</a:t>
                      </a:r>
                      <a:endParaRPr lang="pl-PL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effectLst/>
                        </a:rPr>
                        <a:t>value_eur</a:t>
                      </a:r>
                      <a:r>
                        <a:rPr lang="pl-PL" dirty="0">
                          <a:effectLst/>
                        </a:rPr>
                        <a:t>, </a:t>
                      </a:r>
                    </a:p>
                    <a:p>
                      <a:r>
                        <a:rPr lang="pl-PL" dirty="0" err="1">
                          <a:effectLst/>
                        </a:rPr>
                        <a:t>wage_eur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numeryczne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06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>
                          <a:effectLst/>
                        </a:rPr>
                        <a:t>Kontekst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effectLst/>
                        </a:rPr>
                        <a:t>nationality_name</a:t>
                      </a:r>
                      <a:r>
                        <a:rPr lang="pl-PL" dirty="0">
                          <a:effectLst/>
                        </a:rPr>
                        <a:t>,</a:t>
                      </a:r>
                    </a:p>
                    <a:p>
                      <a:r>
                        <a:rPr lang="pl-PL" dirty="0" err="1">
                          <a:effectLst/>
                        </a:rPr>
                        <a:t>club_name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>
                          <a:effectLst/>
                        </a:rPr>
                        <a:t>kategorialne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02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>
                          <a:effectLst/>
                        </a:rPr>
                        <a:t>Charakterystyka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 err="1">
                          <a:effectLst/>
                        </a:rPr>
                        <a:t>preferred_foot</a:t>
                      </a:r>
                      <a:r>
                        <a:rPr lang="pl-PL" dirty="0">
                          <a:effectLst/>
                        </a:rPr>
                        <a:t>, </a:t>
                      </a:r>
                    </a:p>
                    <a:p>
                      <a:r>
                        <a:rPr lang="pl-PL" dirty="0" err="1">
                          <a:effectLst/>
                        </a:rPr>
                        <a:t>player_positions</a:t>
                      </a:r>
                      <a:endParaRPr lang="pl-PL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kategorialne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751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29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634F3F-937B-4103-97F3-438A47E7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070"/>
            <a:ext cx="10515600" cy="923925"/>
          </a:xfrm>
        </p:spPr>
        <p:txBody>
          <a:bodyPr>
            <a:normAutofit/>
          </a:bodyPr>
          <a:lstStyle/>
          <a:p>
            <a:r>
              <a:rPr lang="pl-PL" sz="3200" dirty="0"/>
              <a:t>Analiza Statystyk Wstępnych Danych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B8AE428-EF44-D1B8-85E5-9CD61155C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12855"/>
              </p:ext>
            </p:extLst>
          </p:nvPr>
        </p:nvGraphicFramePr>
        <p:xfrm>
          <a:off x="838200" y="1504950"/>
          <a:ext cx="8642350" cy="279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289">
                  <a:extLst>
                    <a:ext uri="{9D8B030D-6E8A-4147-A177-3AD203B41FA5}">
                      <a16:colId xmlns:a16="http://schemas.microsoft.com/office/drawing/2014/main" val="2551472303"/>
                    </a:ext>
                  </a:extLst>
                </a:gridCol>
                <a:gridCol w="1060484">
                  <a:extLst>
                    <a:ext uri="{9D8B030D-6E8A-4147-A177-3AD203B41FA5}">
                      <a16:colId xmlns:a16="http://schemas.microsoft.com/office/drawing/2014/main" val="1243955756"/>
                    </a:ext>
                  </a:extLst>
                </a:gridCol>
                <a:gridCol w="786852">
                  <a:extLst>
                    <a:ext uri="{9D8B030D-6E8A-4147-A177-3AD203B41FA5}">
                      <a16:colId xmlns:a16="http://schemas.microsoft.com/office/drawing/2014/main" val="1764094246"/>
                    </a:ext>
                  </a:extLst>
                </a:gridCol>
                <a:gridCol w="936540">
                  <a:extLst>
                    <a:ext uri="{9D8B030D-6E8A-4147-A177-3AD203B41FA5}">
                      <a16:colId xmlns:a16="http://schemas.microsoft.com/office/drawing/2014/main" val="2926645124"/>
                    </a:ext>
                  </a:extLst>
                </a:gridCol>
                <a:gridCol w="963163">
                  <a:extLst>
                    <a:ext uri="{9D8B030D-6E8A-4147-A177-3AD203B41FA5}">
                      <a16:colId xmlns:a16="http://schemas.microsoft.com/office/drawing/2014/main" val="3173660649"/>
                    </a:ext>
                  </a:extLst>
                </a:gridCol>
                <a:gridCol w="1005495">
                  <a:extLst>
                    <a:ext uri="{9D8B030D-6E8A-4147-A177-3AD203B41FA5}">
                      <a16:colId xmlns:a16="http://schemas.microsoft.com/office/drawing/2014/main" val="203666671"/>
                    </a:ext>
                  </a:extLst>
                </a:gridCol>
                <a:gridCol w="840966">
                  <a:extLst>
                    <a:ext uri="{9D8B030D-6E8A-4147-A177-3AD203B41FA5}">
                      <a16:colId xmlns:a16="http://schemas.microsoft.com/office/drawing/2014/main" val="2325411023"/>
                    </a:ext>
                  </a:extLst>
                </a:gridCol>
                <a:gridCol w="1036481">
                  <a:extLst>
                    <a:ext uri="{9D8B030D-6E8A-4147-A177-3AD203B41FA5}">
                      <a16:colId xmlns:a16="http://schemas.microsoft.com/office/drawing/2014/main" val="397386997"/>
                    </a:ext>
                  </a:extLst>
                </a:gridCol>
                <a:gridCol w="1050080">
                  <a:extLst>
                    <a:ext uri="{9D8B030D-6E8A-4147-A177-3AD203B41FA5}">
                      <a16:colId xmlns:a16="http://schemas.microsoft.com/office/drawing/2014/main" val="180311091"/>
                    </a:ext>
                  </a:extLst>
                </a:gridCol>
              </a:tblGrid>
              <a:tr h="499247"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>
                          <a:effectLst/>
                        </a:rPr>
                        <a:t>Cecha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>
                          <a:effectLst/>
                        </a:rPr>
                        <a:t>Średnia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>
                          <a:effectLst/>
                        </a:rPr>
                        <a:t>Mediana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>
                          <a:effectLst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>
                          <a:effectLst/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>
                          <a:effectLst/>
                        </a:rPr>
                        <a:t>Odchylenie standardowe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>
                          <a:effectLst/>
                        </a:rPr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>
                          <a:effectLst/>
                        </a:rPr>
                        <a:t>95%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050" b="1" dirty="0">
                          <a:effectLst/>
                        </a:rPr>
                        <a:t>Brakujące wartości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798431"/>
                  </a:ext>
                </a:extLst>
              </a:tr>
              <a:tr h="296605"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overall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65.77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6.88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758167"/>
                  </a:ext>
                </a:extLst>
              </a:tr>
              <a:tr h="296605"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potential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71.08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6.09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646549"/>
                  </a:ext>
                </a:extLst>
              </a:tr>
              <a:tr h="296605"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25.21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4.75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422210"/>
                  </a:ext>
                </a:extLst>
              </a:tr>
              <a:tr h="296605"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height_cm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181.30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181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155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 dirty="0">
                          <a:effectLst/>
                        </a:rPr>
                        <a:t>206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6.86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193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019830"/>
                  </a:ext>
                </a:extLst>
              </a:tr>
              <a:tr h="296605"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weight_kg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74.94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7.07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981077"/>
                  </a:ext>
                </a:extLst>
              </a:tr>
              <a:tr h="511947"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value_eur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2,850,452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975,000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9,000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 dirty="0">
                          <a:effectLst/>
                        </a:rPr>
                        <a:t>194,000,000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7,613,700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180,000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11,500,000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96506"/>
                  </a:ext>
                </a:extLst>
              </a:tr>
              <a:tr h="296605"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wage_eur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9,018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 dirty="0">
                          <a:effectLst/>
                        </a:rPr>
                        <a:t>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350,000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19,470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>
                          <a:effectLst/>
                        </a:rPr>
                        <a:t>37,150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050" dirty="0">
                          <a:effectLst/>
                        </a:rPr>
                        <a:t>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705941"/>
                  </a:ext>
                </a:extLst>
              </a:tr>
            </a:tbl>
          </a:graphicData>
        </a:graphic>
      </p:graphicFrame>
      <p:sp>
        <p:nvSpPr>
          <p:cNvPr id="6" name="pole tekstowe 5">
            <a:extLst>
              <a:ext uri="{FF2B5EF4-FFF2-40B4-BE49-F238E27FC236}">
                <a16:creationId xmlns:a16="http://schemas.microsoft.com/office/drawing/2014/main" id="{149A6D4D-5523-6E09-AC67-1D6164528630}"/>
              </a:ext>
            </a:extLst>
          </p:cNvPr>
          <p:cNvSpPr txBox="1"/>
          <p:nvPr/>
        </p:nvSpPr>
        <p:spPr>
          <a:xfrm>
            <a:off x="755650" y="1087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1. Statystyki Numeryczne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F63B6D8-5AC0-7250-C5D3-16328C57F895}"/>
              </a:ext>
            </a:extLst>
          </p:cNvPr>
          <p:cNvSpPr txBox="1"/>
          <p:nvPr/>
        </p:nvSpPr>
        <p:spPr>
          <a:xfrm>
            <a:off x="838200" y="4343418"/>
            <a:ext cx="983615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Kluczowe obserwacje: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Rozkład ocen (</a:t>
            </a:r>
            <a:r>
              <a:rPr lang="pl-PL" sz="1600" dirty="0" err="1"/>
              <a:t>overall</a:t>
            </a:r>
            <a:r>
              <a:rPr lang="pl-PL" sz="1600" dirty="0"/>
              <a:t>): Większość graczy ma ocenę między 54 a 77 (5-95 </a:t>
            </a:r>
            <a:r>
              <a:rPr lang="pl-PL" sz="1600" dirty="0" err="1"/>
              <a:t>percentyl</a:t>
            </a:r>
            <a:r>
              <a:rPr lang="pl-PL" sz="16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Wartość rynkowa (</a:t>
            </a:r>
            <a:r>
              <a:rPr lang="pl-PL" sz="1600" dirty="0" err="1"/>
              <a:t>value_eur</a:t>
            </a:r>
            <a:r>
              <a:rPr lang="pl-PL" sz="1600" dirty="0"/>
              <a:t>): Skrajnie prawostronny rozkład – mediana (975k EUR) jest znacznie niższa niż średnia (2.85M EUR), co wskazuje na nieliniową zależność.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Wiek (</a:t>
            </a:r>
            <a:r>
              <a:rPr lang="pl-PL" sz="1600" dirty="0" err="1"/>
              <a:t>age</a:t>
            </a:r>
            <a:r>
              <a:rPr lang="pl-PL" sz="1600" dirty="0"/>
              <a:t>): 95% graczy ma mniej niż 34 lata, ale rekordzista ma 54 lata (</a:t>
            </a:r>
            <a:r>
              <a:rPr lang="pl-PL" sz="16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K. </a:t>
            </a:r>
            <a:r>
              <a:rPr lang="pl-PL" sz="16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Miura</a:t>
            </a:r>
            <a:r>
              <a:rPr lang="pl-PL" sz="1600" dirty="0"/>
              <a:t> z </a:t>
            </a:r>
            <a:r>
              <a:rPr lang="pl-PL" sz="1600" dirty="0" err="1"/>
              <a:t>Japoni</a:t>
            </a:r>
            <a:r>
              <a:rPr lang="pl-PL" sz="1600" dirty="0"/>
              <a:t>, natomiast drugi najstarszy zawodnik ma jedynie 43 lata).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Pensje (</a:t>
            </a:r>
            <a:r>
              <a:rPr lang="pl-PL" sz="1600" dirty="0" err="1"/>
              <a:t>wage_eur</a:t>
            </a:r>
            <a:r>
              <a:rPr lang="pl-PL" sz="1600" dirty="0"/>
              <a:t>): Ogromne dysproporcje – 5% najgorzej opłacanych zarabia ≤500 EUR/tydzień, a 5% najlepszych &gt;37k EUR/tydzień.</a:t>
            </a:r>
          </a:p>
        </p:txBody>
      </p:sp>
    </p:spTree>
    <p:extLst>
      <p:ext uri="{BB962C8B-B14F-4D97-AF65-F5344CB8AC3E}">
        <p14:creationId xmlns:p14="http://schemas.microsoft.com/office/powerpoint/2010/main" val="5292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B558C15E-CF61-62E3-7619-400334EC0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931350"/>
              </p:ext>
            </p:extLst>
          </p:nvPr>
        </p:nvGraphicFramePr>
        <p:xfrm>
          <a:off x="4457700" y="1148184"/>
          <a:ext cx="7689850" cy="300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050">
                  <a:extLst>
                    <a:ext uri="{9D8B030D-6E8A-4147-A177-3AD203B41FA5}">
                      <a16:colId xmlns:a16="http://schemas.microsoft.com/office/drawing/2014/main" val="3833685802"/>
                    </a:ext>
                  </a:extLst>
                </a:gridCol>
                <a:gridCol w="877902">
                  <a:extLst>
                    <a:ext uri="{9D8B030D-6E8A-4147-A177-3AD203B41FA5}">
                      <a16:colId xmlns:a16="http://schemas.microsoft.com/office/drawing/2014/main" val="3735903924"/>
                    </a:ext>
                  </a:extLst>
                </a:gridCol>
                <a:gridCol w="893748">
                  <a:extLst>
                    <a:ext uri="{9D8B030D-6E8A-4147-A177-3AD203B41FA5}">
                      <a16:colId xmlns:a16="http://schemas.microsoft.com/office/drawing/2014/main" val="1927774856"/>
                    </a:ext>
                  </a:extLst>
                </a:gridCol>
                <a:gridCol w="979817">
                  <a:extLst>
                    <a:ext uri="{9D8B030D-6E8A-4147-A177-3AD203B41FA5}">
                      <a16:colId xmlns:a16="http://schemas.microsoft.com/office/drawing/2014/main" val="1622200235"/>
                    </a:ext>
                  </a:extLst>
                </a:gridCol>
                <a:gridCol w="1026783">
                  <a:extLst>
                    <a:ext uri="{9D8B030D-6E8A-4147-A177-3AD203B41FA5}">
                      <a16:colId xmlns:a16="http://schemas.microsoft.com/office/drawing/2014/main" val="4021100331"/>
                    </a:ext>
                  </a:extLst>
                </a:gridCol>
                <a:gridCol w="2622550">
                  <a:extLst>
                    <a:ext uri="{9D8B030D-6E8A-4147-A177-3AD203B41FA5}">
                      <a16:colId xmlns:a16="http://schemas.microsoft.com/office/drawing/2014/main" val="3764940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l-PL" sz="1100" b="1" dirty="0">
                          <a:effectLst/>
                        </a:rPr>
                        <a:t>Zmienna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100" b="1">
                          <a:effectLst/>
                        </a:rPr>
                        <a:t>Unikalne klasy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100" b="1">
                          <a:effectLst/>
                        </a:rPr>
                        <a:t>Brakujące wartości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100" b="1">
                          <a:effectLst/>
                        </a:rPr>
                        <a:t>Najczęstsza klasa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100" b="1">
                          <a:effectLst/>
                        </a:rPr>
                        <a:t>Udział najczęstszej klasy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100" b="1" dirty="0">
                          <a:effectLst/>
                        </a:rPr>
                        <a:t>Top 5 klas (udział 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9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100" b="1">
                          <a:effectLst/>
                        </a:rPr>
                        <a:t>nationality_name</a:t>
                      </a:r>
                      <a:endParaRPr lang="pl-PL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England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9.0%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England (8.9%), Germany (6.3%), Spain (5.6%), France (5.1%), Argentina (5.0%)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164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100" b="1">
                          <a:effectLst/>
                        </a:rPr>
                        <a:t>club_name</a:t>
                      </a:r>
                      <a:endParaRPr lang="pl-PL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Arsenal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effectLst/>
                        </a:rPr>
                        <a:t>0.17%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Real Betis (0.17%), Everton (0.17%), Borussia M'gladbach (0.17%), Arsenal (0.17%), Celta Vigo (0.17%)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36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100" b="1">
                          <a:effectLst/>
                        </a:rPr>
                        <a:t>preferred_foot</a:t>
                      </a:r>
                      <a:endParaRPr lang="pl-PL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Right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76.2%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Right (76.3%), Left (23.7%)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81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100" b="1">
                          <a:effectLst/>
                        </a:rPr>
                        <a:t>player_positions</a:t>
                      </a:r>
                      <a:endParaRPr lang="pl-PL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12.6%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</a:rPr>
                        <a:t>CB (12.6%), GK (11.1%), ST (9.2%), CDM/CM (5.0%), CM (3.8%)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23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100" b="1">
                          <a:effectLst/>
                        </a:rPr>
                        <a:t>short_name</a:t>
                      </a:r>
                      <a:endParaRPr lang="pl-PL" sz="11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18,145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J. Rodríguez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>
                          <a:effectLst/>
                        </a:rPr>
                        <a:t>0.07%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100" dirty="0">
                          <a:effectLst/>
                        </a:rPr>
                        <a:t>J. </a:t>
                      </a:r>
                      <a:r>
                        <a:rPr lang="pl-PL" sz="1100" dirty="0" err="1">
                          <a:effectLst/>
                        </a:rPr>
                        <a:t>Rodríguez</a:t>
                      </a:r>
                      <a:r>
                        <a:rPr lang="pl-PL" sz="1100" dirty="0">
                          <a:effectLst/>
                        </a:rPr>
                        <a:t> (0.07%), J. </a:t>
                      </a:r>
                      <a:r>
                        <a:rPr lang="pl-PL" sz="1100" dirty="0" err="1">
                          <a:effectLst/>
                        </a:rPr>
                        <a:t>Hernández</a:t>
                      </a:r>
                      <a:r>
                        <a:rPr lang="pl-PL" sz="1100" dirty="0">
                          <a:effectLst/>
                        </a:rPr>
                        <a:t> (0.05%), J. Brown (0.04%), </a:t>
                      </a:r>
                      <a:r>
                        <a:rPr lang="pl-PL" sz="1100" dirty="0" err="1">
                          <a:effectLst/>
                        </a:rPr>
                        <a:t>Paulinho</a:t>
                      </a:r>
                      <a:r>
                        <a:rPr lang="pl-PL" sz="1100" dirty="0">
                          <a:effectLst/>
                        </a:rPr>
                        <a:t> (0.04%), L. </a:t>
                      </a:r>
                      <a:r>
                        <a:rPr lang="pl-PL" sz="1100" dirty="0" err="1">
                          <a:effectLst/>
                        </a:rPr>
                        <a:t>Rodríguez</a:t>
                      </a:r>
                      <a:r>
                        <a:rPr lang="pl-PL" sz="1100" dirty="0">
                          <a:effectLst/>
                        </a:rPr>
                        <a:t> (0.04%)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415639"/>
                  </a:ext>
                </a:extLst>
              </a:tr>
            </a:tbl>
          </a:graphicData>
        </a:graphic>
      </p:graphicFrame>
      <p:sp>
        <p:nvSpPr>
          <p:cNvPr id="5" name="pole tekstowe 4">
            <a:extLst>
              <a:ext uri="{FF2B5EF4-FFF2-40B4-BE49-F238E27FC236}">
                <a16:creationId xmlns:a16="http://schemas.microsoft.com/office/drawing/2014/main" id="{01D990C1-22C1-3C82-65DB-B8DA78636C4A}"/>
              </a:ext>
            </a:extLst>
          </p:cNvPr>
          <p:cNvSpPr txBox="1"/>
          <p:nvPr/>
        </p:nvSpPr>
        <p:spPr>
          <a:xfrm>
            <a:off x="425450" y="6942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dirty="0"/>
              <a:t>2. Statystyki Kategorialne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5807E12-C677-8C72-9ADF-2F54D289A70B}"/>
              </a:ext>
            </a:extLst>
          </p:cNvPr>
          <p:cNvSpPr txBox="1"/>
          <p:nvPr/>
        </p:nvSpPr>
        <p:spPr>
          <a:xfrm>
            <a:off x="501650" y="1124812"/>
            <a:ext cx="39560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1400" dirty="0"/>
              <a:t>Narodowości (</a:t>
            </a:r>
            <a:r>
              <a:rPr lang="pl-PL" sz="1400" dirty="0" err="1"/>
              <a:t>nationality_name</a:t>
            </a:r>
            <a:r>
              <a:rPr lang="pl-PL" sz="14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163 unikalne kraje, ale silna koncentracja: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9% zawodników pochodzi z Anglii (najliczniejsza grupa)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Prawie 1/3 wszystkich zawodników pochodzi z zaledwie 5 krajów.</a:t>
            </a:r>
          </a:p>
          <a:p>
            <a:pPr algn="just"/>
            <a:r>
              <a:rPr lang="pl-PL" sz="1400" dirty="0"/>
              <a:t>Kluby (</a:t>
            </a:r>
            <a:r>
              <a:rPr lang="pl-PL" sz="1400" dirty="0" err="1"/>
              <a:t>club_name</a:t>
            </a:r>
            <a:r>
              <a:rPr lang="pl-PL" sz="14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701 unikalnych klubów, brak wyraźnego lidera: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Najczęstsze: </a:t>
            </a:r>
            <a:r>
              <a:rPr lang="pl-PL" sz="1400" dirty="0" err="1"/>
              <a:t>Arsenal</a:t>
            </a:r>
            <a:r>
              <a:rPr lang="pl-PL" sz="1400" dirty="0"/>
              <a:t>, </a:t>
            </a:r>
            <a:r>
              <a:rPr lang="pl-PL" sz="1400" dirty="0" err="1"/>
              <a:t>Everton</a:t>
            </a:r>
            <a:r>
              <a:rPr lang="pl-PL" sz="1400" dirty="0"/>
              <a:t>, </a:t>
            </a:r>
            <a:r>
              <a:rPr lang="pl-PL" sz="1400" dirty="0" err="1"/>
              <a:t>Betis</a:t>
            </a:r>
            <a:r>
              <a:rPr lang="pl-PL" sz="1400" dirty="0"/>
              <a:t>, </a:t>
            </a:r>
            <a:r>
              <a:rPr lang="pl-PL" sz="1400" dirty="0" err="1"/>
              <a:t>Borussia</a:t>
            </a:r>
            <a:r>
              <a:rPr lang="pl-PL" sz="1400" dirty="0"/>
              <a:t> </a:t>
            </a:r>
            <a:r>
              <a:rPr lang="pl-PL" sz="1400" dirty="0" err="1"/>
              <a:t>Mönchengladbach</a:t>
            </a:r>
            <a:r>
              <a:rPr lang="pl-PL" sz="1400" dirty="0"/>
              <a:t> (po 0.17% każdy)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61 brakujących wartości (0.3% danych)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Wnioski: Rozproszenie zawodników – brak klubu z &gt;0.2% reprezentacją w zbiorze.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EEDA7EC-52A2-898B-D672-AEA605356818}"/>
              </a:ext>
            </a:extLst>
          </p:cNvPr>
          <p:cNvSpPr txBox="1"/>
          <p:nvPr/>
        </p:nvSpPr>
        <p:spPr>
          <a:xfrm>
            <a:off x="425450" y="4178916"/>
            <a:ext cx="5207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1400" dirty="0"/>
              <a:t>Preferowana noga (</a:t>
            </a:r>
            <a:r>
              <a:rPr lang="pl-PL" sz="1400" dirty="0" err="1"/>
              <a:t>preferred_foot</a:t>
            </a:r>
            <a:r>
              <a:rPr lang="pl-PL" sz="14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76% </a:t>
            </a:r>
            <a:r>
              <a:rPr lang="pl-PL" sz="1400" dirty="0" err="1"/>
              <a:t>prawonożnych</a:t>
            </a:r>
            <a:r>
              <a:rPr lang="pl-PL" sz="1400" dirty="0"/>
              <a:t>, 24% lewonożnych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Wnioski: Lewonożni są 3x rzadsi, co może tłumaczyć ich wyższą wartość rynkową (potwierdzone w późniejszej analizie </a:t>
            </a:r>
            <a:r>
              <a:rPr lang="pl-PL" sz="1400" dirty="0" err="1"/>
              <a:t>boxplotów</a:t>
            </a:r>
            <a:r>
              <a:rPr lang="pl-PL" sz="1400" dirty="0"/>
              <a:t>). Oraz potwierdzona teoria o wyższym potencjale sportowym osób leworęcznych/lewonożnych (ok. 12% ludzi świata jest lewonożna, a w sporcie ten odsetek jest znacząco wyższy)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B276C7D-45F0-3205-1B55-F7FA6772E378}"/>
              </a:ext>
            </a:extLst>
          </p:cNvPr>
          <p:cNvSpPr txBox="1"/>
          <p:nvPr/>
        </p:nvSpPr>
        <p:spPr>
          <a:xfrm>
            <a:off x="5632450" y="4233355"/>
            <a:ext cx="247015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1400" dirty="0"/>
              <a:t>Pozycje (</a:t>
            </a:r>
            <a:r>
              <a:rPr lang="pl-PL" sz="1400" dirty="0" err="1"/>
              <a:t>player_positions</a:t>
            </a:r>
            <a:r>
              <a:rPr lang="pl-PL" sz="1400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674 unikalne kombinacje, ale dominują proste role: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12.6% środkowi obrońcy (CB)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11.1% bramkarze (GK)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/>
              <a:t>9.2% napastnicy (ST)</a:t>
            </a:r>
          </a:p>
        </p:txBody>
      </p:sp>
    </p:spTree>
    <p:extLst>
      <p:ext uri="{BB962C8B-B14F-4D97-AF65-F5344CB8AC3E}">
        <p14:creationId xmlns:p14="http://schemas.microsoft.com/office/powerpoint/2010/main" val="293223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833B7A-F974-9B9A-5FB7-0BABDFBB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52" y="365125"/>
            <a:ext cx="10515600" cy="542925"/>
          </a:xfrm>
        </p:spPr>
        <p:txBody>
          <a:bodyPr>
            <a:normAutofit/>
          </a:bodyPr>
          <a:lstStyle/>
          <a:p>
            <a:r>
              <a:rPr lang="pl-PL" sz="2800" dirty="0"/>
              <a:t>Analiza wykresu: Rozkład ocen </a:t>
            </a:r>
            <a:r>
              <a:rPr lang="pl-PL" sz="2800" dirty="0" err="1"/>
              <a:t>overall</a:t>
            </a:r>
            <a:endParaRPr lang="pl-PL" sz="2800" dirty="0"/>
          </a:p>
        </p:txBody>
      </p:sp>
      <p:pic>
        <p:nvPicPr>
          <p:cNvPr id="5" name="Symbol zastępczy zawartości 4" descr="Obraz zawierający tekst, diagram, Wykres, lin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969A55DE-1E87-77FF-0FD3-B84440B33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045" y="908050"/>
            <a:ext cx="6786103" cy="3676650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13889DC9-5125-F94B-DCEB-DFD08212CAFB}"/>
              </a:ext>
            </a:extLst>
          </p:cNvPr>
          <p:cNvSpPr txBox="1"/>
          <p:nvPr/>
        </p:nvSpPr>
        <p:spPr>
          <a:xfrm>
            <a:off x="436345" y="1159292"/>
            <a:ext cx="45847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/>
              <a:t>Opis techniczny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Oś X: Ocena </a:t>
            </a:r>
            <a:r>
              <a:rPr lang="pl-PL" sz="1400" dirty="0" err="1"/>
              <a:t>overall</a:t>
            </a:r>
            <a:r>
              <a:rPr lang="pl-PL" sz="1400" dirty="0"/>
              <a:t> (skala 40-100)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Oś Y: Liczba zawodników (gęstość rozkładu)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Dodatkowe elementy: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Czerwona przerywana linia: średnia (70.0)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Zielona ciągła linia: mediana (77.0)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Pomarańczowe linie: </a:t>
            </a:r>
            <a:r>
              <a:rPr lang="pl-PL" sz="1400" dirty="0" err="1"/>
              <a:t>kwartyle</a:t>
            </a:r>
            <a:r>
              <a:rPr lang="pl-PL" sz="1400" dirty="0"/>
              <a:t> (Q1 i Q3)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Fioletowe linie: </a:t>
            </a:r>
            <a:r>
              <a:rPr lang="pl-PL" sz="1400" dirty="0" err="1"/>
              <a:t>percentyle</a:t>
            </a:r>
            <a:r>
              <a:rPr lang="pl-PL" sz="1400" dirty="0"/>
              <a:t> 5% i 95%</a:t>
            </a:r>
          </a:p>
          <a:p>
            <a:endParaRPr lang="pl-PL" sz="1600" dirty="0"/>
          </a:p>
          <a:p>
            <a:r>
              <a:rPr lang="pl-PL" sz="1600" b="1" dirty="0"/>
              <a:t>Kluczowe obserwacje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Rozkład normalny lekko prawostronnie skośny. Lewa strona rozkładu (niższe oceny) jest bardziej stroma, prawa (wyższe oceny) - bardziej płaska i rozciągnięta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50% zawodników mieści się w wąskim przedziale </a:t>
            </a:r>
            <a:br>
              <a:rPr lang="pl-PL" sz="1400" dirty="0"/>
            </a:br>
            <a:r>
              <a:rPr lang="pl-PL" sz="1400" dirty="0"/>
              <a:t>61-70 mimo, że </a:t>
            </a:r>
            <a:r>
              <a:rPr lang="pl-PL" sz="1400" dirty="0" err="1"/>
              <a:t>overall</a:t>
            </a:r>
            <a:r>
              <a:rPr lang="pl-PL" sz="1400" dirty="0"/>
              <a:t> przyjmuje wartości od 47 do 93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400" dirty="0"/>
              <a:t>Już </a:t>
            </a:r>
            <a:r>
              <a:rPr lang="pl-PL" sz="1400" dirty="0" err="1"/>
              <a:t>overall</a:t>
            </a:r>
            <a:r>
              <a:rPr lang="pl-PL" sz="1400" dirty="0"/>
              <a:t> 77 stanowi 95 </a:t>
            </a:r>
            <a:r>
              <a:rPr lang="pl-PL" sz="1400" dirty="0" err="1"/>
              <a:t>centyl</a:t>
            </a:r>
            <a:r>
              <a:rPr lang="pl-PL" sz="1400" dirty="0"/>
              <a:t>, a mimo tego najlepsi gracze osiągają oceny 90+ (np. </a:t>
            </a:r>
            <a:r>
              <a:rPr lang="pl-PL" sz="1400" dirty="0" err="1"/>
              <a:t>Messi</a:t>
            </a:r>
            <a:r>
              <a:rPr lang="pl-PL" sz="1400" dirty="0"/>
              <a:t>, Ronaldo, Lewandowski) co oznacza że różnica pomiędzy czołówką, a absolutną elitą jest niesamowicie duża, co w późniejszej analizie będzie zauważalne i wykresy będą pokazywać wyraźne wychylenia dla danych elitarnych zawodników.</a:t>
            </a:r>
          </a:p>
        </p:txBody>
      </p:sp>
    </p:spTree>
    <p:extLst>
      <p:ext uri="{BB962C8B-B14F-4D97-AF65-F5344CB8AC3E}">
        <p14:creationId xmlns:p14="http://schemas.microsoft.com/office/powerpoint/2010/main" val="288197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3F645C-C18F-23C2-5693-29B7603B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43"/>
            <a:ext cx="10515600" cy="890588"/>
          </a:xfrm>
        </p:spPr>
        <p:txBody>
          <a:bodyPr>
            <a:normAutofit/>
          </a:bodyPr>
          <a:lstStyle/>
          <a:p>
            <a:r>
              <a:rPr lang="pl-PL" sz="3200" dirty="0"/>
              <a:t>Analiza </a:t>
            </a:r>
            <a:r>
              <a:rPr lang="pl-PL" sz="3200" dirty="0" err="1"/>
              <a:t>boxplotu</a:t>
            </a:r>
            <a:r>
              <a:rPr lang="pl-PL" sz="3200" dirty="0"/>
              <a:t>: Oceny </a:t>
            </a:r>
            <a:r>
              <a:rPr lang="pl-PL" sz="3200" dirty="0" err="1"/>
              <a:t>overall</a:t>
            </a:r>
            <a:r>
              <a:rPr lang="pl-PL" sz="3200" dirty="0"/>
              <a:t> wg pozycji</a:t>
            </a:r>
          </a:p>
        </p:txBody>
      </p:sp>
      <p:pic>
        <p:nvPicPr>
          <p:cNvPr id="5" name="Symbol zastępczy zawartości 4" descr="Obraz zawierający diagram, tekst, Prostokąt, kwadrat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4B1B8FA8-9C7E-B6CD-0B20-1F5BE1D65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700" y="1189831"/>
            <a:ext cx="6334298" cy="3548965"/>
          </a:xfr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94D2AFAE-4824-F3B0-2110-AE00E538447B}"/>
              </a:ext>
            </a:extLst>
          </p:cNvPr>
          <p:cNvSpPr txBox="1"/>
          <p:nvPr/>
        </p:nvSpPr>
        <p:spPr>
          <a:xfrm>
            <a:off x="838200" y="1278731"/>
            <a:ext cx="4292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 err="1"/>
              <a:t>Boxplot</a:t>
            </a:r>
            <a:r>
              <a:rPr lang="pl-PL" sz="1600" dirty="0"/>
              <a:t> wizualizuje rozkład danych poprzez </a:t>
            </a:r>
            <a:r>
              <a:rPr lang="pl-PL" sz="1600" b="1" dirty="0"/>
              <a:t>medianę</a:t>
            </a:r>
            <a:r>
              <a:rPr lang="pl-PL" sz="1600" dirty="0"/>
              <a:t> (linia środkowa), </a:t>
            </a:r>
            <a:r>
              <a:rPr lang="pl-PL" sz="1600" b="1" dirty="0" err="1"/>
              <a:t>kwartyle</a:t>
            </a:r>
            <a:r>
              <a:rPr lang="pl-PL" sz="1600" dirty="0"/>
              <a:t> (pudełko), typowy zakres wartości (wąsy) oraz wartości odstające (kropki), pozwalając na szybkie porównanie grup.</a:t>
            </a:r>
          </a:p>
          <a:p>
            <a:endParaRPr lang="pl-PL" sz="1600" dirty="0"/>
          </a:p>
          <a:p>
            <a:r>
              <a:rPr lang="pl-PL" sz="1600" b="1" dirty="0"/>
              <a:t>Obserwacje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Najwyższą medianę </a:t>
            </a:r>
            <a:r>
              <a:rPr lang="pl-PL" sz="1600" dirty="0" err="1"/>
              <a:t>overall</a:t>
            </a:r>
            <a:r>
              <a:rPr lang="pl-PL" sz="1600" dirty="0"/>
              <a:t> mają zawodnicy na pozycji CDM (Środkowy pomocnik defensywny), a najniższą na pozycji GK (bramkarz)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Bramkarze mają najszersze wąsy na </a:t>
            </a:r>
            <a:r>
              <a:rPr lang="pl-PL" sz="1600" dirty="0" err="1"/>
              <a:t>boxplotach</a:t>
            </a:r>
            <a:r>
              <a:rPr lang="pl-PL" sz="1600" dirty="0"/>
              <a:t>, co oznacza większe zróżnicowanie ich ocen </a:t>
            </a:r>
            <a:r>
              <a:rPr lang="pl-PL" sz="1600" dirty="0" err="1"/>
              <a:t>overall</a:t>
            </a:r>
            <a:r>
              <a:rPr lang="pl-PL" sz="1600" dirty="0"/>
              <a:t>, podczas gdy rozkład ocen CDM i CB jest najbardziej skupiony – ich wąsy są najwęższe.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Na każdej pozycji widać ekstremalne wartości – wybitnych zawodników</a:t>
            </a:r>
          </a:p>
        </p:txBody>
      </p:sp>
    </p:spTree>
    <p:extLst>
      <p:ext uri="{BB962C8B-B14F-4D97-AF65-F5344CB8AC3E}">
        <p14:creationId xmlns:p14="http://schemas.microsoft.com/office/powerpoint/2010/main" val="369759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5B2D9-0148-8002-47E5-00C0DBC5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FD4FD2-AD71-84D7-B0DA-FCF58343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443"/>
            <a:ext cx="10515600" cy="890588"/>
          </a:xfrm>
        </p:spPr>
        <p:txBody>
          <a:bodyPr>
            <a:normAutofit/>
          </a:bodyPr>
          <a:lstStyle/>
          <a:p>
            <a:r>
              <a:rPr lang="pl-PL" sz="3200" dirty="0"/>
              <a:t>Analiza </a:t>
            </a:r>
            <a:r>
              <a:rPr lang="pl-PL" sz="3200" dirty="0" err="1"/>
              <a:t>boxplotu</a:t>
            </a:r>
            <a:r>
              <a:rPr lang="pl-PL" sz="3200" dirty="0"/>
              <a:t>: Wartość rynkowa vs preferowana noga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44C47B5-DDCB-CE35-B16F-962048871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3700" y="1189831"/>
            <a:ext cx="6334298" cy="3548965"/>
          </a:xfr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9929A278-E9AB-E715-2CCB-916EF9CF9D04}"/>
              </a:ext>
            </a:extLst>
          </p:cNvPr>
          <p:cNvSpPr txBox="1"/>
          <p:nvPr/>
        </p:nvSpPr>
        <p:spPr>
          <a:xfrm>
            <a:off x="838200" y="1278731"/>
            <a:ext cx="4292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Outliery</a:t>
            </a:r>
            <a:r>
              <a:rPr lang="pl-PL" sz="1600" dirty="0"/>
              <a:t> zostały ukryte (</a:t>
            </a:r>
            <a:r>
              <a:rPr lang="pl-PL" sz="1600" dirty="0" err="1"/>
              <a:t>showfliers</a:t>
            </a:r>
            <a:r>
              <a:rPr lang="pl-PL" sz="1600" dirty="0"/>
              <a:t>=</a:t>
            </a:r>
            <a:r>
              <a:rPr lang="pl-PL" sz="1600" dirty="0" err="1"/>
              <a:t>False</a:t>
            </a:r>
            <a:r>
              <a:rPr lang="pl-PL" sz="1600" dirty="0"/>
              <a:t>), ponieważ gdyby próbować je pokazać wykres stałby się nieczytelny ze względu na znacznie wyższą wartości  topowych zawodników.</a:t>
            </a:r>
            <a:endParaRPr lang="pl-PL" sz="1600" b="1" dirty="0"/>
          </a:p>
          <a:p>
            <a:r>
              <a:rPr lang="pl-PL" sz="1600" b="1" dirty="0"/>
              <a:t>Obserwacje: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Lewonożni (</a:t>
            </a:r>
            <a:r>
              <a:rPr lang="pl-PL" sz="1600" dirty="0" err="1"/>
              <a:t>Left</a:t>
            </a:r>
            <a:r>
              <a:rPr lang="pl-PL" sz="1600" dirty="0"/>
              <a:t>) mają wyższą medianę wartości rynkowej niż </a:t>
            </a:r>
            <a:r>
              <a:rPr lang="pl-PL" sz="1600" dirty="0" err="1"/>
              <a:t>prawonożni</a:t>
            </a:r>
            <a:r>
              <a:rPr lang="pl-PL" sz="1600" dirty="0"/>
              <a:t> (Right).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Mediana jest bliżej Q1 niż Q3 w obu przypadkach co pokazuje, że w przypadku wartości mamy do czynienia z rozkładem prawostronnie skośnym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/>
              <a:t>Z racji, że zawodników lewonożnych jest znacznie mniej (24%) ich wartość jest znacznie wyższa przez niższą podaż</a:t>
            </a:r>
          </a:p>
        </p:txBody>
      </p:sp>
    </p:spTree>
    <p:extLst>
      <p:ext uri="{BB962C8B-B14F-4D97-AF65-F5344CB8AC3E}">
        <p14:creationId xmlns:p14="http://schemas.microsoft.com/office/powerpoint/2010/main" val="74508485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1976</Words>
  <Application>Microsoft Office PowerPoint</Application>
  <PresentationFormat>Panoramiczny</PresentationFormat>
  <Paragraphs>304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Motyw pakietu Office</vt:lpstr>
      <vt:lpstr>Projekt część I - raport</vt:lpstr>
      <vt:lpstr>I. Wstęp</vt:lpstr>
      <vt:lpstr>II. Charakterystyka zbioru danych</vt:lpstr>
      <vt:lpstr>Prezentacja programu PowerPoint</vt:lpstr>
      <vt:lpstr>Analiza Statystyk Wstępnych Danych</vt:lpstr>
      <vt:lpstr>Prezentacja programu PowerPoint</vt:lpstr>
      <vt:lpstr>Analiza wykresu: Rozkład ocen overall</vt:lpstr>
      <vt:lpstr>Analiza boxplotu: Oceny overall wg pozycji</vt:lpstr>
      <vt:lpstr>Analiza boxplotu: Wartość rynkowa vs preferowana noga</vt:lpstr>
      <vt:lpstr>Wartość rynkowa vs preferowana noga  (showfliers=false) i (showfliers=true) </vt:lpstr>
      <vt:lpstr>Analiza violinplotu: Potencjał graczy wg pozycji i preferowanej nogi</vt:lpstr>
      <vt:lpstr>Analiza wykresu punktowego z przedziałami błędów: Mediana ocen overall w grupach wiekowych</vt:lpstr>
      <vt:lpstr>Analiza rozkładu zarobków i wartości rynkowej zawodników</vt:lpstr>
      <vt:lpstr>Prezentacja programu PowerPoint</vt:lpstr>
      <vt:lpstr>Analiza heatmapy korelacji</vt:lpstr>
      <vt:lpstr>Analiza wykresu regresji liniowej: Relacja wartość-zarobki z podziałem na preferowaną nogę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Maciej Durkalec</dc:creator>
  <cp:lastModifiedBy>Maciej Durkalec</cp:lastModifiedBy>
  <cp:revision>3</cp:revision>
  <dcterms:created xsi:type="dcterms:W3CDTF">2025-03-28T10:36:24Z</dcterms:created>
  <dcterms:modified xsi:type="dcterms:W3CDTF">2025-03-28T14:15:56Z</dcterms:modified>
</cp:coreProperties>
</file>