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426" r:id="rId3"/>
    <p:sldId id="427" r:id="rId4"/>
    <p:sldId id="270" r:id="rId5"/>
    <p:sldId id="271" r:id="rId6"/>
    <p:sldId id="258" r:id="rId7"/>
    <p:sldId id="259" r:id="rId8"/>
    <p:sldId id="266" r:id="rId9"/>
    <p:sldId id="260" r:id="rId10"/>
    <p:sldId id="272" r:id="rId11"/>
    <p:sldId id="256" r:id="rId12"/>
    <p:sldId id="282" r:id="rId13"/>
    <p:sldId id="401" r:id="rId14"/>
    <p:sldId id="402" r:id="rId15"/>
    <p:sldId id="416" r:id="rId16"/>
    <p:sldId id="277" r:id="rId17"/>
    <p:sldId id="417" r:id="rId18"/>
    <p:sldId id="276" r:id="rId19"/>
    <p:sldId id="418" r:id="rId20"/>
    <p:sldId id="278" r:id="rId21"/>
    <p:sldId id="288" r:id="rId22"/>
    <p:sldId id="419" r:id="rId23"/>
    <p:sldId id="305" r:id="rId24"/>
    <p:sldId id="420" r:id="rId25"/>
    <p:sldId id="421" r:id="rId26"/>
    <p:sldId id="422" r:id="rId27"/>
    <p:sldId id="425" r:id="rId28"/>
    <p:sldId id="4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68398-DCA6-741A-468D-CAB76CBC6460}" v="7" dt="2022-09-29T18:48:19.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8"/>
    <p:restoredTop sz="94626"/>
  </p:normalViewPr>
  <p:slideViewPr>
    <p:cSldViewPr snapToGrid="0" snapToObjects="1">
      <p:cViewPr varScale="1">
        <p:scale>
          <a:sx n="119" d="100"/>
          <a:sy n="119"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olm Angus MacIver" userId="S::mma165@ads.northwestern.edu::78a91b30-655a-41ac-85e2-cb5be87ed9c3" providerId="AD" clId="Web-{ACC68398-DCA6-741A-468D-CAB76CBC6460}"/>
    <pc:docChg chg="modSld">
      <pc:chgData name="Malcolm Angus MacIver" userId="S::mma165@ads.northwestern.edu::78a91b30-655a-41ac-85e2-cb5be87ed9c3" providerId="AD" clId="Web-{ACC68398-DCA6-741A-468D-CAB76CBC6460}" dt="2022-09-29T18:48:19.697" v="6" actId="20577"/>
      <pc:docMkLst>
        <pc:docMk/>
      </pc:docMkLst>
      <pc:sldChg chg="modSp">
        <pc:chgData name="Malcolm Angus MacIver" userId="S::mma165@ads.northwestern.edu::78a91b30-655a-41ac-85e2-cb5be87ed9c3" providerId="AD" clId="Web-{ACC68398-DCA6-741A-468D-CAB76CBC6460}" dt="2022-09-29T18:48:19.697" v="6" actId="20577"/>
        <pc:sldMkLst>
          <pc:docMk/>
          <pc:sldMk cId="2486997101" sldId="257"/>
        </pc:sldMkLst>
        <pc:spChg chg="mod">
          <ac:chgData name="Malcolm Angus MacIver" userId="S::mma165@ads.northwestern.edu::78a91b30-655a-41ac-85e2-cb5be87ed9c3" providerId="AD" clId="Web-{ACC68398-DCA6-741A-468D-CAB76CBC6460}" dt="2022-09-29T18:48:19.697" v="6" actId="20577"/>
          <ac:spMkLst>
            <pc:docMk/>
            <pc:sldMk cId="2486997101" sldId="257"/>
            <ac:spMk id="3" creationId="{50A05605-E2AE-014A-AA96-33A3014417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84E62-C587-3D4D-BB47-9100293EC952}"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A3805-1A6C-8B4E-BFD1-8A0260A936F1}" type="slidenum">
              <a:rPr lang="en-US" smtClean="0"/>
              <a:t>‹#›</a:t>
            </a:fld>
            <a:endParaRPr lang="en-US"/>
          </a:p>
        </p:txBody>
      </p:sp>
    </p:spTree>
    <p:extLst>
      <p:ext uri="{BB962C8B-B14F-4D97-AF65-F5344CB8AC3E}">
        <p14:creationId xmlns:p14="http://schemas.microsoft.com/office/powerpoint/2010/main" val="131776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A3805-1A6C-8B4E-BFD1-8A0260A936F1}" type="slidenum">
              <a:rPr lang="en-US" smtClean="0"/>
              <a:t>8</a:t>
            </a:fld>
            <a:endParaRPr lang="en-US"/>
          </a:p>
        </p:txBody>
      </p:sp>
    </p:spTree>
    <p:extLst>
      <p:ext uri="{BB962C8B-B14F-4D97-AF65-F5344CB8AC3E}">
        <p14:creationId xmlns:p14="http://schemas.microsoft.com/office/powerpoint/2010/main" val="35641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a pessimistic view of neuroscience.  The brain is a tissue and like any other is made of cells that behave like other cells.</a:t>
            </a:r>
          </a:p>
        </p:txBody>
      </p:sp>
      <p:sp>
        <p:nvSpPr>
          <p:cNvPr id="4" name="Slide Number Placeholder 3"/>
          <p:cNvSpPr>
            <a:spLocks noGrp="1"/>
          </p:cNvSpPr>
          <p:nvPr>
            <p:ph type="sldNum" sz="quarter" idx="5"/>
          </p:nvPr>
        </p:nvSpPr>
        <p:spPr/>
        <p:txBody>
          <a:bodyPr/>
          <a:lstStyle/>
          <a:p>
            <a:fld id="{AB5A3805-1A6C-8B4E-BFD1-8A0260A936F1}" type="slidenum">
              <a:rPr lang="en-US" smtClean="0"/>
              <a:t>11</a:t>
            </a:fld>
            <a:endParaRPr lang="en-US"/>
          </a:p>
        </p:txBody>
      </p:sp>
    </p:spTree>
    <p:extLst>
      <p:ext uri="{BB962C8B-B14F-4D97-AF65-F5344CB8AC3E}">
        <p14:creationId xmlns:p14="http://schemas.microsoft.com/office/powerpoint/2010/main" val="90118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1.1  Genes and the nervous system.</a:t>
            </a:r>
            <a:r>
              <a:rPr lang="en-US" dirty="0"/>
              <a:t> (A) In this Venn diagram of the human genome, the blue and purple regions represent genes that are expressed selectively in the nervous system along with those that are expressed in the nervous system as well as in all other tissues. (B) The locations and levels of expression of a single gene in the human brain. Dots indicate brain regions where mRNA for this particular gene are found, while their color (blue to orange) indicates the relative level (lower to higher) of mRNA detected at each location. (C) The consequence of a single-gene mutation for brain development. The gene, </a:t>
            </a:r>
            <a:r>
              <a:rPr lang="en-US" i="1" dirty="0"/>
              <a:t>ASPM</a:t>
            </a:r>
            <a:r>
              <a:rPr lang="en-US" dirty="0"/>
              <a:t> (</a:t>
            </a:r>
            <a:r>
              <a:rPr lang="en-US" i="1" dirty="0"/>
              <a:t>Abnormal Spindle-like Microcephaly-associated</a:t>
            </a:r>
            <a:r>
              <a:rPr lang="en-US" dirty="0"/>
              <a:t>), affects the function of a protein associated with mitotic spindles and results in microcephaly. In an individual carrying the </a:t>
            </a:r>
            <a:r>
              <a:rPr lang="en-US" i="1" dirty="0"/>
              <a:t>ASPM</a:t>
            </a:r>
            <a:r>
              <a:rPr lang="en-US" dirty="0"/>
              <a:t> mutation (left), the size of the brain is dramatically reduced and its anatomical organization is distorted compared with the brain of a typical control (right) of similar age and sex. (A data from Ramsköld et al., 2009; B courtesy of Allen Brain Atlas; C from Bond et al., 2002.)</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13</a:t>
            </a:fld>
            <a:endParaRPr lang="en-US" dirty="0"/>
          </a:p>
        </p:txBody>
      </p:sp>
    </p:spTree>
    <p:extLst>
      <p:ext uri="{BB962C8B-B14F-4D97-AF65-F5344CB8AC3E}">
        <p14:creationId xmlns:p14="http://schemas.microsoft.com/office/powerpoint/2010/main" val="387266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BOX 1A  Model Organisms in Neuroscience</a:t>
            </a:r>
            <a:endParaRPr lang="en-US" dirty="0"/>
          </a:p>
          <a:p>
            <a:r>
              <a:rPr lang="en-US" dirty="0"/>
              <a:t>Estimated genome sizes of humans and several model species. Note that the number of genes in an organism’s genome does not correlate with cellular or organismal complexity; the simple nematode </a:t>
            </a:r>
            <a:r>
              <a:rPr lang="en-US" i="1" dirty="0"/>
              <a:t>Caenorhabditis elegans</a:t>
            </a:r>
            <a:r>
              <a:rPr lang="en-US" dirty="0"/>
              <a:t>, for example, has almost the same number of genes as a human. Much genetic activity is dependent on transcription factors that regulate when and to what degree a given gene is expressed.</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14</a:t>
            </a:fld>
            <a:endParaRPr lang="en-US" dirty="0"/>
          </a:p>
        </p:txBody>
      </p:sp>
    </p:spTree>
    <p:extLst>
      <p:ext uri="{BB962C8B-B14F-4D97-AF65-F5344CB8AC3E}">
        <p14:creationId xmlns:p14="http://schemas.microsoft.com/office/powerpoint/2010/main" val="406613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1100">
                <a:solidFill>
                  <a:schemeClr val="tx1"/>
                </a:solidFill>
                <a:latin typeface="Arial" charset="0"/>
                <a:ea typeface="ＭＳ Ｐゴシック" charset="0"/>
              </a:defRPr>
            </a:lvl1pPr>
            <a:lvl2pPr marL="702756" indent="-270291" defTabSz="914485">
              <a:defRPr sz="1100">
                <a:solidFill>
                  <a:schemeClr val="tx1"/>
                </a:solidFill>
                <a:latin typeface="Arial" charset="0"/>
                <a:ea typeface="ＭＳ Ｐゴシック" charset="0"/>
              </a:defRPr>
            </a:lvl2pPr>
            <a:lvl3pPr marL="1081164" indent="-216233" defTabSz="914485">
              <a:defRPr sz="1100">
                <a:solidFill>
                  <a:schemeClr val="tx1"/>
                </a:solidFill>
                <a:latin typeface="Arial" charset="0"/>
                <a:ea typeface="ＭＳ Ｐゴシック" charset="0"/>
              </a:defRPr>
            </a:lvl3pPr>
            <a:lvl4pPr marL="1513629" indent="-216233" defTabSz="914485">
              <a:defRPr sz="1100">
                <a:solidFill>
                  <a:schemeClr val="tx1"/>
                </a:solidFill>
                <a:latin typeface="Arial" charset="0"/>
                <a:ea typeface="ＭＳ Ｐゴシック" charset="0"/>
              </a:defRPr>
            </a:lvl4pPr>
            <a:lvl5pPr marL="1946095" indent="-216233" defTabSz="914485">
              <a:defRPr sz="1100">
                <a:solidFill>
                  <a:schemeClr val="tx1"/>
                </a:solidFill>
                <a:latin typeface="Arial" charset="0"/>
                <a:ea typeface="ＭＳ Ｐゴシック" charset="0"/>
              </a:defRPr>
            </a:lvl5pPr>
            <a:lvl6pPr marL="2378560" indent="-216233" defTabSz="914485" eaLnBrk="0" fontAlgn="base" hangingPunct="0">
              <a:spcBef>
                <a:spcPct val="30000"/>
              </a:spcBef>
              <a:spcAft>
                <a:spcPct val="0"/>
              </a:spcAft>
              <a:defRPr sz="1100">
                <a:solidFill>
                  <a:schemeClr val="tx1"/>
                </a:solidFill>
                <a:latin typeface="Arial" charset="0"/>
                <a:ea typeface="ＭＳ Ｐゴシック" charset="0"/>
              </a:defRPr>
            </a:lvl6pPr>
            <a:lvl7pPr marL="2811026" indent="-216233" defTabSz="914485" eaLnBrk="0" fontAlgn="base" hangingPunct="0">
              <a:spcBef>
                <a:spcPct val="30000"/>
              </a:spcBef>
              <a:spcAft>
                <a:spcPct val="0"/>
              </a:spcAft>
              <a:defRPr sz="1100">
                <a:solidFill>
                  <a:schemeClr val="tx1"/>
                </a:solidFill>
                <a:latin typeface="Arial" charset="0"/>
                <a:ea typeface="ＭＳ Ｐゴシック" charset="0"/>
              </a:defRPr>
            </a:lvl7pPr>
            <a:lvl8pPr marL="3243491" indent="-216233" defTabSz="914485" eaLnBrk="0" fontAlgn="base" hangingPunct="0">
              <a:spcBef>
                <a:spcPct val="30000"/>
              </a:spcBef>
              <a:spcAft>
                <a:spcPct val="0"/>
              </a:spcAft>
              <a:defRPr sz="1100">
                <a:solidFill>
                  <a:schemeClr val="tx1"/>
                </a:solidFill>
                <a:latin typeface="Arial" charset="0"/>
                <a:ea typeface="ＭＳ Ｐゴシック" charset="0"/>
              </a:defRPr>
            </a:lvl8pPr>
            <a:lvl9pPr marL="3675957" indent="-216233" defTabSz="914485" eaLnBrk="0" fontAlgn="base" hangingPunct="0">
              <a:spcBef>
                <a:spcPct val="30000"/>
              </a:spcBef>
              <a:spcAft>
                <a:spcPct val="0"/>
              </a:spcAft>
              <a:defRPr sz="1100">
                <a:solidFill>
                  <a:schemeClr val="tx1"/>
                </a:solidFill>
                <a:latin typeface="Arial" charset="0"/>
                <a:ea typeface="ＭＳ Ｐゴシック" charset="0"/>
              </a:defRPr>
            </a:lvl9pPr>
          </a:lstStyle>
          <a:p>
            <a:pPr>
              <a:defRPr/>
            </a:pPr>
            <a:fld id="{A8ADAFBC-6BC0-B545-9450-DFF333FECF9E}" type="slidenum">
              <a:rPr lang="en-US" sz="1200"/>
              <a:pPr>
                <a:defRPr/>
              </a:pPr>
              <a:t>16</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extLst>
      <p:ext uri="{BB962C8B-B14F-4D97-AF65-F5344CB8AC3E}">
        <p14:creationId xmlns:p14="http://schemas.microsoft.com/office/powerpoint/2010/main" val="26843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1100">
                <a:solidFill>
                  <a:schemeClr val="tx1"/>
                </a:solidFill>
                <a:latin typeface="Arial" charset="0"/>
                <a:ea typeface="ＭＳ Ｐゴシック" charset="0"/>
              </a:defRPr>
            </a:lvl1pPr>
            <a:lvl2pPr marL="702756" indent="-270291" defTabSz="914485">
              <a:defRPr sz="1100">
                <a:solidFill>
                  <a:schemeClr val="tx1"/>
                </a:solidFill>
                <a:latin typeface="Arial" charset="0"/>
                <a:ea typeface="ＭＳ Ｐゴシック" charset="0"/>
              </a:defRPr>
            </a:lvl2pPr>
            <a:lvl3pPr marL="1081164" indent="-216233" defTabSz="914485">
              <a:defRPr sz="1100">
                <a:solidFill>
                  <a:schemeClr val="tx1"/>
                </a:solidFill>
                <a:latin typeface="Arial" charset="0"/>
                <a:ea typeface="ＭＳ Ｐゴシック" charset="0"/>
              </a:defRPr>
            </a:lvl3pPr>
            <a:lvl4pPr marL="1513629" indent="-216233" defTabSz="914485">
              <a:defRPr sz="1100">
                <a:solidFill>
                  <a:schemeClr val="tx1"/>
                </a:solidFill>
                <a:latin typeface="Arial" charset="0"/>
                <a:ea typeface="ＭＳ Ｐゴシック" charset="0"/>
              </a:defRPr>
            </a:lvl4pPr>
            <a:lvl5pPr marL="1946095" indent="-216233" defTabSz="914485">
              <a:defRPr sz="1100">
                <a:solidFill>
                  <a:schemeClr val="tx1"/>
                </a:solidFill>
                <a:latin typeface="Arial" charset="0"/>
                <a:ea typeface="ＭＳ Ｐゴシック" charset="0"/>
              </a:defRPr>
            </a:lvl5pPr>
            <a:lvl6pPr marL="2378560" indent="-216233" defTabSz="914485" eaLnBrk="0" fontAlgn="base" hangingPunct="0">
              <a:spcBef>
                <a:spcPct val="30000"/>
              </a:spcBef>
              <a:spcAft>
                <a:spcPct val="0"/>
              </a:spcAft>
              <a:defRPr sz="1100">
                <a:solidFill>
                  <a:schemeClr val="tx1"/>
                </a:solidFill>
                <a:latin typeface="Arial" charset="0"/>
                <a:ea typeface="ＭＳ Ｐゴシック" charset="0"/>
              </a:defRPr>
            </a:lvl6pPr>
            <a:lvl7pPr marL="2811026" indent="-216233" defTabSz="914485" eaLnBrk="0" fontAlgn="base" hangingPunct="0">
              <a:spcBef>
                <a:spcPct val="30000"/>
              </a:spcBef>
              <a:spcAft>
                <a:spcPct val="0"/>
              </a:spcAft>
              <a:defRPr sz="1100">
                <a:solidFill>
                  <a:schemeClr val="tx1"/>
                </a:solidFill>
                <a:latin typeface="Arial" charset="0"/>
                <a:ea typeface="ＭＳ Ｐゴシック" charset="0"/>
              </a:defRPr>
            </a:lvl7pPr>
            <a:lvl8pPr marL="3243491" indent="-216233" defTabSz="914485" eaLnBrk="0" fontAlgn="base" hangingPunct="0">
              <a:spcBef>
                <a:spcPct val="30000"/>
              </a:spcBef>
              <a:spcAft>
                <a:spcPct val="0"/>
              </a:spcAft>
              <a:defRPr sz="1100">
                <a:solidFill>
                  <a:schemeClr val="tx1"/>
                </a:solidFill>
                <a:latin typeface="Arial" charset="0"/>
                <a:ea typeface="ＭＳ Ｐゴシック" charset="0"/>
              </a:defRPr>
            </a:lvl8pPr>
            <a:lvl9pPr marL="3675957" indent="-216233" defTabSz="914485" eaLnBrk="0" fontAlgn="base" hangingPunct="0">
              <a:spcBef>
                <a:spcPct val="30000"/>
              </a:spcBef>
              <a:spcAft>
                <a:spcPct val="0"/>
              </a:spcAft>
              <a:defRPr sz="1100">
                <a:solidFill>
                  <a:schemeClr val="tx1"/>
                </a:solidFill>
                <a:latin typeface="Arial" charset="0"/>
                <a:ea typeface="ＭＳ Ｐゴシック" charset="0"/>
              </a:defRPr>
            </a:lvl9pPr>
          </a:lstStyle>
          <a:p>
            <a:pPr>
              <a:defRPr/>
            </a:pPr>
            <a:fld id="{324D7512-55CC-224A-803E-0A5F0DAD2155}" type="slidenum">
              <a:rPr lang="en-US" sz="1200"/>
              <a:pPr>
                <a:defRPr/>
              </a:pPr>
              <a:t>18</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extLst>
      <p:ext uri="{BB962C8B-B14F-4D97-AF65-F5344CB8AC3E}">
        <p14:creationId xmlns:p14="http://schemas.microsoft.com/office/powerpoint/2010/main" val="353138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4485">
              <a:defRPr sz="1100">
                <a:solidFill>
                  <a:schemeClr val="tx1"/>
                </a:solidFill>
                <a:latin typeface="Arial" charset="0"/>
                <a:ea typeface="ＭＳ Ｐゴシック" charset="0"/>
              </a:defRPr>
            </a:lvl1pPr>
            <a:lvl2pPr marL="702756" indent="-270291" defTabSz="914485">
              <a:defRPr sz="1100">
                <a:solidFill>
                  <a:schemeClr val="tx1"/>
                </a:solidFill>
                <a:latin typeface="Arial" charset="0"/>
                <a:ea typeface="ＭＳ Ｐゴシック" charset="0"/>
              </a:defRPr>
            </a:lvl2pPr>
            <a:lvl3pPr marL="1081164" indent="-216233" defTabSz="914485">
              <a:defRPr sz="1100">
                <a:solidFill>
                  <a:schemeClr val="tx1"/>
                </a:solidFill>
                <a:latin typeface="Arial" charset="0"/>
                <a:ea typeface="ＭＳ Ｐゴシック" charset="0"/>
              </a:defRPr>
            </a:lvl3pPr>
            <a:lvl4pPr marL="1513629" indent="-216233" defTabSz="914485">
              <a:defRPr sz="1100">
                <a:solidFill>
                  <a:schemeClr val="tx1"/>
                </a:solidFill>
                <a:latin typeface="Arial" charset="0"/>
                <a:ea typeface="ＭＳ Ｐゴシック" charset="0"/>
              </a:defRPr>
            </a:lvl4pPr>
            <a:lvl5pPr marL="1946095" indent="-216233" defTabSz="914485">
              <a:defRPr sz="1100">
                <a:solidFill>
                  <a:schemeClr val="tx1"/>
                </a:solidFill>
                <a:latin typeface="Arial" charset="0"/>
                <a:ea typeface="ＭＳ Ｐゴシック" charset="0"/>
              </a:defRPr>
            </a:lvl5pPr>
            <a:lvl6pPr marL="2378560" indent="-216233" defTabSz="914485" eaLnBrk="0" fontAlgn="base" hangingPunct="0">
              <a:spcBef>
                <a:spcPct val="30000"/>
              </a:spcBef>
              <a:spcAft>
                <a:spcPct val="0"/>
              </a:spcAft>
              <a:defRPr sz="1100">
                <a:solidFill>
                  <a:schemeClr val="tx1"/>
                </a:solidFill>
                <a:latin typeface="Arial" charset="0"/>
                <a:ea typeface="ＭＳ Ｐゴシック" charset="0"/>
              </a:defRPr>
            </a:lvl6pPr>
            <a:lvl7pPr marL="2811026" indent="-216233" defTabSz="914485" eaLnBrk="0" fontAlgn="base" hangingPunct="0">
              <a:spcBef>
                <a:spcPct val="30000"/>
              </a:spcBef>
              <a:spcAft>
                <a:spcPct val="0"/>
              </a:spcAft>
              <a:defRPr sz="1100">
                <a:solidFill>
                  <a:schemeClr val="tx1"/>
                </a:solidFill>
                <a:latin typeface="Arial" charset="0"/>
                <a:ea typeface="ＭＳ Ｐゴシック" charset="0"/>
              </a:defRPr>
            </a:lvl7pPr>
            <a:lvl8pPr marL="3243491" indent="-216233" defTabSz="914485" eaLnBrk="0" fontAlgn="base" hangingPunct="0">
              <a:spcBef>
                <a:spcPct val="30000"/>
              </a:spcBef>
              <a:spcAft>
                <a:spcPct val="0"/>
              </a:spcAft>
              <a:defRPr sz="1100">
                <a:solidFill>
                  <a:schemeClr val="tx1"/>
                </a:solidFill>
                <a:latin typeface="Arial" charset="0"/>
                <a:ea typeface="ＭＳ Ｐゴシック" charset="0"/>
              </a:defRPr>
            </a:lvl8pPr>
            <a:lvl9pPr marL="3675957" indent="-216233" defTabSz="914485" eaLnBrk="0" fontAlgn="base" hangingPunct="0">
              <a:spcBef>
                <a:spcPct val="30000"/>
              </a:spcBef>
              <a:spcAft>
                <a:spcPct val="0"/>
              </a:spcAft>
              <a:defRPr sz="1100">
                <a:solidFill>
                  <a:schemeClr val="tx1"/>
                </a:solidFill>
                <a:latin typeface="Arial" charset="0"/>
                <a:ea typeface="ＭＳ Ｐゴシック" charset="0"/>
              </a:defRPr>
            </a:lvl9pPr>
          </a:lstStyle>
          <a:p>
            <a:pPr>
              <a:defRPr/>
            </a:pPr>
            <a:fld id="{43FFB709-C2DD-F445-B7BD-D8F1B79985FD}" type="slidenum">
              <a:rPr lang="en-US" sz="1200"/>
              <a:pPr>
                <a:defRPr/>
              </a:pPr>
              <a:t>20</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extLst>
      <p:ext uri="{BB962C8B-B14F-4D97-AF65-F5344CB8AC3E}">
        <p14:creationId xmlns:p14="http://schemas.microsoft.com/office/powerpoint/2010/main" val="325128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Critique this figure.  (1) Monkeys are more social animals than apes for neocortex size; (2) How do you determine the number of friends for a monkey or </a:t>
            </a:r>
            <a:r>
              <a:rPr lang="en-US"/>
              <a:t>an ape?</a:t>
            </a:r>
          </a:p>
        </p:txBody>
      </p:sp>
      <p:sp>
        <p:nvSpPr>
          <p:cNvPr id="4" name="Slide Number Placeholder 3"/>
          <p:cNvSpPr>
            <a:spLocks noGrp="1"/>
          </p:cNvSpPr>
          <p:nvPr>
            <p:ph type="sldNum" sz="quarter" idx="5"/>
          </p:nvPr>
        </p:nvSpPr>
        <p:spPr/>
        <p:txBody>
          <a:bodyPr/>
          <a:lstStyle/>
          <a:p>
            <a:fld id="{BF40085E-CFE1-E24E-945A-4A7AB1FB77B1}" type="slidenum">
              <a:rPr lang="en-US" smtClean="0"/>
              <a:t>24</a:t>
            </a:fld>
            <a:endParaRPr lang="en-US"/>
          </a:p>
        </p:txBody>
      </p:sp>
    </p:spTree>
    <p:extLst>
      <p:ext uri="{BB962C8B-B14F-4D97-AF65-F5344CB8AC3E}">
        <p14:creationId xmlns:p14="http://schemas.microsoft.com/office/powerpoint/2010/main" val="55947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BB7E-A604-D047-AFF2-6685ADFA5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258F7-744E-8748-9F34-BB3E73E86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0F7556-0D73-064F-84B2-4D04C3D221BE}"/>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0DF538A4-2BFC-4D40-9656-AF049EC5C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13520-F383-FC49-AF59-910FCA238686}"/>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264383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DFAB-EC7B-1C40-A016-404289606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64E8CE-944C-604E-B6AB-B8910E0BA0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7E183-DC38-474E-823F-4593D6ED81F0}"/>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CEAAEC23-E681-3D4C-BE08-35E1A9A69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3E23E-5296-B447-9758-49B4B8BA6B91}"/>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34976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912A3-DDC0-F24E-A0D9-6B6B5A3A2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CE6B37-8625-1D48-9A74-DD62FCE72F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66737-E5A1-4C4C-97AF-7D2493D1723E}"/>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488BF0E5-5E4F-1141-9624-D5E847576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DE36A-E214-304E-BE7F-6195BC1DFE01}"/>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372289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D648-9290-624C-863E-D438CDD72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F430F-5928-CD41-B2FF-F102EE5A85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6B112-4561-2947-A881-E7B0BAD81A2E}"/>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FB5DE0B3-F2B0-5446-BFBB-3E263C396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AC6A4-5ACC-B947-947B-703A5474EEE4}"/>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293277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40BF-9039-3944-99DA-F8C2A1695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4DEA9-2450-C24E-BCA7-C05FC8D64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EF307B-B93D-CA4B-AE3E-A21F15FF6781}"/>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481E33EC-EAE7-BE43-A2B7-989E1985F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847FB-C602-E844-8FE7-B2C09B196614}"/>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9265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94C7-D60B-AE4C-B99F-9587AE67B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DA851-1837-6444-B7C7-37A56E7C53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680B6-5D59-1042-8DE7-A0BD986AEB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7DEEB-85DB-CE4C-8D21-3C1B8FE2FC27}"/>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6" name="Footer Placeholder 5">
            <a:extLst>
              <a:ext uri="{FF2B5EF4-FFF2-40B4-BE49-F238E27FC236}">
                <a16:creationId xmlns:a16="http://schemas.microsoft.com/office/drawing/2014/main" id="{530B4969-43F9-8440-9C78-69FF502E2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61026-F902-634B-9C23-8177E7511767}"/>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185033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5C4E-A264-CE4F-976C-60236571F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8E948-EDEC-6D42-976C-115000860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A3EB93-142F-DA4C-82F8-8A52671800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4437F-5F37-C445-A8CD-8312BECA2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F2212B-1BB9-924A-B80A-0355E3C1DC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8DC060-A61B-074E-A908-BB1EB4B628E5}"/>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8" name="Footer Placeholder 7">
            <a:extLst>
              <a:ext uri="{FF2B5EF4-FFF2-40B4-BE49-F238E27FC236}">
                <a16:creationId xmlns:a16="http://schemas.microsoft.com/office/drawing/2014/main" id="{ADF092D4-511D-7D4E-84F9-517607290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4CB32-1C55-F946-B8F2-2B0A1C87BA31}"/>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2361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0745-24AB-F649-931A-1F4D92150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898A0F-D2F1-EC43-838F-7D23C18DE206}"/>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4" name="Footer Placeholder 3">
            <a:extLst>
              <a:ext uri="{FF2B5EF4-FFF2-40B4-BE49-F238E27FC236}">
                <a16:creationId xmlns:a16="http://schemas.microsoft.com/office/drawing/2014/main" id="{EAB542C1-587C-354C-BD02-1190A05B8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A723C-1C60-3A4D-B0FE-C1087551E648}"/>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333788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41BE0-65F8-474F-8F2A-76D8E0065877}"/>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3" name="Footer Placeholder 2">
            <a:extLst>
              <a:ext uri="{FF2B5EF4-FFF2-40B4-BE49-F238E27FC236}">
                <a16:creationId xmlns:a16="http://schemas.microsoft.com/office/drawing/2014/main" id="{2039EDA4-A5CB-F341-ADEF-84BE8B181E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34FD9-CE85-3F40-A788-185507A78336}"/>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208095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04FE-8BA9-A142-929E-0591E038E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532B3-1EDD-7C40-83E7-4ACF6D0DB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C0AEC-E1B5-7644-BD8C-6633F5E45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7B0AB-124D-4348-B11E-5098F83751B2}"/>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6" name="Footer Placeholder 5">
            <a:extLst>
              <a:ext uri="{FF2B5EF4-FFF2-40B4-BE49-F238E27FC236}">
                <a16:creationId xmlns:a16="http://schemas.microsoft.com/office/drawing/2014/main" id="{B4696264-9C80-2A48-8C27-50FA15DCC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A5273-A78C-B549-910A-C4A56189A784}"/>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77639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5AE1-6CF4-284E-8A97-FD1C465F7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60602-5E28-C54D-A1BF-D975676F6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02D0F-BCF2-5247-8D76-AA9343931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73DB99-A34D-DB40-983B-47BBB259AE12}"/>
              </a:ext>
            </a:extLst>
          </p:cNvPr>
          <p:cNvSpPr>
            <a:spLocks noGrp="1"/>
          </p:cNvSpPr>
          <p:nvPr>
            <p:ph type="dt" sz="half" idx="10"/>
          </p:nvPr>
        </p:nvSpPr>
        <p:spPr/>
        <p:txBody>
          <a:bodyPr/>
          <a:lstStyle/>
          <a:p>
            <a:fld id="{523AC712-FD4C-044B-A205-B41E84652B00}" type="datetimeFigureOut">
              <a:rPr lang="en-US" smtClean="0"/>
              <a:t>9/29/2022</a:t>
            </a:fld>
            <a:endParaRPr lang="en-US"/>
          </a:p>
        </p:txBody>
      </p:sp>
      <p:sp>
        <p:nvSpPr>
          <p:cNvPr id="6" name="Footer Placeholder 5">
            <a:extLst>
              <a:ext uri="{FF2B5EF4-FFF2-40B4-BE49-F238E27FC236}">
                <a16:creationId xmlns:a16="http://schemas.microsoft.com/office/drawing/2014/main" id="{C3264E63-A41F-8B43-856E-6BE4999CB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45F-CBEB-A249-8A9B-2B9D786A30A7}"/>
              </a:ext>
            </a:extLst>
          </p:cNvPr>
          <p:cNvSpPr>
            <a:spLocks noGrp="1"/>
          </p:cNvSpPr>
          <p:nvPr>
            <p:ph type="sldNum" sz="quarter" idx="12"/>
          </p:nvPr>
        </p:nvSpPr>
        <p:spPr/>
        <p:txBody>
          <a:bodyPr/>
          <a:lstStyle/>
          <a:p>
            <a:fld id="{F8918404-5BC9-5C4C-9AB3-4CE8D3D89ABA}" type="slidenum">
              <a:rPr lang="en-US" smtClean="0"/>
              <a:t>‹#›</a:t>
            </a:fld>
            <a:endParaRPr lang="en-US"/>
          </a:p>
        </p:txBody>
      </p:sp>
    </p:spTree>
    <p:extLst>
      <p:ext uri="{BB962C8B-B14F-4D97-AF65-F5344CB8AC3E}">
        <p14:creationId xmlns:p14="http://schemas.microsoft.com/office/powerpoint/2010/main" val="143813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F2C87-2D86-4C4E-AD16-B72D14EB0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F89DB-AFC2-D840-894A-531D0DBC9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EF632-A1E6-8940-B544-7E32F9E45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AC712-FD4C-044B-A205-B41E84652B00}" type="datetimeFigureOut">
              <a:rPr lang="en-US" smtClean="0"/>
              <a:t>9/29/2022</a:t>
            </a:fld>
            <a:endParaRPr lang="en-US"/>
          </a:p>
        </p:txBody>
      </p:sp>
      <p:sp>
        <p:nvSpPr>
          <p:cNvPr id="5" name="Footer Placeholder 4">
            <a:extLst>
              <a:ext uri="{FF2B5EF4-FFF2-40B4-BE49-F238E27FC236}">
                <a16:creationId xmlns:a16="http://schemas.microsoft.com/office/drawing/2014/main" id="{48E94967-187A-2D44-85F1-AE79C3416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EE189-8982-314A-B8DF-02EE3B956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18404-5BC9-5C4C-9AB3-4CE8D3D89ABA}" type="slidenum">
              <a:rPr lang="en-US" smtClean="0"/>
              <a:t>‹#›</a:t>
            </a:fld>
            <a:endParaRPr lang="en-US"/>
          </a:p>
        </p:txBody>
      </p:sp>
    </p:spTree>
    <p:extLst>
      <p:ext uri="{BB962C8B-B14F-4D97-AF65-F5344CB8AC3E}">
        <p14:creationId xmlns:p14="http://schemas.microsoft.com/office/powerpoint/2010/main" val="372986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CAFA-89D7-DF4D-AD5A-D8C6ADCFB401}"/>
              </a:ext>
            </a:extLst>
          </p:cNvPr>
          <p:cNvSpPr>
            <a:spLocks noGrp="1"/>
          </p:cNvSpPr>
          <p:nvPr>
            <p:ph type="title"/>
          </p:nvPr>
        </p:nvSpPr>
        <p:spPr>
          <a:xfrm>
            <a:off x="838200" y="1057852"/>
            <a:ext cx="10515600" cy="1325563"/>
          </a:xfrm>
        </p:spPr>
        <p:txBody>
          <a:bodyPr>
            <a:normAutofit fontScale="90000"/>
          </a:bodyPr>
          <a:lstStyle/>
          <a:p>
            <a:pPr algn="ctr"/>
            <a:r>
              <a:rPr lang="en-US" dirty="0"/>
              <a:t>BMD ENG 301</a:t>
            </a:r>
            <a:br>
              <a:rPr lang="en-US" dirty="0"/>
            </a:br>
            <a:r>
              <a:rPr lang="en-US" dirty="0"/>
              <a:t>Quantitative Systems Physiology</a:t>
            </a:r>
            <a:br>
              <a:rPr lang="en-US" dirty="0"/>
            </a:br>
            <a:r>
              <a:rPr lang="en-US" dirty="0"/>
              <a:t>(Nervous System)</a:t>
            </a:r>
          </a:p>
        </p:txBody>
      </p:sp>
      <p:sp>
        <p:nvSpPr>
          <p:cNvPr id="3" name="Content Placeholder 2">
            <a:extLst>
              <a:ext uri="{FF2B5EF4-FFF2-40B4-BE49-F238E27FC236}">
                <a16:creationId xmlns:a16="http://schemas.microsoft.com/office/drawing/2014/main" id="{50A05605-E2AE-014A-AA96-33A30144174B}"/>
              </a:ext>
            </a:extLst>
          </p:cNvPr>
          <p:cNvSpPr>
            <a:spLocks noGrp="1"/>
          </p:cNvSpPr>
          <p:nvPr>
            <p:ph idx="1"/>
          </p:nvPr>
        </p:nvSpPr>
        <p:spPr>
          <a:xfrm>
            <a:off x="838200" y="2923212"/>
            <a:ext cx="10515600" cy="4351338"/>
          </a:xfrm>
        </p:spPr>
        <p:txBody>
          <a:bodyPr vert="horz" lIns="91440" tIns="45720" rIns="91440" bIns="45720" rtlCol="0" anchor="t">
            <a:normAutofit/>
          </a:bodyPr>
          <a:lstStyle/>
          <a:p>
            <a:pPr marL="0" indent="0" algn="ctr">
              <a:buNone/>
            </a:pPr>
            <a:endParaRPr lang="en-US" dirty="0"/>
          </a:p>
          <a:p>
            <a:pPr marL="0" indent="0" algn="ctr">
              <a:buNone/>
            </a:pPr>
            <a:r>
              <a:rPr lang="en-US" dirty="0"/>
              <a:t>Lecture 1:  Introduction to the Nervous System</a:t>
            </a:r>
          </a:p>
          <a:p>
            <a:pPr marL="0" indent="0" algn="ctr">
              <a:buNone/>
            </a:pPr>
            <a:r>
              <a:rPr lang="en-US">
                <a:cs typeface="Calibri"/>
              </a:rPr>
              <a:t>2022_v1</a:t>
            </a:r>
          </a:p>
          <a:p>
            <a:pPr marL="0" indent="0" algn="ctr">
              <a:buNone/>
            </a:pPr>
            <a:endParaRPr lang="en-US" dirty="0"/>
          </a:p>
          <a:p>
            <a:pPr marL="0" indent="0" algn="ctr">
              <a:buNone/>
            </a:pPr>
            <a:r>
              <a:rPr lang="en-US" dirty="0"/>
              <a:t>Professor Malcolm A MacIver</a:t>
            </a:r>
          </a:p>
        </p:txBody>
      </p:sp>
    </p:spTree>
    <p:extLst>
      <p:ext uri="{BB962C8B-B14F-4D97-AF65-F5344CB8AC3E}">
        <p14:creationId xmlns:p14="http://schemas.microsoft.com/office/powerpoint/2010/main" val="248699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FBA5-7E9A-4D45-89D2-D9DCB05E1506}"/>
              </a:ext>
            </a:extLst>
          </p:cNvPr>
          <p:cNvSpPr>
            <a:spLocks noGrp="1"/>
          </p:cNvSpPr>
          <p:nvPr>
            <p:ph type="title"/>
          </p:nvPr>
        </p:nvSpPr>
        <p:spPr/>
        <p:txBody>
          <a:bodyPr/>
          <a:lstStyle/>
          <a:p>
            <a:pPr algn="ctr"/>
            <a:r>
              <a:rPr lang="en-US" dirty="0"/>
              <a:t>Course Outline</a:t>
            </a:r>
          </a:p>
        </p:txBody>
      </p:sp>
      <p:sp>
        <p:nvSpPr>
          <p:cNvPr id="3" name="Content Placeholder 2">
            <a:extLst>
              <a:ext uri="{FF2B5EF4-FFF2-40B4-BE49-F238E27FC236}">
                <a16:creationId xmlns:a16="http://schemas.microsoft.com/office/drawing/2014/main" id="{7537C904-3285-E440-B109-6972D2F61437}"/>
              </a:ext>
            </a:extLst>
          </p:cNvPr>
          <p:cNvSpPr>
            <a:spLocks noGrp="1"/>
          </p:cNvSpPr>
          <p:nvPr>
            <p:ph idx="1"/>
          </p:nvPr>
        </p:nvSpPr>
        <p:spPr/>
        <p:txBody>
          <a:bodyPr>
            <a:normAutofit fontScale="85000" lnSpcReduction="20000"/>
          </a:bodyPr>
          <a:lstStyle/>
          <a:p>
            <a:r>
              <a:rPr lang="en-US" dirty="0"/>
              <a:t>Components of the Nervous System</a:t>
            </a:r>
          </a:p>
          <a:p>
            <a:pPr lvl="1"/>
            <a:r>
              <a:rPr lang="en-US" dirty="0"/>
              <a:t>Large scale view – Neuroanatomy</a:t>
            </a:r>
          </a:p>
          <a:p>
            <a:pPr lvl="1"/>
            <a:r>
              <a:rPr lang="en-US" dirty="0"/>
              <a:t>Small scale view – Cellular elements:  Neurons and Glial Cells</a:t>
            </a:r>
          </a:p>
          <a:p>
            <a:r>
              <a:rPr lang="en-US" dirty="0"/>
              <a:t>Neural Signals</a:t>
            </a:r>
          </a:p>
          <a:p>
            <a:pPr lvl="1"/>
            <a:r>
              <a:rPr lang="en-US" dirty="0"/>
              <a:t>Passive electrical signals – short-range signaling</a:t>
            </a:r>
          </a:p>
          <a:p>
            <a:pPr lvl="1"/>
            <a:r>
              <a:rPr lang="en-US" dirty="0"/>
              <a:t>Action potential – long-range signaling mechanism</a:t>
            </a:r>
          </a:p>
          <a:p>
            <a:r>
              <a:rPr lang="en-US" dirty="0"/>
              <a:t>Neural Connections</a:t>
            </a:r>
          </a:p>
          <a:p>
            <a:pPr lvl="1"/>
            <a:r>
              <a:rPr lang="en-US" dirty="0"/>
              <a:t>Synapses</a:t>
            </a:r>
          </a:p>
          <a:p>
            <a:r>
              <a:rPr lang="en-US" dirty="0"/>
              <a:t>Neural Circuits</a:t>
            </a:r>
          </a:p>
          <a:p>
            <a:pPr lvl="1"/>
            <a:r>
              <a:rPr lang="en-US" dirty="0"/>
              <a:t>Emergent properties from neural ensembles</a:t>
            </a:r>
          </a:p>
          <a:p>
            <a:r>
              <a:rPr lang="en-US" dirty="0"/>
              <a:t>Neural Systems</a:t>
            </a:r>
          </a:p>
          <a:p>
            <a:pPr lvl="1"/>
            <a:r>
              <a:rPr lang="en-US" dirty="0"/>
              <a:t>Somatosensory System – capture information about one’s environment</a:t>
            </a:r>
          </a:p>
          <a:p>
            <a:pPr lvl="1"/>
            <a:r>
              <a:rPr lang="en-US" dirty="0"/>
              <a:t>Motor System – influence that environment</a:t>
            </a:r>
          </a:p>
        </p:txBody>
      </p:sp>
      <p:sp>
        <p:nvSpPr>
          <p:cNvPr id="4" name="Rectangle 3">
            <a:extLst>
              <a:ext uri="{FF2B5EF4-FFF2-40B4-BE49-F238E27FC236}">
                <a16:creationId xmlns:a16="http://schemas.microsoft.com/office/drawing/2014/main" id="{593E3C40-DDB2-CE4F-9C59-61D87BB134A6}"/>
              </a:ext>
            </a:extLst>
          </p:cNvPr>
          <p:cNvSpPr/>
          <p:nvPr/>
        </p:nvSpPr>
        <p:spPr>
          <a:xfrm>
            <a:off x="1302327" y="5361709"/>
            <a:ext cx="7716982" cy="4987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F26AE12-BC3F-5B4F-8D45-ECFDDB60137B}"/>
              </a:ext>
            </a:extLst>
          </p:cNvPr>
          <p:cNvSpPr txBox="1"/>
          <p:nvPr/>
        </p:nvSpPr>
        <p:spPr>
          <a:xfrm>
            <a:off x="9324109" y="5269560"/>
            <a:ext cx="2660073" cy="646331"/>
          </a:xfrm>
          <a:prstGeom prst="rect">
            <a:avLst/>
          </a:prstGeom>
          <a:noFill/>
        </p:spPr>
        <p:txBody>
          <a:bodyPr wrap="square" rtlCol="0">
            <a:spAutoFit/>
          </a:bodyPr>
          <a:lstStyle/>
          <a:p>
            <a:r>
              <a:rPr lang="en-US" dirty="0">
                <a:solidFill>
                  <a:srgbClr val="FF0000"/>
                </a:solidFill>
              </a:rPr>
              <a:t>These need not be considered apart</a:t>
            </a:r>
          </a:p>
        </p:txBody>
      </p:sp>
    </p:spTree>
    <p:extLst>
      <p:ext uri="{BB962C8B-B14F-4D97-AF65-F5344CB8AC3E}">
        <p14:creationId xmlns:p14="http://schemas.microsoft.com/office/powerpoint/2010/main" val="38821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7F23-9251-4340-A5B4-AFD7F6116EB3}"/>
              </a:ext>
            </a:extLst>
          </p:cNvPr>
          <p:cNvSpPr>
            <a:spLocks noGrp="1"/>
          </p:cNvSpPr>
          <p:nvPr>
            <p:ph type="ctrTitle"/>
          </p:nvPr>
        </p:nvSpPr>
        <p:spPr>
          <a:xfrm>
            <a:off x="1524000" y="1122363"/>
            <a:ext cx="9144000" cy="858837"/>
          </a:xfrm>
        </p:spPr>
        <p:txBody>
          <a:bodyPr>
            <a:normAutofit fontScale="90000"/>
          </a:bodyPr>
          <a:lstStyle/>
          <a:p>
            <a:r>
              <a:rPr lang="en-US" dirty="0"/>
              <a:t>Quote of the day</a:t>
            </a:r>
          </a:p>
        </p:txBody>
      </p:sp>
      <p:sp>
        <p:nvSpPr>
          <p:cNvPr id="3" name="Subtitle 2">
            <a:extLst>
              <a:ext uri="{FF2B5EF4-FFF2-40B4-BE49-F238E27FC236}">
                <a16:creationId xmlns:a16="http://schemas.microsoft.com/office/drawing/2014/main" id="{3FDDA2D5-4DF3-0746-BA70-314E7D6F834A}"/>
              </a:ext>
            </a:extLst>
          </p:cNvPr>
          <p:cNvSpPr>
            <a:spLocks noGrp="1"/>
          </p:cNvSpPr>
          <p:nvPr>
            <p:ph type="subTitle" idx="1"/>
          </p:nvPr>
        </p:nvSpPr>
        <p:spPr>
          <a:xfrm>
            <a:off x="1524000" y="2743200"/>
            <a:ext cx="9144000" cy="2694709"/>
          </a:xfrm>
        </p:spPr>
        <p:txBody>
          <a:bodyPr/>
          <a:lstStyle/>
          <a:p>
            <a:r>
              <a:rPr lang="en-US" sz="2800" dirty="0"/>
              <a:t>“If the human brain were so simple that we could understand it, we would be so simple that we couldn’t”</a:t>
            </a:r>
          </a:p>
          <a:p>
            <a:endParaRPr lang="en-US" dirty="0"/>
          </a:p>
          <a:p>
            <a:endParaRPr lang="en-US" dirty="0"/>
          </a:p>
          <a:p>
            <a:r>
              <a:rPr lang="en-US" sz="2000" dirty="0"/>
              <a:t>From “The Biological Origin of Human Values” by Emerson Pugh</a:t>
            </a:r>
          </a:p>
          <a:p>
            <a:endParaRPr lang="en-US" dirty="0"/>
          </a:p>
        </p:txBody>
      </p:sp>
    </p:spTree>
    <p:extLst>
      <p:ext uri="{BB962C8B-B14F-4D97-AF65-F5344CB8AC3E}">
        <p14:creationId xmlns:p14="http://schemas.microsoft.com/office/powerpoint/2010/main" val="157894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it is, what makes the human brain special?</a:t>
            </a:r>
          </a:p>
        </p:txBody>
      </p:sp>
      <p:sp>
        <p:nvSpPr>
          <p:cNvPr id="3" name="Content Placeholder 2"/>
          <p:cNvSpPr>
            <a:spLocks noGrp="1"/>
          </p:cNvSpPr>
          <p:nvPr>
            <p:ph idx="1"/>
          </p:nvPr>
        </p:nvSpPr>
        <p:spPr/>
        <p:txBody>
          <a:bodyPr/>
          <a:lstStyle/>
          <a:p>
            <a:r>
              <a:rPr lang="en-US" dirty="0"/>
              <a:t>Genes</a:t>
            </a:r>
          </a:p>
        </p:txBody>
      </p:sp>
    </p:spTree>
    <p:extLst>
      <p:ext uri="{BB962C8B-B14F-4D97-AF65-F5344CB8AC3E}">
        <p14:creationId xmlns:p14="http://schemas.microsoft.com/office/powerpoint/2010/main" val="13974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530712"/>
            <a:ext cx="8534400" cy="6187440"/>
          </a:xfrm>
          <a:prstGeom prst="rect">
            <a:avLst/>
          </a:prstGeom>
        </p:spPr>
      </p:pic>
    </p:spTree>
    <p:extLst>
      <p:ext uri="{BB962C8B-B14F-4D97-AF65-F5344CB8AC3E}">
        <p14:creationId xmlns:p14="http://schemas.microsoft.com/office/powerpoint/2010/main" val="31822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Box-01A-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912" y="455676"/>
            <a:ext cx="5218176" cy="6327648"/>
          </a:xfrm>
          <a:prstGeom prst="rect">
            <a:avLst/>
          </a:prstGeom>
        </p:spPr>
      </p:pic>
    </p:spTree>
    <p:extLst>
      <p:ext uri="{BB962C8B-B14F-4D97-AF65-F5344CB8AC3E}">
        <p14:creationId xmlns:p14="http://schemas.microsoft.com/office/powerpoint/2010/main" val="2728466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it is, what makes the human </a:t>
            </a:r>
            <a:r>
              <a:rPr lang="en-US"/>
              <a:t>brain special?</a:t>
            </a:r>
            <a:endParaRPr lang="en-US" dirty="0"/>
          </a:p>
        </p:txBody>
      </p:sp>
      <p:sp>
        <p:nvSpPr>
          <p:cNvPr id="3" name="Content Placeholder 2"/>
          <p:cNvSpPr>
            <a:spLocks noGrp="1"/>
          </p:cNvSpPr>
          <p:nvPr>
            <p:ph idx="1"/>
          </p:nvPr>
        </p:nvSpPr>
        <p:spPr/>
        <p:txBody>
          <a:bodyPr/>
          <a:lstStyle/>
          <a:p>
            <a:r>
              <a:rPr lang="en-US" i="1" strike="sngStrike" dirty="0"/>
              <a:t>Genes</a:t>
            </a:r>
          </a:p>
          <a:p>
            <a:r>
              <a:rPr lang="en-US" dirty="0"/>
              <a:t>Number of neurons</a:t>
            </a:r>
          </a:p>
        </p:txBody>
      </p:sp>
    </p:spTree>
    <p:extLst>
      <p:ext uri="{BB962C8B-B14F-4D97-AF65-F5344CB8AC3E}">
        <p14:creationId xmlns:p14="http://schemas.microsoft.com/office/powerpoint/2010/main" val="27662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dirty="0">
                <a:latin typeface="Arial" charset="0"/>
                <a:cs typeface="+mj-cs"/>
              </a:rPr>
              <a:t>Number of neurons</a:t>
            </a:r>
          </a:p>
        </p:txBody>
      </p:sp>
      <p:sp>
        <p:nvSpPr>
          <p:cNvPr id="7171" name="Text Box 3"/>
          <p:cNvSpPr txBox="1">
            <a:spLocks noChangeArrowheads="1"/>
          </p:cNvSpPr>
          <p:nvPr/>
        </p:nvSpPr>
        <p:spPr bwMode="auto">
          <a:xfrm>
            <a:off x="2286000" y="1371601"/>
            <a:ext cx="7162800" cy="4108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spcBef>
                <a:spcPct val="50000"/>
              </a:spcBef>
              <a:defRPr/>
            </a:pPr>
            <a:r>
              <a:rPr lang="en-US" sz="1800" b="1" dirty="0"/>
              <a:t>Nematode:					302</a:t>
            </a:r>
          </a:p>
          <a:p>
            <a:pPr>
              <a:spcBef>
                <a:spcPct val="50000"/>
              </a:spcBef>
              <a:defRPr/>
            </a:pPr>
            <a:r>
              <a:rPr lang="en-US" sz="1800" b="1" dirty="0"/>
              <a:t>Drosophila:					~250,000</a:t>
            </a:r>
          </a:p>
          <a:p>
            <a:pPr>
              <a:spcBef>
                <a:spcPct val="50000"/>
              </a:spcBef>
              <a:defRPr/>
            </a:pPr>
            <a:r>
              <a:rPr lang="en-US" sz="1800" b="1" dirty="0"/>
              <a:t>Zebrafish:					~10 million</a:t>
            </a:r>
          </a:p>
          <a:p>
            <a:pPr>
              <a:spcBef>
                <a:spcPct val="50000"/>
              </a:spcBef>
              <a:defRPr/>
            </a:pPr>
            <a:r>
              <a:rPr lang="en-US" sz="1800" b="1" dirty="0"/>
              <a:t>Mouse:						71 million</a:t>
            </a:r>
          </a:p>
          <a:p>
            <a:pPr>
              <a:spcBef>
                <a:spcPct val="50000"/>
              </a:spcBef>
              <a:defRPr/>
            </a:pPr>
            <a:r>
              <a:rPr lang="en-US" sz="1800" b="1" dirty="0"/>
              <a:t>Human:						8.6 x 10</a:t>
            </a:r>
            <a:r>
              <a:rPr lang="en-US" sz="1800" b="1" baseline="30000" dirty="0"/>
              <a:t>10</a:t>
            </a:r>
            <a:endParaRPr lang="en-US" sz="1800" b="1" dirty="0"/>
          </a:p>
          <a:p>
            <a:pPr>
              <a:spcBef>
                <a:spcPct val="50000"/>
              </a:spcBef>
              <a:defRPr/>
            </a:pPr>
            <a:r>
              <a:rPr lang="en-US" sz="1800" b="1" dirty="0"/>
              <a:t>African elephant:				2.6 x 10</a:t>
            </a:r>
            <a:r>
              <a:rPr lang="en-US" sz="1800" b="1" baseline="30000" dirty="0"/>
              <a:t>11</a:t>
            </a:r>
            <a:endParaRPr lang="en-US" sz="1800" b="1" dirty="0"/>
          </a:p>
          <a:p>
            <a:pPr>
              <a:spcBef>
                <a:spcPct val="50000"/>
              </a:spcBef>
              <a:defRPr/>
            </a:pPr>
            <a:endParaRPr lang="en-US" sz="1800" b="1" dirty="0"/>
          </a:p>
          <a:p>
            <a:pPr>
              <a:spcBef>
                <a:spcPct val="50000"/>
              </a:spcBef>
              <a:defRPr/>
            </a:pPr>
            <a:endParaRPr lang="en-US" sz="1800" b="1" dirty="0"/>
          </a:p>
          <a:p>
            <a:pPr>
              <a:spcBef>
                <a:spcPct val="50000"/>
              </a:spcBef>
              <a:defRPr/>
            </a:pPr>
            <a:endParaRPr lang="en-US" sz="1800" b="1" dirty="0"/>
          </a:p>
          <a:p>
            <a:pPr>
              <a:spcBef>
                <a:spcPct val="50000"/>
              </a:spcBef>
              <a:defRPr/>
            </a:pPr>
            <a:endParaRPr lang="en-US" sz="1800" b="1" dirty="0"/>
          </a:p>
        </p:txBody>
      </p:sp>
      <p:pic>
        <p:nvPicPr>
          <p:cNvPr id="3" name="Picture 2">
            <a:extLst>
              <a:ext uri="{FF2B5EF4-FFF2-40B4-BE49-F238E27FC236}">
                <a16:creationId xmlns:a16="http://schemas.microsoft.com/office/drawing/2014/main" id="{6543FA47-145F-304B-AF6F-D0C9E64A6490}"/>
              </a:ext>
            </a:extLst>
          </p:cNvPr>
          <p:cNvPicPr>
            <a:picLocks noChangeAspect="1"/>
          </p:cNvPicPr>
          <p:nvPr/>
        </p:nvPicPr>
        <p:blipFill>
          <a:blip r:embed="rId3"/>
          <a:stretch>
            <a:fillRect/>
          </a:stretch>
        </p:blipFill>
        <p:spPr>
          <a:xfrm>
            <a:off x="1981200" y="4108817"/>
            <a:ext cx="4114270" cy="2468562"/>
          </a:xfrm>
          <a:prstGeom prst="rect">
            <a:avLst/>
          </a:prstGeom>
        </p:spPr>
      </p:pic>
      <p:pic>
        <p:nvPicPr>
          <p:cNvPr id="5" name="Picture 4">
            <a:extLst>
              <a:ext uri="{FF2B5EF4-FFF2-40B4-BE49-F238E27FC236}">
                <a16:creationId xmlns:a16="http://schemas.microsoft.com/office/drawing/2014/main" id="{904EAD7A-653D-1549-B59B-7DC6CF5834C2}"/>
              </a:ext>
            </a:extLst>
          </p:cNvPr>
          <p:cNvPicPr>
            <a:picLocks noChangeAspect="1"/>
          </p:cNvPicPr>
          <p:nvPr/>
        </p:nvPicPr>
        <p:blipFill>
          <a:blip r:embed="rId4"/>
          <a:stretch>
            <a:fillRect/>
          </a:stretch>
        </p:blipFill>
        <p:spPr>
          <a:xfrm>
            <a:off x="7394864" y="3865418"/>
            <a:ext cx="2434936" cy="2434936"/>
          </a:xfrm>
          <a:prstGeom prst="rect">
            <a:avLst/>
          </a:prstGeom>
        </p:spPr>
      </p:pic>
    </p:spTree>
    <p:extLst>
      <p:ext uri="{BB962C8B-B14F-4D97-AF65-F5344CB8AC3E}">
        <p14:creationId xmlns:p14="http://schemas.microsoft.com/office/powerpoint/2010/main" val="7694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it is, what makes the human </a:t>
            </a:r>
            <a:r>
              <a:rPr lang="en-US"/>
              <a:t>brain special?</a:t>
            </a:r>
            <a:endParaRPr lang="en-US" dirty="0"/>
          </a:p>
        </p:txBody>
      </p:sp>
      <p:sp>
        <p:nvSpPr>
          <p:cNvPr id="3" name="Content Placeholder 2"/>
          <p:cNvSpPr>
            <a:spLocks noGrp="1"/>
          </p:cNvSpPr>
          <p:nvPr>
            <p:ph idx="1"/>
          </p:nvPr>
        </p:nvSpPr>
        <p:spPr/>
        <p:txBody>
          <a:bodyPr/>
          <a:lstStyle/>
          <a:p>
            <a:r>
              <a:rPr lang="en-US" i="1" strike="sngStrike" dirty="0"/>
              <a:t>Genes</a:t>
            </a:r>
          </a:p>
          <a:p>
            <a:r>
              <a:rPr lang="en-US" i="1" strike="sngStrike" dirty="0"/>
              <a:t>Number of neurons</a:t>
            </a:r>
          </a:p>
          <a:p>
            <a:r>
              <a:rPr lang="en-US" dirty="0"/>
              <a:t>Brain size</a:t>
            </a:r>
          </a:p>
        </p:txBody>
      </p:sp>
    </p:spTree>
    <p:extLst>
      <p:ext uri="{BB962C8B-B14F-4D97-AF65-F5344CB8AC3E}">
        <p14:creationId xmlns:p14="http://schemas.microsoft.com/office/powerpoint/2010/main" val="21329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5" name="Picture 4" descr="Brain size versus body we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81025"/>
            <a:ext cx="8382000" cy="569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9989" name="Oval 5"/>
          <p:cNvSpPr>
            <a:spLocks noChangeArrowheads="1"/>
          </p:cNvSpPr>
          <p:nvPr/>
        </p:nvSpPr>
        <p:spPr bwMode="auto">
          <a:xfrm>
            <a:off x="7620000" y="2133600"/>
            <a:ext cx="381000" cy="381000"/>
          </a:xfrm>
          <a:prstGeom prst="ellipse">
            <a:avLst/>
          </a:prstGeom>
          <a:solidFill>
            <a:schemeClr val="accent1">
              <a:alpha val="0"/>
            </a:schemeClr>
          </a:soli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41769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it is, what makes the human </a:t>
            </a:r>
            <a:r>
              <a:rPr lang="en-US"/>
              <a:t>brain special?</a:t>
            </a:r>
            <a:endParaRPr lang="en-US" dirty="0"/>
          </a:p>
        </p:txBody>
      </p:sp>
      <p:sp>
        <p:nvSpPr>
          <p:cNvPr id="3" name="Content Placeholder 2"/>
          <p:cNvSpPr>
            <a:spLocks noGrp="1"/>
          </p:cNvSpPr>
          <p:nvPr>
            <p:ph idx="1"/>
          </p:nvPr>
        </p:nvSpPr>
        <p:spPr/>
        <p:txBody>
          <a:bodyPr/>
          <a:lstStyle/>
          <a:p>
            <a:r>
              <a:rPr lang="en-US" i="1" strike="sngStrike" dirty="0"/>
              <a:t>Genes</a:t>
            </a:r>
          </a:p>
          <a:p>
            <a:r>
              <a:rPr lang="en-US" i="1" strike="sngStrike" dirty="0"/>
              <a:t>Number of neurons</a:t>
            </a:r>
          </a:p>
          <a:p>
            <a:r>
              <a:rPr lang="en-US" i="1" strike="sngStrike" dirty="0"/>
              <a:t>Brain size</a:t>
            </a:r>
          </a:p>
          <a:p>
            <a:r>
              <a:rPr lang="en-US" dirty="0"/>
              <a:t>Relative brain size</a:t>
            </a:r>
          </a:p>
        </p:txBody>
      </p:sp>
      <p:pic>
        <p:nvPicPr>
          <p:cNvPr id="7" name="Picture 6">
            <a:extLst>
              <a:ext uri="{FF2B5EF4-FFF2-40B4-BE49-F238E27FC236}">
                <a16:creationId xmlns:a16="http://schemas.microsoft.com/office/drawing/2014/main" id="{DF54FAC9-061A-7142-A865-C6872AF6547E}"/>
              </a:ext>
            </a:extLst>
          </p:cNvPr>
          <p:cNvPicPr>
            <a:picLocks noChangeAspect="1"/>
          </p:cNvPicPr>
          <p:nvPr/>
        </p:nvPicPr>
        <p:blipFill>
          <a:blip r:embed="rId2"/>
          <a:stretch>
            <a:fillRect/>
          </a:stretch>
        </p:blipFill>
        <p:spPr>
          <a:xfrm>
            <a:off x="6470650" y="1897063"/>
            <a:ext cx="3175000" cy="4229100"/>
          </a:xfrm>
          <a:prstGeom prst="rect">
            <a:avLst/>
          </a:prstGeom>
        </p:spPr>
      </p:pic>
    </p:spTree>
    <p:extLst>
      <p:ext uri="{BB962C8B-B14F-4D97-AF65-F5344CB8AC3E}">
        <p14:creationId xmlns:p14="http://schemas.microsoft.com/office/powerpoint/2010/main" val="472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F971-0C6D-B840-8FD2-E165FC793295}"/>
              </a:ext>
            </a:extLst>
          </p:cNvPr>
          <p:cNvSpPr>
            <a:spLocks noGrp="1"/>
          </p:cNvSpPr>
          <p:nvPr>
            <p:ph type="title"/>
          </p:nvPr>
        </p:nvSpPr>
        <p:spPr/>
        <p:txBody>
          <a:bodyPr/>
          <a:lstStyle/>
          <a:p>
            <a:pPr algn="ctr"/>
            <a:r>
              <a:rPr lang="en-US" dirty="0"/>
              <a:t>Class Attendance</a:t>
            </a:r>
          </a:p>
        </p:txBody>
      </p:sp>
      <p:sp>
        <p:nvSpPr>
          <p:cNvPr id="3" name="Content Placeholder 2">
            <a:extLst>
              <a:ext uri="{FF2B5EF4-FFF2-40B4-BE49-F238E27FC236}">
                <a16:creationId xmlns:a16="http://schemas.microsoft.com/office/drawing/2014/main" id="{970A6B9A-C61B-974E-8744-EA1CB412B05F}"/>
              </a:ext>
            </a:extLst>
          </p:cNvPr>
          <p:cNvSpPr>
            <a:spLocks noGrp="1"/>
          </p:cNvSpPr>
          <p:nvPr>
            <p:ph idx="1"/>
          </p:nvPr>
        </p:nvSpPr>
        <p:spPr/>
        <p:txBody>
          <a:bodyPr/>
          <a:lstStyle/>
          <a:p>
            <a:r>
              <a:rPr lang="en-US" dirty="0"/>
              <a:t>Let me know if you are unable to attend a class or exam</a:t>
            </a:r>
          </a:p>
          <a:p>
            <a:r>
              <a:rPr lang="en-US" dirty="0"/>
              <a:t>Recording of lectures</a:t>
            </a:r>
          </a:p>
          <a:p>
            <a:r>
              <a:rPr lang="en-US" dirty="0"/>
              <a:t>Masks are optional, but if you feel unwell best to wear one</a:t>
            </a:r>
          </a:p>
          <a:p>
            <a:r>
              <a:rPr lang="en-US" dirty="0"/>
              <a:t>If not feeling well, be sure to COVID test and follow the NU guidelines, which are found by Googling “Northwestern Procedures for Positive Cases of COVID-19”</a:t>
            </a:r>
          </a:p>
        </p:txBody>
      </p:sp>
    </p:spTree>
    <p:extLst>
      <p:ext uri="{BB962C8B-B14F-4D97-AF65-F5344CB8AC3E}">
        <p14:creationId xmlns:p14="http://schemas.microsoft.com/office/powerpoint/2010/main" val="99882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4" descr="Organ weight versus brain 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457200"/>
            <a:ext cx="5978525" cy="624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269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Meat eating is </a:t>
            </a:r>
            <a:r>
              <a:rPr lang="en-US" dirty="0"/>
              <a:t>efficient</a:t>
            </a:r>
          </a:p>
        </p:txBody>
      </p:sp>
      <p:pic>
        <p:nvPicPr>
          <p:cNvPr id="4" name="Picture 3" descr="531S12a-g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42" y="1981200"/>
            <a:ext cx="10534189" cy="4097867"/>
          </a:xfrm>
          <a:prstGeom prst="rect">
            <a:avLst/>
          </a:prstGeom>
        </p:spPr>
      </p:pic>
    </p:spTree>
    <p:extLst>
      <p:ext uri="{BB962C8B-B14F-4D97-AF65-F5344CB8AC3E}">
        <p14:creationId xmlns:p14="http://schemas.microsoft.com/office/powerpoint/2010/main" val="276791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it is, what makes the human </a:t>
            </a:r>
            <a:r>
              <a:rPr lang="en-US"/>
              <a:t>brain special?</a:t>
            </a:r>
            <a:endParaRPr lang="en-US" dirty="0"/>
          </a:p>
        </p:txBody>
      </p:sp>
      <p:sp>
        <p:nvSpPr>
          <p:cNvPr id="3" name="Content Placeholder 2"/>
          <p:cNvSpPr>
            <a:spLocks noGrp="1"/>
          </p:cNvSpPr>
          <p:nvPr>
            <p:ph idx="1"/>
          </p:nvPr>
        </p:nvSpPr>
        <p:spPr/>
        <p:txBody>
          <a:bodyPr/>
          <a:lstStyle/>
          <a:p>
            <a:r>
              <a:rPr lang="en-US" i="1" strike="sngStrike" dirty="0"/>
              <a:t>Genes</a:t>
            </a:r>
          </a:p>
          <a:p>
            <a:r>
              <a:rPr lang="en-US" i="1" strike="sngStrike" dirty="0"/>
              <a:t>Number of neurons</a:t>
            </a:r>
          </a:p>
          <a:p>
            <a:r>
              <a:rPr lang="en-US" i="1" strike="sngStrike" dirty="0"/>
              <a:t>Brain size</a:t>
            </a:r>
          </a:p>
          <a:p>
            <a:r>
              <a:rPr lang="en-US" dirty="0"/>
              <a:t>Relative brain size</a:t>
            </a:r>
          </a:p>
          <a:p>
            <a:r>
              <a:rPr lang="en-US" dirty="0"/>
              <a:t>Forebrain (neocortex)</a:t>
            </a:r>
          </a:p>
        </p:txBody>
      </p:sp>
    </p:spTree>
    <p:extLst>
      <p:ext uri="{BB962C8B-B14F-4D97-AF65-F5344CB8AC3E}">
        <p14:creationId xmlns:p14="http://schemas.microsoft.com/office/powerpoint/2010/main" val="68129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8572" y="448175"/>
            <a:ext cx="7957803" cy="5262979"/>
          </a:xfrm>
          <a:prstGeom prst="rect">
            <a:avLst/>
          </a:prstGeom>
          <a:noFill/>
        </p:spPr>
        <p:txBody>
          <a:bodyPr wrap="square" rtlCol="0">
            <a:spAutoFit/>
          </a:bodyPr>
          <a:lstStyle/>
          <a:p>
            <a:r>
              <a:rPr lang="en-US" sz="3600" dirty="0">
                <a:solidFill>
                  <a:srgbClr val="660066"/>
                </a:solidFill>
              </a:rPr>
              <a:t>Theories of human brain expansion</a:t>
            </a:r>
          </a:p>
          <a:p>
            <a:endParaRPr lang="en-US" sz="3600" dirty="0">
              <a:solidFill>
                <a:srgbClr val="FF0000"/>
              </a:solidFill>
            </a:endParaRPr>
          </a:p>
          <a:p>
            <a:pPr marL="571500" indent="-571500">
              <a:buFont typeface="Wingdings" charset="2"/>
              <a:buChar char="§"/>
            </a:pPr>
            <a:r>
              <a:rPr lang="en-US" sz="3600" dirty="0">
                <a:solidFill>
                  <a:srgbClr val="FF0000"/>
                </a:solidFill>
              </a:rPr>
              <a:t>The social brain hypothesis </a:t>
            </a:r>
            <a:r>
              <a:rPr lang="en-US" sz="3600" dirty="0"/>
              <a:t>(Robin Dunbar)</a:t>
            </a:r>
          </a:p>
          <a:p>
            <a:pPr marL="4229100" lvl="8" indent="-571500">
              <a:buFont typeface="Wingdings" charset="2"/>
              <a:buChar char="§"/>
            </a:pPr>
            <a:r>
              <a:rPr lang="en-US" sz="3200" dirty="0"/>
              <a:t>Primates’ disproportionately large brains evolved to handle the complex demands of social living</a:t>
            </a:r>
          </a:p>
        </p:txBody>
      </p:sp>
      <p:pic>
        <p:nvPicPr>
          <p:cNvPr id="3" name="Picture 2" descr="monkeys-on-tr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170" y="3114551"/>
            <a:ext cx="4495930" cy="3551785"/>
          </a:xfrm>
          <a:prstGeom prst="rect">
            <a:avLst/>
          </a:prstGeom>
        </p:spPr>
      </p:pic>
    </p:spTree>
    <p:extLst>
      <p:ext uri="{BB962C8B-B14F-4D97-AF65-F5344CB8AC3E}">
        <p14:creationId xmlns:p14="http://schemas.microsoft.com/office/powerpoint/2010/main" val="2622769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31S14a-g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
            <a:ext cx="9144000" cy="6843501"/>
          </a:xfrm>
          <a:prstGeom prst="rect">
            <a:avLst/>
          </a:prstGeom>
        </p:spPr>
      </p:pic>
      <p:sp>
        <p:nvSpPr>
          <p:cNvPr id="2" name="Rectangle 1">
            <a:extLst>
              <a:ext uri="{FF2B5EF4-FFF2-40B4-BE49-F238E27FC236}">
                <a16:creationId xmlns:a16="http://schemas.microsoft.com/office/drawing/2014/main" id="{4CFEEF2F-528B-364E-A194-6A897000EED3}"/>
              </a:ext>
            </a:extLst>
          </p:cNvPr>
          <p:cNvSpPr/>
          <p:nvPr/>
        </p:nvSpPr>
        <p:spPr>
          <a:xfrm>
            <a:off x="6536267" y="1286933"/>
            <a:ext cx="1473200" cy="372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69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11E7-89A7-5041-AF4E-ADCEF3BB553D}"/>
              </a:ext>
            </a:extLst>
          </p:cNvPr>
          <p:cNvSpPr>
            <a:spLocks noGrp="1"/>
          </p:cNvSpPr>
          <p:nvPr>
            <p:ph type="title"/>
          </p:nvPr>
        </p:nvSpPr>
        <p:spPr/>
        <p:txBody>
          <a:bodyPr/>
          <a:lstStyle/>
          <a:p>
            <a:r>
              <a:rPr lang="en-US" dirty="0"/>
              <a:t>Forebrain Neurons</a:t>
            </a:r>
          </a:p>
        </p:txBody>
      </p:sp>
      <p:sp>
        <p:nvSpPr>
          <p:cNvPr id="3" name="TextBox 2">
            <a:extLst>
              <a:ext uri="{FF2B5EF4-FFF2-40B4-BE49-F238E27FC236}">
                <a16:creationId xmlns:a16="http://schemas.microsoft.com/office/drawing/2014/main" id="{EAE4BE33-3928-9348-9CB7-107BBA48019E}"/>
              </a:ext>
            </a:extLst>
          </p:cNvPr>
          <p:cNvSpPr txBox="1"/>
          <p:nvPr/>
        </p:nvSpPr>
        <p:spPr>
          <a:xfrm>
            <a:off x="2647950" y="1828800"/>
            <a:ext cx="5844870" cy="3970318"/>
          </a:xfrm>
          <a:prstGeom prst="rect">
            <a:avLst/>
          </a:prstGeom>
          <a:noFill/>
        </p:spPr>
        <p:txBody>
          <a:bodyPr wrap="none" rtlCol="0">
            <a:spAutoFit/>
          </a:bodyPr>
          <a:lstStyle/>
          <a:p>
            <a:pPr marL="285750" indent="-285750">
              <a:buFont typeface="Arial" panose="020B0604020202020204" pitchFamily="34" charset="0"/>
              <a:buChar char="•"/>
            </a:pPr>
            <a:r>
              <a:rPr lang="en-US" dirty="0"/>
              <a:t>Mouse:				14 million</a:t>
            </a:r>
          </a:p>
          <a:p>
            <a:pPr marL="285750" indent="-285750">
              <a:buFont typeface="Arial" panose="020B0604020202020204" pitchFamily="34" charset="0"/>
              <a:buChar char="•"/>
            </a:pPr>
            <a:r>
              <a:rPr lang="en-US" dirty="0"/>
              <a:t>Opossum:				22 million</a:t>
            </a:r>
          </a:p>
          <a:p>
            <a:pPr marL="285750" indent="-285750">
              <a:buFont typeface="Arial" panose="020B0604020202020204" pitchFamily="34" charset="0"/>
              <a:buChar char="•"/>
            </a:pPr>
            <a:r>
              <a:rPr lang="en-US" dirty="0"/>
              <a:t>Grey Squirrel:				77 million</a:t>
            </a:r>
          </a:p>
          <a:p>
            <a:pPr marL="285750" indent="-285750">
              <a:buFont typeface="Arial" panose="020B0604020202020204" pitchFamily="34" charset="0"/>
              <a:buChar char="•"/>
            </a:pPr>
            <a:r>
              <a:rPr lang="en-US" dirty="0"/>
              <a:t>Starling:				226 million</a:t>
            </a:r>
          </a:p>
          <a:p>
            <a:pPr marL="285750" indent="-285750">
              <a:buFont typeface="Arial" panose="020B0604020202020204" pitchFamily="34" charset="0"/>
              <a:buChar char="•"/>
            </a:pPr>
            <a:r>
              <a:rPr lang="en-US" dirty="0"/>
              <a:t>Brown Bear:				251 million</a:t>
            </a:r>
          </a:p>
          <a:p>
            <a:pPr marL="285750" indent="-285750">
              <a:buFont typeface="Arial" panose="020B0604020202020204" pitchFamily="34" charset="0"/>
              <a:buChar char="•"/>
            </a:pPr>
            <a:r>
              <a:rPr lang="en-US" dirty="0"/>
              <a:t>Raccoon:				453 million</a:t>
            </a:r>
          </a:p>
          <a:p>
            <a:pPr marL="285750" indent="-285750">
              <a:buFont typeface="Arial" panose="020B0604020202020204" pitchFamily="34" charset="0"/>
              <a:buChar char="•"/>
            </a:pPr>
            <a:r>
              <a:rPr lang="en-US" dirty="0"/>
              <a:t>Lion:					545 million</a:t>
            </a:r>
          </a:p>
          <a:p>
            <a:pPr marL="285750" indent="-285750">
              <a:buFont typeface="Arial" panose="020B0604020202020204" pitchFamily="34" charset="0"/>
              <a:buChar char="•"/>
            </a:pPr>
            <a:r>
              <a:rPr lang="en-US" dirty="0"/>
              <a:t>Rook:					820 million</a:t>
            </a:r>
          </a:p>
          <a:p>
            <a:pPr marL="285750" indent="-285750">
              <a:buFont typeface="Arial" panose="020B0604020202020204" pitchFamily="34" charset="0"/>
              <a:buChar char="•"/>
            </a:pPr>
            <a:r>
              <a:rPr lang="en-US" dirty="0"/>
              <a:t>Raven:					1.2 x 10</a:t>
            </a:r>
            <a:r>
              <a:rPr lang="en-US" baseline="30000" dirty="0"/>
              <a:t>9</a:t>
            </a:r>
          </a:p>
          <a:p>
            <a:pPr marL="285750" indent="-285750">
              <a:buFont typeface="Arial" panose="020B0604020202020204" pitchFamily="34" charset="0"/>
              <a:buChar char="•"/>
            </a:pPr>
            <a:r>
              <a:rPr lang="en-US" dirty="0"/>
              <a:t>Beluga:				2.7 x 10</a:t>
            </a:r>
            <a:r>
              <a:rPr lang="en-US" baseline="30000" dirty="0"/>
              <a:t>9</a:t>
            </a:r>
            <a:endParaRPr lang="en-US" dirty="0"/>
          </a:p>
          <a:p>
            <a:pPr marL="285750" indent="-285750">
              <a:buFont typeface="Arial" panose="020B0604020202020204" pitchFamily="34" charset="0"/>
              <a:buChar char="•"/>
            </a:pPr>
            <a:r>
              <a:rPr lang="en-US" dirty="0"/>
              <a:t>Mandrill:				3.1 x 10</a:t>
            </a:r>
            <a:r>
              <a:rPr lang="en-US" baseline="30000" dirty="0"/>
              <a:t>9</a:t>
            </a:r>
            <a:endParaRPr lang="en-US" dirty="0"/>
          </a:p>
          <a:p>
            <a:pPr marL="285750" indent="-285750">
              <a:buFont typeface="Arial" panose="020B0604020202020204" pitchFamily="34" charset="0"/>
              <a:buChar char="•"/>
            </a:pPr>
            <a:r>
              <a:rPr lang="en-US" dirty="0"/>
              <a:t>African Elephant:			5.6 x 10</a:t>
            </a:r>
            <a:r>
              <a:rPr lang="en-US" baseline="30000" dirty="0"/>
              <a:t>9</a:t>
            </a:r>
            <a:endParaRPr lang="en-US" dirty="0"/>
          </a:p>
          <a:p>
            <a:pPr marL="285750" indent="-285750">
              <a:buFont typeface="Arial" panose="020B0604020202020204" pitchFamily="34" charset="0"/>
              <a:buChar char="•"/>
            </a:pPr>
            <a:r>
              <a:rPr lang="en-US" dirty="0"/>
              <a:t>Human:				16.3 x 10</a:t>
            </a:r>
            <a:r>
              <a:rPr lang="en-US" baseline="30000" dirty="0"/>
              <a:t>9</a:t>
            </a:r>
          </a:p>
          <a:p>
            <a:pPr marL="285750" indent="-285750">
              <a:buFont typeface="Arial" panose="020B0604020202020204" pitchFamily="34" charset="0"/>
              <a:buChar char="•"/>
            </a:pPr>
            <a:r>
              <a:rPr lang="en-US" dirty="0">
                <a:solidFill>
                  <a:srgbClr val="FF0000"/>
                </a:solidFill>
              </a:rPr>
              <a:t>Killer Whale:				43.1 x 10</a:t>
            </a:r>
            <a:r>
              <a:rPr lang="en-US" baseline="30000" dirty="0">
                <a:solidFill>
                  <a:srgbClr val="FF0000"/>
                </a:solidFill>
              </a:rPr>
              <a:t>9</a:t>
            </a:r>
            <a:endParaRPr lang="en-US" dirty="0">
              <a:solidFill>
                <a:srgbClr val="FF0000"/>
              </a:solidFill>
            </a:endParaRPr>
          </a:p>
        </p:txBody>
      </p:sp>
    </p:spTree>
    <p:extLst>
      <p:ext uri="{BB962C8B-B14F-4D97-AF65-F5344CB8AC3E}">
        <p14:creationId xmlns:p14="http://schemas.microsoft.com/office/powerpoint/2010/main" val="21053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478D70-B98F-A448-90AD-662272FA3918}"/>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684444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11E7-89A7-5041-AF4E-ADCEF3BB553D}"/>
              </a:ext>
            </a:extLst>
          </p:cNvPr>
          <p:cNvSpPr>
            <a:spLocks noGrp="1"/>
          </p:cNvSpPr>
          <p:nvPr>
            <p:ph type="title"/>
          </p:nvPr>
        </p:nvSpPr>
        <p:spPr/>
        <p:txBody>
          <a:bodyPr/>
          <a:lstStyle/>
          <a:p>
            <a:pPr algn="ctr"/>
            <a:r>
              <a:rPr lang="en-US" dirty="0"/>
              <a:t>Forebrain Neurons Relative to Body Weight</a:t>
            </a:r>
          </a:p>
        </p:txBody>
      </p:sp>
      <p:sp>
        <p:nvSpPr>
          <p:cNvPr id="3" name="TextBox 2">
            <a:extLst>
              <a:ext uri="{FF2B5EF4-FFF2-40B4-BE49-F238E27FC236}">
                <a16:creationId xmlns:a16="http://schemas.microsoft.com/office/drawing/2014/main" id="{EAE4BE33-3928-9348-9CB7-107BBA48019E}"/>
              </a:ext>
            </a:extLst>
          </p:cNvPr>
          <p:cNvSpPr txBox="1"/>
          <p:nvPr/>
        </p:nvSpPr>
        <p:spPr>
          <a:xfrm>
            <a:off x="2647950" y="1828800"/>
            <a:ext cx="5729454"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Human:			16.3 x 10</a:t>
            </a:r>
            <a:r>
              <a:rPr lang="en-US" sz="3600" baseline="30000" dirty="0"/>
              <a:t>9</a:t>
            </a:r>
          </a:p>
          <a:p>
            <a:pPr marL="285750" indent="-285750">
              <a:buFont typeface="Arial" panose="020B0604020202020204" pitchFamily="34" charset="0"/>
              <a:buChar char="•"/>
            </a:pPr>
            <a:r>
              <a:rPr lang="en-US" sz="3600" dirty="0"/>
              <a:t>Killer Whale:		0.6 x 10</a:t>
            </a:r>
            <a:r>
              <a:rPr lang="en-US" sz="3600" baseline="30000" dirty="0"/>
              <a:t>9</a:t>
            </a:r>
            <a:endParaRPr lang="en-US" sz="3600" dirty="0"/>
          </a:p>
        </p:txBody>
      </p:sp>
      <p:pic>
        <p:nvPicPr>
          <p:cNvPr id="5" name="Picture 4">
            <a:extLst>
              <a:ext uri="{FF2B5EF4-FFF2-40B4-BE49-F238E27FC236}">
                <a16:creationId xmlns:a16="http://schemas.microsoft.com/office/drawing/2014/main" id="{83330A54-DE83-254B-BBE9-6DD25D90B2D9}"/>
              </a:ext>
            </a:extLst>
          </p:cNvPr>
          <p:cNvPicPr>
            <a:picLocks noChangeAspect="1"/>
          </p:cNvPicPr>
          <p:nvPr/>
        </p:nvPicPr>
        <p:blipFill>
          <a:blip r:embed="rId2"/>
          <a:stretch>
            <a:fillRect/>
          </a:stretch>
        </p:blipFill>
        <p:spPr>
          <a:xfrm>
            <a:off x="2984222" y="3029129"/>
            <a:ext cx="5056909" cy="3792682"/>
          </a:xfrm>
          <a:prstGeom prst="rect">
            <a:avLst/>
          </a:prstGeom>
        </p:spPr>
      </p:pic>
    </p:spTree>
    <p:extLst>
      <p:ext uri="{BB962C8B-B14F-4D97-AF65-F5344CB8AC3E}">
        <p14:creationId xmlns:p14="http://schemas.microsoft.com/office/powerpoint/2010/main" val="140591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4D4EF-D8CC-D546-A427-956071AECF53}"/>
              </a:ext>
            </a:extLst>
          </p:cNvPr>
          <p:cNvSpPr txBox="1"/>
          <p:nvPr/>
        </p:nvSpPr>
        <p:spPr>
          <a:xfrm>
            <a:off x="1364280" y="452696"/>
            <a:ext cx="9314605" cy="5078313"/>
          </a:xfrm>
          <a:prstGeom prst="rect">
            <a:avLst/>
          </a:prstGeom>
          <a:noFill/>
        </p:spPr>
        <p:txBody>
          <a:bodyPr wrap="square" rtlCol="0">
            <a:spAutoFit/>
          </a:bodyPr>
          <a:lstStyle/>
          <a:p>
            <a:endParaRPr lang="en-US" sz="3600" dirty="0">
              <a:solidFill>
                <a:srgbClr val="7030A0"/>
              </a:solidFill>
            </a:endParaRPr>
          </a:p>
          <a:p>
            <a:r>
              <a:rPr lang="en-US" sz="3600" dirty="0">
                <a:solidFill>
                  <a:srgbClr val="7030A0"/>
                </a:solidFill>
              </a:rPr>
              <a:t>Use of this presentation is exclusively for students in the Northwestern University Fall Quarter 2022 BMD ENG 301 course.  It should not be downloaded and shared with people not associated with the course.</a:t>
            </a:r>
          </a:p>
          <a:p>
            <a:endParaRPr lang="en-US" sz="3600" dirty="0">
              <a:solidFill>
                <a:srgbClr val="7030A0"/>
              </a:solidFill>
            </a:endParaRPr>
          </a:p>
          <a:p>
            <a:r>
              <a:rPr lang="en-US" sz="3600" dirty="0">
                <a:solidFill>
                  <a:srgbClr val="7030A0"/>
                </a:solidFill>
              </a:rPr>
              <a:t>Wherever possible attribution is given for figures used.</a:t>
            </a:r>
          </a:p>
        </p:txBody>
      </p:sp>
    </p:spTree>
    <p:extLst>
      <p:ext uri="{BB962C8B-B14F-4D97-AF65-F5344CB8AC3E}">
        <p14:creationId xmlns:p14="http://schemas.microsoft.com/office/powerpoint/2010/main" val="61902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09FE-B2E2-7F4A-8508-336F24AAE6DB}"/>
              </a:ext>
            </a:extLst>
          </p:cNvPr>
          <p:cNvSpPr>
            <a:spLocks noGrp="1"/>
          </p:cNvSpPr>
          <p:nvPr>
            <p:ph type="title"/>
          </p:nvPr>
        </p:nvSpPr>
        <p:spPr/>
        <p:txBody>
          <a:bodyPr/>
          <a:lstStyle/>
          <a:p>
            <a:pPr algn="ctr"/>
            <a:r>
              <a:rPr lang="en-US" dirty="0"/>
              <a:t>Grading</a:t>
            </a:r>
          </a:p>
        </p:txBody>
      </p:sp>
      <p:sp>
        <p:nvSpPr>
          <p:cNvPr id="3" name="Content Placeholder 2">
            <a:extLst>
              <a:ext uri="{FF2B5EF4-FFF2-40B4-BE49-F238E27FC236}">
                <a16:creationId xmlns:a16="http://schemas.microsoft.com/office/drawing/2014/main" id="{8D4FF05A-84DD-D84F-A0C8-F8760FEA20E2}"/>
              </a:ext>
            </a:extLst>
          </p:cNvPr>
          <p:cNvSpPr>
            <a:spLocks noGrp="1"/>
          </p:cNvSpPr>
          <p:nvPr>
            <p:ph idx="1"/>
          </p:nvPr>
        </p:nvSpPr>
        <p:spPr/>
        <p:txBody>
          <a:bodyPr/>
          <a:lstStyle/>
          <a:p>
            <a:r>
              <a:rPr lang="en-US" dirty="0"/>
              <a:t>Quizzes – keep up with Readings (see Files on Canvas)</a:t>
            </a:r>
          </a:p>
          <a:p>
            <a:r>
              <a:rPr lang="en-US" dirty="0"/>
              <a:t>Homework Assignments</a:t>
            </a:r>
          </a:p>
          <a:p>
            <a:r>
              <a:rPr lang="en-US" dirty="0"/>
              <a:t>Examinations</a:t>
            </a:r>
          </a:p>
          <a:p>
            <a:r>
              <a:rPr lang="en-US" dirty="0"/>
              <a:t>Group Project (Graduate Students Only)</a:t>
            </a:r>
          </a:p>
        </p:txBody>
      </p:sp>
    </p:spTree>
    <p:extLst>
      <p:ext uri="{BB962C8B-B14F-4D97-AF65-F5344CB8AC3E}">
        <p14:creationId xmlns:p14="http://schemas.microsoft.com/office/powerpoint/2010/main" val="48187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3281-A7AE-354C-B933-C40EAAB9CBB7}"/>
              </a:ext>
            </a:extLst>
          </p:cNvPr>
          <p:cNvSpPr>
            <a:spLocks noGrp="1"/>
          </p:cNvSpPr>
          <p:nvPr>
            <p:ph type="title"/>
          </p:nvPr>
        </p:nvSpPr>
        <p:spPr/>
        <p:txBody>
          <a:bodyPr/>
          <a:lstStyle/>
          <a:p>
            <a:pPr algn="ctr"/>
            <a:r>
              <a:rPr lang="en-US" dirty="0"/>
              <a:t>What are the components of the nervous system?</a:t>
            </a:r>
          </a:p>
        </p:txBody>
      </p:sp>
      <p:pic>
        <p:nvPicPr>
          <p:cNvPr id="5" name="Picture 4">
            <a:extLst>
              <a:ext uri="{FF2B5EF4-FFF2-40B4-BE49-F238E27FC236}">
                <a16:creationId xmlns:a16="http://schemas.microsoft.com/office/drawing/2014/main" id="{8426F305-B209-0340-91F2-40D2319AAB9C}"/>
              </a:ext>
            </a:extLst>
          </p:cNvPr>
          <p:cNvPicPr>
            <a:picLocks noChangeAspect="1"/>
          </p:cNvPicPr>
          <p:nvPr/>
        </p:nvPicPr>
        <p:blipFill>
          <a:blip r:embed="rId2"/>
          <a:stretch>
            <a:fillRect/>
          </a:stretch>
        </p:blipFill>
        <p:spPr>
          <a:xfrm>
            <a:off x="397934" y="1690687"/>
            <a:ext cx="3274910" cy="4388379"/>
          </a:xfrm>
          <a:prstGeom prst="rect">
            <a:avLst/>
          </a:prstGeom>
        </p:spPr>
      </p:pic>
      <p:sp>
        <p:nvSpPr>
          <p:cNvPr id="6" name="TextBox 5">
            <a:extLst>
              <a:ext uri="{FF2B5EF4-FFF2-40B4-BE49-F238E27FC236}">
                <a16:creationId xmlns:a16="http://schemas.microsoft.com/office/drawing/2014/main" id="{A8DFC1A3-BD09-8444-B18A-C56EBDD7F747}"/>
              </a:ext>
            </a:extLst>
          </p:cNvPr>
          <p:cNvSpPr txBox="1"/>
          <p:nvPr/>
        </p:nvSpPr>
        <p:spPr>
          <a:xfrm>
            <a:off x="4792133" y="2133600"/>
            <a:ext cx="6749796" cy="2308324"/>
          </a:xfrm>
          <a:prstGeom prst="rect">
            <a:avLst/>
          </a:prstGeom>
          <a:noFill/>
        </p:spPr>
        <p:txBody>
          <a:bodyPr wrap="none" rtlCol="0">
            <a:spAutoFit/>
          </a:bodyPr>
          <a:lstStyle/>
          <a:p>
            <a:pPr marL="342900" indent="-342900">
              <a:buFont typeface="Arial" panose="020B0604020202020204" pitchFamily="34" charset="0"/>
              <a:buChar char="•"/>
            </a:pPr>
            <a:r>
              <a:rPr lang="en-US" sz="2400" dirty="0"/>
              <a:t>Main cellular components:  neurons and glial cells</a:t>
            </a:r>
          </a:p>
          <a:p>
            <a:pPr marL="342900" indent="-342900">
              <a:buFont typeface="Arial" panose="020B0604020202020204" pitchFamily="34" charset="0"/>
              <a:buChar char="•"/>
            </a:pPr>
            <a:r>
              <a:rPr lang="en-US" sz="2400" dirty="0"/>
              <a:t>Vasculature</a:t>
            </a:r>
          </a:p>
          <a:p>
            <a:pPr marL="342900" indent="-342900">
              <a:buFont typeface="Arial" panose="020B0604020202020204" pitchFamily="34" charset="0"/>
              <a:buChar char="•"/>
            </a:pPr>
            <a:r>
              <a:rPr lang="en-US" sz="2400" dirty="0"/>
              <a:t>Lymphatic system</a:t>
            </a:r>
          </a:p>
          <a:p>
            <a:pPr marL="342900" indent="-342900">
              <a:buFont typeface="Arial" panose="020B0604020202020204" pitchFamily="34" charset="0"/>
              <a:buChar char="•"/>
            </a:pPr>
            <a:r>
              <a:rPr lang="en-US" sz="2400" dirty="0"/>
              <a:t>Ventricles:  reservoirs of cerebrospinal fluid</a:t>
            </a:r>
          </a:p>
          <a:p>
            <a:pPr marL="342900" indent="-342900">
              <a:buFont typeface="Arial" panose="020B0604020202020204" pitchFamily="34" charset="0"/>
              <a:buChar char="•"/>
            </a:pPr>
            <a:r>
              <a:rPr lang="en-US" sz="2400" dirty="0"/>
              <a:t>Blood-brain barrier</a:t>
            </a:r>
          </a:p>
          <a:p>
            <a:pPr marL="342900" indent="-342900">
              <a:buFont typeface="Arial" panose="020B0604020202020204" pitchFamily="34" charset="0"/>
              <a:buChar char="•"/>
            </a:pPr>
            <a:r>
              <a:rPr lang="en-US" sz="2400" dirty="0"/>
              <a:t>Meninges</a:t>
            </a:r>
          </a:p>
        </p:txBody>
      </p:sp>
    </p:spTree>
    <p:extLst>
      <p:ext uri="{BB962C8B-B14F-4D97-AF65-F5344CB8AC3E}">
        <p14:creationId xmlns:p14="http://schemas.microsoft.com/office/powerpoint/2010/main" val="339490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D755-2153-1B45-89FE-55EF2D253B51}"/>
              </a:ext>
            </a:extLst>
          </p:cNvPr>
          <p:cNvSpPr>
            <a:spLocks noGrp="1"/>
          </p:cNvSpPr>
          <p:nvPr>
            <p:ph type="title"/>
          </p:nvPr>
        </p:nvSpPr>
        <p:spPr/>
        <p:txBody>
          <a:bodyPr/>
          <a:lstStyle/>
          <a:p>
            <a:pPr algn="ctr"/>
            <a:r>
              <a:rPr lang="en-US" dirty="0"/>
              <a:t>The Neuron and its functional components</a:t>
            </a:r>
          </a:p>
        </p:txBody>
      </p:sp>
      <p:pic>
        <p:nvPicPr>
          <p:cNvPr id="5" name="Picture 4">
            <a:extLst>
              <a:ext uri="{FF2B5EF4-FFF2-40B4-BE49-F238E27FC236}">
                <a16:creationId xmlns:a16="http://schemas.microsoft.com/office/drawing/2014/main" id="{540F72BA-80C0-A146-8CD6-8F212B2E7356}"/>
              </a:ext>
            </a:extLst>
          </p:cNvPr>
          <p:cNvPicPr>
            <a:picLocks noChangeAspect="1"/>
          </p:cNvPicPr>
          <p:nvPr/>
        </p:nvPicPr>
        <p:blipFill>
          <a:blip r:embed="rId2"/>
          <a:stretch>
            <a:fillRect/>
          </a:stretch>
        </p:blipFill>
        <p:spPr>
          <a:xfrm>
            <a:off x="7897091" y="1511640"/>
            <a:ext cx="4294909" cy="5346360"/>
          </a:xfrm>
          <a:prstGeom prst="rect">
            <a:avLst/>
          </a:prstGeom>
        </p:spPr>
      </p:pic>
      <p:sp>
        <p:nvSpPr>
          <p:cNvPr id="7" name="TextBox 6">
            <a:extLst>
              <a:ext uri="{FF2B5EF4-FFF2-40B4-BE49-F238E27FC236}">
                <a16:creationId xmlns:a16="http://schemas.microsoft.com/office/drawing/2014/main" id="{F29E29F7-E7BE-A046-BE20-4355A7C97E4F}"/>
              </a:ext>
            </a:extLst>
          </p:cNvPr>
          <p:cNvSpPr txBox="1"/>
          <p:nvPr/>
        </p:nvSpPr>
        <p:spPr>
          <a:xfrm>
            <a:off x="1246909" y="2216727"/>
            <a:ext cx="4119333" cy="2308324"/>
          </a:xfrm>
          <a:prstGeom prst="rect">
            <a:avLst/>
          </a:prstGeom>
          <a:noFill/>
        </p:spPr>
        <p:txBody>
          <a:bodyPr wrap="none" rtlCol="0">
            <a:spAutoFit/>
          </a:bodyPr>
          <a:lstStyle/>
          <a:p>
            <a:pPr marL="342900" indent="-342900">
              <a:buFont typeface="+mj-lt"/>
              <a:buAutoNum type="arabicPeriod"/>
            </a:pPr>
            <a:r>
              <a:rPr lang="en-US" sz="2400" dirty="0"/>
              <a:t>Cell Body (Soma, Perikaryon)</a:t>
            </a:r>
          </a:p>
          <a:p>
            <a:pPr marL="914400" lvl="1" indent="-457200">
              <a:buFont typeface="+mj-lt"/>
              <a:buAutoNum type="alphaLcPeriod"/>
            </a:pPr>
            <a:r>
              <a:rPr lang="en-US" sz="2400" dirty="0"/>
              <a:t>10-30 µm diameter</a:t>
            </a:r>
          </a:p>
          <a:p>
            <a:pPr marL="342900" indent="-342900">
              <a:buFont typeface="+mj-lt"/>
              <a:buAutoNum type="arabicPeriod"/>
            </a:pPr>
            <a:r>
              <a:rPr lang="en-US" sz="2400" dirty="0"/>
              <a:t>Dendrites</a:t>
            </a:r>
          </a:p>
          <a:p>
            <a:pPr marL="914400" lvl="1" indent="-457200">
              <a:buFont typeface="+mj-lt"/>
              <a:buAutoNum type="alphaLcPeriod"/>
            </a:pPr>
            <a:r>
              <a:rPr lang="en-US" sz="2400" dirty="0"/>
              <a:t>Dendritic spines</a:t>
            </a:r>
          </a:p>
          <a:p>
            <a:pPr marL="342900" indent="-342900">
              <a:buFont typeface="+mj-lt"/>
              <a:buAutoNum type="arabicPeriod"/>
            </a:pPr>
            <a:r>
              <a:rPr lang="en-US" sz="2400" dirty="0"/>
              <a:t>Axon</a:t>
            </a:r>
          </a:p>
          <a:p>
            <a:pPr marL="342900" indent="-342900">
              <a:buFont typeface="+mj-lt"/>
              <a:buAutoNum type="arabicPeriod"/>
            </a:pPr>
            <a:r>
              <a:rPr lang="en-US" sz="2400" dirty="0"/>
              <a:t>Axon terminal arborization</a:t>
            </a:r>
          </a:p>
        </p:txBody>
      </p:sp>
      <p:sp>
        <p:nvSpPr>
          <p:cNvPr id="8" name="TextBox 7">
            <a:extLst>
              <a:ext uri="{FF2B5EF4-FFF2-40B4-BE49-F238E27FC236}">
                <a16:creationId xmlns:a16="http://schemas.microsoft.com/office/drawing/2014/main" id="{FDA448F4-2C81-F941-A3F5-EEDFD5D9F35E}"/>
              </a:ext>
            </a:extLst>
          </p:cNvPr>
          <p:cNvSpPr txBox="1"/>
          <p:nvPr/>
        </p:nvSpPr>
        <p:spPr>
          <a:xfrm>
            <a:off x="838200" y="5638801"/>
            <a:ext cx="5231112" cy="369332"/>
          </a:xfrm>
          <a:prstGeom prst="rect">
            <a:avLst/>
          </a:prstGeom>
          <a:noFill/>
        </p:spPr>
        <p:txBody>
          <a:bodyPr wrap="none" rtlCol="0">
            <a:spAutoFit/>
          </a:bodyPr>
          <a:lstStyle/>
          <a:p>
            <a:r>
              <a:rPr lang="en-US" dirty="0"/>
              <a:t>This neuron is only visible because it has been stained</a:t>
            </a:r>
          </a:p>
        </p:txBody>
      </p:sp>
    </p:spTree>
    <p:extLst>
      <p:ext uri="{BB962C8B-B14F-4D97-AF65-F5344CB8AC3E}">
        <p14:creationId xmlns:p14="http://schemas.microsoft.com/office/powerpoint/2010/main" val="6671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B88EF0-51CC-0F42-9D74-900E4B9FFA54}"/>
              </a:ext>
            </a:extLst>
          </p:cNvPr>
          <p:cNvSpPr txBox="1"/>
          <p:nvPr/>
        </p:nvSpPr>
        <p:spPr>
          <a:xfrm>
            <a:off x="6137564" y="221673"/>
            <a:ext cx="5666509" cy="646331"/>
          </a:xfrm>
          <a:prstGeom prst="rect">
            <a:avLst/>
          </a:prstGeom>
          <a:noFill/>
        </p:spPr>
        <p:txBody>
          <a:bodyPr wrap="square" rtlCol="0">
            <a:spAutoFit/>
          </a:bodyPr>
          <a:lstStyle/>
          <a:p>
            <a:r>
              <a:rPr lang="en-US" dirty="0"/>
              <a:t>It has been said that there are one million miles of neural cabling in the human brain </a:t>
            </a:r>
          </a:p>
        </p:txBody>
      </p:sp>
      <p:sp>
        <p:nvSpPr>
          <p:cNvPr id="7" name="TextBox 6">
            <a:extLst>
              <a:ext uri="{FF2B5EF4-FFF2-40B4-BE49-F238E27FC236}">
                <a16:creationId xmlns:a16="http://schemas.microsoft.com/office/drawing/2014/main" id="{8CC40771-6050-5C47-BF6F-717A930D94BE}"/>
              </a:ext>
            </a:extLst>
          </p:cNvPr>
          <p:cNvSpPr txBox="1"/>
          <p:nvPr/>
        </p:nvSpPr>
        <p:spPr>
          <a:xfrm>
            <a:off x="6137564" y="1016398"/>
            <a:ext cx="5472546" cy="1200329"/>
          </a:xfrm>
          <a:prstGeom prst="rect">
            <a:avLst/>
          </a:prstGeom>
          <a:noFill/>
        </p:spPr>
        <p:txBody>
          <a:bodyPr wrap="square" rtlCol="0">
            <a:spAutoFit/>
          </a:bodyPr>
          <a:lstStyle/>
          <a:p>
            <a:r>
              <a:rPr lang="en-US" dirty="0"/>
              <a:t>If we assume that the average diameter of an axon or dendrite is 1 µm, what is the volume occupied by one million miles of neural cable?</a:t>
            </a:r>
          </a:p>
          <a:p>
            <a:endParaRPr lang="en-US" dirty="0"/>
          </a:p>
        </p:txBody>
      </p:sp>
      <p:pic>
        <p:nvPicPr>
          <p:cNvPr id="9" name="Picture 8">
            <a:extLst>
              <a:ext uri="{FF2B5EF4-FFF2-40B4-BE49-F238E27FC236}">
                <a16:creationId xmlns:a16="http://schemas.microsoft.com/office/drawing/2014/main" id="{4A65DD5A-ED8A-8244-830B-03B274AF5175}"/>
              </a:ext>
            </a:extLst>
          </p:cNvPr>
          <p:cNvPicPr>
            <a:picLocks noChangeAspect="1"/>
          </p:cNvPicPr>
          <p:nvPr/>
        </p:nvPicPr>
        <p:blipFill>
          <a:blip r:embed="rId2"/>
          <a:stretch>
            <a:fillRect/>
          </a:stretch>
        </p:blipFill>
        <p:spPr>
          <a:xfrm>
            <a:off x="0" y="0"/>
            <a:ext cx="5639569" cy="4235676"/>
          </a:xfrm>
          <a:prstGeom prst="rect">
            <a:avLst/>
          </a:prstGeom>
        </p:spPr>
      </p:pic>
    </p:spTree>
    <p:extLst>
      <p:ext uri="{BB962C8B-B14F-4D97-AF65-F5344CB8AC3E}">
        <p14:creationId xmlns:p14="http://schemas.microsoft.com/office/powerpoint/2010/main" val="11322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F3075-63A9-2B45-AD3B-7453235CEB02}"/>
              </a:ext>
            </a:extLst>
          </p:cNvPr>
          <p:cNvPicPr>
            <a:picLocks noChangeAspect="1"/>
          </p:cNvPicPr>
          <p:nvPr/>
        </p:nvPicPr>
        <p:blipFill>
          <a:blip r:embed="rId2"/>
          <a:stretch>
            <a:fillRect/>
          </a:stretch>
        </p:blipFill>
        <p:spPr>
          <a:xfrm>
            <a:off x="7827433" y="0"/>
            <a:ext cx="4191000" cy="2032000"/>
          </a:xfrm>
          <a:prstGeom prst="rect">
            <a:avLst/>
          </a:prstGeom>
        </p:spPr>
      </p:pic>
      <p:pic>
        <p:nvPicPr>
          <p:cNvPr id="4" name="Picture 3">
            <a:extLst>
              <a:ext uri="{FF2B5EF4-FFF2-40B4-BE49-F238E27FC236}">
                <a16:creationId xmlns:a16="http://schemas.microsoft.com/office/drawing/2014/main" id="{CEC998B9-A9C1-C249-AB6C-242647648173}"/>
              </a:ext>
            </a:extLst>
          </p:cNvPr>
          <p:cNvPicPr>
            <a:picLocks noChangeAspect="1"/>
          </p:cNvPicPr>
          <p:nvPr/>
        </p:nvPicPr>
        <p:blipFill>
          <a:blip r:embed="rId2"/>
          <a:stretch>
            <a:fillRect/>
          </a:stretch>
        </p:blipFill>
        <p:spPr>
          <a:xfrm>
            <a:off x="4474633" y="0"/>
            <a:ext cx="7543800" cy="3657600"/>
          </a:xfrm>
          <a:prstGeom prst="rect">
            <a:avLst/>
          </a:prstGeom>
        </p:spPr>
      </p:pic>
      <p:sp>
        <p:nvSpPr>
          <p:cNvPr id="5" name="TextBox 4">
            <a:extLst>
              <a:ext uri="{FF2B5EF4-FFF2-40B4-BE49-F238E27FC236}">
                <a16:creationId xmlns:a16="http://schemas.microsoft.com/office/drawing/2014/main" id="{98439CF5-F2FB-9C48-B006-9930D40F5898}"/>
              </a:ext>
            </a:extLst>
          </p:cNvPr>
          <p:cNvSpPr txBox="1"/>
          <p:nvPr/>
        </p:nvSpPr>
        <p:spPr>
          <a:xfrm>
            <a:off x="1219200" y="2997199"/>
            <a:ext cx="6228693" cy="2862322"/>
          </a:xfrm>
          <a:prstGeom prst="rect">
            <a:avLst/>
          </a:prstGeom>
          <a:noFill/>
        </p:spPr>
        <p:txBody>
          <a:bodyPr wrap="none" rtlCol="0">
            <a:spAutoFit/>
          </a:bodyPr>
          <a:lstStyle/>
          <a:p>
            <a:r>
              <a:rPr lang="en-US" sz="3600" dirty="0"/>
              <a:t>h = 10</a:t>
            </a:r>
            <a:r>
              <a:rPr lang="en-US" sz="3600" baseline="30000" dirty="0"/>
              <a:t>6</a:t>
            </a:r>
            <a:r>
              <a:rPr lang="en-US" sz="3600" dirty="0"/>
              <a:t> miles (1.61 x 10</a:t>
            </a:r>
            <a:r>
              <a:rPr lang="en-US" sz="3600" baseline="30000" dirty="0"/>
              <a:t>9</a:t>
            </a:r>
            <a:r>
              <a:rPr lang="en-US" sz="3600" dirty="0"/>
              <a:t> meters)</a:t>
            </a:r>
          </a:p>
          <a:p>
            <a:endParaRPr lang="en-US" sz="3600" dirty="0"/>
          </a:p>
          <a:p>
            <a:r>
              <a:rPr lang="en-US" sz="3600" dirty="0"/>
              <a:t>r = 0.5 x 10</a:t>
            </a:r>
            <a:r>
              <a:rPr lang="en-US" sz="3600" baseline="30000" dirty="0"/>
              <a:t>-6</a:t>
            </a:r>
            <a:r>
              <a:rPr lang="en-US" sz="3600" dirty="0"/>
              <a:t> m</a:t>
            </a:r>
          </a:p>
          <a:p>
            <a:endParaRPr lang="en-US" sz="3600" dirty="0"/>
          </a:p>
          <a:p>
            <a:r>
              <a:rPr lang="en-US" sz="3600" dirty="0"/>
              <a:t>V = 1.26 x 10</a:t>
            </a:r>
            <a:r>
              <a:rPr lang="en-US" sz="3600" baseline="30000" dirty="0"/>
              <a:t>-3</a:t>
            </a:r>
            <a:r>
              <a:rPr lang="en-US" sz="3600" dirty="0"/>
              <a:t> m</a:t>
            </a:r>
            <a:r>
              <a:rPr lang="en-US" sz="3600" baseline="30000" dirty="0"/>
              <a:t>3</a:t>
            </a:r>
            <a:endParaRPr lang="en-US" sz="3600" dirty="0"/>
          </a:p>
        </p:txBody>
      </p:sp>
    </p:spTree>
    <p:extLst>
      <p:ext uri="{BB962C8B-B14F-4D97-AF65-F5344CB8AC3E}">
        <p14:creationId xmlns:p14="http://schemas.microsoft.com/office/powerpoint/2010/main" val="338289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B88EF0-51CC-0F42-9D74-900E4B9FFA54}"/>
              </a:ext>
            </a:extLst>
          </p:cNvPr>
          <p:cNvSpPr txBox="1"/>
          <p:nvPr/>
        </p:nvSpPr>
        <p:spPr>
          <a:xfrm>
            <a:off x="6137564" y="221673"/>
            <a:ext cx="5666509" cy="646331"/>
          </a:xfrm>
          <a:prstGeom prst="rect">
            <a:avLst/>
          </a:prstGeom>
          <a:noFill/>
        </p:spPr>
        <p:txBody>
          <a:bodyPr wrap="square" rtlCol="0">
            <a:spAutoFit/>
          </a:bodyPr>
          <a:lstStyle/>
          <a:p>
            <a:r>
              <a:rPr lang="en-US" dirty="0"/>
              <a:t>It has been said that there are one million miles of neural cabling in the human brain</a:t>
            </a:r>
          </a:p>
        </p:txBody>
      </p:sp>
      <p:sp>
        <p:nvSpPr>
          <p:cNvPr id="7" name="TextBox 6">
            <a:extLst>
              <a:ext uri="{FF2B5EF4-FFF2-40B4-BE49-F238E27FC236}">
                <a16:creationId xmlns:a16="http://schemas.microsoft.com/office/drawing/2014/main" id="{8CC40771-6050-5C47-BF6F-717A930D94BE}"/>
              </a:ext>
            </a:extLst>
          </p:cNvPr>
          <p:cNvSpPr txBox="1"/>
          <p:nvPr/>
        </p:nvSpPr>
        <p:spPr>
          <a:xfrm>
            <a:off x="6137564" y="1016398"/>
            <a:ext cx="5472546" cy="1200329"/>
          </a:xfrm>
          <a:prstGeom prst="rect">
            <a:avLst/>
          </a:prstGeom>
          <a:noFill/>
        </p:spPr>
        <p:txBody>
          <a:bodyPr wrap="square" rtlCol="0">
            <a:spAutoFit/>
          </a:bodyPr>
          <a:lstStyle/>
          <a:p>
            <a:r>
              <a:rPr lang="en-US" dirty="0"/>
              <a:t>If we assume that the average diameter of an axon or dendrite is 1 µm, what is the volume occupied by one million miles of neural cable?</a:t>
            </a:r>
          </a:p>
          <a:p>
            <a:endParaRPr lang="en-US" dirty="0"/>
          </a:p>
        </p:txBody>
      </p:sp>
      <p:pic>
        <p:nvPicPr>
          <p:cNvPr id="9" name="Picture 8">
            <a:extLst>
              <a:ext uri="{FF2B5EF4-FFF2-40B4-BE49-F238E27FC236}">
                <a16:creationId xmlns:a16="http://schemas.microsoft.com/office/drawing/2014/main" id="{4A65DD5A-ED8A-8244-830B-03B274AF5175}"/>
              </a:ext>
            </a:extLst>
          </p:cNvPr>
          <p:cNvPicPr>
            <a:picLocks noChangeAspect="1"/>
          </p:cNvPicPr>
          <p:nvPr/>
        </p:nvPicPr>
        <p:blipFill>
          <a:blip r:embed="rId3"/>
          <a:stretch>
            <a:fillRect/>
          </a:stretch>
        </p:blipFill>
        <p:spPr>
          <a:xfrm>
            <a:off x="0" y="0"/>
            <a:ext cx="5639569" cy="4235676"/>
          </a:xfrm>
          <a:prstGeom prst="rect">
            <a:avLst/>
          </a:prstGeom>
        </p:spPr>
      </p:pic>
      <p:sp>
        <p:nvSpPr>
          <p:cNvPr id="2" name="TextBox 1">
            <a:extLst>
              <a:ext uri="{FF2B5EF4-FFF2-40B4-BE49-F238E27FC236}">
                <a16:creationId xmlns:a16="http://schemas.microsoft.com/office/drawing/2014/main" id="{251478CE-B66C-7046-9A4F-80B3CFAAFA61}"/>
              </a:ext>
            </a:extLst>
          </p:cNvPr>
          <p:cNvSpPr txBox="1"/>
          <p:nvPr/>
        </p:nvSpPr>
        <p:spPr>
          <a:xfrm>
            <a:off x="6137564" y="2216727"/>
            <a:ext cx="4682692" cy="646331"/>
          </a:xfrm>
          <a:prstGeom prst="rect">
            <a:avLst/>
          </a:prstGeom>
          <a:noFill/>
        </p:spPr>
        <p:txBody>
          <a:bodyPr wrap="none" rtlCol="0">
            <a:spAutoFit/>
          </a:bodyPr>
          <a:lstStyle/>
          <a:p>
            <a:r>
              <a:rPr lang="en-US" dirty="0"/>
              <a:t>A cube of approximately 1 </a:t>
            </a:r>
            <a:r>
              <a:rPr lang="en-US" dirty="0" err="1"/>
              <a:t>dm</a:t>
            </a:r>
            <a:r>
              <a:rPr lang="en-US" dirty="0"/>
              <a:t> x 1 </a:t>
            </a:r>
            <a:r>
              <a:rPr lang="en-US" dirty="0" err="1"/>
              <a:t>dm</a:t>
            </a:r>
            <a:r>
              <a:rPr lang="en-US" dirty="0"/>
              <a:t> x 1 </a:t>
            </a:r>
            <a:r>
              <a:rPr lang="en-US" dirty="0" err="1"/>
              <a:t>dm</a:t>
            </a:r>
            <a:r>
              <a:rPr lang="en-US" dirty="0"/>
              <a:t> (or</a:t>
            </a:r>
          </a:p>
          <a:p>
            <a:r>
              <a:rPr lang="en-US" dirty="0"/>
              <a:t>4” x 4” x 4”)</a:t>
            </a:r>
          </a:p>
        </p:txBody>
      </p:sp>
      <p:sp>
        <p:nvSpPr>
          <p:cNvPr id="3" name="TextBox 2">
            <a:extLst>
              <a:ext uri="{FF2B5EF4-FFF2-40B4-BE49-F238E27FC236}">
                <a16:creationId xmlns:a16="http://schemas.microsoft.com/office/drawing/2014/main" id="{C67AC9D7-B263-F543-99A8-02603D1E4331}"/>
              </a:ext>
            </a:extLst>
          </p:cNvPr>
          <p:cNvSpPr txBox="1"/>
          <p:nvPr/>
        </p:nvSpPr>
        <p:spPr>
          <a:xfrm>
            <a:off x="6137563" y="3140057"/>
            <a:ext cx="5805054" cy="646331"/>
          </a:xfrm>
          <a:prstGeom prst="rect">
            <a:avLst/>
          </a:prstGeom>
          <a:noFill/>
        </p:spPr>
        <p:txBody>
          <a:bodyPr wrap="square" rtlCol="0">
            <a:spAutoFit/>
          </a:bodyPr>
          <a:lstStyle/>
          <a:p>
            <a:r>
              <a:rPr lang="en-US" dirty="0"/>
              <a:t>That the human brain could have a million miles of neural cable seems plausible</a:t>
            </a:r>
          </a:p>
        </p:txBody>
      </p:sp>
      <p:sp>
        <p:nvSpPr>
          <p:cNvPr id="4" name="TextBox 3">
            <a:extLst>
              <a:ext uri="{FF2B5EF4-FFF2-40B4-BE49-F238E27FC236}">
                <a16:creationId xmlns:a16="http://schemas.microsoft.com/office/drawing/2014/main" id="{127FB191-A096-ED49-8C94-7D809FA7A4F1}"/>
              </a:ext>
            </a:extLst>
          </p:cNvPr>
          <p:cNvSpPr txBox="1"/>
          <p:nvPr/>
        </p:nvSpPr>
        <p:spPr>
          <a:xfrm>
            <a:off x="524934" y="4605867"/>
            <a:ext cx="5333999" cy="645472"/>
          </a:xfrm>
          <a:prstGeom prst="rect">
            <a:avLst/>
          </a:prstGeom>
          <a:noFill/>
        </p:spPr>
        <p:txBody>
          <a:bodyPr wrap="square" rtlCol="0">
            <a:spAutoFit/>
          </a:bodyPr>
          <a:lstStyle/>
          <a:p>
            <a:r>
              <a:rPr lang="en-US" dirty="0"/>
              <a:t>All this wiring is accomplished by the neurons sending out growth cones to find targets</a:t>
            </a:r>
          </a:p>
        </p:txBody>
      </p:sp>
      <p:sp>
        <p:nvSpPr>
          <p:cNvPr id="5" name="TextBox 4">
            <a:extLst>
              <a:ext uri="{FF2B5EF4-FFF2-40B4-BE49-F238E27FC236}">
                <a16:creationId xmlns:a16="http://schemas.microsoft.com/office/drawing/2014/main" id="{52B658CF-3F7C-5D4F-B91C-DC47D65D8540}"/>
              </a:ext>
            </a:extLst>
          </p:cNvPr>
          <p:cNvSpPr txBox="1"/>
          <p:nvPr/>
        </p:nvSpPr>
        <p:spPr>
          <a:xfrm>
            <a:off x="524933" y="5621530"/>
            <a:ext cx="5114635" cy="646331"/>
          </a:xfrm>
          <a:prstGeom prst="rect">
            <a:avLst/>
          </a:prstGeom>
          <a:noFill/>
        </p:spPr>
        <p:txBody>
          <a:bodyPr wrap="square" rtlCol="0">
            <a:spAutoFit/>
          </a:bodyPr>
          <a:lstStyle/>
          <a:p>
            <a:r>
              <a:rPr lang="en-US" dirty="0"/>
              <a:t>A wave of disassembly follows the growth cone providing it with material to use as its front end</a:t>
            </a:r>
          </a:p>
        </p:txBody>
      </p:sp>
      <p:sp>
        <p:nvSpPr>
          <p:cNvPr id="8" name="TextBox 7">
            <a:extLst>
              <a:ext uri="{FF2B5EF4-FFF2-40B4-BE49-F238E27FC236}">
                <a16:creationId xmlns:a16="http://schemas.microsoft.com/office/drawing/2014/main" id="{21D1B1D1-1D72-2E45-8108-7BCBDCA03962}"/>
              </a:ext>
            </a:extLst>
          </p:cNvPr>
          <p:cNvSpPr txBox="1"/>
          <p:nvPr/>
        </p:nvSpPr>
        <p:spPr>
          <a:xfrm>
            <a:off x="6137563" y="4201886"/>
            <a:ext cx="5471006" cy="369332"/>
          </a:xfrm>
          <a:prstGeom prst="rect">
            <a:avLst/>
          </a:prstGeom>
          <a:noFill/>
        </p:spPr>
        <p:txBody>
          <a:bodyPr wrap="square" rtlCol="0">
            <a:spAutoFit/>
          </a:bodyPr>
          <a:lstStyle/>
          <a:p>
            <a:pPr algn="ctr"/>
            <a:r>
              <a:rPr lang="en-US" dirty="0">
                <a:solidFill>
                  <a:srgbClr val="FF0000"/>
                </a:solidFill>
              </a:rPr>
              <a:t>GROWTH CONE VIDEO</a:t>
            </a:r>
          </a:p>
        </p:txBody>
      </p:sp>
      <p:sp>
        <p:nvSpPr>
          <p:cNvPr id="10" name="TextBox 9">
            <a:extLst>
              <a:ext uri="{FF2B5EF4-FFF2-40B4-BE49-F238E27FC236}">
                <a16:creationId xmlns:a16="http://schemas.microsoft.com/office/drawing/2014/main" id="{AFE75389-2775-E842-AC2D-311A8C983AE9}"/>
              </a:ext>
            </a:extLst>
          </p:cNvPr>
          <p:cNvSpPr txBox="1"/>
          <p:nvPr/>
        </p:nvSpPr>
        <p:spPr>
          <a:xfrm>
            <a:off x="6137563" y="5356049"/>
            <a:ext cx="5313848" cy="1200329"/>
          </a:xfrm>
          <a:prstGeom prst="rect">
            <a:avLst/>
          </a:prstGeom>
          <a:noFill/>
        </p:spPr>
        <p:txBody>
          <a:bodyPr wrap="square" rtlCol="0">
            <a:spAutoFit/>
          </a:bodyPr>
          <a:lstStyle/>
          <a:p>
            <a:r>
              <a:rPr lang="en-US" dirty="0"/>
              <a:t>It should be possible to estimate what types of and how much material would be needed for one million miles of neural cable but that is for another day / course</a:t>
            </a:r>
          </a:p>
        </p:txBody>
      </p:sp>
      <p:sp>
        <p:nvSpPr>
          <p:cNvPr id="11" name="Rectangle 10">
            <a:extLst>
              <a:ext uri="{FF2B5EF4-FFF2-40B4-BE49-F238E27FC236}">
                <a16:creationId xmlns:a16="http://schemas.microsoft.com/office/drawing/2014/main" id="{82652617-461B-2A49-8B5B-D2D2D1CE3317}"/>
              </a:ext>
            </a:extLst>
          </p:cNvPr>
          <p:cNvSpPr/>
          <p:nvPr/>
        </p:nvSpPr>
        <p:spPr>
          <a:xfrm>
            <a:off x="7703127" y="4201886"/>
            <a:ext cx="2286000" cy="403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63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CFD29-6F80-C040-AC8C-F9F60F70DCF9}"/>
              </a:ext>
            </a:extLst>
          </p:cNvPr>
          <p:cNvPicPr>
            <a:picLocks noChangeAspect="1"/>
          </p:cNvPicPr>
          <p:nvPr/>
        </p:nvPicPr>
        <p:blipFill>
          <a:blip r:embed="rId2"/>
          <a:stretch>
            <a:fillRect/>
          </a:stretch>
        </p:blipFill>
        <p:spPr>
          <a:xfrm>
            <a:off x="6008512" y="0"/>
            <a:ext cx="6183488" cy="4637616"/>
          </a:xfrm>
          <a:prstGeom prst="rect">
            <a:avLst/>
          </a:prstGeom>
        </p:spPr>
      </p:pic>
      <p:sp>
        <p:nvSpPr>
          <p:cNvPr id="4" name="TextBox 3">
            <a:extLst>
              <a:ext uri="{FF2B5EF4-FFF2-40B4-BE49-F238E27FC236}">
                <a16:creationId xmlns:a16="http://schemas.microsoft.com/office/drawing/2014/main" id="{68F2750A-D648-D449-A49F-B6491548CD09}"/>
              </a:ext>
            </a:extLst>
          </p:cNvPr>
          <p:cNvSpPr txBox="1"/>
          <p:nvPr/>
        </p:nvSpPr>
        <p:spPr>
          <a:xfrm>
            <a:off x="423333" y="406400"/>
            <a:ext cx="4586192" cy="369332"/>
          </a:xfrm>
          <a:prstGeom prst="rect">
            <a:avLst/>
          </a:prstGeom>
          <a:noFill/>
        </p:spPr>
        <p:txBody>
          <a:bodyPr wrap="none" rtlCol="0">
            <a:spAutoFit/>
          </a:bodyPr>
          <a:lstStyle/>
          <a:p>
            <a:r>
              <a:rPr lang="en-US" dirty="0"/>
              <a:t>The size of the human brain is about 1,400 cm</a:t>
            </a:r>
            <a:r>
              <a:rPr lang="en-US" baseline="30000" dirty="0"/>
              <a:t>3</a:t>
            </a:r>
            <a:endParaRPr lang="en-US" dirty="0"/>
          </a:p>
        </p:txBody>
      </p:sp>
      <p:sp>
        <p:nvSpPr>
          <p:cNvPr id="5" name="TextBox 4">
            <a:extLst>
              <a:ext uri="{FF2B5EF4-FFF2-40B4-BE49-F238E27FC236}">
                <a16:creationId xmlns:a16="http://schemas.microsoft.com/office/drawing/2014/main" id="{86DA470A-D413-974E-A583-1A6D4950CFF0}"/>
              </a:ext>
            </a:extLst>
          </p:cNvPr>
          <p:cNvSpPr txBox="1"/>
          <p:nvPr/>
        </p:nvSpPr>
        <p:spPr>
          <a:xfrm>
            <a:off x="423333" y="965200"/>
            <a:ext cx="4652812" cy="369332"/>
          </a:xfrm>
          <a:prstGeom prst="rect">
            <a:avLst/>
          </a:prstGeom>
          <a:noFill/>
        </p:spPr>
        <p:txBody>
          <a:bodyPr wrap="none" rtlCol="0">
            <a:spAutoFit/>
          </a:bodyPr>
          <a:lstStyle/>
          <a:p>
            <a:r>
              <a:rPr lang="en-US" dirty="0"/>
              <a:t>Most of this volume must be taken up by wiring</a:t>
            </a:r>
          </a:p>
        </p:txBody>
      </p:sp>
      <p:sp>
        <p:nvSpPr>
          <p:cNvPr id="6" name="TextBox 5">
            <a:extLst>
              <a:ext uri="{FF2B5EF4-FFF2-40B4-BE49-F238E27FC236}">
                <a16:creationId xmlns:a16="http://schemas.microsoft.com/office/drawing/2014/main" id="{D0E07852-19BD-7F44-95E5-A9BABE009ECE}"/>
              </a:ext>
            </a:extLst>
          </p:cNvPr>
          <p:cNvSpPr txBox="1"/>
          <p:nvPr/>
        </p:nvSpPr>
        <p:spPr>
          <a:xfrm>
            <a:off x="423333" y="1524000"/>
            <a:ext cx="5113866" cy="369332"/>
          </a:xfrm>
          <a:prstGeom prst="rect">
            <a:avLst/>
          </a:prstGeom>
          <a:noFill/>
        </p:spPr>
        <p:txBody>
          <a:bodyPr wrap="square" rtlCol="0">
            <a:spAutoFit/>
          </a:bodyPr>
          <a:lstStyle/>
          <a:p>
            <a:r>
              <a:rPr lang="en-US" dirty="0"/>
              <a:t>What this could mean</a:t>
            </a:r>
          </a:p>
        </p:txBody>
      </p:sp>
      <p:sp>
        <p:nvSpPr>
          <p:cNvPr id="7" name="TextBox 6">
            <a:extLst>
              <a:ext uri="{FF2B5EF4-FFF2-40B4-BE49-F238E27FC236}">
                <a16:creationId xmlns:a16="http://schemas.microsoft.com/office/drawing/2014/main" id="{5A06AEBD-28DB-354E-9426-A5E42EDB29E3}"/>
              </a:ext>
            </a:extLst>
          </p:cNvPr>
          <p:cNvSpPr txBox="1"/>
          <p:nvPr/>
        </p:nvSpPr>
        <p:spPr>
          <a:xfrm>
            <a:off x="423333" y="2607733"/>
            <a:ext cx="49614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Although more numerous than neurons, glial cells cannot occupy as much space</a:t>
            </a:r>
          </a:p>
          <a:p>
            <a:pPr marL="285750" indent="-285750">
              <a:buFont typeface="Arial" panose="020B0604020202020204" pitchFamily="34" charset="0"/>
              <a:buChar char="•"/>
            </a:pPr>
            <a:r>
              <a:rPr lang="en-US" dirty="0"/>
              <a:t>The brain’s vasculature also occupies little space</a:t>
            </a:r>
          </a:p>
          <a:p>
            <a:pPr marL="285750" indent="-285750">
              <a:buFont typeface="Arial" panose="020B0604020202020204" pitchFamily="34" charset="0"/>
              <a:buChar char="•"/>
            </a:pPr>
            <a:r>
              <a:rPr lang="en-US" dirty="0"/>
              <a:t>As does the brain’s lymphatic system</a:t>
            </a:r>
          </a:p>
          <a:p>
            <a:pPr marL="285750" indent="-285750">
              <a:buFont typeface="Arial" panose="020B0604020202020204" pitchFamily="34" charset="0"/>
              <a:buChar char="•"/>
            </a:pPr>
            <a:r>
              <a:rPr lang="en-US" dirty="0"/>
              <a:t>Ventricular space is perhaps less than one might have imagined</a:t>
            </a:r>
          </a:p>
          <a:p>
            <a:pPr marL="285750" indent="-285750">
              <a:buFont typeface="Arial" panose="020B0604020202020204" pitchFamily="34" charset="0"/>
              <a:buChar char="•"/>
            </a:pPr>
            <a:r>
              <a:rPr lang="en-US" dirty="0"/>
              <a:t>There must be more water inside neurons and glia than outside them</a:t>
            </a:r>
          </a:p>
        </p:txBody>
      </p:sp>
      <p:sp>
        <p:nvSpPr>
          <p:cNvPr id="8" name="TextBox 7">
            <a:extLst>
              <a:ext uri="{FF2B5EF4-FFF2-40B4-BE49-F238E27FC236}">
                <a16:creationId xmlns:a16="http://schemas.microsoft.com/office/drawing/2014/main" id="{0DF2BD7D-1C3A-8642-B24F-825255D0FB0A}"/>
              </a:ext>
            </a:extLst>
          </p:cNvPr>
          <p:cNvSpPr txBox="1"/>
          <p:nvPr/>
        </p:nvSpPr>
        <p:spPr>
          <a:xfrm>
            <a:off x="423333" y="5232398"/>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mechanism to carry neural signals over cm to </a:t>
            </a:r>
            <a:r>
              <a:rPr lang="en-US"/>
              <a:t>dm</a:t>
            </a:r>
            <a:r>
              <a:rPr lang="en-US" dirty="0"/>
              <a:t> distances seems essential</a:t>
            </a:r>
          </a:p>
          <a:p>
            <a:pPr marL="285750" indent="-285750">
              <a:buFont typeface="Arial" panose="020B0604020202020204" pitchFamily="34" charset="0"/>
              <a:buChar char="•"/>
            </a:pPr>
            <a:r>
              <a:rPr lang="en-US" dirty="0"/>
              <a:t>As does a mechanism for neurons to “speak” to other neurons</a:t>
            </a:r>
          </a:p>
        </p:txBody>
      </p:sp>
      <p:sp>
        <p:nvSpPr>
          <p:cNvPr id="9" name="TextBox 8">
            <a:extLst>
              <a:ext uri="{FF2B5EF4-FFF2-40B4-BE49-F238E27FC236}">
                <a16:creationId xmlns:a16="http://schemas.microsoft.com/office/drawing/2014/main" id="{8109EF1E-6190-9B4D-840A-96A33E6D4B5A}"/>
              </a:ext>
            </a:extLst>
          </p:cNvPr>
          <p:cNvSpPr txBox="1"/>
          <p:nvPr/>
        </p:nvSpPr>
        <p:spPr>
          <a:xfrm>
            <a:off x="6129867" y="5232398"/>
            <a:ext cx="57742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Assemblies of neurons (neural circuits) would seem to be fundamental to brain operation </a:t>
            </a:r>
          </a:p>
          <a:p>
            <a:pPr marL="285750" indent="-285750">
              <a:buFont typeface="Arial" panose="020B0604020202020204" pitchFamily="34" charset="0"/>
              <a:buChar char="•"/>
            </a:pPr>
            <a:r>
              <a:rPr lang="en-US" dirty="0"/>
              <a:t>The same might also be said of grouping neural circuits (into neural systems) and the interplay of these neural systems</a:t>
            </a:r>
          </a:p>
        </p:txBody>
      </p:sp>
    </p:spTree>
    <p:extLst>
      <p:ext uri="{BB962C8B-B14F-4D97-AF65-F5344CB8AC3E}">
        <p14:creationId xmlns:p14="http://schemas.microsoft.com/office/powerpoint/2010/main" val="229596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1359</Words>
  <Application>Microsoft Office PowerPoint</Application>
  <PresentationFormat>Widescreen</PresentationFormat>
  <Paragraphs>148</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BMD ENG 301 Quantitative Systems Physiology (Nervous System)</vt:lpstr>
      <vt:lpstr>Class Attendance</vt:lpstr>
      <vt:lpstr>Grading</vt:lpstr>
      <vt:lpstr>What are the components of the nervous system?</vt:lpstr>
      <vt:lpstr>The Neuron and its functional components</vt:lpstr>
      <vt:lpstr>PowerPoint Presentation</vt:lpstr>
      <vt:lpstr>PowerPoint Presentation</vt:lpstr>
      <vt:lpstr>PowerPoint Presentation</vt:lpstr>
      <vt:lpstr>PowerPoint Presentation</vt:lpstr>
      <vt:lpstr>Course Outline</vt:lpstr>
      <vt:lpstr>Quote of the day</vt:lpstr>
      <vt:lpstr>If it is, what makes the human brain special?</vt:lpstr>
      <vt:lpstr>PowerPoint Presentation</vt:lpstr>
      <vt:lpstr>PowerPoint Presentation</vt:lpstr>
      <vt:lpstr>If it is, what makes the human brain special?</vt:lpstr>
      <vt:lpstr>Number of neurons</vt:lpstr>
      <vt:lpstr>If it is, what makes the human brain special?</vt:lpstr>
      <vt:lpstr>PowerPoint Presentation</vt:lpstr>
      <vt:lpstr>If it is, what makes the human brain special?</vt:lpstr>
      <vt:lpstr>PowerPoint Presentation</vt:lpstr>
      <vt:lpstr>Meat eating is efficient</vt:lpstr>
      <vt:lpstr>If it is, what makes the human brain special?</vt:lpstr>
      <vt:lpstr>PowerPoint Presentation</vt:lpstr>
      <vt:lpstr>PowerPoint Presentation</vt:lpstr>
      <vt:lpstr>Forebrain Neurons</vt:lpstr>
      <vt:lpstr>PowerPoint Presentation</vt:lpstr>
      <vt:lpstr>Forebrain Neurons Relative to Body Weight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BMD ENG 301 Quantitative Systems Physiology (Nervous System)</dc:title>
  <dc:creator>John B Troy</dc:creator>
  <cp:lastModifiedBy>Malcolm Angus MacIver</cp:lastModifiedBy>
  <cp:revision>66</cp:revision>
  <dcterms:created xsi:type="dcterms:W3CDTF">2020-04-21T13:33:24Z</dcterms:created>
  <dcterms:modified xsi:type="dcterms:W3CDTF">2022-09-29T18:48:22Z</dcterms:modified>
</cp:coreProperties>
</file>