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3" r:id="rId2"/>
    <p:sldId id="275" r:id="rId3"/>
    <p:sldId id="266" r:id="rId4"/>
    <p:sldId id="267" r:id="rId5"/>
    <p:sldId id="268" r:id="rId6"/>
    <p:sldId id="271" r:id="rId7"/>
    <p:sldId id="274" r:id="rId8"/>
    <p:sldId id="277" r:id="rId9"/>
    <p:sldId id="290" r:id="rId10"/>
    <p:sldId id="280" r:id="rId11"/>
    <p:sldId id="284" r:id="rId12"/>
    <p:sldId id="287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AC5250-3FB9-43D2-B827-54717012A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3C8BF-880C-44F4-96E8-7470E7E58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74CDD38-FA3D-0849-ACB9-16FD1B949759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BFCCE-0630-A4A3-F08F-209040918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519CD-8077-70F0-BE59-5FC346803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D3DB89-745D-2B4C-924F-74CF69060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A08442D-EFA8-DCE9-D515-663C8A7883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CB5A972-5D73-D62C-6C95-492B9F6977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9EC0367-1C5F-AD56-2649-BA654472422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07588174-B12A-EF55-0967-7D740F5DFE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0D0F5BC6-4C8C-09D4-EB07-798BAE2503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78275AB1-28C8-B36A-03C5-6BC6F4A46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" charset="0"/>
              </a:defRPr>
            </a:lvl1pPr>
          </a:lstStyle>
          <a:p>
            <a:pPr>
              <a:defRPr/>
            </a:pPr>
            <a:fld id="{EA88A9A5-6FC7-4C44-BE67-54F8ECFFC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16415EF-93C3-18AC-9380-5B9B0912A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4E47E1-D4E6-D14C-9FC1-397830020E4F}" type="slidenum">
              <a:rPr lang="en-US" altLang="en-US" sz="1200" smtClean="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065A94B-5282-EE79-4C2E-058604BAA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23F4290-87E2-5EED-E4F8-4D35E8832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DCB3FD9-37E4-6251-6AC7-C0DA6AC1D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6870F7-773C-D94B-8258-7B355EFBBF84}" type="slidenum">
              <a:rPr lang="en-US" altLang="en-US" sz="1200" smtClean="0">
                <a:latin typeface="Times" charset="0"/>
              </a:rPr>
              <a:pPr/>
              <a:t>11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2FCC1-1632-E3A9-19F8-EE05C4478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D09C0F8-8505-246B-A996-BBC2B66C3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8C65E7CA-52D5-C9BB-304F-DF4F7C0BA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048D47-A04E-6B4F-A6C9-B0D84B2565DF}" type="slidenum">
              <a:rPr lang="en-US" altLang="en-US" sz="1200" smtClean="0">
                <a:latin typeface="Times" charset="0"/>
              </a:rPr>
              <a:pPr/>
              <a:t>12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1DC4B8A-73BE-7D71-0871-A17B914A5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CE16C79-170D-DF1E-0499-E10E89280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FCB9481-EF64-0C9A-6E28-3C5709497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B9B5B0-4F4F-D648-89EE-AC60E05B0486}" type="slidenum">
              <a:rPr lang="en-US" altLang="en-US" sz="1200" smtClean="0">
                <a:latin typeface="Times" charset="0"/>
              </a:rPr>
              <a:pPr/>
              <a:t>13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CF28128-DA0A-BC50-BE1B-5A34E4C84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86559D9-C599-A1CE-5DAF-F73574DC2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006E99CC-277B-43A4-2003-8983ACABC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2BC459-445F-0641-B438-330BFBAAD1CE}" type="slidenum">
              <a:rPr lang="en-US" altLang="en-US" sz="1200" smtClean="0">
                <a:latin typeface="Times" charset="0"/>
              </a:rPr>
              <a:pPr/>
              <a:t>14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2024382-1FDA-1ECB-7D6F-836E3D88A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2EAA264-40D2-4A1D-D9B5-FDEF106C0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E0EDA09-9D3C-25D9-2523-8D53DA0D8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083E9F-F950-4841-AB45-E3B0F38130A3}" type="slidenum">
              <a:rPr lang="en-US" altLang="en-US" sz="1200" smtClean="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3D77E10-F28B-B9AA-FD17-5CB918617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7F15E2C-1820-E289-EF41-83BC9DB29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3639C17-B341-1F14-C495-729CA1484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4E5271-6F8F-1C47-9739-43C002E30E85}" type="slidenum">
              <a:rPr lang="en-US" altLang="en-US" sz="1200" smtClean="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667F3F8-29BD-93BB-A5C9-E80479A69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62890D7-329A-38C9-30AA-3701B7488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0DBB67E-B17A-772E-850C-2083B95A1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DA2DDA-06EE-DE4B-B6B4-DF03CBB849ED}" type="slidenum">
              <a:rPr lang="en-US" altLang="en-US" sz="1200" smtClean="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9E0165E-3C49-73C6-D8C6-E5A615469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9FFA73-DC2D-44AF-538F-240750301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918E88A-080B-E53B-1102-077DC714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B6F323-9605-F447-985A-DCBB783A8111}" type="slidenum">
              <a:rPr lang="en-US" altLang="en-US" sz="1200" smtClean="0">
                <a:latin typeface="Times" charset="0"/>
              </a:rPr>
              <a:pPr/>
              <a:t>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788B92F-0C41-2B84-CD42-FE353437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AA88304-E79A-A766-40E7-0AA6F9E9A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E9A443C7-81BF-855D-30A4-90781894A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C8FEDC-C7BA-4E4F-AFE4-F96C91376F96}" type="slidenum">
              <a:rPr lang="en-US" altLang="en-US" sz="1200" smtClean="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DAA8C2-DFBF-ABD9-5D65-7BE10319F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5FAEC44-110B-2212-FD3A-2DEED8521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06C3216-517F-BEE4-3DB0-8F1615EA2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FC578-46BB-D145-9155-96FF8468CAC0}" type="slidenum">
              <a:rPr lang="en-US" altLang="en-US" sz="1200" smtClean="0">
                <a:latin typeface="Times" charset="0"/>
              </a:rPr>
              <a:pPr/>
              <a:t>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44A4952-8B3D-F9FC-B739-030162C52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7A0E2BB-EE10-EC18-9C92-83B6FAA22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2D86F0F7-5B88-BA76-90CC-EBF3D4816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6231C-5819-0749-94ED-B064ADC56C99}" type="slidenum">
              <a:rPr lang="en-US" altLang="en-US" sz="1200" smtClean="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5A7E5DF-70E7-BC3A-9C61-26E1DDA62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9F1E1E2-B4E6-38BF-4CF1-2472B978D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2F5C3248-6EF5-86DC-F00E-081700650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0CEC51-B3F3-A645-A732-DE7A7A4338C9}" type="slidenum">
              <a:rPr lang="en-US" altLang="en-US" sz="1200" smtClean="0">
                <a:latin typeface="Times" charset="0"/>
              </a:rPr>
              <a:pPr/>
              <a:t>10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E8DCC4D-FDD2-E4F7-73A0-AAB4DB1D4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E2F16A7-4AE6-B165-C61F-2DDCFDCAA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0EE79C-A8E7-A2D5-F1EE-E90E14A1F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5E5EE-55EE-8A6A-0F4D-0B748EEE1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20917-718F-71FE-5279-164BC322F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4C015-BDBF-F845-B18C-DBC71BC8F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0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97E85A-7ADB-3879-E1F0-378204851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23CF77-00CA-10EB-78DB-A15A69E20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51257A-6153-2705-A1F3-383F3FF87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CDEEF-FCED-904F-8EB0-95957D5EF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5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5876C7-83CA-BE44-CF41-98C5EEAC6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CC236-CD04-D643-FD8E-3B7B3CE67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AE36CD-9893-EE7A-7653-C56773404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8C599-7CF1-2C45-8BD1-4E01AE0D4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8E87E1-DEE4-32CC-D836-D750B394B2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721917-5B56-4534-9193-393C17ED6B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E5CC45-1F3A-75EA-6FEC-961A3A218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02E3C-C0B7-FD49-9BA5-7C86DD388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E49277-2E0A-6351-BFC5-CF48F645E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9B332C-17B7-0588-9791-A2EBA84F0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30284B-25E0-8471-6ACF-5C2CD421F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09279-EE60-8C4D-9B01-0C8D16CA4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2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085F9-2549-9E4D-846F-D5C92BA90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BF18E-5A6C-5715-78AB-A05A224F6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1D6F0-C410-1770-265D-399F03CA5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CAD7A-824F-4F4A-82E0-B7E87140D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1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F1165F-6643-C072-1897-4BE8D0A09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C84F57-5F7D-364A-3AF4-C962C9580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CC4892-86CB-1A3C-6CDE-2EE4FC4C1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998F8-78F8-8846-B193-2FD5FE4E2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1067DE-A067-DD00-2310-92BB94DC4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D39EC7-1AE5-290F-1439-C7D77D3C4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4C756A-25B6-A498-3DD7-097D985E3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40A9-60CA-AC46-812B-7960E6C61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06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6EF4C9-B47C-1A05-30CF-1364B46DD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B8CD9C-F341-D7A0-F80E-F02CBB242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A5F5F6-6D8C-8AE6-26A1-A0465CEC82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6669-349F-4D4C-A320-62947A937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7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E5445-0183-6A6B-4B68-A08C29EB9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69FC5-B119-39F1-A89C-FF0F566BD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95BEB-F004-F509-1F4B-9850AAC34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4FDAA-17AA-E24C-AC10-3937E702E5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1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55137-0CC1-3B29-D30A-D4D783376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57CA3-242F-1FC5-9398-3A943F222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8DF28-5437-CCED-BE41-E9BAF6020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9A5C7-8E32-4D40-8588-E8D384FA4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EA2ECE6-4D1B-4BB5-C878-BCBD782D54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A28834-EA26-056B-AFD1-01E5DE6BB4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F264D7-6E33-D25E-A5F4-6200CF6409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2" charset="0"/>
              </a:defRPr>
            </a:lvl1pPr>
          </a:lstStyle>
          <a:p>
            <a:pPr>
              <a:defRPr/>
            </a:pPr>
            <a:fld id="{9A6F3CF4-A797-514D-A34D-545ED6E81A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69DD06-2F49-6242-AF43-134EF085C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3671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21409DD-DE12-8A79-CC01-63BEF4B0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838200"/>
            <a:ext cx="8763000" cy="993775"/>
          </a:xfrm>
        </p:spPr>
        <p:txBody>
          <a:bodyPr/>
          <a:lstStyle/>
          <a:p>
            <a:pPr algn="ctr"/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BMD ENG 301</a:t>
            </a:r>
            <a:b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Quantitative Systems Physiology</a:t>
            </a:r>
            <a:b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(Nervous System)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D0D39FB3-F764-88BC-D580-D30693D4A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514600"/>
            <a:ext cx="7886700" cy="3263900"/>
          </a:xfrm>
        </p:spPr>
        <p:txBody>
          <a:bodyPr/>
          <a:lstStyle/>
          <a:p>
            <a:pPr marL="0" indent="0" algn="ctr">
              <a:defRPr/>
            </a:pPr>
            <a:endParaRPr lang="en-US" altLang="en-US" dirty="0"/>
          </a:p>
          <a:p>
            <a:pPr marL="0" indent="0" algn="ctr"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Basal Ganglia</a:t>
            </a:r>
          </a:p>
          <a:p>
            <a:pPr marL="0" indent="0" algn="ctr">
              <a:defRPr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2022_v1</a:t>
            </a:r>
            <a:endParaRPr lang="en-US" altLang="en-U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defRPr/>
            </a:pPr>
            <a:endParaRPr lang="en-US" altLang="en-U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defRPr/>
            </a:pPr>
            <a:endParaRPr lang="en-US" altLang="en-U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defRPr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Professor Malcolm MacIver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A691E00B-B111-A981-5502-039241DF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err="1">
                <a:cs typeface="+mj-cs"/>
              </a:rPr>
              <a:t>Disinhibition</a:t>
            </a:r>
            <a:r>
              <a:rPr lang="en-US" dirty="0">
                <a:cs typeface="+mj-cs"/>
              </a:rPr>
              <a:t> in the direct and indirect pathways through the basal ganglia</a:t>
            </a:r>
          </a:p>
        </p:txBody>
      </p:sp>
      <p:pic>
        <p:nvPicPr>
          <p:cNvPr id="32770" name="Picture 2" descr="Diagram&#10;&#10;Description automatically generated">
            <a:extLst>
              <a:ext uri="{FF2B5EF4-FFF2-40B4-BE49-F238E27FC236}">
                <a16:creationId xmlns:a16="http://schemas.microsoft.com/office/drawing/2014/main" id="{B54E60C6-F3F3-18C8-B1DB-D9DD9A3D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400"/>
            <a:ext cx="4495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2" descr="Diagram&#10;&#10;Description automatically generated">
            <a:extLst>
              <a:ext uri="{FF2B5EF4-FFF2-40B4-BE49-F238E27FC236}">
                <a16:creationId xmlns:a16="http://schemas.microsoft.com/office/drawing/2014/main" id="{26F20CF9-AF40-BB62-E0DE-4BB47093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81000"/>
            <a:ext cx="3937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B33BF181-C5E3-71BE-7C97-3E3211074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Parkinson’s Disease</a:t>
            </a:r>
          </a:p>
        </p:txBody>
      </p:sp>
      <p:pic>
        <p:nvPicPr>
          <p:cNvPr id="34818" name="Picture 2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D32E27-BC94-34B3-5412-52840F38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1000"/>
            <a:ext cx="59055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2EBD1BD6-BD3A-B345-6A46-6F3D89886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Huntington’s Disease</a:t>
            </a:r>
          </a:p>
        </p:txBody>
      </p:sp>
      <p:pic>
        <p:nvPicPr>
          <p:cNvPr id="36866" name="Picture 2" descr="Diagram&#10;&#10;Description automatically generated">
            <a:extLst>
              <a:ext uri="{FF2B5EF4-FFF2-40B4-BE49-F238E27FC236}">
                <a16:creationId xmlns:a16="http://schemas.microsoft.com/office/drawing/2014/main" id="{E973FD38-EFE3-F926-B6C7-316F7351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84175"/>
            <a:ext cx="4521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B13E597C-F4FB-E34B-A0AE-CDDE1E32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Deep brain stimulation</a:t>
            </a:r>
          </a:p>
        </p:txBody>
      </p:sp>
      <p:pic>
        <p:nvPicPr>
          <p:cNvPr id="38914" name="Picture 2" descr="Diagram&#10;&#10;Description automatically generated">
            <a:extLst>
              <a:ext uri="{FF2B5EF4-FFF2-40B4-BE49-F238E27FC236}">
                <a16:creationId xmlns:a16="http://schemas.microsoft.com/office/drawing/2014/main" id="{5F8E0B4F-FFC9-4336-9B7F-1B122E47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3875"/>
            <a:ext cx="7391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F2DE54E0-16E0-3FD4-229C-A9B383BFF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Basal ganglia loops and non-motor brain functions</a:t>
            </a:r>
          </a:p>
        </p:txBody>
      </p:sp>
      <p:pic>
        <p:nvPicPr>
          <p:cNvPr id="40962" name="Picture 2" descr="Timeline&#10;&#10;Description automatically generated">
            <a:extLst>
              <a:ext uri="{FF2B5EF4-FFF2-40B4-BE49-F238E27FC236}">
                <a16:creationId xmlns:a16="http://schemas.microsoft.com/office/drawing/2014/main" id="{3ED44151-89EB-6672-5E6E-F0B72E9E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77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Neuroscience5e-Fig-16">
            <a:extLst>
              <a:ext uri="{FF2B5EF4-FFF2-40B4-BE49-F238E27FC236}">
                <a16:creationId xmlns:a16="http://schemas.microsoft.com/office/drawing/2014/main" id="{E0AE1116-3891-8BF9-2CC5-8209CB95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5613"/>
            <a:ext cx="5802313" cy="63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C37C6E5-ED2F-E553-664F-D9973F396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Organization of neural structures involved in the control of movement</a:t>
            </a: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94C24E2-98EF-8893-91BA-A9CB3ABE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14400"/>
            <a:ext cx="2819400" cy="1143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B85944A-765E-E1A8-A50E-BB6E464E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Motor components of the basal ganglia</a:t>
            </a:r>
          </a:p>
        </p:txBody>
      </p:sp>
      <p:pic>
        <p:nvPicPr>
          <p:cNvPr id="18434" name="Picture 2" descr="Diagram&#10;&#10;Description automatically generated">
            <a:extLst>
              <a:ext uri="{FF2B5EF4-FFF2-40B4-BE49-F238E27FC236}">
                <a16:creationId xmlns:a16="http://schemas.microsoft.com/office/drawing/2014/main" id="{628EF259-E922-7D35-2D7A-686349F5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1000"/>
            <a:ext cx="5054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F57CCB04-07A8-24EC-70E2-A1EBAACE9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Anatomical organization of the inputs to the basal ganglia</a:t>
            </a:r>
          </a:p>
        </p:txBody>
      </p:sp>
      <p:pic>
        <p:nvPicPr>
          <p:cNvPr id="20482" name="Picture 2" descr="Diagram&#10;&#10;Description automatically generated">
            <a:extLst>
              <a:ext uri="{FF2B5EF4-FFF2-40B4-BE49-F238E27FC236}">
                <a16:creationId xmlns:a16="http://schemas.microsoft.com/office/drawing/2014/main" id="{DCFC176F-C477-DFB1-6992-4DD138FC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33400"/>
            <a:ext cx="4343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632188CB-A732-415E-84BD-3A24E6BA4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Neurons and circuits of the basal ganglia</a:t>
            </a:r>
          </a:p>
        </p:txBody>
      </p:sp>
      <p:pic>
        <p:nvPicPr>
          <p:cNvPr id="22530" name="Picture 2" descr="Diagram&#10;&#10;Description automatically generated">
            <a:extLst>
              <a:ext uri="{FF2B5EF4-FFF2-40B4-BE49-F238E27FC236}">
                <a16:creationId xmlns:a16="http://schemas.microsoft.com/office/drawing/2014/main" id="{0C8C2F05-ABDC-EF56-0B82-35EAFDE3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2DBDC2F3-CBD5-C6D6-5D4C-20E4D7BE6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Functional organization of the intrinsic circuitry and outputs of the basal ganglia</a:t>
            </a:r>
          </a:p>
        </p:txBody>
      </p:sp>
      <p:pic>
        <p:nvPicPr>
          <p:cNvPr id="24578" name="Picture 2" descr="Diagram&#10;&#10;Description automatically generated">
            <a:extLst>
              <a:ext uri="{FF2B5EF4-FFF2-40B4-BE49-F238E27FC236}">
                <a16:creationId xmlns:a16="http://schemas.microsoft.com/office/drawing/2014/main" id="{9BC60981-FC79-16C1-F63F-FA1CA576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00063"/>
            <a:ext cx="7848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33D5184-ECF8-E08F-D776-7807F3BBD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A chain of nerve cells arranged in a </a:t>
            </a:r>
            <a:r>
              <a:rPr lang="en-US" dirty="0" err="1">
                <a:cs typeface="+mj-cs"/>
              </a:rPr>
              <a:t>disinhibitory</a:t>
            </a:r>
            <a:r>
              <a:rPr lang="en-US" dirty="0">
                <a:cs typeface="+mj-cs"/>
              </a:rPr>
              <a:t> circuit</a:t>
            </a:r>
          </a:p>
        </p:txBody>
      </p:sp>
      <p:pic>
        <p:nvPicPr>
          <p:cNvPr id="26626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365C087-5F1C-8A9E-BA10-8809BF3F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33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4ADE14E-2E0A-4D17-B5F5-E41C02D8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The role of basal ganglia </a:t>
            </a:r>
            <a:r>
              <a:rPr lang="en-US" dirty="0" err="1">
                <a:cs typeface="+mj-cs"/>
              </a:rPr>
              <a:t>disinhibition</a:t>
            </a:r>
            <a:r>
              <a:rPr lang="en-US" dirty="0">
                <a:cs typeface="+mj-cs"/>
              </a:rPr>
              <a:t> in the generation of saccadic eye movements</a:t>
            </a:r>
          </a:p>
        </p:txBody>
      </p:sp>
      <p:pic>
        <p:nvPicPr>
          <p:cNvPr id="28674" name="Picture 2" descr="Diagram&#10;&#10;Description automatically generated">
            <a:extLst>
              <a:ext uri="{FF2B5EF4-FFF2-40B4-BE49-F238E27FC236}">
                <a16:creationId xmlns:a16="http://schemas.microsoft.com/office/drawing/2014/main" id="{CE2AFA53-5171-9B81-63D4-8FF94B67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95300"/>
            <a:ext cx="40767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86966CA2-0662-AF4B-0019-7F444571B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A GABA agonist produces involuntary movements resembling hyperkinesia</a:t>
            </a:r>
          </a:p>
        </p:txBody>
      </p:sp>
      <p:pic>
        <p:nvPicPr>
          <p:cNvPr id="307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4D7724E-DE14-2FE5-06BA-1E5F1778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7400"/>
            <a:ext cx="85344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133</Words>
  <Application>Microsoft Macintosh PowerPoint</Application>
  <PresentationFormat>On-screen Show (4:3)</PresentationFormat>
  <Paragraphs>33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ＭＳ Ｐゴシック</vt:lpstr>
      <vt:lpstr>Times</vt:lpstr>
      <vt:lpstr>Blank Presentation</vt:lpstr>
      <vt:lpstr>BMD ENG 301 Quantitative Systems Physiology (Nervous System)</vt:lpstr>
      <vt:lpstr>Organization of neural structures involved in the control of movement</vt:lpstr>
      <vt:lpstr>Motor components of the basal ganglia</vt:lpstr>
      <vt:lpstr>Anatomical organization of the inputs to the basal ganglia</vt:lpstr>
      <vt:lpstr>Neurons and circuits of the basal ganglia</vt:lpstr>
      <vt:lpstr>Functional organization of the intrinsic circuitry and outputs of the basal ganglia</vt:lpstr>
      <vt:lpstr>A chain of nerve cells arranged in a disinhibitory circuit</vt:lpstr>
      <vt:lpstr>The role of basal ganglia disinhibition in the generation of saccadic eye movements</vt:lpstr>
      <vt:lpstr>A GABA agonist produces involuntary movements resembling hyperkinesia</vt:lpstr>
      <vt:lpstr>Disinhibition in the direct and indirect pathways through the basal ganglia</vt:lpstr>
      <vt:lpstr>Parkinson’s Disease</vt:lpstr>
      <vt:lpstr>Huntington’s Disease</vt:lpstr>
      <vt:lpstr>Deep brain stimulation</vt:lpstr>
      <vt:lpstr>Basal ganglia loops and non-motor brain functions</vt:lpstr>
    </vt:vector>
  </TitlesOfParts>
  <Manager>Sumanas, Inc.</Manager>
  <Company>Sinauer Associates,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Neuroscience 5e</dc:title>
  <dc:creator>Sinauer Associates, Inc.</dc:creator>
  <cp:lastModifiedBy>Malcolm Angus MacIver</cp:lastModifiedBy>
  <cp:revision>128</cp:revision>
  <cp:lastPrinted>2019-11-18T15:32:06Z</cp:lastPrinted>
  <dcterms:created xsi:type="dcterms:W3CDTF">2002-12-24T01:08:46Z</dcterms:created>
  <dcterms:modified xsi:type="dcterms:W3CDTF">2022-11-28T16:14:57Z</dcterms:modified>
</cp:coreProperties>
</file>