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725" r:id="rId2"/>
    <p:sldId id="256" r:id="rId3"/>
    <p:sldId id="736" r:id="rId4"/>
    <p:sldId id="737" r:id="rId5"/>
    <p:sldId id="729" r:id="rId6"/>
    <p:sldId id="730" r:id="rId7"/>
    <p:sldId id="330" r:id="rId8"/>
    <p:sldId id="338" r:id="rId9"/>
    <p:sldId id="727" r:id="rId10"/>
    <p:sldId id="738" r:id="rId11"/>
    <p:sldId id="734" r:id="rId12"/>
    <p:sldId id="735" r:id="rId13"/>
    <p:sldId id="334" r:id="rId14"/>
    <p:sldId id="342" r:id="rId15"/>
    <p:sldId id="333" r:id="rId16"/>
    <p:sldId id="332" r:id="rId17"/>
    <p:sldId id="728" r:id="rId18"/>
    <p:sldId id="731" r:id="rId19"/>
    <p:sldId id="335" r:id="rId20"/>
    <p:sldId id="732" r:id="rId21"/>
    <p:sldId id="73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103" autoAdjust="0"/>
  </p:normalViewPr>
  <p:slideViewPr>
    <p:cSldViewPr snapToGrid="0" snapToObjects="1">
      <p:cViewPr>
        <p:scale>
          <a:sx n="47" d="100"/>
          <a:sy n="47" d="100"/>
        </p:scale>
        <p:origin x="2172" y="2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Schafer" userId="8a55cef974cd3bd1" providerId="LiveId" clId="{5F387BB1-0708-4C9A-A656-F87E82401337}"/>
    <pc:docChg chg="undo custSel modSld">
      <pc:chgData name="Emily Schafer" userId="8a55cef974cd3bd1" providerId="LiveId" clId="{5F387BB1-0708-4C9A-A656-F87E82401337}" dt="2022-10-04T15:02:01.505" v="23" actId="478"/>
      <pc:docMkLst>
        <pc:docMk/>
      </pc:docMkLst>
      <pc:sldChg chg="delSp mod delAnim">
        <pc:chgData name="Emily Schafer" userId="8a55cef974cd3bd1" providerId="LiveId" clId="{5F387BB1-0708-4C9A-A656-F87E82401337}" dt="2022-10-04T15:00:51.243" v="4" actId="478"/>
        <pc:sldMkLst>
          <pc:docMk/>
          <pc:sldMk cId="4154029590" sldId="330"/>
        </pc:sldMkLst>
        <pc:spChg chg="del">
          <ac:chgData name="Emily Schafer" userId="8a55cef974cd3bd1" providerId="LiveId" clId="{5F387BB1-0708-4C9A-A656-F87E82401337}" dt="2022-10-04T15:00:49.314" v="3" actId="478"/>
          <ac:spMkLst>
            <pc:docMk/>
            <pc:sldMk cId="4154029590" sldId="330"/>
            <ac:spMk id="5" creationId="{D5BEAC18-A9B4-43DC-B89A-B66D82C8D965}"/>
          </ac:spMkLst>
        </pc:spChg>
        <pc:spChg chg="del">
          <ac:chgData name="Emily Schafer" userId="8a55cef974cd3bd1" providerId="LiveId" clId="{5F387BB1-0708-4C9A-A656-F87E82401337}" dt="2022-10-04T15:00:51.243" v="4" actId="478"/>
          <ac:spMkLst>
            <pc:docMk/>
            <pc:sldMk cId="4154029590" sldId="330"/>
            <ac:spMk id="7" creationId="{7D5AD1B7-947C-0787-8EE2-97F7B8F03D3C}"/>
          </ac:spMkLst>
        </pc:spChg>
      </pc:sldChg>
      <pc:sldChg chg="modNotesTx">
        <pc:chgData name="Emily Schafer" userId="8a55cef974cd3bd1" providerId="LiveId" clId="{5F387BB1-0708-4C9A-A656-F87E82401337}" dt="2022-10-04T15:01:24.756" v="12" actId="20577"/>
        <pc:sldMkLst>
          <pc:docMk/>
          <pc:sldMk cId="4209932866" sldId="332"/>
        </pc:sldMkLst>
      </pc:sldChg>
      <pc:sldChg chg="modNotesTx">
        <pc:chgData name="Emily Schafer" userId="8a55cef974cd3bd1" providerId="LiveId" clId="{5F387BB1-0708-4C9A-A656-F87E82401337}" dt="2022-10-04T15:01:21.559" v="11" actId="20577"/>
        <pc:sldMkLst>
          <pc:docMk/>
          <pc:sldMk cId="2595019799" sldId="333"/>
        </pc:sldMkLst>
      </pc:sldChg>
      <pc:sldChg chg="modNotesTx">
        <pc:chgData name="Emily Schafer" userId="8a55cef974cd3bd1" providerId="LiveId" clId="{5F387BB1-0708-4C9A-A656-F87E82401337}" dt="2022-10-04T15:01:09.570" v="8" actId="20577"/>
        <pc:sldMkLst>
          <pc:docMk/>
          <pc:sldMk cId="1023466567" sldId="334"/>
        </pc:sldMkLst>
      </pc:sldChg>
      <pc:sldChg chg="modNotesTx">
        <pc:chgData name="Emily Schafer" userId="8a55cef974cd3bd1" providerId="LiveId" clId="{5F387BB1-0708-4C9A-A656-F87E82401337}" dt="2022-10-04T15:01:53.490" v="21" actId="20577"/>
        <pc:sldMkLst>
          <pc:docMk/>
          <pc:sldMk cId="3304839508" sldId="335"/>
        </pc:sldMkLst>
      </pc:sldChg>
      <pc:sldChg chg="delSp mod delAnim">
        <pc:chgData name="Emily Schafer" userId="8a55cef974cd3bd1" providerId="LiveId" clId="{5F387BB1-0708-4C9A-A656-F87E82401337}" dt="2022-10-04T15:00:55.548" v="5" actId="478"/>
        <pc:sldMkLst>
          <pc:docMk/>
          <pc:sldMk cId="1375005074" sldId="338"/>
        </pc:sldMkLst>
        <pc:spChg chg="del">
          <ac:chgData name="Emily Schafer" userId="8a55cef974cd3bd1" providerId="LiveId" clId="{5F387BB1-0708-4C9A-A656-F87E82401337}" dt="2022-10-04T15:00:55.548" v="5" actId="478"/>
          <ac:spMkLst>
            <pc:docMk/>
            <pc:sldMk cId="1375005074" sldId="338"/>
            <ac:spMk id="5" creationId="{61943A8F-EFD3-4849-B28C-B16047D48BE9}"/>
          </ac:spMkLst>
        </pc:spChg>
      </pc:sldChg>
      <pc:sldChg chg="delSp mod delAnim modNotesTx">
        <pc:chgData name="Emily Schafer" userId="8a55cef974cd3bd1" providerId="LiveId" clId="{5F387BB1-0708-4C9A-A656-F87E82401337}" dt="2022-10-04T15:01:17.702" v="10" actId="478"/>
        <pc:sldMkLst>
          <pc:docMk/>
          <pc:sldMk cId="2598930995" sldId="342"/>
        </pc:sldMkLst>
        <pc:spChg chg="del">
          <ac:chgData name="Emily Schafer" userId="8a55cef974cd3bd1" providerId="LiveId" clId="{5F387BB1-0708-4C9A-A656-F87E82401337}" dt="2022-10-04T15:01:17.702" v="10" actId="478"/>
          <ac:spMkLst>
            <pc:docMk/>
            <pc:sldMk cId="2598930995" sldId="342"/>
            <ac:spMk id="2" creationId="{8A788707-DB1A-4EB7-8D1D-B41629A66FC9}"/>
          </ac:spMkLst>
        </pc:spChg>
      </pc:sldChg>
      <pc:sldChg chg="modNotesTx">
        <pc:chgData name="Emily Schafer" userId="8a55cef974cd3bd1" providerId="LiveId" clId="{5F387BB1-0708-4C9A-A656-F87E82401337}" dt="2022-10-04T15:00:58.604" v="6" actId="20577"/>
        <pc:sldMkLst>
          <pc:docMk/>
          <pc:sldMk cId="740570814" sldId="727"/>
        </pc:sldMkLst>
      </pc:sldChg>
      <pc:sldChg chg="addSp delSp mod addAnim delAnim modNotesTx">
        <pc:chgData name="Emily Schafer" userId="8a55cef974cd3bd1" providerId="LiveId" clId="{5F387BB1-0708-4C9A-A656-F87E82401337}" dt="2022-10-04T15:01:46.614" v="19" actId="478"/>
        <pc:sldMkLst>
          <pc:docMk/>
          <pc:sldMk cId="3478634260" sldId="728"/>
        </pc:sldMkLst>
        <pc:spChg chg="add del">
          <ac:chgData name="Emily Schafer" userId="8a55cef974cd3bd1" providerId="LiveId" clId="{5F387BB1-0708-4C9A-A656-F87E82401337}" dt="2022-10-04T15:01:37.784" v="17" actId="478"/>
          <ac:spMkLst>
            <pc:docMk/>
            <pc:sldMk cId="3478634260" sldId="728"/>
            <ac:spMk id="6" creationId="{D5CD425B-EEEF-4AC6-A74C-A22EABDC867F}"/>
          </ac:spMkLst>
        </pc:spChg>
        <pc:spChg chg="del">
          <ac:chgData name="Emily Schafer" userId="8a55cef974cd3bd1" providerId="LiveId" clId="{5F387BB1-0708-4C9A-A656-F87E82401337}" dt="2022-10-04T15:01:46.614" v="19" actId="478"/>
          <ac:spMkLst>
            <pc:docMk/>
            <pc:sldMk cId="3478634260" sldId="728"/>
            <ac:spMk id="8" creationId="{666B14D2-5FCE-D720-3207-2540A8654630}"/>
          </ac:spMkLst>
        </pc:spChg>
        <pc:spChg chg="del">
          <ac:chgData name="Emily Schafer" userId="8a55cef974cd3bd1" providerId="LiveId" clId="{5F387BB1-0708-4C9A-A656-F87E82401337}" dt="2022-10-04T15:01:46.614" v="19" actId="478"/>
          <ac:spMkLst>
            <pc:docMk/>
            <pc:sldMk cId="3478634260" sldId="728"/>
            <ac:spMk id="9" creationId="{60684E97-8750-499B-44FD-0AB3835DCB2F}"/>
          </ac:spMkLst>
        </pc:spChg>
        <pc:picChg chg="del">
          <ac:chgData name="Emily Schafer" userId="8a55cef974cd3bd1" providerId="LiveId" clId="{5F387BB1-0708-4C9A-A656-F87E82401337}" dt="2022-10-04T15:01:46.614" v="19" actId="478"/>
          <ac:picMkLst>
            <pc:docMk/>
            <pc:sldMk cId="3478634260" sldId="728"/>
            <ac:picMk id="17" creationId="{C12719F2-5204-432B-8EAA-D03F066C86E8}"/>
          </ac:picMkLst>
        </pc:picChg>
      </pc:sldChg>
      <pc:sldChg chg="modNotesTx">
        <pc:chgData name="Emily Schafer" userId="8a55cef974cd3bd1" providerId="LiveId" clId="{5F387BB1-0708-4C9A-A656-F87E82401337}" dt="2022-10-04T15:00:43.120" v="1" actId="20577"/>
        <pc:sldMkLst>
          <pc:docMk/>
          <pc:sldMk cId="4208152842" sldId="729"/>
        </pc:sldMkLst>
      </pc:sldChg>
      <pc:sldChg chg="modNotesTx">
        <pc:chgData name="Emily Schafer" userId="8a55cef974cd3bd1" providerId="LiveId" clId="{5F387BB1-0708-4C9A-A656-F87E82401337}" dt="2022-10-04T15:00:45.485" v="2" actId="20577"/>
        <pc:sldMkLst>
          <pc:docMk/>
          <pc:sldMk cId="3225243515" sldId="730"/>
        </pc:sldMkLst>
      </pc:sldChg>
      <pc:sldChg chg="delSp mod delAnim">
        <pc:chgData name="Emily Schafer" userId="8a55cef974cd3bd1" providerId="LiveId" clId="{5F387BB1-0708-4C9A-A656-F87E82401337}" dt="2022-10-04T15:01:50.339" v="20" actId="478"/>
        <pc:sldMkLst>
          <pc:docMk/>
          <pc:sldMk cId="3325050994" sldId="731"/>
        </pc:sldMkLst>
        <pc:spChg chg="del">
          <ac:chgData name="Emily Schafer" userId="8a55cef974cd3bd1" providerId="LiveId" clId="{5F387BB1-0708-4C9A-A656-F87E82401337}" dt="2022-10-04T15:01:50.339" v="20" actId="478"/>
          <ac:spMkLst>
            <pc:docMk/>
            <pc:sldMk cId="3325050994" sldId="731"/>
            <ac:spMk id="6" creationId="{D5CD425B-EEEF-4AC6-A74C-A22EABDC867F}"/>
          </ac:spMkLst>
        </pc:spChg>
      </pc:sldChg>
      <pc:sldChg chg="delSp mod delAnim">
        <pc:chgData name="Emily Schafer" userId="8a55cef974cd3bd1" providerId="LiveId" clId="{5F387BB1-0708-4C9A-A656-F87E82401337}" dt="2022-10-04T15:01:57.253" v="22" actId="478"/>
        <pc:sldMkLst>
          <pc:docMk/>
          <pc:sldMk cId="3057842857" sldId="732"/>
        </pc:sldMkLst>
        <pc:spChg chg="del">
          <ac:chgData name="Emily Schafer" userId="8a55cef974cd3bd1" providerId="LiveId" clId="{5F387BB1-0708-4C9A-A656-F87E82401337}" dt="2022-10-04T15:01:57.253" v="22" actId="478"/>
          <ac:spMkLst>
            <pc:docMk/>
            <pc:sldMk cId="3057842857" sldId="732"/>
            <ac:spMk id="6" creationId="{D5CD425B-EEEF-4AC6-A74C-A22EABDC867F}"/>
          </ac:spMkLst>
        </pc:spChg>
      </pc:sldChg>
      <pc:sldChg chg="delSp mod delAnim">
        <pc:chgData name="Emily Schafer" userId="8a55cef974cd3bd1" providerId="LiveId" clId="{5F387BB1-0708-4C9A-A656-F87E82401337}" dt="2022-10-04T15:02:01.505" v="23" actId="478"/>
        <pc:sldMkLst>
          <pc:docMk/>
          <pc:sldMk cId="3759977012" sldId="733"/>
        </pc:sldMkLst>
        <pc:spChg chg="del">
          <ac:chgData name="Emily Schafer" userId="8a55cef974cd3bd1" providerId="LiveId" clId="{5F387BB1-0708-4C9A-A656-F87E82401337}" dt="2022-10-04T15:02:01.505" v="23" actId="478"/>
          <ac:spMkLst>
            <pc:docMk/>
            <pc:sldMk cId="3759977012" sldId="733"/>
            <ac:spMk id="6" creationId="{D5CD425B-EEEF-4AC6-A74C-A22EABDC867F}"/>
          </ac:spMkLst>
        </pc:spChg>
      </pc:sldChg>
      <pc:sldChg chg="delSp mod delAnim">
        <pc:chgData name="Emily Schafer" userId="8a55cef974cd3bd1" providerId="LiveId" clId="{5F387BB1-0708-4C9A-A656-F87E82401337}" dt="2022-10-04T15:01:04.809" v="7" actId="478"/>
        <pc:sldMkLst>
          <pc:docMk/>
          <pc:sldMk cId="465951705" sldId="734"/>
        </pc:sldMkLst>
        <pc:spChg chg="del">
          <ac:chgData name="Emily Schafer" userId="8a55cef974cd3bd1" providerId="LiveId" clId="{5F387BB1-0708-4C9A-A656-F87E82401337}" dt="2022-10-04T15:01:04.809" v="7" actId="478"/>
          <ac:spMkLst>
            <pc:docMk/>
            <pc:sldMk cId="465951705" sldId="734"/>
            <ac:spMk id="5" creationId="{61943A8F-EFD3-4849-B28C-B16047D48BE9}"/>
          </ac:spMkLst>
        </pc:spChg>
        <pc:spChg chg="del">
          <ac:chgData name="Emily Schafer" userId="8a55cef974cd3bd1" providerId="LiveId" clId="{5F387BB1-0708-4C9A-A656-F87E82401337}" dt="2022-10-04T15:01:04.809" v="7" actId="478"/>
          <ac:spMkLst>
            <pc:docMk/>
            <pc:sldMk cId="465951705" sldId="734"/>
            <ac:spMk id="6" creationId="{45E364E3-D788-4FF7-824F-109BAD163057}"/>
          </ac:spMkLst>
        </pc:spChg>
      </pc:sldChg>
      <pc:sldChg chg="delSp mod delAnim">
        <pc:chgData name="Emily Schafer" userId="8a55cef974cd3bd1" providerId="LiveId" clId="{5F387BB1-0708-4C9A-A656-F87E82401337}" dt="2022-10-04T15:00:38.408" v="0" actId="478"/>
        <pc:sldMkLst>
          <pc:docMk/>
          <pc:sldMk cId="2230448493" sldId="736"/>
        </pc:sldMkLst>
        <pc:spChg chg="del">
          <ac:chgData name="Emily Schafer" userId="8a55cef974cd3bd1" providerId="LiveId" clId="{5F387BB1-0708-4C9A-A656-F87E82401337}" dt="2022-10-04T15:00:38.408" v="0" actId="478"/>
          <ac:spMkLst>
            <pc:docMk/>
            <pc:sldMk cId="2230448493" sldId="736"/>
            <ac:spMk id="5" creationId="{D5BEAC18-A9B4-43DC-B89A-B66D82C8D96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7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8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6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0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52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6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2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1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3918C00-1BEB-E247-9331-311E3A8E1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E4525C4B-089F-C14E-8D95-A4F76DC340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7515" y="2252919"/>
            <a:ext cx="5477182" cy="2387907"/>
          </a:xfrm>
          <a:prstGeom prst="rect">
            <a:avLst/>
          </a:prstGeom>
        </p:spPr>
        <p:txBody>
          <a:bodyPr/>
          <a:lstStyle>
            <a:lvl1pPr algn="ctr">
              <a:defRPr sz="2800" b="0" i="0">
                <a:solidFill>
                  <a:schemeClr val="bg1"/>
                </a:solidFill>
                <a:latin typeface="Gill Sans MT" panose="020B0502020104020203" pitchFamily="34" charset="77"/>
                <a:cs typeface="Gill Sans SemiBold" panose="020B0502020104020203" pitchFamily="34" charset="-79"/>
              </a:defRPr>
            </a:lvl1pPr>
          </a:lstStyle>
          <a:p>
            <a:r>
              <a:rPr lang="en-US" dirty="0"/>
              <a:t>Click to edit interlude slide statement. Section name, or posed questions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2AD7932-D7A1-7141-9161-47DDD7BBB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3818" y="6530492"/>
            <a:ext cx="21336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807A515-43CD-46FC-8AFA-10142C5E40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6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ollev.com/emilyschafer216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gi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emilyschafer2023@u.northwestern.ed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w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1153-0773-8E48-8502-03EA44DD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566" y="1203689"/>
            <a:ext cx="6536868" cy="44506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BEFORE WE GET STARTED: </a:t>
            </a:r>
            <a:br>
              <a:rPr lang="en-US" sz="3600" dirty="0"/>
            </a:br>
            <a:r>
              <a:rPr lang="en-US" sz="3600" dirty="0"/>
              <a:t>Please go to </a:t>
            </a:r>
            <a:r>
              <a:rPr lang="en-US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http://PollEv.com/emilyschafer216</a:t>
            </a:r>
            <a:br>
              <a:rPr lang="en-US" sz="3600" dirty="0"/>
            </a:br>
            <a:r>
              <a:rPr lang="en-US" sz="3600" dirty="0"/>
              <a:t>in another browser for answering questions throughout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66FE8-6A35-1540-A25F-E0BE3F533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07A515-43CD-46FC-8AFA-10142C5E40B3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6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7AF29-52A9-91C3-700C-E5CD62F8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BAD0E-0FE1-9ABC-F754-8BBE1B8ECC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4454"/>
          <a:stretch/>
        </p:blipFill>
        <p:spPr>
          <a:xfrm>
            <a:off x="830555" y="1407160"/>
            <a:ext cx="7482890" cy="4485640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19EFD-5CF1-04E4-9677-B1BC038A9B24}"/>
              </a:ext>
            </a:extLst>
          </p:cNvPr>
          <p:cNvSpPr txBox="1"/>
          <p:nvPr/>
        </p:nvSpPr>
        <p:spPr>
          <a:xfrm>
            <a:off x="50800" y="606455"/>
            <a:ext cx="904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does the effect of the length constant actually look like in real life?</a:t>
            </a:r>
          </a:p>
        </p:txBody>
      </p:sp>
    </p:spTree>
    <p:extLst>
      <p:ext uri="{BB962C8B-B14F-4D97-AF65-F5344CB8AC3E}">
        <p14:creationId xmlns:p14="http://schemas.microsoft.com/office/powerpoint/2010/main" val="426162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AC40-3904-49A1-A3BE-5EEA3A17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9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6443-8E28-4B12-9328-C8D7D11F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1574"/>
            <a:ext cx="8229600" cy="50328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An imaginary neuron suddenly becomes perforated with small, permeable pores and thus has its membrane resistance drastically decreased. Which of the following would then be true?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A. The length constant of electrical signals would decrease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B. The capacitance of the membrane would take longer to charge and discharge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C. The intracellular resistance would increase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D. Less current would travel through the membrane capacitor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3789-2A88-436D-B788-03C1D9D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B96D4-121D-BA64-3A05-7BE401836CD9}"/>
              </a:ext>
            </a:extLst>
          </p:cNvPr>
          <p:cNvSpPr txBox="1"/>
          <p:nvPr/>
        </p:nvSpPr>
        <p:spPr>
          <a:xfrm>
            <a:off x="5017476" y="5925914"/>
            <a:ext cx="433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 to: http://PollEv.com/emilyschafer216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5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358C6-72DD-4C98-B52B-FEDF82E1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C7FD7A-6E3A-45E4-9FD4-187E4457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9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Question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6AF03-3255-4463-AED0-010C99F9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019628"/>
            <a:ext cx="481965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8BA7D-6D4A-4E1F-ABB4-6AB59ECBB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91" y="2543628"/>
            <a:ext cx="2677869" cy="308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12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3789-2A88-436D-B788-03C1D9D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Neuroscience6e-Fig-02-04-0.jpg">
            <a:extLst>
              <a:ext uri="{FF2B5EF4-FFF2-40B4-BE49-F238E27FC236}">
                <a16:creationId xmlns:a16="http://schemas.microsoft.com/office/drawing/2014/main" id="{E7E068C0-655B-4432-AEF8-0988D578B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56716"/>
            <a:ext cx="8534400" cy="49255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D1006B8-5824-4F56-BCBF-3A95612D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9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Ion Channels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0D26177-29F4-499F-8A65-BCDA365D3ED1}"/>
              </a:ext>
            </a:extLst>
          </p:cNvPr>
          <p:cNvSpPr/>
          <p:nvPr/>
        </p:nvSpPr>
        <p:spPr>
          <a:xfrm>
            <a:off x="4313321" y="1019628"/>
            <a:ext cx="4830679" cy="4925568"/>
          </a:xfrm>
          <a:prstGeom prst="ellipse">
            <a:avLst/>
          </a:prstGeom>
          <a:noFill/>
          <a:ln w="57150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0326A-71BD-4B33-8D29-19C3227B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0B2EAAC-6B56-4C20-933A-237A19CE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2819738"/>
            <a:ext cx="5749925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4B4C8CDB-A7E3-4296-9212-74EA314C1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957124"/>
            <a:ext cx="896912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Ion channel function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- a little more complicated: channel opening is </a:t>
            </a:r>
            <a:r>
              <a:rPr lang="en-US" altLang="en-US" sz="1800" b="1" u="sng" dirty="0"/>
              <a:t>probabilistic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- channels spontaneously open and close based on some sort of gating mechanism,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u="sng" dirty="0"/>
              <a:t>BUT the probabilities of opening/closing are not random!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- for this antibiotic (gramicidin A), it depends on alignment of two halves of channel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      - natural channels have similar behavior, but for different reasons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9EF646B-957E-484C-99D3-249921EBB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3819863"/>
            <a:ext cx="2312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Channels open and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allow ions to flow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61CEEF9-3450-4569-8017-3ED2DF214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299413"/>
            <a:ext cx="2403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Ions flowing creates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current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7B3E35-4B2D-48C5-86A0-0DFFB78E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9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Ion Channels</a:t>
            </a:r>
          </a:p>
        </p:txBody>
      </p:sp>
    </p:spTree>
    <p:extLst>
      <p:ext uri="{BB962C8B-B14F-4D97-AF65-F5344CB8AC3E}">
        <p14:creationId xmlns:p14="http://schemas.microsoft.com/office/powerpoint/2010/main" val="259893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3789-2A88-436D-B788-03C1D9D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FAA369-19EB-4B6E-B553-EC1A3F8B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367974"/>
            <a:ext cx="8229600" cy="45311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Each ion has its own equilibrium potential: </a:t>
            </a:r>
          </a:p>
        </p:txBody>
      </p:sp>
      <p:pic>
        <p:nvPicPr>
          <p:cNvPr id="2050" name="Picture 2" descr="Nernst Potential Calculator - PhysiologyWeb">
            <a:extLst>
              <a:ext uri="{FF2B5EF4-FFF2-40B4-BE49-F238E27FC236}">
                <a16:creationId xmlns:a16="http://schemas.microsoft.com/office/drawing/2014/main" id="{B52C694E-A5E6-4F16-97F0-72CE0505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1085625"/>
            <a:ext cx="25431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F8427F82-F11F-49D5-B381-8914E70B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945267"/>
            <a:ext cx="3598863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CBF46E4B-89CF-4BF4-B211-281D88DE3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2011817"/>
            <a:ext cx="4492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Ion channel function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- current varies with membrane potential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D29C91-AF11-487A-89FE-6C8A8EA9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3361192"/>
            <a:ext cx="3457575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E0D38E-D31B-45C2-AF36-B269E1F10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950" y="2692854"/>
            <a:ext cx="27238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plot current vs. voltage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“I-V curve”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45F1A0-EF13-40CF-A813-5690D385B502}"/>
              </a:ext>
            </a:extLst>
          </p:cNvPr>
          <p:cNvSpPr txBox="1"/>
          <p:nvPr/>
        </p:nvSpPr>
        <p:spPr>
          <a:xfrm>
            <a:off x="5483225" y="3877129"/>
            <a:ext cx="1100138" cy="414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inside of cell is </a:t>
            </a:r>
          </a:p>
          <a:p>
            <a:pPr>
              <a:defRPr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more negative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C9347-007D-4194-A533-2F40E0EAABE1}"/>
              </a:ext>
            </a:extLst>
          </p:cNvPr>
          <p:cNvSpPr txBox="1"/>
          <p:nvPr/>
        </p:nvSpPr>
        <p:spPr>
          <a:xfrm>
            <a:off x="7564438" y="4270829"/>
            <a:ext cx="1098550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inside of cell is </a:t>
            </a:r>
          </a:p>
          <a:p>
            <a:pPr>
              <a:defRPr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more positive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8FEB8A-A4D5-4ABF-AAF1-0171CA9E000E}"/>
              </a:ext>
            </a:extLst>
          </p:cNvPr>
          <p:cNvSpPr txBox="1"/>
          <p:nvPr/>
        </p:nvSpPr>
        <p:spPr>
          <a:xfrm>
            <a:off x="5251450" y="5074101"/>
            <a:ext cx="135413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/>
              <a:t>Na</a:t>
            </a:r>
            <a:r>
              <a:rPr lang="en-US" sz="1050" baseline="30000" dirty="0"/>
              <a:t>+</a:t>
            </a:r>
            <a:r>
              <a:rPr lang="en-US" sz="1050" dirty="0"/>
              <a:t> ions move into </a:t>
            </a:r>
          </a:p>
          <a:p>
            <a:pPr>
              <a:defRPr/>
            </a:pPr>
            <a:r>
              <a:rPr lang="en-US" sz="1050" dirty="0"/>
              <a:t>the cell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D23FE-5A42-4E8D-98C0-804ADE545299}"/>
              </a:ext>
            </a:extLst>
          </p:cNvPr>
          <p:cNvSpPr txBox="1"/>
          <p:nvPr/>
        </p:nvSpPr>
        <p:spPr>
          <a:xfrm>
            <a:off x="7189788" y="3681867"/>
            <a:ext cx="1473200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Na</a:t>
            </a:r>
            <a:r>
              <a:rPr lang="en-US" sz="1050" baseline="30000" dirty="0">
                <a:solidFill>
                  <a:schemeClr val="bg2">
                    <a:lumMod val="50000"/>
                  </a:schemeClr>
                </a:solidFill>
              </a:rPr>
              <a:t>+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 ions move out of </a:t>
            </a:r>
          </a:p>
          <a:p>
            <a:pPr>
              <a:defRPr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the cell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20CCC6-0C18-4533-9012-7BFB5E05F417}"/>
              </a:ext>
            </a:extLst>
          </p:cNvPr>
          <p:cNvCxnSpPr/>
          <p:nvPr/>
        </p:nvCxnSpPr>
        <p:spPr>
          <a:xfrm flipV="1">
            <a:off x="6605588" y="4291467"/>
            <a:ext cx="0" cy="78263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860CF2-5CDB-40E9-B942-0285B0CE1A77}"/>
              </a:ext>
            </a:extLst>
          </p:cNvPr>
          <p:cNvCxnSpPr>
            <a:cxnSpLocks/>
          </p:cNvCxnSpPr>
          <p:nvPr/>
        </p:nvCxnSpPr>
        <p:spPr>
          <a:xfrm flipH="1">
            <a:off x="6605588" y="4291467"/>
            <a:ext cx="91281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8AD695-F876-4B47-8E9B-5462926CF404}"/>
              </a:ext>
            </a:extLst>
          </p:cNvPr>
          <p:cNvSpPr txBox="1"/>
          <p:nvPr/>
        </p:nvSpPr>
        <p:spPr>
          <a:xfrm>
            <a:off x="4725989" y="4254490"/>
            <a:ext cx="2312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Slope = conductance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76BF91D-BC53-4F0B-9249-5BDCC659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9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Ion Channels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C4BB9D29-1854-4CD0-9E20-45CDE0BA3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95" y="5957310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For a single channel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7D2471D5-5FF5-45F5-98F2-C5042A4DF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001" y="5979308"/>
            <a:ext cx="30957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For a population of channels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03DD92-4BEA-47E4-BF33-3C47E40612A3}"/>
              </a:ext>
            </a:extLst>
          </p:cNvPr>
          <p:cNvSpPr/>
          <p:nvPr/>
        </p:nvSpPr>
        <p:spPr>
          <a:xfrm>
            <a:off x="6863991" y="4628930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30463-8A71-1534-6AE3-4D6BC92B1B27}"/>
              </a:ext>
            </a:extLst>
          </p:cNvPr>
          <p:cNvSpPr txBox="1"/>
          <p:nvPr/>
        </p:nvSpPr>
        <p:spPr>
          <a:xfrm>
            <a:off x="7603988" y="3137567"/>
            <a:ext cx="142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Current out of the cell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856AF-3ED0-C48F-1E5A-4343D0B57F1F}"/>
              </a:ext>
            </a:extLst>
          </p:cNvPr>
          <p:cNvSpPr txBox="1"/>
          <p:nvPr/>
        </p:nvSpPr>
        <p:spPr>
          <a:xfrm>
            <a:off x="7514812" y="5310979"/>
            <a:ext cx="151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Current into the cell</a:t>
            </a:r>
          </a:p>
        </p:txBody>
      </p:sp>
    </p:spTree>
    <p:extLst>
      <p:ext uri="{BB962C8B-B14F-4D97-AF65-F5344CB8AC3E}">
        <p14:creationId xmlns:p14="http://schemas.microsoft.com/office/powerpoint/2010/main" val="259501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  <p:bldP spid="16" grpId="0"/>
      <p:bldP spid="21" grpId="0"/>
      <p:bldP spid="26" grpId="0"/>
      <p:bldP spid="27" grpId="0"/>
      <p:bldP spid="24" grpId="0" animBg="1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3789-2A88-436D-B788-03C1D9D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9FCA5-8FC8-447C-BE92-A6F011B8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338" y="845491"/>
            <a:ext cx="2700438" cy="311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8">
            <a:extLst>
              <a:ext uri="{FF2B5EF4-FFF2-40B4-BE49-F238E27FC236}">
                <a16:creationId xmlns:a16="http://schemas.microsoft.com/office/drawing/2014/main" id="{61F623F8-CB89-4E0D-B0A9-48F8C6ACD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568" y="2303698"/>
            <a:ext cx="1187546" cy="215917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3074" name="Picture 2" descr="A) Hodgkin-Huxley model, modified from Wikipedia. (B) Changes of... |  Download Scientific Diagram">
            <a:extLst>
              <a:ext uri="{FF2B5EF4-FFF2-40B4-BE49-F238E27FC236}">
                <a16:creationId xmlns:a16="http://schemas.microsoft.com/office/drawing/2014/main" id="{B0149D07-E1D1-42FF-BFE8-A16CB624E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12"/>
          <a:stretch/>
        </p:blipFill>
        <p:spPr bwMode="auto">
          <a:xfrm>
            <a:off x="432618" y="926834"/>
            <a:ext cx="3829057" cy="319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1">
            <a:extLst>
              <a:ext uri="{FF2B5EF4-FFF2-40B4-BE49-F238E27FC236}">
                <a16:creationId xmlns:a16="http://schemas.microsoft.com/office/drawing/2014/main" id="{5C3CB022-245C-4016-A00C-E01E7E609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08" y="4084465"/>
            <a:ext cx="3562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Hodgkin-Huxley model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72D8DCA4-1BE3-413A-BF3B-124BB7C63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044" y="2782110"/>
            <a:ext cx="17273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1800" dirty="0" err="1"/>
              <a:t>Thévenin</a:t>
            </a:r>
            <a:r>
              <a:rPr lang="en-US" altLang="zh-CN" sz="1800" dirty="0"/>
              <a:t> </a:t>
            </a:r>
          </a:p>
          <a:p>
            <a:pPr algn="ctr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1800" dirty="0"/>
              <a:t>theorem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420089-17AD-4951-B946-8F8115550689}"/>
              </a:ext>
            </a:extLst>
          </p:cNvPr>
          <p:cNvCxnSpPr/>
          <p:nvPr/>
        </p:nvCxnSpPr>
        <p:spPr>
          <a:xfrm flipV="1">
            <a:off x="1635672" y="2473470"/>
            <a:ext cx="263047" cy="36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EAAF86-0BF8-4260-AF79-9C2F2860859E}"/>
              </a:ext>
            </a:extLst>
          </p:cNvPr>
          <p:cNvCxnSpPr/>
          <p:nvPr/>
        </p:nvCxnSpPr>
        <p:spPr>
          <a:xfrm flipV="1">
            <a:off x="2703571" y="2473470"/>
            <a:ext cx="263047" cy="36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C6878E-3BAB-4BF3-81A7-6877E8EF0D01}"/>
              </a:ext>
            </a:extLst>
          </p:cNvPr>
          <p:cNvCxnSpPr>
            <a:cxnSpLocks/>
          </p:cNvCxnSpPr>
          <p:nvPr/>
        </p:nvCxnSpPr>
        <p:spPr>
          <a:xfrm flipV="1">
            <a:off x="7451925" y="2016131"/>
            <a:ext cx="438411" cy="521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C062E1-FF77-4FDA-9962-F15FCDB31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549" y="4571212"/>
            <a:ext cx="436690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Resistor with a voltage offset </a:t>
            </a:r>
            <a:r>
              <a:rPr lang="en-US" altLang="en-US" sz="1600" dirty="0"/>
              <a:t>(i.e. a battery)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 - I = (V – E</a:t>
            </a:r>
            <a:r>
              <a:rPr lang="en-US" altLang="en-US" sz="1600" baseline="-25000" dirty="0"/>
              <a:t>K</a:t>
            </a:r>
            <a:r>
              <a:rPr lang="en-US" altLang="en-US" sz="1600" dirty="0"/>
              <a:t>)G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 - E</a:t>
            </a:r>
            <a:r>
              <a:rPr lang="en-US" altLang="en-US" sz="1600" baseline="-25000" dirty="0"/>
              <a:t>K</a:t>
            </a:r>
            <a:r>
              <a:rPr lang="en-US" altLang="en-US" sz="1600" dirty="0"/>
              <a:t> = reversal potential for K</a:t>
            </a:r>
            <a:r>
              <a:rPr lang="en-US" altLang="en-US" sz="1600" baseline="30000" dirty="0"/>
              <a:t>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 - (V-E</a:t>
            </a:r>
            <a:r>
              <a:rPr lang="en-US" altLang="en-US" sz="1600" baseline="-25000" dirty="0"/>
              <a:t>K</a:t>
            </a:r>
            <a:r>
              <a:rPr lang="en-US" altLang="en-US" sz="1600" dirty="0"/>
              <a:t>) is the ‘driving force’ for K</a:t>
            </a:r>
            <a:r>
              <a:rPr lang="en-US" altLang="en-US" sz="1600" baseline="30000" dirty="0"/>
              <a:t>+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FC05637-06D5-4A96-AB5A-AEE4C6C2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9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Ion Channels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C974FAED-035F-4A73-A981-FC21CBC9B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066" y="5788841"/>
            <a:ext cx="38138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Again: For a population of channels</a:t>
            </a:r>
          </a:p>
        </p:txBody>
      </p:sp>
    </p:spTree>
    <p:extLst>
      <p:ext uri="{BB962C8B-B14F-4D97-AF65-F5344CB8AC3E}">
        <p14:creationId xmlns:p14="http://schemas.microsoft.com/office/powerpoint/2010/main" val="42099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23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AC40-3904-49A1-A3BE-5EEA3A17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9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6443-8E28-4B12-9328-C8D7D11F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1574"/>
            <a:ext cx="8229600" cy="5032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+mj-lt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3789-2A88-436D-B788-03C1D9D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28D873-C898-49B8-AFBA-44AB54286E42}"/>
              </a:ext>
            </a:extLst>
          </p:cNvPr>
          <p:cNvSpPr txBox="1">
            <a:spLocks/>
          </p:cNvSpPr>
          <p:nvPr/>
        </p:nvSpPr>
        <p:spPr>
          <a:xfrm>
            <a:off x="609600" y="1020128"/>
            <a:ext cx="8229600" cy="503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+mj-lt"/>
              </a:rPr>
              <a:t>Why is the equilibrium potential also called the reversal potential?</a:t>
            </a:r>
          </a:p>
          <a:p>
            <a:pPr marL="514350" indent="-514350">
              <a:buFont typeface="Arial"/>
              <a:buAutoNum type="alphaUcPeriod"/>
            </a:pPr>
            <a:r>
              <a:rPr lang="en-US" altLang="zh-CN" sz="2600" dirty="0">
                <a:latin typeface="+mj-lt"/>
              </a:rPr>
              <a:t>It is the voltage at which the orientation of the ion channel “reverses” in the cell membrane</a:t>
            </a:r>
          </a:p>
          <a:p>
            <a:pPr marL="514350" indent="-514350">
              <a:buFont typeface="Arial"/>
              <a:buAutoNum type="alphaUcPeriod"/>
            </a:pPr>
            <a:r>
              <a:rPr lang="en-US" altLang="zh-CN" sz="2600" dirty="0">
                <a:latin typeface="+mj-lt"/>
              </a:rPr>
              <a:t>It is the voltage at which the membrane potential of the neuron “reverses” due to ion movement</a:t>
            </a:r>
          </a:p>
          <a:p>
            <a:pPr marL="514350" indent="-514350">
              <a:buFont typeface="Arial"/>
              <a:buAutoNum type="alphaUcPeriod"/>
            </a:pPr>
            <a:r>
              <a:rPr lang="en-US" altLang="zh-CN" sz="2600" dirty="0">
                <a:latin typeface="+mj-lt"/>
              </a:rPr>
              <a:t>It is the voltage at which net flow of the ion “reverses” from into to out of the cell (or vice versa)</a:t>
            </a:r>
          </a:p>
          <a:p>
            <a:pPr marL="514350" indent="-514350">
              <a:buFont typeface="Arial"/>
              <a:buAutoNum type="alphaUcPeriod"/>
            </a:pPr>
            <a:r>
              <a:rPr lang="en-US" altLang="zh-CN" sz="2600" dirty="0">
                <a:latin typeface="+mj-lt"/>
              </a:rPr>
              <a:t>It is the voltage at which the membrane resistance “reverses” to become lower than the intracellular resistance</a:t>
            </a:r>
          </a:p>
          <a:p>
            <a:pPr marL="514350" indent="-514350">
              <a:buFont typeface="Arial"/>
              <a:buAutoNum type="alphaUcPeriod"/>
            </a:pPr>
            <a:endParaRPr lang="en-US" altLang="zh-CN" sz="2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C579D-77B4-B461-5A10-ECA172BA1C64}"/>
              </a:ext>
            </a:extLst>
          </p:cNvPr>
          <p:cNvSpPr txBox="1"/>
          <p:nvPr/>
        </p:nvSpPr>
        <p:spPr>
          <a:xfrm>
            <a:off x="5017476" y="5925914"/>
            <a:ext cx="433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 to: http://PollEv.com/emilyschafer216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3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AC40-3904-49A1-A3BE-5EEA3A17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9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6443-8E28-4B12-9328-C8D7D11F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1574"/>
            <a:ext cx="8229600" cy="5032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+mj-lt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3789-2A88-436D-B788-03C1D9D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28D873-C898-49B8-AFBA-44AB54286E42}"/>
              </a:ext>
            </a:extLst>
          </p:cNvPr>
          <p:cNvSpPr txBox="1">
            <a:spLocks/>
          </p:cNvSpPr>
          <p:nvPr/>
        </p:nvSpPr>
        <p:spPr>
          <a:xfrm>
            <a:off x="609600" y="1020128"/>
            <a:ext cx="8229600" cy="503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000" dirty="0">
                <a:latin typeface="+mj-lt"/>
              </a:rPr>
              <a:t>The conductance of an ion through the nerve membrane at any given time is best determined by:</a:t>
            </a:r>
          </a:p>
          <a:p>
            <a:pPr marL="514350" indent="-514350">
              <a:buFont typeface="Arial"/>
              <a:buAutoNum type="alphaUcPeriod"/>
            </a:pPr>
            <a:r>
              <a:rPr lang="en-US" altLang="zh-CN" sz="2600" dirty="0">
                <a:latin typeface="+mj-lt"/>
              </a:rPr>
              <a:t>The density of open ion channels selective to that ion</a:t>
            </a:r>
          </a:p>
          <a:p>
            <a:pPr marL="514350" indent="-514350">
              <a:buFont typeface="Arial"/>
              <a:buAutoNum type="alphaUcPeriod"/>
            </a:pPr>
            <a:r>
              <a:rPr lang="en-US" altLang="zh-CN" sz="2600" dirty="0">
                <a:latin typeface="+mj-lt"/>
              </a:rPr>
              <a:t>The concentration and electrical gradients of the ion</a:t>
            </a:r>
          </a:p>
          <a:p>
            <a:pPr marL="514350" indent="-514350">
              <a:buFont typeface="Arial"/>
              <a:buAutoNum type="alphaUcPeriod"/>
            </a:pPr>
            <a:r>
              <a:rPr lang="en-US" altLang="zh-CN" sz="2600" dirty="0">
                <a:latin typeface="+mj-lt"/>
              </a:rPr>
              <a:t>The total number of all ion channels in the membrane selective to that ion</a:t>
            </a:r>
          </a:p>
          <a:p>
            <a:pPr marL="514350" indent="-514350">
              <a:buFont typeface="Arial"/>
              <a:buAutoNum type="alphaUcPeriod"/>
            </a:pPr>
            <a:r>
              <a:rPr lang="en-US" altLang="zh-CN" sz="2600" dirty="0">
                <a:latin typeface="+mj-lt"/>
              </a:rPr>
              <a:t>The difference between the membrane potential and equilibrium potential for that ion</a:t>
            </a:r>
          </a:p>
          <a:p>
            <a:pPr marL="514350" indent="-514350">
              <a:buFont typeface="Arial"/>
              <a:buAutoNum type="alphaUcPeriod"/>
            </a:pPr>
            <a:r>
              <a:rPr lang="en-US" altLang="zh-CN" sz="2600" dirty="0">
                <a:latin typeface="+mj-lt"/>
              </a:rPr>
              <a:t>The movement of other ions across the membrane</a:t>
            </a:r>
          </a:p>
          <a:p>
            <a:pPr marL="514350" indent="-514350">
              <a:buFont typeface="Arial"/>
              <a:buAutoNum type="alphaUcPeriod"/>
            </a:pPr>
            <a:endParaRPr lang="en-US" altLang="zh-CN" sz="2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CCD3B-DFF8-8B09-2876-B9DDB3246368}"/>
              </a:ext>
            </a:extLst>
          </p:cNvPr>
          <p:cNvSpPr txBox="1"/>
          <p:nvPr/>
        </p:nvSpPr>
        <p:spPr>
          <a:xfrm>
            <a:off x="5017476" y="5925914"/>
            <a:ext cx="433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 to: http://PollEv.com/emilyschafer216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5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6443-8E28-4B12-9328-C8D7D11F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9869"/>
            <a:ext cx="8229600" cy="1753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gives an ion channel its selectivity?</a:t>
            </a:r>
          </a:p>
          <a:p>
            <a:r>
              <a:rPr lang="en-US" sz="2400" dirty="0"/>
              <a:t>Charges of amino acids that make contact with the inner part of the pore</a:t>
            </a:r>
          </a:p>
          <a:p>
            <a:r>
              <a:rPr lang="en-US" sz="2400" dirty="0"/>
              <a:t>Size of the channel opening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3789-2A88-436D-B788-03C1D9D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608835-C5C3-4306-9AFD-3790ADCD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9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Ion Channels</a:t>
            </a:r>
          </a:p>
        </p:txBody>
      </p:sp>
      <p:pic>
        <p:nvPicPr>
          <p:cNvPr id="3074" name="Picture 2" descr="K+ specificity of the selectivity filter of a physiologic K+... | Download  Scientific Diagram">
            <a:extLst>
              <a:ext uri="{FF2B5EF4-FFF2-40B4-BE49-F238E27FC236}">
                <a16:creationId xmlns:a16="http://schemas.microsoft.com/office/drawing/2014/main" id="{6262ADFD-4436-424C-968E-0FC494BF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343" y="2893513"/>
            <a:ext cx="3604546" cy="326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ructure of voltage-gated sodium channels. Schematic representation of...  | Download Scientific Diagram">
            <a:extLst>
              <a:ext uri="{FF2B5EF4-FFF2-40B4-BE49-F238E27FC236}">
                <a16:creationId xmlns:a16="http://schemas.microsoft.com/office/drawing/2014/main" id="{0BD8C04D-E309-4854-ADC7-5A422B7B5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91" y="3574523"/>
            <a:ext cx="40481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80861B42-7F33-455F-9977-5CDB966D4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868" y="2515302"/>
            <a:ext cx="3403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For the potassium channel, i.e.:</a:t>
            </a:r>
          </a:p>
        </p:txBody>
      </p:sp>
    </p:spTree>
    <p:extLst>
      <p:ext uri="{BB962C8B-B14F-4D97-AF65-F5344CB8AC3E}">
        <p14:creationId xmlns:p14="http://schemas.microsoft.com/office/powerpoint/2010/main" val="33048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34729"/>
            <a:ext cx="8229600" cy="10611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BMD_ENG 301</a:t>
            </a:r>
            <a:br>
              <a:rPr lang="en-US" dirty="0">
                <a:solidFill>
                  <a:schemeClr val="bg1"/>
                </a:solidFill>
                <a:latin typeface="+mj-lt"/>
              </a:rPr>
            </a:br>
            <a:r>
              <a:rPr lang="en-US" sz="3600" dirty="0">
                <a:solidFill>
                  <a:schemeClr val="bg1"/>
                </a:solidFill>
                <a:latin typeface="+mj-lt"/>
              </a:rPr>
              <a:t>Discussion 2: Cable Theory and Ion Channels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57550"/>
            <a:ext cx="8229599" cy="12651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+mj-lt"/>
              </a:rPr>
              <a:t>TA: Emily Schafer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emilyschafer2023@u.northwestern.edu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</a:rPr>
              <a:t>October 4</a:t>
            </a:r>
            <a:r>
              <a:rPr lang="en-US" sz="2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and 7</a:t>
            </a:r>
            <a:r>
              <a:rPr lang="en-US" sz="2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AC40-3904-49A1-A3BE-5EEA3A17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9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6443-8E28-4B12-9328-C8D7D11F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1574"/>
            <a:ext cx="8229600" cy="5032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+mj-lt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3789-2A88-436D-B788-03C1D9D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28D873-C898-49B8-AFBA-44AB54286E42}"/>
              </a:ext>
            </a:extLst>
          </p:cNvPr>
          <p:cNvSpPr txBox="1">
            <a:spLocks/>
          </p:cNvSpPr>
          <p:nvPr/>
        </p:nvSpPr>
        <p:spPr>
          <a:xfrm>
            <a:off x="609600" y="1020128"/>
            <a:ext cx="8229600" cy="5032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100" dirty="0">
                <a:latin typeface="+mj-lt"/>
              </a:rPr>
              <a:t>An imaginary neuron has an internal Cl</a:t>
            </a:r>
            <a:r>
              <a:rPr lang="en-US" sz="3100" baseline="30000" dirty="0">
                <a:latin typeface="+mj-lt"/>
              </a:rPr>
              <a:t>- </a:t>
            </a:r>
            <a:r>
              <a:rPr lang="en-US" sz="3100" dirty="0">
                <a:latin typeface="+mj-lt"/>
              </a:rPr>
              <a:t>ion concentration of 50 mM, while outside the cell the Cl</a:t>
            </a:r>
            <a:r>
              <a:rPr lang="en-US" sz="3100" baseline="30000" dirty="0">
                <a:latin typeface="+mj-lt"/>
              </a:rPr>
              <a:t>- </a:t>
            </a:r>
            <a:r>
              <a:rPr lang="en-US" sz="3100" dirty="0">
                <a:latin typeface="+mj-lt"/>
              </a:rPr>
              <a:t>ion concentration is 100 </a:t>
            </a:r>
            <a:r>
              <a:rPr lang="en-US" sz="3100" dirty="0" err="1">
                <a:latin typeface="+mj-lt"/>
              </a:rPr>
              <a:t>mM.</a:t>
            </a:r>
            <a:r>
              <a:rPr lang="en-US" sz="3100" dirty="0">
                <a:latin typeface="+mj-lt"/>
              </a:rPr>
              <a:t> Assuming the neuron is at a normal resting membrane potential, which choice below best describes the Cl</a:t>
            </a:r>
            <a:r>
              <a:rPr lang="en-US" sz="3100" baseline="30000" dirty="0">
                <a:latin typeface="+mj-lt"/>
              </a:rPr>
              <a:t>- </a:t>
            </a:r>
            <a:r>
              <a:rPr lang="en-US" sz="3100" dirty="0">
                <a:latin typeface="+mj-lt"/>
              </a:rPr>
              <a:t>ion?</a:t>
            </a:r>
          </a:p>
          <a:p>
            <a:pPr marL="514350" indent="-514350">
              <a:buFont typeface="Arial"/>
              <a:buAutoNum type="alphaUcPeriod"/>
            </a:pPr>
            <a:r>
              <a:rPr lang="en-US" altLang="zh-CN" sz="2600" dirty="0">
                <a:latin typeface="+mj-lt"/>
              </a:rPr>
              <a:t>Cl- ion movement into the cell is energetically favorable</a:t>
            </a:r>
          </a:p>
          <a:p>
            <a:pPr marL="514350" indent="-514350">
              <a:buFont typeface="Arial"/>
              <a:buAutoNum type="alphaUcPeriod"/>
            </a:pPr>
            <a:r>
              <a:rPr lang="en-US" altLang="zh-CN" sz="2600" dirty="0">
                <a:latin typeface="+mj-lt"/>
              </a:rPr>
              <a:t>The concentration gradient for Cl- ions favors movement into the cell, but the electrical gradient opposes inward movement of Cl-</a:t>
            </a:r>
          </a:p>
          <a:p>
            <a:pPr marL="514350" indent="-514350">
              <a:buFont typeface="Arial"/>
              <a:buAutoNum type="alphaUcPeriod"/>
            </a:pPr>
            <a:r>
              <a:rPr lang="en-US" altLang="zh-CN" sz="2600" dirty="0">
                <a:latin typeface="+mj-lt"/>
              </a:rPr>
              <a:t>Both the concentration gradient and electrical gradient favor movement of Cl- ions into the cell</a:t>
            </a:r>
          </a:p>
          <a:p>
            <a:pPr marL="514350" indent="-514350">
              <a:buFont typeface="Arial"/>
              <a:buAutoNum type="alphaUcPeriod"/>
            </a:pPr>
            <a:r>
              <a:rPr lang="en-US" altLang="zh-CN" sz="2600" dirty="0">
                <a:latin typeface="+mj-lt"/>
              </a:rPr>
              <a:t>Both the electrical and chemical gradients for Cl- ions favor outward movement of Cl- 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77DB4-9D2C-7E7B-CDAB-C9E7286C031E}"/>
              </a:ext>
            </a:extLst>
          </p:cNvPr>
          <p:cNvSpPr txBox="1"/>
          <p:nvPr/>
        </p:nvSpPr>
        <p:spPr>
          <a:xfrm>
            <a:off x="5017476" y="5925914"/>
            <a:ext cx="433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 to: http://PollEv.com/emilyschafer216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2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AC40-3904-49A1-A3BE-5EEA3A17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9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6443-8E28-4B12-9328-C8D7D11F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1574"/>
            <a:ext cx="8229600" cy="5032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+mj-lt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3789-2A88-436D-B788-03C1D9D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28D873-C898-49B8-AFBA-44AB54286E42}"/>
              </a:ext>
            </a:extLst>
          </p:cNvPr>
          <p:cNvSpPr txBox="1">
            <a:spLocks/>
          </p:cNvSpPr>
          <p:nvPr/>
        </p:nvSpPr>
        <p:spPr>
          <a:xfrm>
            <a:off x="609600" y="1020128"/>
            <a:ext cx="8229600" cy="5032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100" dirty="0">
                <a:latin typeface="+mj-lt"/>
              </a:rPr>
              <a:t>Which statement below is </a:t>
            </a:r>
            <a:r>
              <a:rPr lang="en-US" sz="3100" u="sng" dirty="0">
                <a:latin typeface="+mj-lt"/>
              </a:rPr>
              <a:t>FALSE</a:t>
            </a:r>
            <a:r>
              <a:rPr lang="en-US" sz="3100" dirty="0">
                <a:latin typeface="+mj-lt"/>
              </a:rPr>
              <a:t> about how the resting membrane potential of a neuron is maintained?</a:t>
            </a:r>
          </a:p>
          <a:p>
            <a:pPr marL="514350" indent="-514350">
              <a:buFont typeface="Arial"/>
              <a:buAutoNum type="alphaUcPeriod"/>
            </a:pPr>
            <a:r>
              <a:rPr lang="en-US" sz="2600" dirty="0">
                <a:latin typeface="+mj-lt"/>
              </a:rPr>
              <a:t>The Na+/K+ ATPase pump moves K+ ions into the cell and Na+ ions out of the cell to establish high concentration gradients</a:t>
            </a:r>
          </a:p>
          <a:p>
            <a:pPr marL="514350" indent="-514350">
              <a:buFont typeface="Arial"/>
              <a:buAutoNum type="alphaUcPeriod"/>
            </a:pPr>
            <a:r>
              <a:rPr lang="en-US" sz="2600" dirty="0">
                <a:latin typeface="+mj-lt"/>
              </a:rPr>
              <a:t>The negative membrane potential comes from leaky potassium channels that allow movement of K+ ions down their concentration gradient</a:t>
            </a:r>
          </a:p>
          <a:p>
            <a:pPr marL="514350" indent="-514350">
              <a:buFont typeface="Arial"/>
              <a:buAutoNum type="alphaUcPeriod"/>
            </a:pPr>
            <a:r>
              <a:rPr lang="en-US" sz="2600" dirty="0">
                <a:latin typeface="+mj-lt"/>
              </a:rPr>
              <a:t>The negative membrane potential comes from leaky sodium channels that allow movement of Na+ ions down their concentration gradient</a:t>
            </a:r>
          </a:p>
          <a:p>
            <a:pPr marL="514350" indent="-514350">
              <a:buFont typeface="Arial"/>
              <a:buAutoNum type="alphaUcPeriod"/>
            </a:pPr>
            <a:r>
              <a:rPr lang="en-US" sz="2600" dirty="0">
                <a:latin typeface="+mj-lt"/>
              </a:rPr>
              <a:t>Because the resting membrane potential is negative, there are more positive charges outside of the cell than inside the cell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6FFC6-F816-5F5F-FCAF-12A48A7D4992}"/>
              </a:ext>
            </a:extLst>
          </p:cNvPr>
          <p:cNvSpPr txBox="1"/>
          <p:nvPr/>
        </p:nvSpPr>
        <p:spPr>
          <a:xfrm>
            <a:off x="5017476" y="5925914"/>
            <a:ext cx="433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 to: http://PollEv.com/emilyschafer216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AC40-3904-49A1-A3BE-5EEA3A17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9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6443-8E28-4B12-9328-C8D7D11F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0732"/>
            <a:ext cx="8229600" cy="51847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>
                <a:latin typeface="+mj-lt"/>
              </a:rPr>
              <a:t>Which of the following is a TRUE difference between graded potentials and action potentials?</a:t>
            </a:r>
          </a:p>
          <a:p>
            <a:pPr marL="0" indent="0">
              <a:buNone/>
            </a:pPr>
            <a:r>
              <a:rPr lang="en-US" altLang="zh-CN" sz="2800" dirty="0">
                <a:latin typeface="+mj-lt"/>
              </a:rPr>
              <a:t>A. Action potentials always hyperpolarize the cell, while graded potentials always depolarize the cell</a:t>
            </a:r>
          </a:p>
          <a:p>
            <a:pPr marL="0" indent="0">
              <a:buNone/>
            </a:pPr>
            <a:r>
              <a:rPr lang="en-US" altLang="zh-CN" sz="2800" dirty="0">
                <a:latin typeface="+mj-lt"/>
              </a:rPr>
              <a:t>B. Action potentials are an active response, while graded potentials are a passive response</a:t>
            </a:r>
          </a:p>
          <a:p>
            <a:pPr marL="0" indent="0">
              <a:buNone/>
            </a:pPr>
            <a:r>
              <a:rPr lang="en-US" altLang="zh-CN" sz="2800" dirty="0">
                <a:latin typeface="+mj-lt"/>
              </a:rPr>
              <a:t>C. Graded potentials are a response to a current stimulus, while action potentials are a response to a voltage stimulus</a:t>
            </a:r>
          </a:p>
          <a:p>
            <a:pPr marL="0" indent="0">
              <a:buNone/>
            </a:pPr>
            <a:r>
              <a:rPr lang="en-US" altLang="zh-CN" sz="2800" dirty="0">
                <a:latin typeface="+mj-lt"/>
              </a:rPr>
              <a:t>D. Graded potentials vary in frequency while action potentials do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3789-2A88-436D-B788-03C1D9D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119FA-BAF5-87EB-81C3-F6DB94B5745C}"/>
              </a:ext>
            </a:extLst>
          </p:cNvPr>
          <p:cNvSpPr txBox="1"/>
          <p:nvPr/>
        </p:nvSpPr>
        <p:spPr>
          <a:xfrm>
            <a:off x="5017476" y="5925914"/>
            <a:ext cx="433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 to: http://PollEv.com/emilyschafer216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4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6D2CB-95BE-B58F-37DE-44B79802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1" descr="Neuroscience6e-Fig-02-02-2R.jpg">
            <a:extLst>
              <a:ext uri="{FF2B5EF4-FFF2-40B4-BE49-F238E27FC236}">
                <a16:creationId xmlns:a16="http://schemas.microsoft.com/office/drawing/2014/main" id="{50C47912-1D27-4FC0-1770-5F5D66A9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4" y="76891"/>
            <a:ext cx="7287151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35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50CCC5-7515-4385-BCB3-83A26C24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6B95CD-834E-43E0-A096-377EE25D736B}"/>
              </a:ext>
            </a:extLst>
          </p:cNvPr>
          <p:cNvSpPr txBox="1">
            <a:spLocks noChangeArrowheads="1"/>
          </p:cNvSpPr>
          <p:nvPr/>
        </p:nvSpPr>
        <p:spPr>
          <a:xfrm>
            <a:off x="5715000" y="540203"/>
            <a:ext cx="3124200" cy="510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buFont typeface="Wingdings" panose="05000000000000000000" pitchFamily="2" charset="2"/>
              <a:buNone/>
              <a:defRPr/>
            </a:pPr>
            <a:endParaRPr lang="en-US" altLang="zh-CN" sz="2000"/>
          </a:p>
          <a:p>
            <a:pPr marL="344488" indent="-344488">
              <a:buFont typeface="Wingdings" panose="05000000000000000000" pitchFamily="2" charset="2"/>
              <a:buNone/>
              <a:defRPr/>
            </a:pPr>
            <a:r>
              <a:rPr lang="en-US" altLang="zh-CN" sz="2000"/>
              <a:t>A. One portion of the dendritic tree</a:t>
            </a:r>
          </a:p>
          <a:p>
            <a:pPr marL="344488" indent="-344488">
              <a:buFont typeface="Wingdings" panose="05000000000000000000" pitchFamily="2" charset="2"/>
              <a:buNone/>
              <a:defRPr/>
            </a:pPr>
            <a:endParaRPr lang="en-US" altLang="zh-CN" sz="2000"/>
          </a:p>
          <a:p>
            <a:pPr marL="344488" indent="-344488">
              <a:buFont typeface="Wingdings" panose="05000000000000000000" pitchFamily="2" charset="2"/>
              <a:buNone/>
              <a:defRPr/>
            </a:pPr>
            <a:endParaRPr lang="en-US" altLang="zh-CN" sz="2000"/>
          </a:p>
          <a:p>
            <a:pPr marL="344488" indent="-344488">
              <a:buFont typeface="Wingdings" panose="05000000000000000000" pitchFamily="2" charset="2"/>
              <a:buNone/>
              <a:defRPr/>
            </a:pPr>
            <a:endParaRPr lang="en-US" altLang="zh-CN" sz="2000"/>
          </a:p>
          <a:p>
            <a:pPr marL="344488" indent="-344488">
              <a:buFont typeface="Wingdings" panose="05000000000000000000" pitchFamily="2" charset="2"/>
              <a:buNone/>
              <a:defRPr/>
            </a:pPr>
            <a:endParaRPr lang="en-US" altLang="zh-CN" sz="2000"/>
          </a:p>
          <a:p>
            <a:pPr marL="344488" indent="-344488">
              <a:buFont typeface="Wingdings" panose="05000000000000000000" pitchFamily="2" charset="2"/>
              <a:buNone/>
              <a:defRPr/>
            </a:pPr>
            <a:r>
              <a:rPr lang="en-US" altLang="zh-CN" sz="2000"/>
              <a:t>B. Divided into three sub-cylinders.</a:t>
            </a:r>
          </a:p>
          <a:p>
            <a:pPr marL="344488" indent="-344488">
              <a:buFont typeface="Wingdings" panose="05000000000000000000" pitchFamily="2" charset="2"/>
              <a:buNone/>
              <a:defRPr/>
            </a:pPr>
            <a:endParaRPr lang="en-US" altLang="zh-CN" sz="2000"/>
          </a:p>
          <a:p>
            <a:pPr marL="344488" indent="-344488">
              <a:buFont typeface="Wingdings" panose="05000000000000000000" pitchFamily="2" charset="2"/>
              <a:buNone/>
              <a:defRPr/>
            </a:pPr>
            <a:endParaRPr lang="en-US" altLang="zh-CN" sz="2000"/>
          </a:p>
          <a:p>
            <a:pPr marL="344488" indent="-344488">
              <a:buFont typeface="Wingdings" panose="05000000000000000000" pitchFamily="2" charset="2"/>
              <a:buNone/>
              <a:defRPr/>
            </a:pPr>
            <a:r>
              <a:rPr lang="en-US" altLang="zh-CN" sz="2000"/>
              <a:t>C. Discrete electrical model for the three sub-cylinders.</a:t>
            </a:r>
            <a:endParaRPr lang="en-US" altLang="zh-CN" sz="20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FD96131-0EF9-4528-B2DA-B96B6F857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6428"/>
            <a:ext cx="49530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15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3DBF3-A3EE-4610-9478-8474FF8A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Cable theory - Wikipedia">
            <a:extLst>
              <a:ext uri="{FF2B5EF4-FFF2-40B4-BE49-F238E27FC236}">
                <a16:creationId xmlns:a16="http://schemas.microsoft.com/office/drawing/2014/main" id="{E5943BB0-8EA1-4CAC-8844-75FCFEEF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05" y="1137477"/>
            <a:ext cx="6853990" cy="514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3F710-035C-4284-874C-6878B8D8861D}"/>
              </a:ext>
            </a:extLst>
          </p:cNvPr>
          <p:cNvSpPr txBox="1"/>
          <p:nvPr/>
        </p:nvSpPr>
        <p:spPr>
          <a:xfrm>
            <a:off x="0" y="874431"/>
            <a:ext cx="235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Lipid bilayer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8DD5C-C3BE-41E5-A29C-E34280E1D346}"/>
              </a:ext>
            </a:extLst>
          </p:cNvPr>
          <p:cNvSpPr txBox="1"/>
          <p:nvPr/>
        </p:nvSpPr>
        <p:spPr>
          <a:xfrm>
            <a:off x="2486527" y="175230"/>
            <a:ext cx="235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 transport </a:t>
            </a:r>
          </a:p>
          <a:p>
            <a:pPr algn="ctr"/>
            <a:r>
              <a:rPr lang="en-US" dirty="0"/>
              <a:t>(assume membrane itself is infinitely high resistance)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70B524-3D76-4B53-9D7A-A1417918D7A2}"/>
              </a:ext>
            </a:extLst>
          </p:cNvPr>
          <p:cNvCxnSpPr>
            <a:cxnSpLocks/>
          </p:cNvCxnSpPr>
          <p:nvPr/>
        </p:nvCxnSpPr>
        <p:spPr>
          <a:xfrm>
            <a:off x="1044750" y="1264558"/>
            <a:ext cx="290755" cy="206818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8F3530-C73E-4346-8322-8F2BAB7C3773}"/>
              </a:ext>
            </a:extLst>
          </p:cNvPr>
          <p:cNvCxnSpPr>
            <a:cxnSpLocks/>
          </p:cNvCxnSpPr>
          <p:nvPr/>
        </p:nvCxnSpPr>
        <p:spPr>
          <a:xfrm flipH="1">
            <a:off x="2625887" y="1506809"/>
            <a:ext cx="526387" cy="173329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24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AC40-3904-49A1-A3BE-5EEA3A17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9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6443-8E28-4B12-9328-C8D7D11F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1574"/>
            <a:ext cx="8229600" cy="51847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j-lt"/>
              </a:rPr>
              <a:t>What assumptions are made during Cable Theory to model the neuron cell membrane?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. Ions can travel with no resistance in the cytosol and extracellular space.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ii. The total concentration of ions on each side of the membrane is always the same.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iii. </a:t>
            </a:r>
            <a:r>
              <a:rPr lang="en-US" altLang="zh-CN" sz="3200" dirty="0">
                <a:latin typeface="+mj-lt"/>
              </a:rPr>
              <a:t>The radial and angular components of the voltage in a dendrite can be neglected due to its morphology and high membrane resistivity</a:t>
            </a:r>
          </a:p>
          <a:p>
            <a:pPr marL="514350" indent="-514350">
              <a:buAutoNum type="alphaUcPeriod"/>
            </a:pPr>
            <a:r>
              <a:rPr lang="en-US" altLang="zh-CN" dirty="0">
                <a:latin typeface="+mj-lt"/>
              </a:rPr>
              <a:t>ii only</a:t>
            </a:r>
          </a:p>
          <a:p>
            <a:pPr marL="514350" indent="-514350">
              <a:buAutoNum type="alphaUcPeriod"/>
            </a:pP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 and ii</a:t>
            </a:r>
          </a:p>
          <a:p>
            <a:pPr marL="514350" indent="-514350">
              <a:buAutoNum type="alphaUcPeriod"/>
            </a:pPr>
            <a:r>
              <a:rPr lang="en-US" altLang="zh-CN" dirty="0">
                <a:latin typeface="+mj-lt"/>
              </a:rPr>
              <a:t>ii and iii</a:t>
            </a:r>
          </a:p>
          <a:p>
            <a:pPr marL="514350" indent="-514350">
              <a:buAutoNum type="alphaUcPeriod"/>
            </a:pP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 and iii</a:t>
            </a:r>
          </a:p>
          <a:p>
            <a:pPr marL="514350" indent="-514350">
              <a:buAutoNum type="alphaUcPeriod"/>
            </a:pPr>
            <a:r>
              <a:rPr lang="en-US" altLang="zh-CN" sz="3200" dirty="0">
                <a:latin typeface="+mj-lt"/>
              </a:rPr>
              <a:t>All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3789-2A88-436D-B788-03C1D9D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119FA-BAF5-87EB-81C3-F6DB94B5745C}"/>
              </a:ext>
            </a:extLst>
          </p:cNvPr>
          <p:cNvSpPr txBox="1"/>
          <p:nvPr/>
        </p:nvSpPr>
        <p:spPr>
          <a:xfrm>
            <a:off x="5017476" y="5925914"/>
            <a:ext cx="433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 to: http://PollEv.com/emilyschafer216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2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AC40-3904-49A1-A3BE-5EEA3A17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9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6443-8E28-4B12-9328-C8D7D11F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1574"/>
            <a:ext cx="8229600" cy="5032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In Cable Theory, the time constant of the circuit exists because of the ___, while the length constant exists because of the ___. </a:t>
            </a:r>
          </a:p>
          <a:p>
            <a:pPr marL="514350" indent="-514350">
              <a:buAutoNum type="alphaUcPeriod"/>
            </a:pPr>
            <a:r>
              <a:rPr lang="en-US" altLang="zh-CN" sz="2600" dirty="0">
                <a:latin typeface="+mj-lt"/>
              </a:rPr>
              <a:t>Membrane capacitance; membrane resistance</a:t>
            </a:r>
          </a:p>
          <a:p>
            <a:pPr marL="514350" indent="-514350">
              <a:buAutoNum type="alphaUcPeriod"/>
            </a:pPr>
            <a:r>
              <a:rPr lang="en-US" altLang="zh-CN" sz="2600" dirty="0">
                <a:latin typeface="+mj-lt"/>
              </a:rPr>
              <a:t>Membrane capacitance and membrane resistance; intracellular resistance</a:t>
            </a:r>
          </a:p>
          <a:p>
            <a:pPr marL="514350" indent="-514350">
              <a:buAutoNum type="alphaUcPeriod"/>
            </a:pPr>
            <a:r>
              <a:rPr lang="en-US" altLang="zh-CN" sz="2600" dirty="0">
                <a:latin typeface="+mj-lt"/>
              </a:rPr>
              <a:t>Membrane capacitance and membrane resistance; intracellular and membrane resistance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3789-2A88-436D-B788-03C1D9D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36FE-5A3B-1C8C-F733-F424250BE0B6}"/>
              </a:ext>
            </a:extLst>
          </p:cNvPr>
          <p:cNvSpPr txBox="1"/>
          <p:nvPr/>
        </p:nvSpPr>
        <p:spPr>
          <a:xfrm>
            <a:off x="5017476" y="5925914"/>
            <a:ext cx="433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 to: http://PollEv.com/emilyschafer216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BB109-A688-7EC4-FE2E-039533B6E0BC}"/>
              </a:ext>
            </a:extLst>
          </p:cNvPr>
          <p:cNvSpPr txBox="1"/>
          <p:nvPr/>
        </p:nvSpPr>
        <p:spPr>
          <a:xfrm>
            <a:off x="6031522" y="5045708"/>
            <a:ext cx="298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“space constant” and “length constant” are the same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A10B6C-7761-4161-86E1-02B3EB5D018A}"/>
              </a:ext>
            </a:extLst>
          </p:cNvPr>
          <p:cNvSpPr/>
          <p:nvPr/>
        </p:nvSpPr>
        <p:spPr>
          <a:xfrm>
            <a:off x="7689864" y="2059914"/>
            <a:ext cx="1068667" cy="2977661"/>
          </a:xfrm>
          <a:custGeom>
            <a:avLst/>
            <a:gdLst>
              <a:gd name="connsiteX0" fmla="*/ 871461 w 2029219"/>
              <a:gd name="connsiteY0" fmla="*/ 2977661 h 2977661"/>
              <a:gd name="connsiteX1" fmla="*/ 2008599 w 2029219"/>
              <a:gd name="connsiteY1" fmla="*/ 1172307 h 2977661"/>
              <a:gd name="connsiteX2" fmla="*/ 3953 w 2029219"/>
              <a:gd name="connsiteY2" fmla="*/ 0 h 2977661"/>
              <a:gd name="connsiteX0" fmla="*/ 871461 w 2029219"/>
              <a:gd name="connsiteY0" fmla="*/ 2977661 h 2977661"/>
              <a:gd name="connsiteX1" fmla="*/ 2008599 w 2029219"/>
              <a:gd name="connsiteY1" fmla="*/ 1172307 h 2977661"/>
              <a:gd name="connsiteX2" fmla="*/ 3953 w 2029219"/>
              <a:gd name="connsiteY2" fmla="*/ 0 h 2977661"/>
              <a:gd name="connsiteX0" fmla="*/ 867508 w 2025266"/>
              <a:gd name="connsiteY0" fmla="*/ 2977661 h 2977661"/>
              <a:gd name="connsiteX1" fmla="*/ 2004646 w 2025266"/>
              <a:gd name="connsiteY1" fmla="*/ 1172307 h 2977661"/>
              <a:gd name="connsiteX2" fmla="*/ 0 w 2025266"/>
              <a:gd name="connsiteY2" fmla="*/ 0 h 297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5266" h="2977661">
                <a:moveTo>
                  <a:pt x="867508" y="2977661"/>
                </a:moveTo>
                <a:cubicBezTo>
                  <a:pt x="1508369" y="2323122"/>
                  <a:pt x="2149231" y="1668584"/>
                  <a:pt x="2004646" y="1172307"/>
                </a:cubicBezTo>
                <a:cubicBezTo>
                  <a:pt x="1860061" y="676030"/>
                  <a:pt x="613513" y="193903"/>
                  <a:pt x="0" y="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3789-2A88-436D-B788-03C1D9D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C2FA4-5653-4919-AEFE-6A1670C1B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77" y="991115"/>
            <a:ext cx="2369310" cy="273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7">
            <a:extLst>
              <a:ext uri="{FF2B5EF4-FFF2-40B4-BE49-F238E27FC236}">
                <a16:creationId xmlns:a16="http://schemas.microsoft.com/office/drawing/2014/main" id="{A11BFF76-5DDC-4C05-8D61-9DAE26666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81" y="3999799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Length constant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0636F2F8-9280-418A-A941-326F47DE3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681" y="3999799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Time constant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9D6294-F99B-4BC6-8EC3-2970A1EA21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4335" y="3630479"/>
            <a:ext cx="5407621" cy="829128"/>
          </a:xfrm>
          <a:prstGeom prst="rect">
            <a:avLst/>
          </a:prstGeom>
        </p:spPr>
      </p:pic>
      <p:pic>
        <p:nvPicPr>
          <p:cNvPr id="1026" name="Picture 2" descr="RC Waveforms and RC Step Response Waveforms">
            <a:extLst>
              <a:ext uri="{FF2B5EF4-FFF2-40B4-BE49-F238E27FC236}">
                <a16:creationId xmlns:a16="http://schemas.microsoft.com/office/drawing/2014/main" id="{A7281301-380D-41F9-897C-254D0BAA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348" y="4459607"/>
            <a:ext cx="3998452" cy="163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327C46-E771-44D5-AEE8-CDCB969DB0C7}"/>
              </a:ext>
            </a:extLst>
          </p:cNvPr>
          <p:cNvSpPr txBox="1"/>
          <p:nvPr/>
        </p:nvSpPr>
        <p:spPr>
          <a:xfrm>
            <a:off x="5981287" y="1012912"/>
            <a:ext cx="2007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respond instantaneously to changes in current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7B882-161A-43EF-B98A-32CDE6736B77}"/>
              </a:ext>
            </a:extLst>
          </p:cNvPr>
          <p:cNvSpPr txBox="1"/>
          <p:nvPr/>
        </p:nvSpPr>
        <p:spPr>
          <a:xfrm>
            <a:off x="335773" y="1400979"/>
            <a:ext cx="2973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requires charging and discharging time before reaching steady-state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12C313-E34A-4F1C-A233-BEF34A60B5EF}"/>
              </a:ext>
            </a:extLst>
          </p:cNvPr>
          <p:cNvCxnSpPr/>
          <p:nvPr/>
        </p:nvCxnSpPr>
        <p:spPr>
          <a:xfrm>
            <a:off x="2538663" y="2356831"/>
            <a:ext cx="771016" cy="97611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4B03F8-FF03-4D6B-8117-ED10B0DDF598}"/>
              </a:ext>
            </a:extLst>
          </p:cNvPr>
          <p:cNvCxnSpPr>
            <a:cxnSpLocks/>
          </p:cNvCxnSpPr>
          <p:nvPr/>
        </p:nvCxnSpPr>
        <p:spPr>
          <a:xfrm flipH="1">
            <a:off x="5845306" y="2000048"/>
            <a:ext cx="809625" cy="30551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he Length Constant - YouTube">
            <a:extLst>
              <a:ext uri="{FF2B5EF4-FFF2-40B4-BE49-F238E27FC236}">
                <a16:creationId xmlns:a16="http://schemas.microsoft.com/office/drawing/2014/main" id="{57C77779-09C8-4472-9543-61215D612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8" t="44278"/>
          <a:stretch/>
        </p:blipFill>
        <p:spPr bwMode="auto">
          <a:xfrm>
            <a:off x="1051710" y="4544046"/>
            <a:ext cx="2973906" cy="171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B30A98-1B07-1CAE-7E8F-D02498A3A890}"/>
              </a:ext>
            </a:extLst>
          </p:cNvPr>
          <p:cNvSpPr txBox="1"/>
          <p:nvPr/>
        </p:nvSpPr>
        <p:spPr>
          <a:xfrm>
            <a:off x="195384" y="358744"/>
            <a:ext cx="8753231" cy="5107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Remember – this (mostly) only applies to GRADED POTENTIALS. 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34E8D73A-B100-2250-E64D-FC210CA8743B}"/>
              </a:ext>
            </a:extLst>
          </p:cNvPr>
          <p:cNvSpPr/>
          <p:nvPr/>
        </p:nvSpPr>
        <p:spPr>
          <a:xfrm>
            <a:off x="3438656" y="3993952"/>
            <a:ext cx="494068" cy="55009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11031</TotalTime>
  <Words>1200</Words>
  <Application>Microsoft Office PowerPoint</Application>
  <PresentationFormat>On-screen Show (4:3)</PresentationFormat>
  <Paragraphs>164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Wingdings</vt:lpstr>
      <vt:lpstr>Office Theme</vt:lpstr>
      <vt:lpstr>BEFORE WE GET STARTED:  Please go to http://PollEv.com/emilyschafer216 in another browser for answering questions throughout discussion</vt:lpstr>
      <vt:lpstr>BMD_ENG 301 Discussion 2: Cable Theory and Ion Channels</vt:lpstr>
      <vt:lpstr>Question 1</vt:lpstr>
      <vt:lpstr>PowerPoint Presentation</vt:lpstr>
      <vt:lpstr>PowerPoint Presentation</vt:lpstr>
      <vt:lpstr>PowerPoint Presentation</vt:lpstr>
      <vt:lpstr>Question 2</vt:lpstr>
      <vt:lpstr>Question 3</vt:lpstr>
      <vt:lpstr>PowerPoint Presentation</vt:lpstr>
      <vt:lpstr>PowerPoint Presentation</vt:lpstr>
      <vt:lpstr>Question 4</vt:lpstr>
      <vt:lpstr>Question 4</vt:lpstr>
      <vt:lpstr>Ion Channels</vt:lpstr>
      <vt:lpstr>Ion Channels</vt:lpstr>
      <vt:lpstr>Ion Channels</vt:lpstr>
      <vt:lpstr>Ion Channels</vt:lpstr>
      <vt:lpstr>Question 5</vt:lpstr>
      <vt:lpstr>Question 6</vt:lpstr>
      <vt:lpstr>Ion Channels</vt:lpstr>
      <vt:lpstr>Question 7</vt:lpstr>
      <vt:lpstr>Question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Emily Schafer</cp:lastModifiedBy>
  <cp:revision>52</cp:revision>
  <dcterms:created xsi:type="dcterms:W3CDTF">2015-07-21T16:44:10Z</dcterms:created>
  <dcterms:modified xsi:type="dcterms:W3CDTF">2022-10-04T15:02:08Z</dcterms:modified>
</cp:coreProperties>
</file>