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27"/>
  </p:notesMasterIdLst>
  <p:sldIdLst>
    <p:sldId id="257" r:id="rId2"/>
    <p:sldId id="332" r:id="rId3"/>
    <p:sldId id="256" r:id="rId4"/>
    <p:sldId id="329" r:id="rId5"/>
    <p:sldId id="319" r:id="rId6"/>
    <p:sldId id="323" r:id="rId7"/>
    <p:sldId id="324" r:id="rId8"/>
    <p:sldId id="271" r:id="rId9"/>
    <p:sldId id="320" r:id="rId10"/>
    <p:sldId id="333" r:id="rId11"/>
    <p:sldId id="334" r:id="rId12"/>
    <p:sldId id="335" r:id="rId13"/>
    <p:sldId id="276" r:id="rId14"/>
    <p:sldId id="336" r:id="rId15"/>
    <p:sldId id="337" r:id="rId16"/>
    <p:sldId id="268" r:id="rId17"/>
    <p:sldId id="260" r:id="rId18"/>
    <p:sldId id="281" r:id="rId19"/>
    <p:sldId id="269" r:id="rId20"/>
    <p:sldId id="326" r:id="rId21"/>
    <p:sldId id="286" r:id="rId22"/>
    <p:sldId id="288" r:id="rId23"/>
    <p:sldId id="303" r:id="rId24"/>
    <p:sldId id="312" r:id="rId25"/>
    <p:sldId id="273"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p:cViewPr varScale="1">
        <p:scale>
          <a:sx n="121" d="100"/>
          <a:sy n="121" d="100"/>
        </p:scale>
        <p:origin x="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3B8CA079-91F4-8970-CA02-A41DC33F04D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106499" name="Rectangle 3">
            <a:extLst>
              <a:ext uri="{FF2B5EF4-FFF2-40B4-BE49-F238E27FC236}">
                <a16:creationId xmlns:a16="http://schemas.microsoft.com/office/drawing/2014/main" id="{789470DD-6501-96A9-A83C-81B44A0C222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E8744BC4-EE0F-7FB1-8716-4291B4B5E9C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8BF7F95F-DFAC-3936-84B1-09D40427275C}"/>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a:extLst>
              <a:ext uri="{FF2B5EF4-FFF2-40B4-BE49-F238E27FC236}">
                <a16:creationId xmlns:a16="http://schemas.microsoft.com/office/drawing/2014/main" id="{379119A4-94A0-7642-DE51-9B141A0C248F}"/>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106503" name="Rectangle 7">
            <a:extLst>
              <a:ext uri="{FF2B5EF4-FFF2-40B4-BE49-F238E27FC236}">
                <a16:creationId xmlns:a16="http://schemas.microsoft.com/office/drawing/2014/main" id="{9980107B-B8D1-589C-DA94-733B23A90A02}"/>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atin typeface="Times" pitchFamily="2" charset="0"/>
              </a:defRPr>
            </a:lvl1pPr>
          </a:lstStyle>
          <a:p>
            <a:pPr>
              <a:defRPr/>
            </a:pPr>
            <a:fld id="{2951AE37-D1FD-B944-ABBA-8DCE6BA1C0C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55647C1-23E2-DC16-954F-4258A44CA5E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C71FEAC-D3A4-1C4E-840A-0586420C3B2D}" type="slidenum">
              <a:rPr lang="en-US" altLang="en-US" sz="1200">
                <a:latin typeface="Times" charset="0"/>
              </a:rPr>
              <a:pPr/>
              <a:t>3</a:t>
            </a:fld>
            <a:endParaRPr lang="en-US" altLang="en-US" sz="1200">
              <a:latin typeface="Times" charset="0"/>
            </a:endParaRPr>
          </a:p>
        </p:txBody>
      </p:sp>
      <p:sp>
        <p:nvSpPr>
          <p:cNvPr id="16386" name="Rectangle 2">
            <a:extLst>
              <a:ext uri="{FF2B5EF4-FFF2-40B4-BE49-F238E27FC236}">
                <a16:creationId xmlns:a16="http://schemas.microsoft.com/office/drawing/2014/main" id="{2857ED95-3B4B-A413-BD5B-A8FAD7E6977B}"/>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5B41CE04-3892-2995-441C-58F15DD2677A}"/>
              </a:ext>
            </a:extLst>
          </p:cNvPr>
          <p:cNvSpPr>
            <a:spLocks noGrp="1" noChangeArrowheads="1"/>
          </p:cNvSpPr>
          <p:nvPr>
            <p:ph type="body" idx="1"/>
            <p:custDataLst>
              <p:tags r:id="rId1"/>
            </p:custDataLst>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ea typeface="ＭＳ Ｐゴシック" panose="020B0600070205080204" pitchFamily="34" charset="-128"/>
              </a:rPr>
              <a:t>neuro3e-15-unit-03.jpg</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16.8  Effect of stimulation rate on muscle tension.</a:t>
            </a:r>
            <a:r>
              <a:rPr lang="en-US" dirty="0"/>
              <a:t> (A) At low frequencies of stimulation (red arrows), each action potential in the motor neuron results in a single twitch of the related muscle fibers. (B) At higher frequencies, the twitches sum to produce a force greater than that produced by single twitches. (C) At a still higher frequency of stimulation, the force produced is greater, but individual twitches are still apparent. This response is referred to as unfused tetanus. (D) At the highest rates of motor neuron activation, individual twitches are no longer apparent—a condition called fused tetanus.</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15</a:t>
            </a:fld>
            <a:endParaRPr lang="en-US"/>
          </a:p>
        </p:txBody>
      </p:sp>
    </p:spTree>
    <p:extLst>
      <p:ext uri="{BB962C8B-B14F-4D97-AF65-F5344CB8AC3E}">
        <p14:creationId xmlns:p14="http://schemas.microsoft.com/office/powerpoint/2010/main" val="54432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B40264F7-A617-5DC6-04A8-BAC3837C351C}"/>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a16="http://schemas.microsoft.com/office/drawing/2014/main" id="{B8A5089B-E2EF-8300-6E52-E80A3F9BCBB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ea typeface="ＭＳ Ｐゴシック" panose="020B0600070205080204" pitchFamily="34" charset="-128"/>
            </a:endParaRPr>
          </a:p>
        </p:txBody>
      </p:sp>
      <p:sp>
        <p:nvSpPr>
          <p:cNvPr id="40963" name="Slide Number Placeholder 3">
            <a:extLst>
              <a:ext uri="{FF2B5EF4-FFF2-40B4-BE49-F238E27FC236}">
                <a16:creationId xmlns:a16="http://schemas.microsoft.com/office/drawing/2014/main" id="{DFCF3AA3-0B80-B2D0-978A-1F370088359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charset="0"/>
                <a:ea typeface="ＭＳ Ｐゴシック" panose="020B0600070205080204" pitchFamily="34" charset="-128"/>
              </a:defRPr>
            </a:lvl1pPr>
            <a:lvl2pPr marL="742950" indent="-285750">
              <a:spcBef>
                <a:spcPct val="30000"/>
              </a:spcBef>
              <a:defRPr sz="1200">
                <a:solidFill>
                  <a:schemeClr val="tx1"/>
                </a:solidFill>
                <a:latin typeface="Times" charset="0"/>
                <a:ea typeface="ＭＳ Ｐゴシック" panose="020B0600070205080204" pitchFamily="34" charset="-128"/>
              </a:defRPr>
            </a:lvl2pPr>
            <a:lvl3pPr marL="1143000" indent="-228600">
              <a:spcBef>
                <a:spcPct val="30000"/>
              </a:spcBef>
              <a:defRPr sz="1200">
                <a:solidFill>
                  <a:schemeClr val="tx1"/>
                </a:solidFill>
                <a:latin typeface="Times" charset="0"/>
                <a:ea typeface="ＭＳ Ｐゴシック" panose="020B0600070205080204" pitchFamily="34" charset="-128"/>
              </a:defRPr>
            </a:lvl3pPr>
            <a:lvl4pPr marL="1600200" indent="-228600">
              <a:spcBef>
                <a:spcPct val="30000"/>
              </a:spcBef>
              <a:defRPr sz="1200">
                <a:solidFill>
                  <a:schemeClr val="tx1"/>
                </a:solidFill>
                <a:latin typeface="Times" charset="0"/>
                <a:ea typeface="ＭＳ Ｐゴシック" panose="020B0600070205080204" pitchFamily="34" charset="-128"/>
              </a:defRPr>
            </a:lvl4pPr>
            <a:lvl5pPr marL="2057400" indent="-228600">
              <a:spcBef>
                <a:spcPct val="30000"/>
              </a:spcBef>
              <a:defRPr sz="1200">
                <a:solidFill>
                  <a:schemeClr val="tx1"/>
                </a:solidFill>
                <a:latin typeface="Times"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9pPr>
          </a:lstStyle>
          <a:p>
            <a:pPr>
              <a:spcBef>
                <a:spcPct val="0"/>
              </a:spcBef>
            </a:pPr>
            <a:fld id="{00E5B0E6-607F-A84B-A00C-6FB0935A3FF8}" type="slidenum">
              <a:rPr lang="en-US" altLang="en-US">
                <a:latin typeface="Calibri" panose="020F0502020204030204" pitchFamily="34" charset="0"/>
              </a:rPr>
              <a:pPr>
                <a:spcBef>
                  <a:spcPct val="0"/>
                </a:spcBef>
              </a:pPr>
              <a:t>16</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EA08E0B8-8607-0A0A-1E11-1F2AAC712C80}"/>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7B03D56E-A33F-3B37-28EB-59593DE0FD2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ea typeface="ＭＳ Ｐゴシック" panose="020B0600070205080204" pitchFamily="34" charset="-128"/>
            </a:endParaRPr>
          </a:p>
        </p:txBody>
      </p:sp>
      <p:sp>
        <p:nvSpPr>
          <p:cNvPr id="43011" name="Slide Number Placeholder 3">
            <a:extLst>
              <a:ext uri="{FF2B5EF4-FFF2-40B4-BE49-F238E27FC236}">
                <a16:creationId xmlns:a16="http://schemas.microsoft.com/office/drawing/2014/main" id="{50F5D255-965E-36B2-90D3-6121CD4322E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6FCBA7-55A5-3940-8589-41FF4E23DA1D}" type="slidenum">
              <a:rPr lang="en-US" altLang="en-US" sz="1200">
                <a:latin typeface="Times" charset="0"/>
              </a:rPr>
              <a:pPr/>
              <a:t>17</a:t>
            </a:fld>
            <a:endParaRPr lang="en-US" altLang="en-US" sz="1200">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16.6  Force and fatigability of the three different types of motor units. </a:t>
            </a:r>
            <a:r>
              <a:rPr lang="en-US" dirty="0"/>
              <a:t>In each case, the response reflects stimulation of a single </a:t>
            </a:r>
            <a:r>
              <a:rPr lang="en-US" dirty="0">
                <a:sym typeface="Symbol" charset="2"/>
              </a:rPr>
              <a:t></a:t>
            </a:r>
            <a:r>
              <a:rPr lang="en-US" dirty="0"/>
              <a:t> motor neuron. (A) Change in muscle tension in response to a single action potential. (B) Tension in response to repetitive stimulation of each type of motor unit. (C) Response to repeated stimulation at a level that initially evokes maximum tension. The ordinate represents the force generated by each stimulus. Note the different time scales in the three panels and the strikingly different tensions generated and fatigue rates among motor units. (After Burke et al., 1973.)</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18</a:t>
            </a:fld>
            <a:endParaRPr lang="en-US"/>
          </a:p>
        </p:txBody>
      </p:sp>
    </p:spTree>
    <p:extLst>
      <p:ext uri="{BB962C8B-B14F-4D97-AF65-F5344CB8AC3E}">
        <p14:creationId xmlns:p14="http://schemas.microsoft.com/office/powerpoint/2010/main" val="1916832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3F53A89C-0E25-578E-51C6-71580CAD8F1D}"/>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9648B5B8-4767-DF5A-F201-B521D156ED3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E25C73B8-8121-B92F-ECDE-42CE4E1123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charset="0"/>
                <a:ea typeface="ＭＳ Ｐゴシック" panose="020B0600070205080204" pitchFamily="34" charset="-128"/>
              </a:defRPr>
            </a:lvl1pPr>
            <a:lvl2pPr marL="742950" indent="-285750">
              <a:spcBef>
                <a:spcPct val="30000"/>
              </a:spcBef>
              <a:defRPr sz="1200">
                <a:solidFill>
                  <a:schemeClr val="tx1"/>
                </a:solidFill>
                <a:latin typeface="Times" charset="0"/>
                <a:ea typeface="ＭＳ Ｐゴシック" panose="020B0600070205080204" pitchFamily="34" charset="-128"/>
              </a:defRPr>
            </a:lvl2pPr>
            <a:lvl3pPr marL="1143000" indent="-228600">
              <a:spcBef>
                <a:spcPct val="30000"/>
              </a:spcBef>
              <a:defRPr sz="1200">
                <a:solidFill>
                  <a:schemeClr val="tx1"/>
                </a:solidFill>
                <a:latin typeface="Times" charset="0"/>
                <a:ea typeface="ＭＳ Ｐゴシック" panose="020B0600070205080204" pitchFamily="34" charset="-128"/>
              </a:defRPr>
            </a:lvl3pPr>
            <a:lvl4pPr marL="1600200" indent="-228600">
              <a:spcBef>
                <a:spcPct val="30000"/>
              </a:spcBef>
              <a:defRPr sz="1200">
                <a:solidFill>
                  <a:schemeClr val="tx1"/>
                </a:solidFill>
                <a:latin typeface="Times" charset="0"/>
                <a:ea typeface="ＭＳ Ｐゴシック" panose="020B0600070205080204" pitchFamily="34" charset="-128"/>
              </a:defRPr>
            </a:lvl4pPr>
            <a:lvl5pPr marL="2057400" indent="-228600">
              <a:spcBef>
                <a:spcPct val="30000"/>
              </a:spcBef>
              <a:defRPr sz="1200">
                <a:solidFill>
                  <a:schemeClr val="tx1"/>
                </a:solidFill>
                <a:latin typeface="Times"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9pPr>
          </a:lstStyle>
          <a:p>
            <a:pPr>
              <a:spcBef>
                <a:spcPct val="0"/>
              </a:spcBef>
            </a:pPr>
            <a:fld id="{3DCA3200-FBA4-BC43-92C9-045DC833E3F6}" type="slidenum">
              <a:rPr lang="en-US" altLang="en-US">
                <a:latin typeface="Calibri" panose="020F0502020204030204" pitchFamily="34" charset="0"/>
              </a:rPr>
              <a:pPr>
                <a:spcBef>
                  <a:spcPct val="0"/>
                </a:spcBef>
              </a:pPr>
              <a:t>19</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0B4CB5A0-0861-2864-3FCF-5BA81AC8BB1F}"/>
              </a:ext>
            </a:extLst>
          </p:cNvPr>
          <p:cNvSpPr>
            <a:spLocks noGrp="1" noRot="1" noChangeAspect="1" noChangeArrowheads="1" noTextEdit="1"/>
          </p:cNvSpPr>
          <p:nvPr>
            <p:ph type="sldImg"/>
          </p:nvPr>
        </p:nvSpPr>
        <p:spPr>
          <a:ln/>
        </p:spPr>
      </p:sp>
      <p:sp>
        <p:nvSpPr>
          <p:cNvPr id="49154" name="Notes Placeholder 2">
            <a:extLst>
              <a:ext uri="{FF2B5EF4-FFF2-40B4-BE49-F238E27FC236}">
                <a16:creationId xmlns:a16="http://schemas.microsoft.com/office/drawing/2014/main" id="{C26BE5D9-05FA-0867-843A-E0C3C1C162A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C6F463F0-4CE3-905C-4C25-C408582C3E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charset="0"/>
                <a:ea typeface="ＭＳ Ｐゴシック" panose="020B0600070205080204" pitchFamily="34" charset="-128"/>
              </a:defRPr>
            </a:lvl1pPr>
            <a:lvl2pPr marL="742950" indent="-285750">
              <a:spcBef>
                <a:spcPct val="30000"/>
              </a:spcBef>
              <a:defRPr sz="1200">
                <a:solidFill>
                  <a:schemeClr val="tx1"/>
                </a:solidFill>
                <a:latin typeface="Times" charset="0"/>
                <a:ea typeface="ＭＳ Ｐゴシック" panose="020B0600070205080204" pitchFamily="34" charset="-128"/>
              </a:defRPr>
            </a:lvl2pPr>
            <a:lvl3pPr marL="1143000" indent="-228600">
              <a:spcBef>
                <a:spcPct val="30000"/>
              </a:spcBef>
              <a:defRPr sz="1200">
                <a:solidFill>
                  <a:schemeClr val="tx1"/>
                </a:solidFill>
                <a:latin typeface="Times" charset="0"/>
                <a:ea typeface="ＭＳ Ｐゴシック" panose="020B0600070205080204" pitchFamily="34" charset="-128"/>
              </a:defRPr>
            </a:lvl3pPr>
            <a:lvl4pPr marL="1600200" indent="-228600">
              <a:spcBef>
                <a:spcPct val="30000"/>
              </a:spcBef>
              <a:defRPr sz="1200">
                <a:solidFill>
                  <a:schemeClr val="tx1"/>
                </a:solidFill>
                <a:latin typeface="Times" charset="0"/>
                <a:ea typeface="ＭＳ Ｐゴシック" panose="020B0600070205080204" pitchFamily="34" charset="-128"/>
              </a:defRPr>
            </a:lvl4pPr>
            <a:lvl5pPr marL="2057400" indent="-228600">
              <a:spcBef>
                <a:spcPct val="30000"/>
              </a:spcBef>
              <a:defRPr sz="1200">
                <a:solidFill>
                  <a:schemeClr val="tx1"/>
                </a:solidFill>
                <a:latin typeface="Times"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9pPr>
          </a:lstStyle>
          <a:p>
            <a:pPr>
              <a:spcBef>
                <a:spcPct val="0"/>
              </a:spcBef>
            </a:pPr>
            <a:fld id="{E3344B96-0FAB-7847-B658-F7FDEF1F96A7}" type="slidenum">
              <a:rPr lang="en-US" altLang="en-US">
                <a:latin typeface="Calibri" panose="020F0502020204030204" pitchFamily="34" charset="0"/>
              </a:rPr>
              <a:pPr>
                <a:spcBef>
                  <a:spcPct val="0"/>
                </a:spcBef>
              </a:pPr>
              <a:t>20</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B18B9A98-D45C-12A8-FC78-21841EAC10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A653F4-1870-CA4C-B0ED-86CB6E00BAA1}" type="slidenum">
              <a:rPr lang="en-US" altLang="en-US" sz="1200">
                <a:latin typeface="Times" charset="0"/>
              </a:rPr>
              <a:pPr/>
              <a:t>21</a:t>
            </a:fld>
            <a:endParaRPr lang="en-US" altLang="en-US" sz="1200">
              <a:latin typeface="Times" charset="0"/>
            </a:endParaRPr>
          </a:p>
        </p:txBody>
      </p:sp>
      <p:sp>
        <p:nvSpPr>
          <p:cNvPr id="51202" name="Rectangle 2">
            <a:extLst>
              <a:ext uri="{FF2B5EF4-FFF2-40B4-BE49-F238E27FC236}">
                <a16:creationId xmlns:a16="http://schemas.microsoft.com/office/drawing/2014/main" id="{3E632DA3-15BA-0FB4-098C-2E102A7BBBC3}"/>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8C82163C-62D1-215C-EE69-6E1997D12E2D}"/>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5ADBF966-7027-A33A-2BBA-C26BF6A21F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3EFD4C-2199-8F4E-BA56-0CB7722B687C}" type="slidenum">
              <a:rPr lang="en-US" altLang="en-US" sz="1200">
                <a:latin typeface="Times" charset="0"/>
              </a:rPr>
              <a:pPr/>
              <a:t>22</a:t>
            </a:fld>
            <a:endParaRPr lang="en-US" altLang="en-US" sz="1200">
              <a:latin typeface="Times" charset="0"/>
            </a:endParaRPr>
          </a:p>
        </p:txBody>
      </p:sp>
      <p:sp>
        <p:nvSpPr>
          <p:cNvPr id="53250" name="Rectangle 2">
            <a:extLst>
              <a:ext uri="{FF2B5EF4-FFF2-40B4-BE49-F238E27FC236}">
                <a16:creationId xmlns:a16="http://schemas.microsoft.com/office/drawing/2014/main" id="{E84345D4-3E4E-4C8A-114F-DF7C92134EE9}"/>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81F8F633-8A64-B75A-E177-BF9451F5DC23}"/>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92A8011C-C89D-19B9-8B22-7CF30F63856B}"/>
              </a:ext>
            </a:extLst>
          </p:cNvPr>
          <p:cNvSpPr>
            <a:spLocks noGrp="1" noRot="1" noChangeAspect="1" noChangeArrowheads="1" noTextEdit="1"/>
          </p:cNvSpPr>
          <p:nvPr>
            <p:ph type="sldImg"/>
          </p:nvPr>
        </p:nvSpPr>
        <p:spPr>
          <a:ln/>
        </p:spPr>
      </p:sp>
      <p:sp>
        <p:nvSpPr>
          <p:cNvPr id="55298" name="Notes Placeholder 2">
            <a:extLst>
              <a:ext uri="{FF2B5EF4-FFF2-40B4-BE49-F238E27FC236}">
                <a16:creationId xmlns:a16="http://schemas.microsoft.com/office/drawing/2014/main" id="{EF06CDAC-5FDC-AF3F-423A-C1BECAA770B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ea typeface="ＭＳ Ｐゴシック" panose="020B0600070205080204" pitchFamily="34" charset="-128"/>
            </a:endParaRPr>
          </a:p>
        </p:txBody>
      </p:sp>
      <p:sp>
        <p:nvSpPr>
          <p:cNvPr id="55299" name="Slide Number Placeholder 3">
            <a:extLst>
              <a:ext uri="{FF2B5EF4-FFF2-40B4-BE49-F238E27FC236}">
                <a16:creationId xmlns:a16="http://schemas.microsoft.com/office/drawing/2014/main" id="{4B010805-F8B1-9168-5653-E088408374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charset="0"/>
                <a:ea typeface="ＭＳ Ｐゴシック" panose="020B0600070205080204" pitchFamily="34" charset="-128"/>
              </a:defRPr>
            </a:lvl1pPr>
            <a:lvl2pPr marL="742950" indent="-285750">
              <a:spcBef>
                <a:spcPct val="30000"/>
              </a:spcBef>
              <a:defRPr sz="1200">
                <a:solidFill>
                  <a:schemeClr val="tx1"/>
                </a:solidFill>
                <a:latin typeface="Times" charset="0"/>
                <a:ea typeface="ＭＳ Ｐゴシック" panose="020B0600070205080204" pitchFamily="34" charset="-128"/>
              </a:defRPr>
            </a:lvl2pPr>
            <a:lvl3pPr marL="1143000" indent="-228600">
              <a:spcBef>
                <a:spcPct val="30000"/>
              </a:spcBef>
              <a:defRPr sz="1200">
                <a:solidFill>
                  <a:schemeClr val="tx1"/>
                </a:solidFill>
                <a:latin typeface="Times" charset="0"/>
                <a:ea typeface="ＭＳ Ｐゴシック" panose="020B0600070205080204" pitchFamily="34" charset="-128"/>
              </a:defRPr>
            </a:lvl3pPr>
            <a:lvl4pPr marL="1600200" indent="-228600">
              <a:spcBef>
                <a:spcPct val="30000"/>
              </a:spcBef>
              <a:defRPr sz="1200">
                <a:solidFill>
                  <a:schemeClr val="tx1"/>
                </a:solidFill>
                <a:latin typeface="Times" charset="0"/>
                <a:ea typeface="ＭＳ Ｐゴシック" panose="020B0600070205080204" pitchFamily="34" charset="-128"/>
              </a:defRPr>
            </a:lvl4pPr>
            <a:lvl5pPr marL="2057400" indent="-228600">
              <a:spcBef>
                <a:spcPct val="30000"/>
              </a:spcBef>
              <a:defRPr sz="1200">
                <a:solidFill>
                  <a:schemeClr val="tx1"/>
                </a:solidFill>
                <a:latin typeface="Times"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9pPr>
          </a:lstStyle>
          <a:p>
            <a:pPr>
              <a:spcBef>
                <a:spcPct val="0"/>
              </a:spcBef>
            </a:pPr>
            <a:fld id="{48575353-8545-9D4E-B4DF-E7441D94FAE5}" type="slidenum">
              <a:rPr lang="en-US" altLang="en-US">
                <a:latin typeface="Calibri" panose="020F0502020204030204" pitchFamily="34" charset="0"/>
              </a:rPr>
              <a:pPr>
                <a:spcBef>
                  <a:spcPct val="0"/>
                </a:spcBef>
              </a:pPr>
              <a:t>23</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606A517B-0543-1508-9F4C-D4FC1CC6A3C5}"/>
              </a:ext>
            </a:extLst>
          </p:cNvPr>
          <p:cNvSpPr>
            <a:spLocks noGrp="1" noRot="1" noChangeAspect="1" noChangeArrowheads="1" noTextEdit="1"/>
          </p:cNvSpPr>
          <p:nvPr>
            <p:ph type="sldImg"/>
          </p:nvPr>
        </p:nvSpPr>
        <p:spPr>
          <a:ln/>
        </p:spPr>
      </p:sp>
      <p:sp>
        <p:nvSpPr>
          <p:cNvPr id="58370" name="Notes Placeholder 2">
            <a:extLst>
              <a:ext uri="{FF2B5EF4-FFF2-40B4-BE49-F238E27FC236}">
                <a16:creationId xmlns:a16="http://schemas.microsoft.com/office/drawing/2014/main" id="{82C153AE-34E4-D747-CC82-B6DE19FF91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ea typeface="ＭＳ Ｐゴシック" panose="020B0600070205080204" pitchFamily="34" charset="-128"/>
              </a:rPr>
              <a:t>thresholds reached only when rapid movements requiring great force are made</a:t>
            </a:r>
          </a:p>
          <a:p>
            <a:endParaRPr lang="en-US" altLang="en-US">
              <a:ea typeface="ＭＳ Ｐゴシック" panose="020B0600070205080204" pitchFamily="34" charset="-128"/>
            </a:endParaRPr>
          </a:p>
          <a:p>
            <a:r>
              <a:rPr lang="en-US" altLang="en-US">
                <a:ea typeface="ＭＳ Ｐゴシック" panose="020B0600070205080204" pitchFamily="34" charset="-128"/>
              </a:rPr>
              <a:t>Increased:</a:t>
            </a:r>
          </a:p>
          <a:p>
            <a:r>
              <a:rPr lang="en-US" altLang="en-US">
                <a:ea typeface="ＭＳ Ｐゴシック" panose="020B0600070205080204" pitchFamily="34" charset="-128"/>
              </a:rPr>
              <a:t>Cell body size</a:t>
            </a:r>
          </a:p>
          <a:p>
            <a:r>
              <a:rPr lang="en-US" altLang="en-US">
                <a:ea typeface="ＭＳ Ｐゴシック" panose="020B0600070205080204" pitchFamily="34" charset="-128"/>
              </a:rPr>
              <a:t>Dendritic complexity</a:t>
            </a:r>
          </a:p>
          <a:p>
            <a:r>
              <a:rPr lang="en-US" altLang="en-US">
                <a:ea typeface="ＭＳ Ｐゴシック" panose="020B0600070205080204" pitchFamily="34" charset="-128"/>
              </a:rPr>
              <a:t>Short-term EPSP potential with repeated activation</a:t>
            </a:r>
          </a:p>
          <a:p>
            <a:r>
              <a:rPr lang="en-US" altLang="en-US">
                <a:ea typeface="ＭＳ Ｐゴシック" panose="020B0600070205080204" pitchFamily="34" charset="-128"/>
              </a:rPr>
              <a:t>Axonal diameter (faster conduction)</a:t>
            </a:r>
          </a:p>
          <a:p>
            <a:r>
              <a:rPr lang="en-US" altLang="en-US">
                <a:ea typeface="ＭＳ Ｐゴシック" panose="020B0600070205080204" pitchFamily="34" charset="-128"/>
              </a:rPr>
              <a:t>Number of axonal branches (more muscle fibers innervated)</a:t>
            </a:r>
          </a:p>
          <a:p>
            <a:endParaRPr lang="en-US" altLang="en-US">
              <a:ea typeface="ＭＳ Ｐゴシック" panose="020B0600070205080204" pitchFamily="34" charset="-128"/>
            </a:endParaRPr>
          </a:p>
          <a:p>
            <a:r>
              <a:rPr lang="en-US" altLang="en-US">
                <a:ea typeface="ＭＳ Ｐゴシック" panose="020B0600070205080204" pitchFamily="34" charset="-128"/>
              </a:rPr>
              <a:t>Decreased:</a:t>
            </a:r>
          </a:p>
          <a:p>
            <a:r>
              <a:rPr lang="en-US" altLang="en-US">
                <a:ea typeface="ＭＳ Ｐゴシック" panose="020B0600070205080204" pitchFamily="34" charset="-128"/>
              </a:rPr>
              <a:t>Input resistance</a:t>
            </a:r>
          </a:p>
          <a:p>
            <a:r>
              <a:rPr lang="en-US" altLang="en-US">
                <a:ea typeface="ＭＳ Ｐゴシック" panose="020B0600070205080204" pitchFamily="34" charset="-128"/>
              </a:rPr>
              <a:t>Excitability </a:t>
            </a:r>
          </a:p>
          <a:p>
            <a:r>
              <a:rPr lang="en-US" altLang="en-US">
                <a:ea typeface="ＭＳ Ｐゴシック" panose="020B0600070205080204" pitchFamily="34" charset="-128"/>
              </a:rPr>
              <a:t>1a EPSP amplitude</a:t>
            </a:r>
          </a:p>
          <a:p>
            <a:r>
              <a:rPr lang="en-US" altLang="en-US">
                <a:ea typeface="ＭＳ Ｐゴシック" panose="020B0600070205080204" pitchFamily="34" charset="-128"/>
              </a:rPr>
              <a:t>PSP decay constant</a:t>
            </a:r>
          </a:p>
          <a:p>
            <a:r>
              <a:rPr lang="en-US" altLang="en-US">
                <a:ea typeface="ＭＳ Ｐゴシック" panose="020B0600070205080204" pitchFamily="34" charset="-128"/>
              </a:rPr>
              <a:t>Duration of after-hyperpolarization</a:t>
            </a:r>
          </a:p>
        </p:txBody>
      </p:sp>
      <p:sp>
        <p:nvSpPr>
          <p:cNvPr id="58371" name="Slide Number Placeholder 3">
            <a:extLst>
              <a:ext uri="{FF2B5EF4-FFF2-40B4-BE49-F238E27FC236}">
                <a16:creationId xmlns:a16="http://schemas.microsoft.com/office/drawing/2014/main" id="{803A40ED-EA57-D694-6559-58061403855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65AD8F-3663-DF42-8872-B3763D670FFE}" type="slidenum">
              <a:rPr lang="en-US" altLang="en-US" sz="1200">
                <a:latin typeface="Times" charset="0"/>
              </a:rPr>
              <a:pPr/>
              <a:t>25</a:t>
            </a:fld>
            <a:endParaRPr lang="en-US" altLang="en-US" sz="1200">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2BCC3A7-8060-FC18-DF6D-AFF61515D7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B606517-4AD1-8140-AAFA-9B93D2694CE5}" type="slidenum">
              <a:rPr lang="en-US" altLang="en-US" sz="1200">
                <a:latin typeface="Times" charset="0"/>
              </a:rPr>
              <a:pPr/>
              <a:t>4</a:t>
            </a:fld>
            <a:endParaRPr lang="en-US" altLang="en-US" sz="1200">
              <a:latin typeface="Times" charset="0"/>
            </a:endParaRPr>
          </a:p>
        </p:txBody>
      </p:sp>
      <p:sp>
        <p:nvSpPr>
          <p:cNvPr id="18434" name="Rectangle 2">
            <a:extLst>
              <a:ext uri="{FF2B5EF4-FFF2-40B4-BE49-F238E27FC236}">
                <a16:creationId xmlns:a16="http://schemas.microsoft.com/office/drawing/2014/main" id="{0DCAA057-5B9C-C2FF-C4E6-293300DEE3C5}"/>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130522C3-6235-6168-5BBD-84566AC9326F}"/>
              </a:ext>
            </a:extLst>
          </p:cNvPr>
          <p:cNvSpPr>
            <a:spLocks noGrp="1" noChangeArrowheads="1"/>
          </p:cNvSpPr>
          <p:nvPr>
            <p:ph type="body" idx="1"/>
            <p:custDataLst>
              <p:tags r:id="rId1"/>
            </p:custDataLst>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ea typeface="ＭＳ Ｐゴシック" panose="020B0600070205080204" pitchFamily="34" charset="-128"/>
              </a:rPr>
              <a:t>neuro3e-15-unit-03.jpg</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16.1  Organization of neural structures involved in the control of movement.</a:t>
            </a:r>
            <a:r>
              <a:rPr lang="en-US" dirty="0"/>
              <a:t> Four systems—local spinal cord and brainstem circuits, descending control centers in the cerebral cortex and brainstem, the cerebellum, and the basal ganglia—make essential and distinct contributions to motor control.</a:t>
            </a:r>
          </a:p>
        </p:txBody>
      </p:sp>
      <p:sp>
        <p:nvSpPr>
          <p:cNvPr id="4" name="Slide Number Placeholder 3"/>
          <p:cNvSpPr>
            <a:spLocks noGrp="1"/>
          </p:cNvSpPr>
          <p:nvPr>
            <p:ph type="sldNum" sz="quarter" idx="10"/>
          </p:nvPr>
        </p:nvSpPr>
        <p:spPr/>
        <p:txBody>
          <a:bodyPr/>
          <a:lstStyle/>
          <a:p>
            <a:fld id="{B11FA646-5BA4-2540-B87F-8ED0E4574DDD}" type="slidenum">
              <a:rPr lang="en-US" smtClean="0"/>
              <a:pPr/>
              <a:t>8</a:t>
            </a:fld>
            <a:endParaRPr lang="en-US"/>
          </a:p>
        </p:txBody>
      </p:sp>
    </p:spTree>
    <p:extLst>
      <p:ext uri="{BB962C8B-B14F-4D97-AF65-F5344CB8AC3E}">
        <p14:creationId xmlns:p14="http://schemas.microsoft.com/office/powerpoint/2010/main" val="1233805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FF9FDFF-747E-B091-EDBA-F65D4C12834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D9EFA19-5A86-D94E-889C-750B17229FBA}" type="slidenum">
              <a:rPr lang="en-US" altLang="en-US" sz="1200">
                <a:latin typeface="Times" charset="0"/>
              </a:rPr>
              <a:pPr/>
              <a:t>9</a:t>
            </a:fld>
            <a:endParaRPr lang="en-US" altLang="en-US" sz="1200">
              <a:latin typeface="Times" charset="0"/>
            </a:endParaRPr>
          </a:p>
        </p:txBody>
      </p:sp>
      <p:sp>
        <p:nvSpPr>
          <p:cNvPr id="25602" name="Rectangle 2">
            <a:extLst>
              <a:ext uri="{FF2B5EF4-FFF2-40B4-BE49-F238E27FC236}">
                <a16:creationId xmlns:a16="http://schemas.microsoft.com/office/drawing/2014/main" id="{3D02D4FC-CEFF-A52A-B73A-CACBA94D4183}"/>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923F29F8-A203-E665-2560-770F9FC93D61}"/>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16.5  The motor unit.</a:t>
            </a:r>
            <a:r>
              <a:rPr lang="en-US" dirty="0"/>
              <a:t> (A) Diagram showing a lower motor neuron in the spinal cord and the course of its axon to its target muscle. (B) Each </a:t>
            </a:r>
            <a:r>
              <a:rPr lang="en-US" dirty="0">
                <a:sym typeface="Symbol" charset="2"/>
              </a:rPr>
              <a:t></a:t>
            </a:r>
            <a:r>
              <a:rPr lang="en-US" dirty="0"/>
              <a:t> motor neuron synapses with multiple fibers in the muscle. The </a:t>
            </a:r>
            <a:r>
              <a:rPr lang="en-US" dirty="0">
                <a:sym typeface="Symbol" charset="2"/>
              </a:rPr>
              <a:t></a:t>
            </a:r>
            <a:r>
              <a:rPr lang="en-US" dirty="0"/>
              <a:t> motor neuron and the muscle fibers it contacts define the motor unit. The cross section through the muscle shows the relatively diffuse distribution of muscle fibers (dark red) contacted by a single </a:t>
            </a:r>
            <a:r>
              <a:rPr lang="en-US" dirty="0">
                <a:sym typeface="Symbol" charset="2"/>
              </a:rPr>
              <a:t></a:t>
            </a:r>
            <a:r>
              <a:rPr lang="en-US" dirty="0"/>
              <a:t> motor neuron.</a:t>
            </a:r>
          </a:p>
          <a:p>
            <a:endParaRPr lang="en-US" dirty="0"/>
          </a:p>
        </p:txBody>
      </p:sp>
      <p:sp>
        <p:nvSpPr>
          <p:cNvPr id="4" name="Slide Number Placeholder 3"/>
          <p:cNvSpPr>
            <a:spLocks noGrp="1"/>
          </p:cNvSpPr>
          <p:nvPr>
            <p:ph type="sldNum" sz="quarter" idx="10"/>
          </p:nvPr>
        </p:nvSpPr>
        <p:spPr/>
        <p:txBody>
          <a:bodyPr/>
          <a:lstStyle/>
          <a:p>
            <a:fld id="{B11FA646-5BA4-2540-B87F-8ED0E4574DDD}" type="slidenum">
              <a:rPr lang="en-US" smtClean="0"/>
              <a:pPr/>
              <a:t>10</a:t>
            </a:fld>
            <a:endParaRPr lang="en-US"/>
          </a:p>
        </p:txBody>
      </p:sp>
    </p:spTree>
    <p:extLst>
      <p:ext uri="{BB962C8B-B14F-4D97-AF65-F5344CB8AC3E}">
        <p14:creationId xmlns:p14="http://schemas.microsoft.com/office/powerpoint/2010/main" val="679317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16.2  Distribution of lower motor neurons in the ventral horn of the spinal cord.</a:t>
            </a:r>
            <a:r>
              <a:rPr lang="en-US" dirty="0"/>
              <a:t> Motor neurons were identified by injecting a retrograde tracer into either the medial gastrocnemius or soleus muscle of the cat, thus labeling neuronal cell bodies and revealing their spatial distribution. A transverse section through the lumbar level of the spinal cord (A) shows lower motor neurons forming distinct, rod-shaped clusters (motor neuron pools) in the ipsilateral ventral horn. Spinal cord cross sections (B) and a reconstruction seen from the dorsal surface (C) illustrate the distribution of motor neurons innervating individual skeletal muscles in both axes of the cord. The </a:t>
            </a:r>
            <a:r>
              <a:rPr lang="en-US" dirty="0" err="1"/>
              <a:t>rodlike</a:t>
            </a:r>
            <a:r>
              <a:rPr lang="en-US" dirty="0"/>
              <a:t> shape and distinct distribution of different motor neuron pools are especially evident in the dorsal view of the reconstructed cord. The dashed lines in (C) represent the locations of individual lumbar and sacral spinal cord sections shown in (B). (After Burke et al., 1977.)</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11</a:t>
            </a:fld>
            <a:endParaRPr lang="en-US"/>
          </a:p>
        </p:txBody>
      </p:sp>
    </p:spTree>
    <p:extLst>
      <p:ext uri="{BB962C8B-B14F-4D97-AF65-F5344CB8AC3E}">
        <p14:creationId xmlns:p14="http://schemas.microsoft.com/office/powerpoint/2010/main" val="1986322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16.2  Distribution of lower motor neurons in the ventral horn of the spinal cord.</a:t>
            </a:r>
            <a:r>
              <a:rPr lang="en-US" dirty="0"/>
              <a:t> Motor neurons were identified by injecting a retrograde tracer into either the medial gastrocnemius or soleus muscle of the cat, thus labeling neuronal cell bodies and revealing their spatial distribution. A transverse section through the lumbar level of the spinal cord (A) shows lower motor neurons forming distinct, rod-shaped clusters (motor neuron pools) in the ipsilateral ventral horn. Spinal cord cross sections (B) and a reconstruction seen from the dorsal surface (C) illustrate the distribution of motor neurons innervating individual skeletal muscles in both axes of the cord. The </a:t>
            </a:r>
            <a:r>
              <a:rPr lang="en-US" dirty="0" err="1"/>
              <a:t>rodlike</a:t>
            </a:r>
            <a:r>
              <a:rPr lang="en-US" dirty="0"/>
              <a:t> shape and distinct distribution of different motor neuron pools are especially evident in the dorsal view of the reconstructed cord. The dashed lines in (C) represent the locations of individual lumbar and sacral spinal cord sections shown in (B). (After Burke et al., 1977.)</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12</a:t>
            </a:fld>
            <a:endParaRPr lang="en-US"/>
          </a:p>
        </p:txBody>
      </p:sp>
    </p:spTree>
    <p:extLst>
      <p:ext uri="{BB962C8B-B14F-4D97-AF65-F5344CB8AC3E}">
        <p14:creationId xmlns:p14="http://schemas.microsoft.com/office/powerpoint/2010/main" val="61926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16.3  </a:t>
            </a:r>
            <a:r>
              <a:rPr lang="en-US" b="1" dirty="0" err="1"/>
              <a:t>Somatotopic</a:t>
            </a:r>
            <a:r>
              <a:rPr lang="en-US" b="1" dirty="0"/>
              <a:t> organization of lower motor neuron pools.</a:t>
            </a:r>
            <a:r>
              <a:rPr lang="en-US" dirty="0"/>
              <a:t> A cross section of the ventral horn at the cervical level of the spinal cord, illustrating that the motor neurons innervating the axial musculature are located medially, whereas those innervating the distal musculature are located more laterally.</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13</a:t>
            </a:fld>
            <a:endParaRPr lang="en-US"/>
          </a:p>
        </p:txBody>
      </p:sp>
    </p:spTree>
    <p:extLst>
      <p:ext uri="{BB962C8B-B14F-4D97-AF65-F5344CB8AC3E}">
        <p14:creationId xmlns:p14="http://schemas.microsoft.com/office/powerpoint/2010/main" val="1365643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16.4  Local circuit neurons in the spinal cord gray matter.</a:t>
            </a:r>
            <a:r>
              <a:rPr lang="en-US" dirty="0"/>
              <a:t> Local circuit neurons that supply the medial region of the ventral horn are situated medially within the intermediate zone of the spinal cord gray matter. Their axons (red) extend over several spinal cord segments and terminate bilaterally. Those local circuit neurons that supply the lateral parts of the ventral horn are located more laterally; their axons (orange) extend over just a few spinal cord segments, always terminating on the same side of the cord as the cell body. Pathways that contact the medial parts of the spinal cord gray matter are involved primarily in the control of posture and locomotion; those that contact the lateral parts are involved in the fine control of the distal extremities.</a:t>
            </a:r>
          </a:p>
        </p:txBody>
      </p:sp>
      <p:sp>
        <p:nvSpPr>
          <p:cNvPr id="4" name="Slide Number Placeholder 3"/>
          <p:cNvSpPr>
            <a:spLocks noGrp="1"/>
          </p:cNvSpPr>
          <p:nvPr>
            <p:ph type="sldNum" sz="quarter" idx="10"/>
          </p:nvPr>
        </p:nvSpPr>
        <p:spPr/>
        <p:txBody>
          <a:bodyPr/>
          <a:lstStyle/>
          <a:p>
            <a:fld id="{B11FA646-5BA4-2540-B87F-8ED0E4574DDD}" type="slidenum">
              <a:rPr lang="en-US" smtClean="0"/>
              <a:pPr/>
              <a:t>14</a:t>
            </a:fld>
            <a:endParaRPr lang="en-US"/>
          </a:p>
        </p:txBody>
      </p:sp>
    </p:spTree>
    <p:extLst>
      <p:ext uri="{BB962C8B-B14F-4D97-AF65-F5344CB8AC3E}">
        <p14:creationId xmlns:p14="http://schemas.microsoft.com/office/powerpoint/2010/main" val="160601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91807E0-061A-96CC-80AC-783306B121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19DC3FA-33C1-5568-6752-DFBC1AECC0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06CD626-3BFF-6693-EF6D-E4DCCDEA67B7}"/>
              </a:ext>
            </a:extLst>
          </p:cNvPr>
          <p:cNvSpPr>
            <a:spLocks noGrp="1" noChangeArrowheads="1"/>
          </p:cNvSpPr>
          <p:nvPr>
            <p:ph type="sldNum" sz="quarter" idx="12"/>
          </p:nvPr>
        </p:nvSpPr>
        <p:spPr>
          <a:ln/>
        </p:spPr>
        <p:txBody>
          <a:bodyPr/>
          <a:lstStyle>
            <a:lvl1pPr>
              <a:defRPr/>
            </a:lvl1pPr>
          </a:lstStyle>
          <a:p>
            <a:pPr>
              <a:defRPr/>
            </a:pPr>
            <a:fld id="{BBB0CAE0-D5D7-054A-AC4B-15C3B8951A93}" type="slidenum">
              <a:rPr lang="en-US" altLang="en-US"/>
              <a:pPr>
                <a:defRPr/>
              </a:pPr>
              <a:t>‹#›</a:t>
            </a:fld>
            <a:endParaRPr lang="en-US" altLang="en-US"/>
          </a:p>
        </p:txBody>
      </p:sp>
    </p:spTree>
    <p:extLst>
      <p:ext uri="{BB962C8B-B14F-4D97-AF65-F5344CB8AC3E}">
        <p14:creationId xmlns:p14="http://schemas.microsoft.com/office/powerpoint/2010/main" val="59237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6635D61-EAF5-FD53-0CF6-9D6DB0C9C0D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F23AA4-7164-594C-40C9-364D845ACE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24772B-13A8-C759-8411-8693FC240133}"/>
              </a:ext>
            </a:extLst>
          </p:cNvPr>
          <p:cNvSpPr>
            <a:spLocks noGrp="1" noChangeArrowheads="1"/>
          </p:cNvSpPr>
          <p:nvPr>
            <p:ph type="sldNum" sz="quarter" idx="12"/>
          </p:nvPr>
        </p:nvSpPr>
        <p:spPr>
          <a:ln/>
        </p:spPr>
        <p:txBody>
          <a:bodyPr/>
          <a:lstStyle>
            <a:lvl1pPr>
              <a:defRPr/>
            </a:lvl1pPr>
          </a:lstStyle>
          <a:p>
            <a:pPr>
              <a:defRPr/>
            </a:pPr>
            <a:fld id="{EC2285AB-677D-1449-9731-694118E564DF}" type="slidenum">
              <a:rPr lang="en-US" altLang="en-US"/>
              <a:pPr>
                <a:defRPr/>
              </a:pPr>
              <a:t>‹#›</a:t>
            </a:fld>
            <a:endParaRPr lang="en-US" altLang="en-US"/>
          </a:p>
        </p:txBody>
      </p:sp>
    </p:spTree>
    <p:extLst>
      <p:ext uri="{BB962C8B-B14F-4D97-AF65-F5344CB8AC3E}">
        <p14:creationId xmlns:p14="http://schemas.microsoft.com/office/powerpoint/2010/main" val="26816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CA16B65-0725-4057-81C1-0BB0BC487EC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8147EB-32BB-314B-7EF6-F2CD956501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4AC916-D5DD-2B92-D2CE-755DBB33CE94}"/>
              </a:ext>
            </a:extLst>
          </p:cNvPr>
          <p:cNvSpPr>
            <a:spLocks noGrp="1" noChangeArrowheads="1"/>
          </p:cNvSpPr>
          <p:nvPr>
            <p:ph type="sldNum" sz="quarter" idx="12"/>
          </p:nvPr>
        </p:nvSpPr>
        <p:spPr>
          <a:ln/>
        </p:spPr>
        <p:txBody>
          <a:bodyPr/>
          <a:lstStyle>
            <a:lvl1pPr>
              <a:defRPr/>
            </a:lvl1pPr>
          </a:lstStyle>
          <a:p>
            <a:pPr>
              <a:defRPr/>
            </a:pPr>
            <a:fld id="{A35412A7-3B5F-684E-BBE9-402E6FE74703}" type="slidenum">
              <a:rPr lang="en-US" altLang="en-US"/>
              <a:pPr>
                <a:defRPr/>
              </a:pPr>
              <a:t>‹#›</a:t>
            </a:fld>
            <a:endParaRPr lang="en-US" altLang="en-US"/>
          </a:p>
        </p:txBody>
      </p:sp>
    </p:spTree>
    <p:extLst>
      <p:ext uri="{BB962C8B-B14F-4D97-AF65-F5344CB8AC3E}">
        <p14:creationId xmlns:p14="http://schemas.microsoft.com/office/powerpoint/2010/main" val="324416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41B95FC-5385-A9CF-F0E1-372ABF0788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899D71D-7C81-5359-30D1-70B91429DD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164E9B-5A86-BB52-7E99-05E5E4581271}"/>
              </a:ext>
            </a:extLst>
          </p:cNvPr>
          <p:cNvSpPr>
            <a:spLocks noGrp="1" noChangeArrowheads="1"/>
          </p:cNvSpPr>
          <p:nvPr>
            <p:ph type="sldNum" sz="quarter" idx="12"/>
          </p:nvPr>
        </p:nvSpPr>
        <p:spPr>
          <a:ln/>
        </p:spPr>
        <p:txBody>
          <a:bodyPr/>
          <a:lstStyle>
            <a:lvl1pPr>
              <a:defRPr/>
            </a:lvl1pPr>
          </a:lstStyle>
          <a:p>
            <a:pPr>
              <a:defRPr/>
            </a:pPr>
            <a:fld id="{18327BB5-80C8-3549-8A8E-1B7C725552E4}" type="slidenum">
              <a:rPr lang="en-US" altLang="en-US"/>
              <a:pPr>
                <a:defRPr/>
              </a:pPr>
              <a:t>‹#›</a:t>
            </a:fld>
            <a:endParaRPr lang="en-US" altLang="en-US"/>
          </a:p>
        </p:txBody>
      </p:sp>
    </p:spTree>
    <p:extLst>
      <p:ext uri="{BB962C8B-B14F-4D97-AF65-F5344CB8AC3E}">
        <p14:creationId xmlns:p14="http://schemas.microsoft.com/office/powerpoint/2010/main" val="161583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B3195FB-DD5D-43D6-55FA-74671791CC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7FB8A54-9198-8E8B-7BDF-7FC084976DC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EBAE144-A793-5A03-34E9-D259A4E1BD11}"/>
              </a:ext>
            </a:extLst>
          </p:cNvPr>
          <p:cNvSpPr>
            <a:spLocks noGrp="1" noChangeArrowheads="1"/>
          </p:cNvSpPr>
          <p:nvPr>
            <p:ph type="sldNum" sz="quarter" idx="12"/>
          </p:nvPr>
        </p:nvSpPr>
        <p:spPr>
          <a:ln/>
        </p:spPr>
        <p:txBody>
          <a:bodyPr/>
          <a:lstStyle>
            <a:lvl1pPr>
              <a:defRPr/>
            </a:lvl1pPr>
          </a:lstStyle>
          <a:p>
            <a:pPr>
              <a:defRPr/>
            </a:pPr>
            <a:fld id="{2718C457-9EA9-3447-BF71-BAE952FFCBDE}" type="slidenum">
              <a:rPr lang="en-US" altLang="en-US"/>
              <a:pPr>
                <a:defRPr/>
              </a:pPr>
              <a:t>‹#›</a:t>
            </a:fld>
            <a:endParaRPr lang="en-US" altLang="en-US"/>
          </a:p>
        </p:txBody>
      </p:sp>
    </p:spTree>
    <p:extLst>
      <p:ext uri="{BB962C8B-B14F-4D97-AF65-F5344CB8AC3E}">
        <p14:creationId xmlns:p14="http://schemas.microsoft.com/office/powerpoint/2010/main" val="36679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AF8E9D1-AA1D-ABB4-925C-F42548FB311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6D733E4-27A7-08D2-9F08-5EB2E1B2C4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DC76A85-AB4A-0F22-4962-8719A3FFFE03}"/>
              </a:ext>
            </a:extLst>
          </p:cNvPr>
          <p:cNvSpPr>
            <a:spLocks noGrp="1" noChangeArrowheads="1"/>
          </p:cNvSpPr>
          <p:nvPr>
            <p:ph type="sldNum" sz="quarter" idx="12"/>
          </p:nvPr>
        </p:nvSpPr>
        <p:spPr>
          <a:ln/>
        </p:spPr>
        <p:txBody>
          <a:bodyPr/>
          <a:lstStyle>
            <a:lvl1pPr>
              <a:defRPr/>
            </a:lvl1pPr>
          </a:lstStyle>
          <a:p>
            <a:pPr>
              <a:defRPr/>
            </a:pPr>
            <a:fld id="{68A2B7E7-9DE4-1A48-9E54-DCA8685454D2}" type="slidenum">
              <a:rPr lang="en-US" altLang="en-US"/>
              <a:pPr>
                <a:defRPr/>
              </a:pPr>
              <a:t>‹#›</a:t>
            </a:fld>
            <a:endParaRPr lang="en-US" altLang="en-US"/>
          </a:p>
        </p:txBody>
      </p:sp>
    </p:spTree>
    <p:extLst>
      <p:ext uri="{BB962C8B-B14F-4D97-AF65-F5344CB8AC3E}">
        <p14:creationId xmlns:p14="http://schemas.microsoft.com/office/powerpoint/2010/main" val="303689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81D3126-37DA-1746-6AC7-E677173586D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4C9D875-9BF8-C215-9756-16C6DB00BB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F613FBB-4C5F-FA94-D8A2-7B5C9C73852A}"/>
              </a:ext>
            </a:extLst>
          </p:cNvPr>
          <p:cNvSpPr>
            <a:spLocks noGrp="1" noChangeArrowheads="1"/>
          </p:cNvSpPr>
          <p:nvPr>
            <p:ph type="sldNum" sz="quarter" idx="12"/>
          </p:nvPr>
        </p:nvSpPr>
        <p:spPr>
          <a:ln/>
        </p:spPr>
        <p:txBody>
          <a:bodyPr/>
          <a:lstStyle>
            <a:lvl1pPr>
              <a:defRPr/>
            </a:lvl1pPr>
          </a:lstStyle>
          <a:p>
            <a:pPr>
              <a:defRPr/>
            </a:pPr>
            <a:fld id="{AC7EC2DA-8E91-7546-8C54-1C2E4C76D60B}" type="slidenum">
              <a:rPr lang="en-US" altLang="en-US"/>
              <a:pPr>
                <a:defRPr/>
              </a:pPr>
              <a:t>‹#›</a:t>
            </a:fld>
            <a:endParaRPr lang="en-US" altLang="en-US"/>
          </a:p>
        </p:txBody>
      </p:sp>
    </p:spTree>
    <p:extLst>
      <p:ext uri="{BB962C8B-B14F-4D97-AF65-F5344CB8AC3E}">
        <p14:creationId xmlns:p14="http://schemas.microsoft.com/office/powerpoint/2010/main" val="334355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BCEB7B5-D9B0-6BFF-FC89-39301687F21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4E4FA45-3B06-B53F-F810-7D4AF9E228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116DF6E-F25A-7AC0-19A3-2EE86983DE07}"/>
              </a:ext>
            </a:extLst>
          </p:cNvPr>
          <p:cNvSpPr>
            <a:spLocks noGrp="1" noChangeArrowheads="1"/>
          </p:cNvSpPr>
          <p:nvPr>
            <p:ph type="sldNum" sz="quarter" idx="12"/>
          </p:nvPr>
        </p:nvSpPr>
        <p:spPr>
          <a:ln/>
        </p:spPr>
        <p:txBody>
          <a:bodyPr/>
          <a:lstStyle>
            <a:lvl1pPr>
              <a:defRPr/>
            </a:lvl1pPr>
          </a:lstStyle>
          <a:p>
            <a:pPr>
              <a:defRPr/>
            </a:pPr>
            <a:fld id="{D7C76D36-9701-E54C-AAF9-FDEC36112EF1}" type="slidenum">
              <a:rPr lang="en-US" altLang="en-US"/>
              <a:pPr>
                <a:defRPr/>
              </a:pPr>
              <a:t>‹#›</a:t>
            </a:fld>
            <a:endParaRPr lang="en-US" altLang="en-US"/>
          </a:p>
        </p:txBody>
      </p:sp>
    </p:spTree>
    <p:extLst>
      <p:ext uri="{BB962C8B-B14F-4D97-AF65-F5344CB8AC3E}">
        <p14:creationId xmlns:p14="http://schemas.microsoft.com/office/powerpoint/2010/main" val="151074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1EEE7AF-0AA1-9B48-D860-3A830500381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2E49189-4669-C650-D9AF-6F0AE3A52B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3AE3EBE-34A6-9A6D-45B5-19061688DC98}"/>
              </a:ext>
            </a:extLst>
          </p:cNvPr>
          <p:cNvSpPr>
            <a:spLocks noGrp="1" noChangeArrowheads="1"/>
          </p:cNvSpPr>
          <p:nvPr>
            <p:ph type="sldNum" sz="quarter" idx="12"/>
          </p:nvPr>
        </p:nvSpPr>
        <p:spPr>
          <a:ln/>
        </p:spPr>
        <p:txBody>
          <a:bodyPr/>
          <a:lstStyle>
            <a:lvl1pPr>
              <a:defRPr/>
            </a:lvl1pPr>
          </a:lstStyle>
          <a:p>
            <a:pPr>
              <a:defRPr/>
            </a:pPr>
            <a:fld id="{9363DCC9-E884-2141-A38C-F03208C4E9E9}" type="slidenum">
              <a:rPr lang="en-US" altLang="en-US"/>
              <a:pPr>
                <a:defRPr/>
              </a:pPr>
              <a:t>‹#›</a:t>
            </a:fld>
            <a:endParaRPr lang="en-US" altLang="en-US"/>
          </a:p>
        </p:txBody>
      </p:sp>
    </p:spTree>
    <p:extLst>
      <p:ext uri="{BB962C8B-B14F-4D97-AF65-F5344CB8AC3E}">
        <p14:creationId xmlns:p14="http://schemas.microsoft.com/office/powerpoint/2010/main" val="388682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CD42F5E-4412-8386-F973-A9E3ED18A9E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4F69D70-5674-FBB5-8C4B-85EA870F33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99024CA-8F2B-8520-D54F-217587672302}"/>
              </a:ext>
            </a:extLst>
          </p:cNvPr>
          <p:cNvSpPr>
            <a:spLocks noGrp="1" noChangeArrowheads="1"/>
          </p:cNvSpPr>
          <p:nvPr>
            <p:ph type="sldNum" sz="quarter" idx="12"/>
          </p:nvPr>
        </p:nvSpPr>
        <p:spPr>
          <a:ln/>
        </p:spPr>
        <p:txBody>
          <a:bodyPr/>
          <a:lstStyle>
            <a:lvl1pPr>
              <a:defRPr/>
            </a:lvl1pPr>
          </a:lstStyle>
          <a:p>
            <a:pPr>
              <a:defRPr/>
            </a:pPr>
            <a:fld id="{FD77A5D8-E47E-394B-A1F4-ADA6F870E33E}" type="slidenum">
              <a:rPr lang="en-US" altLang="en-US"/>
              <a:pPr>
                <a:defRPr/>
              </a:pPr>
              <a:t>‹#›</a:t>
            </a:fld>
            <a:endParaRPr lang="en-US" altLang="en-US"/>
          </a:p>
        </p:txBody>
      </p:sp>
    </p:spTree>
    <p:extLst>
      <p:ext uri="{BB962C8B-B14F-4D97-AF65-F5344CB8AC3E}">
        <p14:creationId xmlns:p14="http://schemas.microsoft.com/office/powerpoint/2010/main" val="97801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D362976-C368-C065-AC9D-51E05CA205D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85D8529-D4A0-66CF-E463-F0EEFE66AE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2C01A0-149D-B3E3-88FD-3E524ABE8BF0}"/>
              </a:ext>
            </a:extLst>
          </p:cNvPr>
          <p:cNvSpPr>
            <a:spLocks noGrp="1" noChangeArrowheads="1"/>
          </p:cNvSpPr>
          <p:nvPr>
            <p:ph type="sldNum" sz="quarter" idx="12"/>
          </p:nvPr>
        </p:nvSpPr>
        <p:spPr>
          <a:ln/>
        </p:spPr>
        <p:txBody>
          <a:bodyPr/>
          <a:lstStyle>
            <a:lvl1pPr>
              <a:defRPr/>
            </a:lvl1pPr>
          </a:lstStyle>
          <a:p>
            <a:pPr>
              <a:defRPr/>
            </a:pPr>
            <a:fld id="{EC155994-CDF7-E44D-B39F-0F0054B79BF6}" type="slidenum">
              <a:rPr lang="en-US" altLang="en-US"/>
              <a:pPr>
                <a:defRPr/>
              </a:pPr>
              <a:t>‹#›</a:t>
            </a:fld>
            <a:endParaRPr lang="en-US" altLang="en-US"/>
          </a:p>
        </p:txBody>
      </p:sp>
    </p:spTree>
    <p:extLst>
      <p:ext uri="{BB962C8B-B14F-4D97-AF65-F5344CB8AC3E}">
        <p14:creationId xmlns:p14="http://schemas.microsoft.com/office/powerpoint/2010/main" val="194082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D7799747-D500-5D79-4AD0-71D9402B66C1}"/>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BC49B5D9-A28D-728F-4C77-B6DA57CCB33A}"/>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atin typeface="Times"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CD1A7D89-374B-D001-3CD2-2635227C68A9}"/>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smtClean="0">
                <a:latin typeface="Times" pitchFamily="2" charset="0"/>
              </a:defRPr>
            </a:lvl1pPr>
          </a:lstStyle>
          <a:p>
            <a:pPr>
              <a:defRPr/>
            </a:pPr>
            <a:fld id="{FFE268F2-F13D-9141-8DD3-CC2989354C09}" type="slidenum">
              <a:rPr lang="en-US" altLang="en-US"/>
              <a:pPr>
                <a:defRPr/>
              </a:pPr>
              <a:t>‹#›</a:t>
            </a:fld>
            <a:endParaRPr lang="en-US" altLang="en-US"/>
          </a:p>
        </p:txBody>
      </p:sp>
      <p:sp>
        <p:nvSpPr>
          <p:cNvPr id="2" name="Rectangle 2">
            <a:extLst>
              <a:ext uri="{FF2B5EF4-FFF2-40B4-BE49-F238E27FC236}">
                <a16:creationId xmlns:a16="http://schemas.microsoft.com/office/drawing/2014/main" id="{A30D58B8-9881-F8C3-2F60-BE9B30A80955}"/>
              </a:ext>
            </a:extLst>
          </p:cNvPr>
          <p:cNvSpPr>
            <a:spLocks noGrp="1" noChangeArrowheads="1"/>
          </p:cNvSpPr>
          <p:nvPr>
            <p:ph type="title"/>
          </p:nvPr>
        </p:nvSpPr>
        <p:spPr bwMode="auto">
          <a:xfrm>
            <a:off x="0" y="0"/>
            <a:ext cx="9144000" cy="381000"/>
          </a:xfrm>
          <a:prstGeom prst="rect">
            <a:avLst/>
          </a:prstGeom>
          <a:solidFill>
            <a:srgbClr val="3671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16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5pPr>
      <a:lvl6pPr marL="457200" algn="l" rtl="0" fontAlgn="base">
        <a:spcBef>
          <a:spcPct val="0"/>
        </a:spcBef>
        <a:spcAft>
          <a:spcPct val="0"/>
        </a:spcAft>
        <a:defRPr sz="1600">
          <a:solidFill>
            <a:srgbClr val="FFFFFF"/>
          </a:solidFill>
          <a:latin typeface="Arial" charset="0"/>
        </a:defRPr>
      </a:lvl6pPr>
      <a:lvl7pPr marL="914400" algn="l" rtl="0" fontAlgn="base">
        <a:spcBef>
          <a:spcPct val="0"/>
        </a:spcBef>
        <a:spcAft>
          <a:spcPct val="0"/>
        </a:spcAft>
        <a:defRPr sz="1600">
          <a:solidFill>
            <a:srgbClr val="FFFFFF"/>
          </a:solidFill>
          <a:latin typeface="Arial" charset="0"/>
        </a:defRPr>
      </a:lvl7pPr>
      <a:lvl8pPr marL="1371600" algn="l" rtl="0" fontAlgn="base">
        <a:spcBef>
          <a:spcPct val="0"/>
        </a:spcBef>
        <a:spcAft>
          <a:spcPct val="0"/>
        </a:spcAft>
        <a:defRPr sz="1600">
          <a:solidFill>
            <a:srgbClr val="FFFFFF"/>
          </a:solidFill>
          <a:latin typeface="Arial" charset="0"/>
        </a:defRPr>
      </a:lvl8pPr>
      <a:lvl9pPr marL="1828800" algn="l" rtl="0" fontAlgn="base">
        <a:spcBef>
          <a:spcPct val="0"/>
        </a:spcBef>
        <a:spcAft>
          <a:spcPct val="0"/>
        </a:spcAft>
        <a:defRPr sz="1600">
          <a:solidFill>
            <a:srgbClr val="FFFFFF"/>
          </a:solidFill>
          <a:latin typeface="Arial" charset="0"/>
        </a:defRPr>
      </a:lvl9pPr>
    </p:titleStyle>
    <p:bodyStyle>
      <a:lvl1pPr marL="342900" indent="-342900" algn="l" rtl="0" eaLnBrk="0" fontAlgn="base" hangingPunct="0">
        <a:spcBef>
          <a:spcPct val="20000"/>
        </a:spcBef>
        <a:spcAft>
          <a:spcPct val="0"/>
        </a:spcAft>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B096E693-88D8-1F30-0BBA-A18B3960967C}"/>
              </a:ext>
            </a:extLst>
          </p:cNvPr>
          <p:cNvSpPr>
            <a:spLocks noGrp="1" noChangeArrowheads="1"/>
          </p:cNvSpPr>
          <p:nvPr>
            <p:ph type="title"/>
          </p:nvPr>
        </p:nvSpPr>
        <p:spPr>
          <a:xfrm>
            <a:off x="628650" y="381000"/>
            <a:ext cx="7886700" cy="993775"/>
          </a:xfrm>
        </p:spPr>
        <p:txBody>
          <a:bodyPr/>
          <a:lstStyle/>
          <a:p>
            <a:pPr algn="ctr"/>
            <a:r>
              <a:rPr lang="en-US" altLang="en-US">
                <a:ea typeface="ＭＳ Ｐゴシック" panose="020B0600070205080204" pitchFamily="34" charset="-128"/>
              </a:rPr>
              <a:t>BMD ENG 301</a:t>
            </a:r>
            <a:br>
              <a:rPr lang="en-US" altLang="en-US">
                <a:ea typeface="ＭＳ Ｐゴシック" panose="020B0600070205080204" pitchFamily="34" charset="-128"/>
              </a:rPr>
            </a:br>
            <a:r>
              <a:rPr lang="en-US" altLang="en-US">
                <a:ea typeface="ＭＳ Ｐゴシック" panose="020B0600070205080204" pitchFamily="34" charset="-128"/>
              </a:rPr>
              <a:t>Quantitative Systems Physiology</a:t>
            </a:r>
            <a:br>
              <a:rPr lang="en-US" altLang="en-US">
                <a:ea typeface="ＭＳ Ｐゴシック" panose="020B0600070205080204" pitchFamily="34" charset="-128"/>
              </a:rPr>
            </a:br>
            <a:r>
              <a:rPr lang="en-US" altLang="en-US">
                <a:ea typeface="ＭＳ Ｐゴシック" panose="020B0600070205080204" pitchFamily="34" charset="-128"/>
              </a:rPr>
              <a:t>(Nervous System)</a:t>
            </a:r>
          </a:p>
        </p:txBody>
      </p:sp>
      <p:sp>
        <p:nvSpPr>
          <p:cNvPr id="14338" name="Content Placeholder 2">
            <a:extLst>
              <a:ext uri="{FF2B5EF4-FFF2-40B4-BE49-F238E27FC236}">
                <a16:creationId xmlns:a16="http://schemas.microsoft.com/office/drawing/2014/main" id="{ED803A24-E110-D518-C8D3-D6248E0A5899}"/>
              </a:ext>
            </a:extLst>
          </p:cNvPr>
          <p:cNvSpPr>
            <a:spLocks noGrp="1" noChangeArrowheads="1"/>
          </p:cNvSpPr>
          <p:nvPr>
            <p:ph idx="1"/>
          </p:nvPr>
        </p:nvSpPr>
        <p:spPr bwMode="auto">
          <a:xfrm>
            <a:off x="628650" y="2514600"/>
            <a:ext cx="7886700" cy="326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endParaRPr lang="en-US" altLang="en-US" dirty="0">
              <a:ea typeface="ＭＳ Ｐゴシック" panose="020B0600070205080204" pitchFamily="34" charset="-128"/>
            </a:endParaRPr>
          </a:p>
          <a:p>
            <a:pPr marL="0" indent="0" algn="ctr"/>
            <a:r>
              <a:rPr lang="en-US" altLang="en-US" dirty="0">
                <a:ea typeface="ＭＳ Ｐゴシック" panose="020B0600070205080204" pitchFamily="34" charset="-128"/>
              </a:rPr>
              <a:t>Overview of the Motor System</a:t>
            </a:r>
          </a:p>
          <a:p>
            <a:pPr marL="0" indent="0" algn="ctr"/>
            <a:r>
              <a:rPr lang="en-US" altLang="en-US" dirty="0">
                <a:ea typeface="ＭＳ Ｐゴシック" panose="020B0600070205080204" pitchFamily="34" charset="-128"/>
              </a:rPr>
              <a:t>2022_v1</a:t>
            </a:r>
          </a:p>
          <a:p>
            <a:pPr marL="0" indent="0" algn="ctr"/>
            <a:endParaRPr lang="en-US" altLang="en-US" dirty="0">
              <a:ea typeface="ＭＳ Ｐゴシック" panose="020B0600070205080204" pitchFamily="34" charset="-128"/>
            </a:endParaRPr>
          </a:p>
          <a:p>
            <a:pPr marL="0" indent="0" algn="ctr"/>
            <a:endParaRPr lang="en-US" altLang="en-US" dirty="0">
              <a:ea typeface="ＭＳ Ｐゴシック" panose="020B0600070205080204" pitchFamily="34" charset="-128"/>
            </a:endParaRPr>
          </a:p>
          <a:p>
            <a:pPr marL="0" indent="0" algn="ctr"/>
            <a:r>
              <a:rPr lang="en-US" altLang="en-US" dirty="0">
                <a:ea typeface="ＭＳ Ｐゴシック" panose="020B0600070205080204" pitchFamily="34" charset="-128"/>
              </a:rPr>
              <a:t>Professor Malcolm A. MacIver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5-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632" y="455676"/>
            <a:ext cx="5888736" cy="6327648"/>
          </a:xfrm>
          <a:prstGeom prst="rect">
            <a:avLst/>
          </a:prstGeom>
        </p:spPr>
      </p:pic>
      <p:sp>
        <p:nvSpPr>
          <p:cNvPr id="3" name="Title 2"/>
          <p:cNvSpPr>
            <a:spLocks noGrp="1"/>
          </p:cNvSpPr>
          <p:nvPr>
            <p:ph type="title"/>
          </p:nvPr>
        </p:nvSpPr>
        <p:spPr/>
        <p:txBody>
          <a:bodyPr/>
          <a:lstStyle/>
          <a:p>
            <a:r>
              <a:rPr lang="en-US" dirty="0"/>
              <a:t>FIGURE 16.5  The motor unit </a:t>
            </a:r>
          </a:p>
        </p:txBody>
      </p:sp>
    </p:spTree>
    <p:extLst>
      <p:ext uri="{BB962C8B-B14F-4D97-AF65-F5344CB8AC3E}">
        <p14:creationId xmlns:p14="http://schemas.microsoft.com/office/powerpoint/2010/main" val="33531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2-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48" y="455676"/>
            <a:ext cx="8223504" cy="6327648"/>
          </a:xfrm>
          <a:prstGeom prst="rect">
            <a:avLst/>
          </a:prstGeom>
        </p:spPr>
      </p:pic>
      <p:sp>
        <p:nvSpPr>
          <p:cNvPr id="3" name="Title 2"/>
          <p:cNvSpPr>
            <a:spLocks noGrp="1"/>
          </p:cNvSpPr>
          <p:nvPr>
            <p:ph type="title"/>
          </p:nvPr>
        </p:nvSpPr>
        <p:spPr/>
        <p:txBody>
          <a:bodyPr/>
          <a:lstStyle/>
          <a:p>
            <a:r>
              <a:rPr lang="en-US" dirty="0"/>
              <a:t>FIGURE 16.2  Distribution of lower motor neurons in the ventral horn of the spinal cord </a:t>
            </a:r>
          </a:p>
        </p:txBody>
      </p:sp>
      <p:pic>
        <p:nvPicPr>
          <p:cNvPr id="4" name="Picture 3">
            <a:extLst>
              <a:ext uri="{FF2B5EF4-FFF2-40B4-BE49-F238E27FC236}">
                <a16:creationId xmlns:a16="http://schemas.microsoft.com/office/drawing/2014/main" id="{FEAFAE82-CC9A-B6C9-9CE5-E4CE35E82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962400"/>
            <a:ext cx="31321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89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2-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48" y="455676"/>
            <a:ext cx="8223504" cy="6327648"/>
          </a:xfrm>
          <a:prstGeom prst="rect">
            <a:avLst/>
          </a:prstGeom>
        </p:spPr>
      </p:pic>
      <p:sp>
        <p:nvSpPr>
          <p:cNvPr id="3" name="Title 2"/>
          <p:cNvSpPr>
            <a:spLocks noGrp="1"/>
          </p:cNvSpPr>
          <p:nvPr>
            <p:ph type="title"/>
          </p:nvPr>
        </p:nvSpPr>
        <p:spPr/>
        <p:txBody>
          <a:bodyPr/>
          <a:lstStyle/>
          <a:p>
            <a:r>
              <a:rPr lang="en-US" dirty="0"/>
              <a:t>FIGURE 16.2  Distribution of lower motor neurons in the ventral horn of the spinal cord </a:t>
            </a:r>
          </a:p>
        </p:txBody>
      </p:sp>
      <p:sp>
        <p:nvSpPr>
          <p:cNvPr id="5" name="TextBox 4">
            <a:extLst>
              <a:ext uri="{FF2B5EF4-FFF2-40B4-BE49-F238E27FC236}">
                <a16:creationId xmlns:a16="http://schemas.microsoft.com/office/drawing/2014/main" id="{C8954909-8C4F-6B1F-95F3-431D9A11755B}"/>
              </a:ext>
            </a:extLst>
          </p:cNvPr>
          <p:cNvSpPr txBox="1">
            <a:spLocks noChangeArrowheads="1"/>
          </p:cNvSpPr>
          <p:nvPr/>
        </p:nvSpPr>
        <p:spPr bwMode="auto">
          <a:xfrm>
            <a:off x="457200" y="4343400"/>
            <a:ext cx="283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dirty="0"/>
              <a:t>Motor neuron pools</a:t>
            </a:r>
          </a:p>
        </p:txBody>
      </p:sp>
    </p:spTree>
    <p:extLst>
      <p:ext uri="{BB962C8B-B14F-4D97-AF65-F5344CB8AC3E}">
        <p14:creationId xmlns:p14="http://schemas.microsoft.com/office/powerpoint/2010/main" val="199198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3-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63396"/>
            <a:ext cx="8534400" cy="4712208"/>
          </a:xfrm>
          <a:prstGeom prst="rect">
            <a:avLst/>
          </a:prstGeom>
        </p:spPr>
      </p:pic>
      <p:sp>
        <p:nvSpPr>
          <p:cNvPr id="3" name="Title 2"/>
          <p:cNvSpPr>
            <a:spLocks noGrp="1"/>
          </p:cNvSpPr>
          <p:nvPr>
            <p:ph type="title"/>
          </p:nvPr>
        </p:nvSpPr>
        <p:spPr/>
        <p:txBody>
          <a:bodyPr/>
          <a:lstStyle/>
          <a:p>
            <a:r>
              <a:rPr lang="en-US" dirty="0"/>
              <a:t>FIGURE 16.3  </a:t>
            </a:r>
            <a:r>
              <a:rPr lang="en-US" dirty="0" err="1"/>
              <a:t>Somatotopic</a:t>
            </a:r>
            <a:r>
              <a:rPr lang="en-US" dirty="0"/>
              <a:t> organization of lower motor neuron pools </a:t>
            </a:r>
          </a:p>
        </p:txBody>
      </p:sp>
    </p:spTree>
    <p:extLst>
      <p:ext uri="{BB962C8B-B14F-4D97-AF65-F5344CB8AC3E}">
        <p14:creationId xmlns:p14="http://schemas.microsoft.com/office/powerpoint/2010/main" val="178996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4-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576" y="455676"/>
            <a:ext cx="3736848" cy="6327648"/>
          </a:xfrm>
          <a:prstGeom prst="rect">
            <a:avLst/>
          </a:prstGeom>
        </p:spPr>
      </p:pic>
      <p:sp>
        <p:nvSpPr>
          <p:cNvPr id="3" name="Title 2"/>
          <p:cNvSpPr>
            <a:spLocks noGrp="1"/>
          </p:cNvSpPr>
          <p:nvPr>
            <p:ph type="title"/>
          </p:nvPr>
        </p:nvSpPr>
        <p:spPr/>
        <p:txBody>
          <a:bodyPr/>
          <a:lstStyle/>
          <a:p>
            <a:r>
              <a:rPr lang="en-US" dirty="0"/>
              <a:t>FIGURE 16.4  Local circuit neurons in the spinal cord gray matter </a:t>
            </a:r>
          </a:p>
        </p:txBody>
      </p:sp>
    </p:spTree>
    <p:extLst>
      <p:ext uri="{BB962C8B-B14F-4D97-AF65-F5344CB8AC3E}">
        <p14:creationId xmlns:p14="http://schemas.microsoft.com/office/powerpoint/2010/main" val="94838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8-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397252"/>
            <a:ext cx="8534400" cy="2444496"/>
          </a:xfrm>
          <a:prstGeom prst="rect">
            <a:avLst/>
          </a:prstGeom>
        </p:spPr>
      </p:pic>
      <p:sp>
        <p:nvSpPr>
          <p:cNvPr id="3" name="Title 2"/>
          <p:cNvSpPr>
            <a:spLocks noGrp="1"/>
          </p:cNvSpPr>
          <p:nvPr>
            <p:ph type="title"/>
          </p:nvPr>
        </p:nvSpPr>
        <p:spPr/>
        <p:txBody>
          <a:bodyPr/>
          <a:lstStyle/>
          <a:p>
            <a:r>
              <a:rPr lang="en-US" dirty="0"/>
              <a:t>FIGURE 16.8  Effect of stimulation rate on muscle tension </a:t>
            </a:r>
          </a:p>
        </p:txBody>
      </p:sp>
      <p:sp>
        <p:nvSpPr>
          <p:cNvPr id="4" name="TextBox 1">
            <a:extLst>
              <a:ext uri="{FF2B5EF4-FFF2-40B4-BE49-F238E27FC236}">
                <a16:creationId xmlns:a16="http://schemas.microsoft.com/office/drawing/2014/main" id="{34A43080-972C-FDE1-D4C1-DFC0A41174D6}"/>
              </a:ext>
            </a:extLst>
          </p:cNvPr>
          <p:cNvSpPr txBox="1">
            <a:spLocks noChangeArrowheads="1"/>
          </p:cNvSpPr>
          <p:nvPr/>
        </p:nvSpPr>
        <p:spPr bwMode="auto">
          <a:xfrm>
            <a:off x="815975" y="1066800"/>
            <a:ext cx="7512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u="sng" dirty="0"/>
              <a:t>Twitch</a:t>
            </a:r>
            <a:r>
              <a:rPr lang="en-US" altLang="en-US" dirty="0"/>
              <a:t>: The cycle of muscle contraction and relaxation resulting from a single </a:t>
            </a:r>
            <a:r>
              <a:rPr lang="el-GR" altLang="en-US" dirty="0"/>
              <a:t>α </a:t>
            </a:r>
            <a:r>
              <a:rPr lang="en-US" altLang="en-US" dirty="0"/>
              <a:t>motor neuron action potential</a:t>
            </a:r>
            <a:endParaRPr lang="en-US" altLang="en-US" u="sng" dirty="0"/>
          </a:p>
        </p:txBody>
      </p:sp>
    </p:spTree>
    <p:extLst>
      <p:ext uri="{BB962C8B-B14F-4D97-AF65-F5344CB8AC3E}">
        <p14:creationId xmlns:p14="http://schemas.microsoft.com/office/powerpoint/2010/main" val="171143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6E39645C-548D-BA4E-0E48-358F8FC5D843}"/>
              </a:ext>
            </a:extLst>
          </p:cNvPr>
          <p:cNvSpPr>
            <a:spLocks noGrp="1" noChangeArrowheads="1"/>
          </p:cNvSpPr>
          <p:nvPr>
            <p:ph type="title"/>
          </p:nvPr>
        </p:nvSpPr>
        <p:spPr>
          <a:xfrm>
            <a:off x="457200" y="365125"/>
            <a:ext cx="8229600" cy="1143000"/>
          </a:xfrm>
        </p:spPr>
        <p:txBody>
          <a:bodyPr/>
          <a:lstStyle/>
          <a:p>
            <a:pPr algn="ctr" eaLnBrk="1" hangingPunct="1"/>
            <a:r>
              <a:rPr lang="en-US" altLang="en-US" sz="2800">
                <a:ea typeface="ＭＳ Ｐゴシック" panose="020B0600070205080204" pitchFamily="34" charset="-128"/>
              </a:rPr>
              <a:t>Motor Unit</a:t>
            </a:r>
            <a:r>
              <a:rPr lang="en-US" altLang="en-US">
                <a:ea typeface="ＭＳ Ｐゴシック" panose="020B0600070205080204" pitchFamily="34" charset="-128"/>
              </a:rPr>
              <a:t>	</a:t>
            </a:r>
          </a:p>
        </p:txBody>
      </p:sp>
      <p:sp>
        <p:nvSpPr>
          <p:cNvPr id="39938" name="Content Placeholder 2">
            <a:extLst>
              <a:ext uri="{FF2B5EF4-FFF2-40B4-BE49-F238E27FC236}">
                <a16:creationId xmlns:a16="http://schemas.microsoft.com/office/drawing/2014/main" id="{8324B60A-1B0C-8E7C-84E1-CD3A052C31AC}"/>
              </a:ext>
            </a:extLst>
          </p:cNvPr>
          <p:cNvSpPr>
            <a:spLocks noGrp="1" noChangeArrowheads="1"/>
          </p:cNvSpPr>
          <p:nvPr>
            <p:ph idx="1"/>
          </p:nvPr>
        </p:nvSpPr>
        <p:spPr bwMode="auto">
          <a:xfrm>
            <a:off x="457200" y="1524000"/>
            <a:ext cx="8229600" cy="438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Single </a:t>
            </a:r>
            <a:r>
              <a:rPr lang="el-GR" altLang="en-US">
                <a:ea typeface="ＭＳ Ｐゴシック" panose="020B0600070205080204" pitchFamily="34" charset="-128"/>
              </a:rPr>
              <a:t>α</a:t>
            </a:r>
            <a:r>
              <a:rPr lang="en-US" altLang="en-US">
                <a:ea typeface="ＭＳ Ｐゴシック" panose="020B0600070205080204" pitchFamily="34" charset="-128"/>
              </a:rPr>
              <a:t> motor neuron and the muscle fibers that its axon innervates</a:t>
            </a:r>
          </a:p>
          <a:p>
            <a:pPr eaLnBrk="1" hangingPunct="1"/>
            <a:r>
              <a:rPr lang="en-US" altLang="en-US">
                <a:ea typeface="ＭＳ Ｐゴシック" panose="020B0600070205080204" pitchFamily="34" charset="-128"/>
              </a:rPr>
              <a:t>Smallest unit of force generated by the motor system</a:t>
            </a:r>
          </a:p>
          <a:p>
            <a:pPr eaLnBrk="1" hangingPunct="1"/>
            <a:r>
              <a:rPr lang="en-US" altLang="en-US">
                <a:ea typeface="ＭＳ Ｐゴシック" panose="020B0600070205080204" pitchFamily="34" charset="-128"/>
              </a:rPr>
              <a:t>Motor units and </a:t>
            </a:r>
            <a:r>
              <a:rPr lang="el-GR" altLang="en-US">
                <a:ea typeface="ＭＳ Ｐゴシック" panose="020B0600070205080204" pitchFamily="34" charset="-128"/>
              </a:rPr>
              <a:t>α</a:t>
            </a:r>
            <a:r>
              <a:rPr lang="en-US" altLang="en-US">
                <a:ea typeface="ＭＳ Ｐゴシック" panose="020B0600070205080204" pitchFamily="34" charset="-128"/>
              </a:rPr>
              <a:t>  motor neurons vary in size</a:t>
            </a:r>
          </a:p>
          <a:p>
            <a:pPr eaLnBrk="1" hangingPunct="1"/>
            <a:endParaRPr lang="en-US" altLang="en-US">
              <a:ea typeface="ＭＳ Ｐゴシック" panose="020B0600070205080204" pitchFamily="34" charset="-128"/>
            </a:endParaRPr>
          </a:p>
        </p:txBody>
      </p:sp>
      <p:pic>
        <p:nvPicPr>
          <p:cNvPr id="39939" name="Picture 5" descr="motor unit.jpg">
            <a:extLst>
              <a:ext uri="{FF2B5EF4-FFF2-40B4-BE49-F238E27FC236}">
                <a16:creationId xmlns:a16="http://schemas.microsoft.com/office/drawing/2014/main" id="{C90A5E08-6B7F-7C07-6B26-1A20FFC3C9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429000"/>
            <a:ext cx="29241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64C436F9-C1FF-70B7-1857-9B2B85D70C7D}"/>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Alpha Motor Neurons</a:t>
            </a:r>
          </a:p>
        </p:txBody>
      </p:sp>
      <p:sp>
        <p:nvSpPr>
          <p:cNvPr id="22530" name="Content Placeholder 2">
            <a:extLst>
              <a:ext uri="{FF2B5EF4-FFF2-40B4-BE49-F238E27FC236}">
                <a16:creationId xmlns:a16="http://schemas.microsoft.com/office/drawing/2014/main" id="{3272C5D6-870E-7F41-C8CC-1EBFEAF2D73A}"/>
              </a:ext>
            </a:extLst>
          </p:cNvPr>
          <p:cNvSpPr>
            <a:spLocks noGrp="1" noChangeArrowheads="1"/>
          </p:cNvSpPr>
          <p:nvPr>
            <p:ph idx="1"/>
          </p:nvPr>
        </p:nvSpPr>
        <p:spPr bwMode="auto">
          <a:xfrm>
            <a:off x="457200" y="609600"/>
            <a:ext cx="5638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a:ea typeface="ＭＳ Ｐゴシック" panose="020B0600070205080204" pitchFamily="34" charset="-128"/>
              </a:rPr>
              <a:t>Small alpha motoneurons</a:t>
            </a:r>
          </a:p>
          <a:p>
            <a:pPr lvl="1"/>
            <a:r>
              <a:rPr lang="en-US" altLang="en-US">
                <a:ea typeface="ＭＳ Ｐゴシック" panose="020B0600070205080204" pitchFamily="34" charset="-128"/>
              </a:rPr>
              <a:t>Innervate few fibers</a:t>
            </a:r>
          </a:p>
          <a:p>
            <a:pPr lvl="1"/>
            <a:r>
              <a:rPr lang="en-US" altLang="en-US">
                <a:ea typeface="ＭＳ Ｐゴシック" panose="020B0600070205080204" pitchFamily="34" charset="-128"/>
              </a:rPr>
              <a:t>Generates small forces </a:t>
            </a:r>
          </a:p>
          <a:p>
            <a:pPr lvl="1"/>
            <a:r>
              <a:rPr lang="en-US" altLang="en-US">
                <a:ea typeface="ＭＳ Ｐゴシック" panose="020B0600070205080204" pitchFamily="34" charset="-128"/>
              </a:rPr>
              <a:t>Enable precise movements (i.e., fractionation of movement, eye movement)</a:t>
            </a:r>
          </a:p>
          <a:p>
            <a:r>
              <a:rPr lang="en-US" altLang="en-US" sz="3200">
                <a:ea typeface="ＭＳ Ｐゴシック" panose="020B0600070205080204" pitchFamily="34" charset="-128"/>
              </a:rPr>
              <a:t>Large alpha motoneurons</a:t>
            </a:r>
          </a:p>
          <a:p>
            <a:pPr lvl="1"/>
            <a:r>
              <a:rPr lang="en-US" altLang="en-US">
                <a:ea typeface="ＭＳ Ｐゴシック" panose="020B0600070205080204" pitchFamily="34" charset="-128"/>
              </a:rPr>
              <a:t>Innervate many fibers</a:t>
            </a:r>
          </a:p>
          <a:p>
            <a:pPr lvl="1"/>
            <a:r>
              <a:rPr lang="en-US" altLang="en-US">
                <a:ea typeface="ＭＳ Ｐゴシック" panose="020B0600070205080204" pitchFamily="34" charset="-128"/>
              </a:rPr>
              <a:t>Generate strong, powerful forces</a:t>
            </a:r>
          </a:p>
          <a:p>
            <a:pPr lvl="1"/>
            <a:r>
              <a:rPr lang="en-US" altLang="en-US">
                <a:ea typeface="ＭＳ Ｐゴシック" panose="020B0600070205080204" pitchFamily="34" charset="-128"/>
              </a:rPr>
              <a:t>Ex: Gastrocnemius </a:t>
            </a:r>
          </a:p>
          <a:p>
            <a:pPr lvl="1"/>
            <a:endParaRPr lang="en-US" altLang="en-US">
              <a:ea typeface="ＭＳ Ｐゴシック" panose="020B0600070205080204" pitchFamily="34" charset="-128"/>
            </a:endParaRPr>
          </a:p>
        </p:txBody>
      </p:sp>
      <p:pic>
        <p:nvPicPr>
          <p:cNvPr id="3" name="Picture 2">
            <a:extLst>
              <a:ext uri="{FF2B5EF4-FFF2-40B4-BE49-F238E27FC236}">
                <a16:creationId xmlns:a16="http://schemas.microsoft.com/office/drawing/2014/main" id="{7EBCFB04-243E-658E-4F81-DF2CF49B7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713" y="3821113"/>
            <a:ext cx="26289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6225E9F-AF89-E28C-D736-AF133410A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663" y="381000"/>
            <a:ext cx="2641600"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53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6-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543812"/>
            <a:ext cx="8534400" cy="4151376"/>
          </a:xfrm>
          <a:prstGeom prst="rect">
            <a:avLst/>
          </a:prstGeom>
        </p:spPr>
      </p:pic>
      <p:sp>
        <p:nvSpPr>
          <p:cNvPr id="3" name="Title 2"/>
          <p:cNvSpPr>
            <a:spLocks noGrp="1"/>
          </p:cNvSpPr>
          <p:nvPr>
            <p:ph type="title"/>
          </p:nvPr>
        </p:nvSpPr>
        <p:spPr/>
        <p:txBody>
          <a:bodyPr/>
          <a:lstStyle/>
          <a:p>
            <a:r>
              <a:rPr lang="en-US" dirty="0"/>
              <a:t>FIGURE 16.6  Force and fatigability of the three different types of motor units </a:t>
            </a:r>
          </a:p>
        </p:txBody>
      </p:sp>
    </p:spTree>
    <p:extLst>
      <p:ext uri="{BB962C8B-B14F-4D97-AF65-F5344CB8AC3E}">
        <p14:creationId xmlns:p14="http://schemas.microsoft.com/office/powerpoint/2010/main" val="265212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9BBB0112-87EF-2DCA-A090-7BAFA25333B0}"/>
              </a:ext>
            </a:extLst>
          </p:cNvPr>
          <p:cNvSpPr>
            <a:spLocks noGrp="1" noChangeArrowheads="1"/>
          </p:cNvSpPr>
          <p:nvPr>
            <p:ph type="title"/>
          </p:nvPr>
        </p:nvSpPr>
        <p:spPr>
          <a:xfrm>
            <a:off x="457200" y="365125"/>
            <a:ext cx="8229600" cy="1143000"/>
          </a:xfrm>
        </p:spPr>
        <p:txBody>
          <a:bodyPr/>
          <a:lstStyle/>
          <a:p>
            <a:pPr algn="ctr" eaLnBrk="1" hangingPunct="1"/>
            <a:r>
              <a:rPr lang="en-US" altLang="en-US" sz="2800">
                <a:ea typeface="ＭＳ Ｐゴシック" panose="020B0600070205080204" pitchFamily="34" charset="-128"/>
              </a:rPr>
              <a:t>Types of motor units</a:t>
            </a:r>
          </a:p>
        </p:txBody>
      </p:sp>
      <p:graphicFrame>
        <p:nvGraphicFramePr>
          <p:cNvPr id="6" name="Table 5">
            <a:extLst>
              <a:ext uri="{FF2B5EF4-FFF2-40B4-BE49-F238E27FC236}">
                <a16:creationId xmlns:a16="http://schemas.microsoft.com/office/drawing/2014/main" id="{0FA50F67-602F-3331-79C5-4058E60FBC81}"/>
              </a:ext>
            </a:extLst>
          </p:cNvPr>
          <p:cNvGraphicFramePr>
            <a:graphicFrameLocks noGrp="1"/>
          </p:cNvGraphicFramePr>
          <p:nvPr/>
        </p:nvGraphicFramePr>
        <p:xfrm>
          <a:off x="457200" y="1831975"/>
          <a:ext cx="8229600" cy="4567239"/>
        </p:xfrm>
        <a:graphic>
          <a:graphicData uri="http://schemas.openxmlformats.org/drawingml/2006/table">
            <a:tbl>
              <a:tblPr firstRow="1" bandRow="1">
                <a:tableStyleId>{5C22544A-7EE6-4342-B048-85BDC9FD1C3A}</a:tableStyleId>
              </a:tblPr>
              <a:tblGrid>
                <a:gridCol w="1904999">
                  <a:extLst>
                    <a:ext uri="{9D8B030D-6E8A-4147-A177-3AD203B41FA5}">
                      <a16:colId xmlns:a16="http://schemas.microsoft.com/office/drawing/2014/main" val="20000"/>
                    </a:ext>
                  </a:extLst>
                </a:gridCol>
                <a:gridCol w="2438401">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188728">
                <a:tc>
                  <a:txBody>
                    <a:bodyPr/>
                    <a:lstStyle/>
                    <a:p>
                      <a:endParaRPr lang="en-US" sz="1800" dirty="0"/>
                    </a:p>
                  </a:txBody>
                  <a:tcPr/>
                </a:tc>
                <a:tc>
                  <a:txBody>
                    <a:bodyPr/>
                    <a:lstStyle/>
                    <a:p>
                      <a:pPr algn="ctr"/>
                      <a:r>
                        <a:rPr lang="en-US" sz="1800" dirty="0">
                          <a:solidFill>
                            <a:schemeClr val="tx1"/>
                          </a:solidFill>
                        </a:rPr>
                        <a:t>Slow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Fast Fatigue Resistant</a:t>
                      </a:r>
                    </a:p>
                    <a:p>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Fast Fatigable </a:t>
                      </a:r>
                    </a:p>
                    <a:p>
                      <a:endParaRPr lang="en-US" sz="1800" dirty="0"/>
                    </a:p>
                  </a:txBody>
                  <a:tcPr/>
                </a:tc>
                <a:extLst>
                  <a:ext uri="{0D108BD9-81ED-4DB2-BD59-A6C34878D82A}">
                    <a16:rowId xmlns:a16="http://schemas.microsoft.com/office/drawing/2014/main" val="10000"/>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Innervated by: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Small</a:t>
                      </a:r>
                      <a:r>
                        <a:rPr lang="en-US" sz="1800" baseline="0" dirty="0"/>
                        <a:t> </a:t>
                      </a:r>
                      <a:r>
                        <a:rPr lang="el-GR" sz="1800" dirty="0"/>
                        <a:t>α</a:t>
                      </a:r>
                      <a:r>
                        <a:rPr lang="en-US" sz="1800" dirty="0"/>
                        <a:t> motor neurons</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Large </a:t>
                      </a:r>
                      <a:r>
                        <a:rPr lang="el-GR" sz="1800" dirty="0"/>
                        <a:t>α</a:t>
                      </a:r>
                      <a:r>
                        <a:rPr lang="en-US" sz="1800" dirty="0"/>
                        <a:t> motor neurons</a:t>
                      </a:r>
                    </a:p>
                  </a:txBody>
                  <a:tcPr/>
                </a:tc>
                <a:extLst>
                  <a:ext uri="{0D108BD9-81ED-4DB2-BD59-A6C34878D82A}">
                    <a16:rowId xmlns:a16="http://schemas.microsoft.com/office/drawing/2014/main" val="10001"/>
                  </a:ext>
                </a:extLst>
              </a:tr>
              <a:tr h="640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Made of: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Small red muscle fibers</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Larger </a:t>
                      </a:r>
                      <a:r>
                        <a:rPr lang="en-US" sz="1800" baseline="0" dirty="0"/>
                        <a:t> pale muscle fibers</a:t>
                      </a:r>
                      <a:endParaRPr lang="en-US" sz="1800" dirty="0"/>
                    </a:p>
                  </a:txBody>
                  <a:tcPr/>
                </a:tc>
                <a:extLst>
                  <a:ext uri="{0D108BD9-81ED-4DB2-BD59-A6C34878D82A}">
                    <a16:rowId xmlns:a16="http://schemas.microsoft.com/office/drawing/2014/main" val="10002"/>
                  </a:ext>
                </a:extLst>
              </a:tr>
              <a:tr h="386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Fatigue: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Resistant to fatigue</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Easily</a:t>
                      </a:r>
                      <a:r>
                        <a:rPr lang="en-US" sz="1800" baseline="0" dirty="0"/>
                        <a:t> fatigued</a:t>
                      </a:r>
                      <a:endParaRPr lang="en-US" sz="1800" dirty="0"/>
                    </a:p>
                  </a:txBody>
                  <a:tcPr/>
                </a:tc>
                <a:extLst>
                  <a:ext uri="{0D108BD9-81ED-4DB2-BD59-A6C34878D82A}">
                    <a16:rowId xmlns:a16="http://schemas.microsoft.com/office/drawing/2014/main" val="10003"/>
                  </a:ext>
                </a:extLst>
              </a:tr>
              <a:tr h="660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Speed of contraction:</a:t>
                      </a:r>
                    </a:p>
                  </a:txBody>
                  <a:tcPr/>
                </a:tc>
                <a:tc>
                  <a:txBody>
                    <a:bodyPr/>
                    <a:lstStyle/>
                    <a:p>
                      <a:r>
                        <a:rPr lang="en-US" sz="1800" dirty="0"/>
                        <a:t>Slow</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Fast</a:t>
                      </a:r>
                    </a:p>
                  </a:txBody>
                  <a:tcPr/>
                </a:tc>
                <a:extLst>
                  <a:ext uri="{0D108BD9-81ED-4DB2-BD59-A6C34878D82A}">
                    <a16:rowId xmlns:a16="http://schemas.microsoft.com/office/drawing/2014/main" val="10004"/>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Force generated: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Small</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Large</a:t>
                      </a:r>
                    </a:p>
                  </a:txBody>
                  <a:tcPr/>
                </a:tc>
                <a:extLst>
                  <a:ext uri="{0D108BD9-81ED-4DB2-BD59-A6C34878D82A}">
                    <a16:rowId xmlns:a16="http://schemas.microsoft.com/office/drawing/2014/main" val="10005"/>
                  </a:ext>
                </a:extLst>
              </a:tr>
              <a:tr h="411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Used for: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Posture</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Running, jumping</a:t>
                      </a:r>
                    </a:p>
                  </a:txBody>
                  <a:tcPr/>
                </a:tc>
                <a:extLst>
                  <a:ext uri="{0D108BD9-81ED-4DB2-BD59-A6C34878D82A}">
                    <a16:rowId xmlns:a16="http://schemas.microsoft.com/office/drawing/2014/main" val="10006"/>
                  </a:ext>
                </a:extLst>
              </a:tr>
            </a:tbl>
          </a:graphicData>
        </a:graphic>
      </p:graphicFrame>
      <p:sp>
        <p:nvSpPr>
          <p:cNvPr id="5" name="Rectangle 4">
            <a:extLst>
              <a:ext uri="{FF2B5EF4-FFF2-40B4-BE49-F238E27FC236}">
                <a16:creationId xmlns:a16="http://schemas.microsoft.com/office/drawing/2014/main" id="{899FC18E-831F-3F96-B2F9-E2599EBF0E53}"/>
              </a:ext>
            </a:extLst>
          </p:cNvPr>
          <p:cNvSpPr/>
          <p:nvPr/>
        </p:nvSpPr>
        <p:spPr>
          <a:xfrm>
            <a:off x="5257800" y="3200400"/>
            <a:ext cx="304800" cy="3046988"/>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fontAlgn="auto" hangingPunct="1">
              <a:spcBef>
                <a:spcPts val="0"/>
              </a:spcBef>
              <a:spcAft>
                <a:spcPts val="0"/>
              </a:spcAft>
              <a:defRPr/>
            </a:pPr>
            <a:r>
              <a:rPr lang="en-US" sz="1600" cap="all" dirty="0">
                <a:ln w="0"/>
                <a:effectLst>
                  <a:outerShdw blurRad="38100" dist="19050" dir="2700000" algn="tl" rotWithShape="0">
                    <a:schemeClr val="dk1">
                      <a:alpha val="40000"/>
                    </a:schemeClr>
                  </a:outerShdw>
                </a:effectLst>
                <a:latin typeface="+mn-lt"/>
              </a:rPr>
              <a:t>Intermediate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81F0-FDF8-C61E-377B-F9A3D8B64D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1DDA26-593E-52F8-86A0-C8AE69733A88}"/>
              </a:ext>
            </a:extLst>
          </p:cNvPr>
          <p:cNvSpPr>
            <a:spLocks noGrp="1"/>
          </p:cNvSpPr>
          <p:nvPr>
            <p:ph idx="1"/>
          </p:nvPr>
        </p:nvSpPr>
        <p:spPr/>
        <p:txBody>
          <a:bodyPr/>
          <a:lstStyle/>
          <a:p>
            <a:r>
              <a:rPr lang="en-US" dirty="0"/>
              <a:t>Note correction to lecture 17: Not 200,000 motor units, rather 500,000 motor units in human body. Updated on Canvas (pptx and pdf) for Lecture 17.</a:t>
            </a:r>
          </a:p>
          <a:p>
            <a:endParaRPr lang="en-US" dirty="0"/>
          </a:p>
          <a:p>
            <a:endParaRPr lang="en-US" dirty="0"/>
          </a:p>
        </p:txBody>
      </p:sp>
    </p:spTree>
    <p:extLst>
      <p:ext uri="{BB962C8B-B14F-4D97-AF65-F5344CB8AC3E}">
        <p14:creationId xmlns:p14="http://schemas.microsoft.com/office/powerpoint/2010/main" val="242546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D14D27B6-1EC5-33EE-2A4F-15C6062E9FCA}"/>
              </a:ext>
            </a:extLst>
          </p:cNvPr>
          <p:cNvSpPr>
            <a:spLocks noGrp="1" noChangeArrowheads="1"/>
          </p:cNvSpPr>
          <p:nvPr>
            <p:ph type="title"/>
          </p:nvPr>
        </p:nvSpPr>
        <p:spPr>
          <a:xfrm>
            <a:off x="457200" y="365125"/>
            <a:ext cx="8229600" cy="1143000"/>
          </a:xfrm>
        </p:spPr>
        <p:txBody>
          <a:bodyPr/>
          <a:lstStyle/>
          <a:p>
            <a:pPr algn="ctr" eaLnBrk="1" hangingPunct="1"/>
            <a:r>
              <a:rPr lang="en-US" altLang="en-US" sz="2800">
                <a:ea typeface="ＭＳ Ｐゴシック" panose="020B0600070205080204" pitchFamily="34" charset="-128"/>
              </a:rPr>
              <a:t>Types of motor units</a:t>
            </a:r>
          </a:p>
        </p:txBody>
      </p:sp>
      <p:graphicFrame>
        <p:nvGraphicFramePr>
          <p:cNvPr id="6" name="Table 5">
            <a:extLst>
              <a:ext uri="{FF2B5EF4-FFF2-40B4-BE49-F238E27FC236}">
                <a16:creationId xmlns:a16="http://schemas.microsoft.com/office/drawing/2014/main" id="{8592866C-2E5E-8858-8C39-34F3268D0628}"/>
              </a:ext>
            </a:extLst>
          </p:cNvPr>
          <p:cNvGraphicFramePr>
            <a:graphicFrameLocks noGrp="1"/>
          </p:cNvGraphicFramePr>
          <p:nvPr/>
        </p:nvGraphicFramePr>
        <p:xfrm>
          <a:off x="457200" y="1831975"/>
          <a:ext cx="8229600" cy="4567239"/>
        </p:xfrm>
        <a:graphic>
          <a:graphicData uri="http://schemas.openxmlformats.org/drawingml/2006/table">
            <a:tbl>
              <a:tblPr firstRow="1" bandRow="1">
                <a:tableStyleId>{5C22544A-7EE6-4342-B048-85BDC9FD1C3A}</a:tableStyleId>
              </a:tblPr>
              <a:tblGrid>
                <a:gridCol w="1904999">
                  <a:extLst>
                    <a:ext uri="{9D8B030D-6E8A-4147-A177-3AD203B41FA5}">
                      <a16:colId xmlns:a16="http://schemas.microsoft.com/office/drawing/2014/main" val="20000"/>
                    </a:ext>
                  </a:extLst>
                </a:gridCol>
                <a:gridCol w="2438401">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188728">
                <a:tc>
                  <a:txBody>
                    <a:bodyPr/>
                    <a:lstStyle/>
                    <a:p>
                      <a:endParaRPr lang="en-US" sz="1800" dirty="0"/>
                    </a:p>
                  </a:txBody>
                  <a:tcPr/>
                </a:tc>
                <a:tc>
                  <a:txBody>
                    <a:bodyPr/>
                    <a:lstStyle/>
                    <a:p>
                      <a:pPr algn="ctr"/>
                      <a:r>
                        <a:rPr lang="en-US" sz="1800" dirty="0">
                          <a:solidFill>
                            <a:schemeClr val="tx1"/>
                          </a:solidFill>
                        </a:rPr>
                        <a:t>Slow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Fast Fatigue Resistant</a:t>
                      </a:r>
                    </a:p>
                    <a:p>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Fast Fatigable </a:t>
                      </a:r>
                    </a:p>
                    <a:p>
                      <a:endParaRPr lang="en-US" sz="1800" dirty="0"/>
                    </a:p>
                  </a:txBody>
                  <a:tcPr/>
                </a:tc>
                <a:extLst>
                  <a:ext uri="{0D108BD9-81ED-4DB2-BD59-A6C34878D82A}">
                    <a16:rowId xmlns:a16="http://schemas.microsoft.com/office/drawing/2014/main" val="10000"/>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Innervated by: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Small</a:t>
                      </a:r>
                      <a:r>
                        <a:rPr lang="en-US" sz="1800" baseline="0" dirty="0"/>
                        <a:t> </a:t>
                      </a:r>
                      <a:r>
                        <a:rPr lang="el-GR" sz="1800" dirty="0"/>
                        <a:t>α</a:t>
                      </a:r>
                      <a:r>
                        <a:rPr lang="en-US" sz="1800" dirty="0"/>
                        <a:t> motor neurons</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t>Large </a:t>
                      </a:r>
                      <a:r>
                        <a:rPr lang="el-GR" sz="1800" dirty="0"/>
                        <a:t>α</a:t>
                      </a:r>
                      <a:r>
                        <a:rPr lang="en-US" sz="1800" dirty="0"/>
                        <a:t> motor neurons</a:t>
                      </a:r>
                    </a:p>
                  </a:txBody>
                  <a:tcPr/>
                </a:tc>
                <a:extLst>
                  <a:ext uri="{0D108BD9-81ED-4DB2-BD59-A6C34878D82A}">
                    <a16:rowId xmlns:a16="http://schemas.microsoft.com/office/drawing/2014/main" val="10001"/>
                  </a:ext>
                </a:extLst>
              </a:tr>
              <a:tr h="6400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Made of: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Small red muscle fibers</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Larger </a:t>
                      </a:r>
                      <a:r>
                        <a:rPr lang="en-US" sz="1800" baseline="0" dirty="0">
                          <a:solidFill>
                            <a:srgbClr val="FF0000"/>
                          </a:solidFill>
                        </a:rPr>
                        <a:t> pale muscle fibers</a:t>
                      </a:r>
                      <a:endParaRPr lang="en-US" sz="1800" dirty="0">
                        <a:solidFill>
                          <a:srgbClr val="FF0000"/>
                        </a:solidFill>
                      </a:endParaRPr>
                    </a:p>
                  </a:txBody>
                  <a:tcPr/>
                </a:tc>
                <a:extLst>
                  <a:ext uri="{0D108BD9-81ED-4DB2-BD59-A6C34878D82A}">
                    <a16:rowId xmlns:a16="http://schemas.microsoft.com/office/drawing/2014/main" val="10002"/>
                  </a:ext>
                </a:extLst>
              </a:tr>
              <a:tr h="386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Fatigue: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Resistant to fatigue</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Easily</a:t>
                      </a:r>
                      <a:r>
                        <a:rPr lang="en-US" sz="1800" baseline="0" dirty="0"/>
                        <a:t> fatigued</a:t>
                      </a:r>
                      <a:endParaRPr lang="en-US" sz="1800" dirty="0"/>
                    </a:p>
                  </a:txBody>
                  <a:tcPr/>
                </a:tc>
                <a:extLst>
                  <a:ext uri="{0D108BD9-81ED-4DB2-BD59-A6C34878D82A}">
                    <a16:rowId xmlns:a16="http://schemas.microsoft.com/office/drawing/2014/main" val="10003"/>
                  </a:ext>
                </a:extLst>
              </a:tr>
              <a:tr h="6605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Speed of contraction:</a:t>
                      </a:r>
                    </a:p>
                  </a:txBody>
                  <a:tcPr/>
                </a:tc>
                <a:tc>
                  <a:txBody>
                    <a:bodyPr/>
                    <a:lstStyle/>
                    <a:p>
                      <a:r>
                        <a:rPr lang="en-US" sz="1800" dirty="0"/>
                        <a:t>Slow</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Fast</a:t>
                      </a:r>
                    </a:p>
                  </a:txBody>
                  <a:tcPr/>
                </a:tc>
                <a:extLst>
                  <a:ext uri="{0D108BD9-81ED-4DB2-BD59-A6C34878D82A}">
                    <a16:rowId xmlns:a16="http://schemas.microsoft.com/office/drawing/2014/main" val="10004"/>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Force generated: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Small</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Large</a:t>
                      </a:r>
                    </a:p>
                  </a:txBody>
                  <a:tcPr/>
                </a:tc>
                <a:extLst>
                  <a:ext uri="{0D108BD9-81ED-4DB2-BD59-A6C34878D82A}">
                    <a16:rowId xmlns:a16="http://schemas.microsoft.com/office/drawing/2014/main" val="10005"/>
                  </a:ext>
                </a:extLst>
              </a:tr>
              <a:tr h="411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Used for: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Posture</a:t>
                      </a:r>
                    </a:p>
                  </a:txBody>
                  <a:tcPr/>
                </a:tc>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Running, jumping</a:t>
                      </a:r>
                    </a:p>
                  </a:txBody>
                  <a:tcPr/>
                </a:tc>
                <a:extLst>
                  <a:ext uri="{0D108BD9-81ED-4DB2-BD59-A6C34878D82A}">
                    <a16:rowId xmlns:a16="http://schemas.microsoft.com/office/drawing/2014/main" val="10006"/>
                  </a:ext>
                </a:extLst>
              </a:tr>
            </a:tbl>
          </a:graphicData>
        </a:graphic>
      </p:graphicFrame>
      <p:sp>
        <p:nvSpPr>
          <p:cNvPr id="5" name="Rectangle 4">
            <a:extLst>
              <a:ext uri="{FF2B5EF4-FFF2-40B4-BE49-F238E27FC236}">
                <a16:creationId xmlns:a16="http://schemas.microsoft.com/office/drawing/2014/main" id="{A82EE9D7-14A5-1E3F-26F5-1035693EE735}"/>
              </a:ext>
            </a:extLst>
          </p:cNvPr>
          <p:cNvSpPr/>
          <p:nvPr/>
        </p:nvSpPr>
        <p:spPr>
          <a:xfrm>
            <a:off x="5257800" y="3200400"/>
            <a:ext cx="304800" cy="3046988"/>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fontAlgn="auto" hangingPunct="1">
              <a:spcBef>
                <a:spcPts val="0"/>
              </a:spcBef>
              <a:spcAft>
                <a:spcPts val="0"/>
              </a:spcAft>
              <a:defRPr/>
            </a:pPr>
            <a:r>
              <a:rPr lang="en-US" sz="1600" cap="all" dirty="0">
                <a:ln w="0"/>
                <a:effectLst>
                  <a:outerShdw blurRad="38100" dist="19050" dir="2700000" algn="tl" rotWithShape="0">
                    <a:schemeClr val="dk1">
                      <a:alpha val="40000"/>
                    </a:schemeClr>
                  </a:outerShdw>
                </a:effectLst>
                <a:latin typeface="+mn-lt"/>
              </a:rPr>
              <a:t>Intermediate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2" descr="Neuroscience5e-Fig-16">
            <a:extLst>
              <a:ext uri="{FF2B5EF4-FFF2-40B4-BE49-F238E27FC236}">
                <a16:creationId xmlns:a16="http://schemas.microsoft.com/office/drawing/2014/main" id="{A61D666F-C8BB-B683-D760-C2F473022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85838"/>
            <a:ext cx="8531225" cy="549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a:extLst>
              <a:ext uri="{FF2B5EF4-FFF2-40B4-BE49-F238E27FC236}">
                <a16:creationId xmlns:a16="http://schemas.microsoft.com/office/drawing/2014/main" id="{586968C8-1396-9E8D-E7CB-2C0FEFF0739C}"/>
              </a:ext>
            </a:extLst>
          </p:cNvPr>
          <p:cNvSpPr>
            <a:spLocks noGrp="1" noChangeArrowheads="1"/>
          </p:cNvSpPr>
          <p:nvPr>
            <p:ph type="title"/>
          </p:nvPr>
        </p:nvSpPr>
        <p:spPr>
          <a:xfrm>
            <a:off x="0" y="0"/>
            <a:ext cx="9144000" cy="612775"/>
          </a:xfrm>
        </p:spPr>
        <p:txBody>
          <a:bodyPr/>
          <a:lstStyle/>
          <a:p>
            <a:pPr algn="ctr" eaLnBrk="1" hangingPunct="1">
              <a:defRPr/>
            </a:pPr>
            <a:r>
              <a:rPr lang="en-US" dirty="0">
                <a:cs typeface="+mj-cs"/>
              </a:rPr>
              <a:t>Motor neuron recruitment in the cat medial gastrocnemius muscle under different behavioral conditions</a:t>
            </a:r>
          </a:p>
        </p:txBody>
      </p:sp>
      <p:sp>
        <p:nvSpPr>
          <p:cNvPr id="2" name="TextBox 1">
            <a:extLst>
              <a:ext uri="{FF2B5EF4-FFF2-40B4-BE49-F238E27FC236}">
                <a16:creationId xmlns:a16="http://schemas.microsoft.com/office/drawing/2014/main" id="{6AB76A40-1511-482B-CE8D-660289D9A308}"/>
              </a:ext>
            </a:extLst>
          </p:cNvPr>
          <p:cNvSpPr txBox="1">
            <a:spLocks noChangeArrowheads="1"/>
          </p:cNvSpPr>
          <p:nvPr/>
        </p:nvSpPr>
        <p:spPr bwMode="auto">
          <a:xfrm>
            <a:off x="4038600" y="6248400"/>
            <a:ext cx="2578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7030A0"/>
                </a:solidFill>
              </a:rPr>
              <a:t>SIZE PRINCIPLE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2" descr="Neuroscience5e-Fig-16">
            <a:extLst>
              <a:ext uri="{FF2B5EF4-FFF2-40B4-BE49-F238E27FC236}">
                <a16:creationId xmlns:a16="http://schemas.microsoft.com/office/drawing/2014/main" id="{910133EC-C390-2B59-AEE3-19FBD039C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55663"/>
            <a:ext cx="8531225" cy="569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a:extLst>
              <a:ext uri="{FF2B5EF4-FFF2-40B4-BE49-F238E27FC236}">
                <a16:creationId xmlns:a16="http://schemas.microsoft.com/office/drawing/2014/main" id="{C37F9E39-7E66-BFBE-D98B-A0350FAEDD5C}"/>
              </a:ext>
            </a:extLst>
          </p:cNvPr>
          <p:cNvSpPr>
            <a:spLocks noGrp="1" noChangeArrowheads="1"/>
          </p:cNvSpPr>
          <p:nvPr>
            <p:ph type="title"/>
          </p:nvPr>
        </p:nvSpPr>
        <p:spPr>
          <a:xfrm>
            <a:off x="0" y="0"/>
            <a:ext cx="9144000" cy="612775"/>
          </a:xfrm>
        </p:spPr>
        <p:txBody>
          <a:bodyPr/>
          <a:lstStyle/>
          <a:p>
            <a:pPr algn="ctr" eaLnBrk="1" hangingPunct="1">
              <a:defRPr/>
            </a:pPr>
            <a:r>
              <a:rPr lang="en-US" dirty="0">
                <a:cs typeface="+mj-cs"/>
              </a:rPr>
              <a:t>The number of active motor units and their rate of firing both increase with voluntary force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11DC33D9-8285-4CD0-769C-04F9C1E4986C}"/>
              </a:ext>
            </a:extLst>
          </p:cNvPr>
          <p:cNvSpPr>
            <a:spLocks noGrp="1" noChangeArrowheads="1"/>
          </p:cNvSpPr>
          <p:nvPr>
            <p:ph type="title"/>
          </p:nvPr>
        </p:nvSpPr>
        <p:spPr>
          <a:xfrm>
            <a:off x="457200" y="365125"/>
            <a:ext cx="8229600" cy="1143000"/>
          </a:xfrm>
        </p:spPr>
        <p:txBody>
          <a:bodyPr/>
          <a:lstStyle/>
          <a:p>
            <a:pPr algn="ctr" eaLnBrk="1" hangingPunct="1"/>
            <a:r>
              <a:rPr lang="en-US" altLang="en-US" sz="2800">
                <a:ea typeface="ＭＳ Ｐゴシック" panose="020B0600070205080204" pitchFamily="34" charset="-128"/>
              </a:rPr>
              <a:t>Features of </a:t>
            </a:r>
            <a:r>
              <a:rPr lang="el-GR" altLang="en-US" sz="2800">
                <a:ea typeface="ＭＳ Ｐゴシック" panose="020B0600070205080204" pitchFamily="34" charset="-128"/>
              </a:rPr>
              <a:t>α</a:t>
            </a:r>
            <a:r>
              <a:rPr lang="en-US" altLang="en-US" sz="2800">
                <a:ea typeface="ＭＳ Ｐゴシック" panose="020B0600070205080204" pitchFamily="34" charset="-128"/>
              </a:rPr>
              <a:t> motor neurons</a:t>
            </a:r>
          </a:p>
        </p:txBody>
      </p:sp>
      <p:sp>
        <p:nvSpPr>
          <p:cNvPr id="6" name="Rectangle 5">
            <a:extLst>
              <a:ext uri="{FF2B5EF4-FFF2-40B4-BE49-F238E27FC236}">
                <a16:creationId xmlns:a16="http://schemas.microsoft.com/office/drawing/2014/main" id="{8D0D171A-B945-EE82-FD00-5077D3CE9934}"/>
              </a:ext>
            </a:extLst>
          </p:cNvPr>
          <p:cNvSpPr/>
          <p:nvPr/>
        </p:nvSpPr>
        <p:spPr>
          <a:xfrm rot="16200000">
            <a:off x="2937485" y="4268463"/>
            <a:ext cx="4655853" cy="523220"/>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fontAlgn="auto" hangingPunct="1">
              <a:spcBef>
                <a:spcPts val="0"/>
              </a:spcBef>
              <a:spcAft>
                <a:spcPts val="0"/>
              </a:spcAft>
              <a:defRPr/>
            </a:pP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rPr>
              <a:t>Intermediate</a:t>
            </a:r>
          </a:p>
        </p:txBody>
      </p:sp>
      <p:graphicFrame>
        <p:nvGraphicFramePr>
          <p:cNvPr id="5" name="Table 4">
            <a:extLst>
              <a:ext uri="{FF2B5EF4-FFF2-40B4-BE49-F238E27FC236}">
                <a16:creationId xmlns:a16="http://schemas.microsoft.com/office/drawing/2014/main" id="{3D8E7FF6-D6F7-C7F1-D1CF-7349A5D7117F}"/>
              </a:ext>
            </a:extLst>
          </p:cNvPr>
          <p:cNvGraphicFramePr>
            <a:graphicFrameLocks noGrp="1"/>
          </p:cNvGraphicFramePr>
          <p:nvPr/>
        </p:nvGraphicFramePr>
        <p:xfrm>
          <a:off x="381000" y="1524000"/>
          <a:ext cx="8382000" cy="49530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609600">
                <a:tc>
                  <a:txBody>
                    <a:bodyPr/>
                    <a:lstStyle/>
                    <a:p>
                      <a:endParaRPr lang="en-US" dirty="0"/>
                    </a:p>
                  </a:txBody>
                  <a:tcPr/>
                </a:tc>
                <a:tc>
                  <a:txBody>
                    <a:bodyPr/>
                    <a:lstStyle/>
                    <a:p>
                      <a:r>
                        <a:rPr lang="en-US" dirty="0">
                          <a:solidFill>
                            <a:schemeClr val="tx1"/>
                          </a:solidFill>
                        </a:rPr>
                        <a:t>That</a:t>
                      </a:r>
                      <a:r>
                        <a:rPr lang="en-US" baseline="0" dirty="0">
                          <a:solidFill>
                            <a:schemeClr val="tx1"/>
                          </a:solidFill>
                        </a:rPr>
                        <a:t> innervate small motor units </a:t>
                      </a:r>
                    </a:p>
                  </a:txBody>
                  <a:tcPr/>
                </a:tc>
                <a:tc>
                  <a:txBody>
                    <a:bodyPr/>
                    <a:lstStyle/>
                    <a:p>
                      <a:endParaRPr lang="en-US" dirty="0"/>
                    </a:p>
                  </a:txBody>
                  <a:tcPr/>
                </a:tc>
                <a:tc>
                  <a:txBody>
                    <a:bodyPr/>
                    <a:lstStyle/>
                    <a:p>
                      <a:r>
                        <a:rPr lang="en-US" dirty="0">
                          <a:solidFill>
                            <a:schemeClr val="tx1"/>
                          </a:solidFill>
                        </a:rPr>
                        <a:t>That innervate large motor units</a:t>
                      </a:r>
                    </a:p>
                  </a:txBody>
                  <a:tcPr/>
                </a:tc>
                <a:extLst>
                  <a:ext uri="{0D108BD9-81ED-4DB2-BD59-A6C34878D82A}">
                    <a16:rowId xmlns:a16="http://schemas.microsoft.com/office/drawing/2014/main" val="10000"/>
                  </a:ext>
                </a:extLst>
              </a:tr>
              <a:tr h="477861">
                <a:tc>
                  <a:txBody>
                    <a:bodyPr/>
                    <a:lstStyle/>
                    <a:p>
                      <a:r>
                        <a:rPr lang="en-US" dirty="0"/>
                        <a:t>Axonal diameter</a:t>
                      </a:r>
                    </a:p>
                  </a:txBody>
                  <a:tcPr/>
                </a:tc>
                <a:tc>
                  <a:txBody>
                    <a:bodyPr/>
                    <a:lstStyle/>
                    <a:p>
                      <a:r>
                        <a:rPr lang="en-US" dirty="0"/>
                        <a:t>Smaller</a:t>
                      </a:r>
                    </a:p>
                  </a:txBody>
                  <a:tcPr/>
                </a:tc>
                <a:tc>
                  <a:txBody>
                    <a:bodyPr/>
                    <a:lstStyle/>
                    <a:p>
                      <a:endParaRPr lang="en-US" dirty="0"/>
                    </a:p>
                  </a:txBody>
                  <a:tcPr/>
                </a:tc>
                <a:tc>
                  <a:txBody>
                    <a:bodyPr/>
                    <a:lstStyle/>
                    <a:p>
                      <a:r>
                        <a:rPr lang="en-US" dirty="0"/>
                        <a:t>Larger</a:t>
                      </a:r>
                    </a:p>
                  </a:txBody>
                  <a:tcPr/>
                </a:tc>
                <a:extLst>
                  <a:ext uri="{0D108BD9-81ED-4DB2-BD59-A6C34878D82A}">
                    <a16:rowId xmlns:a16="http://schemas.microsoft.com/office/drawing/2014/main" val="10001"/>
                  </a:ext>
                </a:extLst>
              </a:tr>
              <a:tr h="477861">
                <a:tc>
                  <a:txBody>
                    <a:bodyPr/>
                    <a:lstStyle/>
                    <a:p>
                      <a:r>
                        <a:rPr lang="en-US" dirty="0"/>
                        <a:t>Input resistance</a:t>
                      </a:r>
                    </a:p>
                  </a:txBody>
                  <a:tcPr/>
                </a:tc>
                <a:tc>
                  <a:txBody>
                    <a:bodyPr/>
                    <a:lstStyle/>
                    <a:p>
                      <a:r>
                        <a:rPr lang="en-US" dirty="0"/>
                        <a:t>Larger</a:t>
                      </a:r>
                    </a:p>
                  </a:txBody>
                  <a:tcPr/>
                </a:tc>
                <a:tc>
                  <a:txBody>
                    <a:bodyPr/>
                    <a:lstStyle/>
                    <a:p>
                      <a:endParaRPr lang="en-US" dirty="0"/>
                    </a:p>
                  </a:txBody>
                  <a:tcPr/>
                </a:tc>
                <a:tc>
                  <a:txBody>
                    <a:bodyPr/>
                    <a:lstStyle/>
                    <a:p>
                      <a:r>
                        <a:rPr lang="en-US" dirty="0"/>
                        <a:t>Smaller</a:t>
                      </a:r>
                    </a:p>
                  </a:txBody>
                  <a:tcPr/>
                </a:tc>
                <a:extLst>
                  <a:ext uri="{0D108BD9-81ED-4DB2-BD59-A6C34878D82A}">
                    <a16:rowId xmlns:a16="http://schemas.microsoft.com/office/drawing/2014/main" val="10002"/>
                  </a:ext>
                </a:extLst>
              </a:tr>
              <a:tr h="477861">
                <a:tc>
                  <a:txBody>
                    <a:bodyPr/>
                    <a:lstStyle/>
                    <a:p>
                      <a:r>
                        <a:rPr lang="en-US" dirty="0"/>
                        <a:t>Excitability</a:t>
                      </a:r>
                      <a:endParaRPr lang="en-US" baseline="0" dirty="0"/>
                    </a:p>
                  </a:txBody>
                  <a:tcPr/>
                </a:tc>
                <a:tc>
                  <a:txBody>
                    <a:bodyPr/>
                    <a:lstStyle/>
                    <a:p>
                      <a:r>
                        <a:rPr lang="en-US" dirty="0"/>
                        <a:t>Greater</a:t>
                      </a:r>
                      <a:r>
                        <a:rPr lang="en-US" baseline="0" dirty="0"/>
                        <a:t> </a:t>
                      </a:r>
                    </a:p>
                  </a:txBody>
                  <a:tcPr/>
                </a:tc>
                <a:tc>
                  <a:txBody>
                    <a:bodyPr/>
                    <a:lstStyle/>
                    <a:p>
                      <a:endParaRPr lang="en-US"/>
                    </a:p>
                  </a:txBody>
                  <a:tcPr/>
                </a:tc>
                <a:tc>
                  <a:txBody>
                    <a:bodyPr/>
                    <a:lstStyle/>
                    <a:p>
                      <a:r>
                        <a:rPr lang="en-US" dirty="0"/>
                        <a:t>Lesser</a:t>
                      </a:r>
                    </a:p>
                  </a:txBody>
                  <a:tcPr/>
                </a:tc>
                <a:extLst>
                  <a:ext uri="{0D108BD9-81ED-4DB2-BD59-A6C34878D82A}">
                    <a16:rowId xmlns:a16="http://schemas.microsoft.com/office/drawing/2014/main" val="10003"/>
                  </a:ext>
                </a:extLst>
              </a:tr>
              <a:tr h="477861">
                <a:tc>
                  <a:txBody>
                    <a:bodyPr/>
                    <a:lstStyle/>
                    <a:p>
                      <a:r>
                        <a:rPr lang="en-US" dirty="0"/>
                        <a:t>EPSP amplitude</a:t>
                      </a:r>
                    </a:p>
                  </a:txBody>
                  <a:tcPr/>
                </a:tc>
                <a:tc>
                  <a:txBody>
                    <a:bodyPr/>
                    <a:lstStyle/>
                    <a:p>
                      <a:r>
                        <a:rPr lang="en-US" dirty="0"/>
                        <a:t>Larger</a:t>
                      </a:r>
                    </a:p>
                  </a:txBody>
                  <a:tcPr/>
                </a:tc>
                <a:tc>
                  <a:txBody>
                    <a:bodyPr/>
                    <a:lstStyle/>
                    <a:p>
                      <a:endParaRPr lang="en-US" dirty="0"/>
                    </a:p>
                  </a:txBody>
                  <a:tcPr/>
                </a:tc>
                <a:tc>
                  <a:txBody>
                    <a:bodyPr/>
                    <a:lstStyle/>
                    <a:p>
                      <a:r>
                        <a:rPr lang="en-US" dirty="0"/>
                        <a:t>Smaller</a:t>
                      </a:r>
                    </a:p>
                  </a:txBody>
                  <a:tcPr/>
                </a:tc>
                <a:extLst>
                  <a:ext uri="{0D108BD9-81ED-4DB2-BD59-A6C34878D82A}">
                    <a16:rowId xmlns:a16="http://schemas.microsoft.com/office/drawing/2014/main" val="10004"/>
                  </a:ext>
                </a:extLst>
              </a:tr>
              <a:tr h="477861">
                <a:tc>
                  <a:txBody>
                    <a:bodyPr/>
                    <a:lstStyle/>
                    <a:p>
                      <a:r>
                        <a:rPr lang="en-US" dirty="0"/>
                        <a:t>Duration</a:t>
                      </a:r>
                      <a:r>
                        <a:rPr lang="en-US" baseline="0" dirty="0"/>
                        <a:t> of after-</a:t>
                      </a:r>
                      <a:r>
                        <a:rPr lang="en-US" baseline="0" dirty="0" err="1"/>
                        <a:t>hyperpolarization</a:t>
                      </a:r>
                      <a:endParaRPr lang="en-US" dirty="0"/>
                    </a:p>
                  </a:txBody>
                  <a:tcPr/>
                </a:tc>
                <a:tc>
                  <a:txBody>
                    <a:bodyPr/>
                    <a:lstStyle/>
                    <a:p>
                      <a:r>
                        <a:rPr lang="en-US" dirty="0"/>
                        <a:t>Longer</a:t>
                      </a:r>
                    </a:p>
                  </a:txBody>
                  <a:tcPr/>
                </a:tc>
                <a:tc>
                  <a:txBody>
                    <a:bodyPr/>
                    <a:lstStyle/>
                    <a:p>
                      <a:endParaRPr lang="en-US"/>
                    </a:p>
                  </a:txBody>
                  <a:tcPr/>
                </a:tc>
                <a:tc>
                  <a:txBody>
                    <a:bodyPr/>
                    <a:lstStyle/>
                    <a:p>
                      <a:r>
                        <a:rPr lang="en-US" dirty="0"/>
                        <a:t>Shorter</a:t>
                      </a:r>
                    </a:p>
                  </a:txBody>
                  <a:tcPr/>
                </a:tc>
                <a:extLst>
                  <a:ext uri="{0D108BD9-81ED-4DB2-BD59-A6C34878D82A}">
                    <a16:rowId xmlns:a16="http://schemas.microsoft.com/office/drawing/2014/main" val="10005"/>
                  </a:ext>
                </a:extLst>
              </a:tr>
              <a:tr h="1761396">
                <a:tc>
                  <a:txBody>
                    <a:bodyPr/>
                    <a:lstStyle/>
                    <a:p>
                      <a:endParaRPr lang="en-US" dirty="0"/>
                    </a:p>
                  </a:txBody>
                  <a:tcPr/>
                </a:tc>
                <a:tc>
                  <a:txBody>
                    <a:bodyPr/>
                    <a:lstStyle/>
                    <a:p>
                      <a:r>
                        <a:rPr lang="en-US" baseline="0" dirty="0"/>
                        <a:t>-Easily depolarized</a:t>
                      </a:r>
                    </a:p>
                    <a:p>
                      <a:r>
                        <a:rPr lang="en-US" baseline="0" dirty="0"/>
                        <a:t>-Slow rate of firing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-Control s</a:t>
                      </a:r>
                      <a:r>
                        <a:rPr lang="en-US" dirty="0"/>
                        <a:t>low muscle fibers needed for posture</a:t>
                      </a:r>
                    </a:p>
                  </a:txBody>
                  <a:tcPr/>
                </a:tc>
                <a:tc>
                  <a:txBody>
                    <a:bodyPr/>
                    <a:lstStyle/>
                    <a:p>
                      <a:endParaRPr lang="en-US" dirty="0"/>
                    </a:p>
                  </a:txBody>
                  <a:tcPr/>
                </a:tc>
                <a:tc>
                  <a:txBody>
                    <a:bodyPr/>
                    <a:lstStyle/>
                    <a:p>
                      <a:r>
                        <a:rPr lang="en-US" dirty="0"/>
                        <a:t>-Difficult</a:t>
                      </a:r>
                      <a:r>
                        <a:rPr lang="en-US" baseline="0" dirty="0"/>
                        <a:t> to depolarize</a:t>
                      </a:r>
                    </a:p>
                    <a:p>
                      <a:r>
                        <a:rPr lang="en-US" baseline="0" dirty="0"/>
                        <a:t>-Fast rate of firing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r>
                        <a:rPr lang="en-US" dirty="0"/>
                        <a:t>Control fibers</a:t>
                      </a:r>
                      <a:r>
                        <a:rPr lang="en-US" baseline="0" dirty="0"/>
                        <a:t> that produce m</a:t>
                      </a:r>
                      <a:r>
                        <a:rPr lang="en-US" dirty="0"/>
                        <a:t>ax</a:t>
                      </a:r>
                      <a:r>
                        <a:rPr lang="en-US" baseline="0" dirty="0"/>
                        <a:t> force used for jumping</a:t>
                      </a:r>
                      <a:endParaRPr lang="en-US" dirty="0"/>
                    </a:p>
                  </a:txBody>
                  <a:tcPr/>
                </a:tc>
                <a:extLst>
                  <a:ext uri="{0D108BD9-81ED-4DB2-BD59-A6C34878D82A}">
                    <a16:rowId xmlns:a16="http://schemas.microsoft.com/office/drawing/2014/main" val="10006"/>
                  </a:ext>
                </a:extLst>
              </a:tr>
            </a:tbl>
          </a:graphicData>
        </a:graphic>
      </p:graphicFrame>
      <p:sp>
        <p:nvSpPr>
          <p:cNvPr id="8" name="Rectangle 7">
            <a:extLst>
              <a:ext uri="{FF2B5EF4-FFF2-40B4-BE49-F238E27FC236}">
                <a16:creationId xmlns:a16="http://schemas.microsoft.com/office/drawing/2014/main" id="{4BBD649E-4523-CCC8-3D48-7061C267F1B8}"/>
              </a:ext>
            </a:extLst>
          </p:cNvPr>
          <p:cNvSpPr/>
          <p:nvPr/>
        </p:nvSpPr>
        <p:spPr>
          <a:xfrm>
            <a:off x="5334000" y="2133600"/>
            <a:ext cx="542317" cy="3970318"/>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fontAlgn="auto" hangingPunct="1">
              <a:spcBef>
                <a:spcPts val="0"/>
              </a:spcBef>
              <a:spcAft>
                <a:spcPts val="0"/>
              </a:spcAft>
              <a:defRPr/>
            </a:pPr>
            <a:r>
              <a:rPr lang="en-US" sz="2800" cap="all" dirty="0" err="1">
                <a:ln w="0"/>
                <a:effectLst>
                  <a:outerShdw blurRad="38100" dist="19050" dir="2700000" algn="tl" rotWithShape="0">
                    <a:schemeClr val="dk1">
                      <a:alpha val="40000"/>
                    </a:schemeClr>
                  </a:outerShdw>
                </a:effectLst>
              </a:rPr>
              <a:t>Cont</a:t>
            </a:r>
            <a:endParaRPr lang="en-US" sz="2800" cap="all" dirty="0">
              <a:ln w="0"/>
              <a:effectLst>
                <a:outerShdw blurRad="38100" dist="19050" dir="2700000" algn="tl" rotWithShape="0">
                  <a:schemeClr val="dk1">
                    <a:alpha val="40000"/>
                  </a:schemeClr>
                </a:outerShdw>
              </a:effectLst>
            </a:endParaRPr>
          </a:p>
          <a:p>
            <a:pPr algn="ctr" eaLnBrk="1" fontAlgn="auto" hangingPunct="1">
              <a:spcBef>
                <a:spcPts val="0"/>
              </a:spcBef>
              <a:spcAft>
                <a:spcPts val="0"/>
              </a:spcAft>
              <a:defRPr/>
            </a:pPr>
            <a:r>
              <a:rPr lang="en-US" sz="2800" cap="all" dirty="0">
                <a:ln w="0"/>
                <a:effectLst>
                  <a:outerShdw blurRad="38100" dist="19050" dir="2700000" algn="tl" rotWithShape="0">
                    <a:schemeClr val="dk1">
                      <a:alpha val="40000"/>
                    </a:schemeClr>
                  </a:outerShdw>
                </a:effectLst>
              </a:rPr>
              <a:t>I</a:t>
            </a:r>
          </a:p>
          <a:p>
            <a:pPr algn="ctr" eaLnBrk="1" fontAlgn="auto" hangingPunct="1">
              <a:spcBef>
                <a:spcPts val="0"/>
              </a:spcBef>
              <a:spcAft>
                <a:spcPts val="0"/>
              </a:spcAft>
              <a:defRPr/>
            </a:pPr>
            <a:r>
              <a:rPr lang="en-US" sz="2800" cap="all" dirty="0" err="1">
                <a:ln w="0"/>
                <a:effectLst>
                  <a:outerShdw blurRad="38100" dist="19050" dir="2700000" algn="tl" rotWithShape="0">
                    <a:schemeClr val="dk1">
                      <a:alpha val="40000"/>
                    </a:schemeClr>
                  </a:outerShdw>
                </a:effectLst>
              </a:rPr>
              <a:t>nuum</a:t>
            </a:r>
            <a:endParaRPr lang="en-US" sz="2800" cap="all" dirty="0">
              <a:ln w="0"/>
              <a:effectLst>
                <a:outerShdw blurRad="38100" dist="19050" dir="2700000" algn="tl" rotWithShape="0">
                  <a:schemeClr val="dk1">
                    <a:alpha val="40000"/>
                  </a:scheme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E449568F-D6F2-58CD-98CA-9C40FF4FC983}"/>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Increase motor unit size, alpha motor neuron exhibits:</a:t>
            </a:r>
          </a:p>
        </p:txBody>
      </p:sp>
      <p:graphicFrame>
        <p:nvGraphicFramePr>
          <p:cNvPr id="4" name="Content Placeholder 3">
            <a:extLst>
              <a:ext uri="{FF2B5EF4-FFF2-40B4-BE49-F238E27FC236}">
                <a16:creationId xmlns:a16="http://schemas.microsoft.com/office/drawing/2014/main" id="{F8698627-91E0-7131-8CEA-1375298649CB}"/>
              </a:ext>
            </a:extLst>
          </p:cNvPr>
          <p:cNvGraphicFramePr>
            <a:graphicFrameLocks noGrp="1"/>
          </p:cNvGraphicFramePr>
          <p:nvPr>
            <p:ph idx="1"/>
          </p:nvPr>
        </p:nvGraphicFramePr>
        <p:xfrm>
          <a:off x="1489075" y="1871663"/>
          <a:ext cx="6403976" cy="3306786"/>
        </p:xfrm>
        <a:graphic>
          <a:graphicData uri="http://schemas.openxmlformats.org/drawingml/2006/table">
            <a:tbl>
              <a:tblPr firstRow="1" bandRow="1">
                <a:tableStyleId>{5C22544A-7EE6-4342-B048-85BDC9FD1C3A}</a:tableStyleId>
              </a:tblPr>
              <a:tblGrid>
                <a:gridCol w="3201988">
                  <a:extLst>
                    <a:ext uri="{9D8B030D-6E8A-4147-A177-3AD203B41FA5}">
                      <a16:colId xmlns:a16="http://schemas.microsoft.com/office/drawing/2014/main" val="20000"/>
                    </a:ext>
                  </a:extLst>
                </a:gridCol>
                <a:gridCol w="3201988">
                  <a:extLst>
                    <a:ext uri="{9D8B030D-6E8A-4147-A177-3AD203B41FA5}">
                      <a16:colId xmlns:a16="http://schemas.microsoft.com/office/drawing/2014/main" val="20001"/>
                    </a:ext>
                  </a:extLst>
                </a:gridCol>
              </a:tblGrid>
              <a:tr h="370760">
                <a:tc>
                  <a:txBody>
                    <a:bodyPr/>
                    <a:lstStyle/>
                    <a:p>
                      <a:pPr algn="ctr"/>
                      <a:r>
                        <a:rPr lang="en-US" sz="1800" dirty="0">
                          <a:solidFill>
                            <a:schemeClr val="tx1"/>
                          </a:solidFill>
                        </a:rPr>
                        <a:t>Increased</a:t>
                      </a:r>
                    </a:p>
                  </a:txBody>
                  <a:tcPr marL="91442" marR="91442" marT="45711" marB="45711"/>
                </a:tc>
                <a:tc>
                  <a:txBody>
                    <a:bodyPr/>
                    <a:lstStyle/>
                    <a:p>
                      <a:pPr algn="ctr"/>
                      <a:r>
                        <a:rPr lang="en-US" sz="1800" dirty="0">
                          <a:solidFill>
                            <a:schemeClr val="tx1"/>
                          </a:solidFill>
                        </a:rPr>
                        <a:t>Decreased</a:t>
                      </a:r>
                    </a:p>
                  </a:txBody>
                  <a:tcPr marL="91442" marR="91442" marT="45711" marB="45711"/>
                </a:tc>
                <a:extLst>
                  <a:ext uri="{0D108BD9-81ED-4DB2-BD59-A6C34878D82A}">
                    <a16:rowId xmlns:a16="http://schemas.microsoft.com/office/drawing/2014/main" val="10000"/>
                  </a:ext>
                </a:extLst>
              </a:tr>
              <a:tr h="370760">
                <a:tc>
                  <a:txBody>
                    <a:bodyPr/>
                    <a:lstStyle/>
                    <a:p>
                      <a:r>
                        <a:rPr lang="en-US" sz="1800" dirty="0"/>
                        <a:t>Cell body size</a:t>
                      </a:r>
                    </a:p>
                  </a:txBody>
                  <a:tcPr marL="91442" marR="91442" marT="45711" marB="45711"/>
                </a:tc>
                <a:tc>
                  <a:txBody>
                    <a:bodyPr/>
                    <a:lstStyle/>
                    <a:p>
                      <a:r>
                        <a:rPr lang="en-US" sz="1800" dirty="0"/>
                        <a:t>Input resistance</a:t>
                      </a:r>
                    </a:p>
                  </a:txBody>
                  <a:tcPr marL="91442" marR="91442" marT="45711" marB="45711"/>
                </a:tc>
                <a:extLst>
                  <a:ext uri="{0D108BD9-81ED-4DB2-BD59-A6C34878D82A}">
                    <a16:rowId xmlns:a16="http://schemas.microsoft.com/office/drawing/2014/main" val="10001"/>
                  </a:ext>
                </a:extLst>
              </a:tr>
              <a:tr h="370760">
                <a:tc>
                  <a:txBody>
                    <a:bodyPr/>
                    <a:lstStyle/>
                    <a:p>
                      <a:r>
                        <a:rPr lang="en-US" sz="1800" dirty="0"/>
                        <a:t>Dendritic Complexity</a:t>
                      </a:r>
                    </a:p>
                  </a:txBody>
                  <a:tcPr marL="91442" marR="91442" marT="45711" marB="45711"/>
                </a:tc>
                <a:tc>
                  <a:txBody>
                    <a:bodyPr/>
                    <a:lstStyle/>
                    <a:p>
                      <a:r>
                        <a:rPr lang="en-US" sz="1800" dirty="0"/>
                        <a:t>Excitability</a:t>
                      </a:r>
                    </a:p>
                  </a:txBody>
                  <a:tcPr marL="91442" marR="91442" marT="45711" marB="45711"/>
                </a:tc>
                <a:extLst>
                  <a:ext uri="{0D108BD9-81ED-4DB2-BD59-A6C34878D82A}">
                    <a16:rowId xmlns:a16="http://schemas.microsoft.com/office/drawing/2014/main" val="10002"/>
                  </a:ext>
                </a:extLst>
              </a:tr>
              <a:tr h="640055">
                <a:tc>
                  <a:txBody>
                    <a:bodyPr/>
                    <a:lstStyle/>
                    <a:p>
                      <a:r>
                        <a:rPr lang="en-US" sz="1800" dirty="0"/>
                        <a:t>Short-term EPSP potentiation</a:t>
                      </a:r>
                      <a:r>
                        <a:rPr lang="en-US" sz="1800" baseline="0" dirty="0"/>
                        <a:t> with repeated activation</a:t>
                      </a:r>
                      <a:endParaRPr lang="en-US" sz="1800" dirty="0"/>
                    </a:p>
                  </a:txBody>
                  <a:tcPr marL="91442" marR="91442" marT="45711" marB="45711"/>
                </a:tc>
                <a:tc>
                  <a:txBody>
                    <a:bodyPr/>
                    <a:lstStyle/>
                    <a:p>
                      <a:r>
                        <a:rPr lang="en-US" sz="1800" dirty="0" err="1"/>
                        <a:t>Ia</a:t>
                      </a:r>
                      <a:r>
                        <a:rPr lang="en-US" sz="1800" baseline="0" dirty="0"/>
                        <a:t> EPSP amplitude</a:t>
                      </a:r>
                      <a:endParaRPr lang="en-US" sz="1800" dirty="0"/>
                    </a:p>
                  </a:txBody>
                  <a:tcPr marL="91442" marR="91442" marT="45711" marB="45711"/>
                </a:tc>
                <a:extLst>
                  <a:ext uri="{0D108BD9-81ED-4DB2-BD59-A6C34878D82A}">
                    <a16:rowId xmlns:a16="http://schemas.microsoft.com/office/drawing/2014/main" val="10003"/>
                  </a:ext>
                </a:extLst>
              </a:tr>
              <a:tr h="640055">
                <a:tc>
                  <a:txBody>
                    <a:bodyPr/>
                    <a:lstStyle/>
                    <a:p>
                      <a:r>
                        <a:rPr lang="en-US" sz="1800" dirty="0"/>
                        <a:t>Axonal diameter</a:t>
                      </a:r>
                      <a:r>
                        <a:rPr lang="en-US" sz="1800" baseline="0" dirty="0"/>
                        <a:t> (i.e. faster conduction)</a:t>
                      </a:r>
                      <a:endParaRPr lang="en-US" sz="1800" dirty="0"/>
                    </a:p>
                  </a:txBody>
                  <a:tcPr marL="91442" marR="91442" marT="45711" marB="45711"/>
                </a:tc>
                <a:tc>
                  <a:txBody>
                    <a:bodyPr/>
                    <a:lstStyle/>
                    <a:p>
                      <a:r>
                        <a:rPr lang="en-US" sz="1800" dirty="0"/>
                        <a:t>PSP decay constant</a:t>
                      </a:r>
                    </a:p>
                  </a:txBody>
                  <a:tcPr marL="91442" marR="91442" marT="45711" marB="45711"/>
                </a:tc>
                <a:extLst>
                  <a:ext uri="{0D108BD9-81ED-4DB2-BD59-A6C34878D82A}">
                    <a16:rowId xmlns:a16="http://schemas.microsoft.com/office/drawing/2014/main" val="10004"/>
                  </a:ext>
                </a:extLst>
              </a:tr>
              <a:tr h="914372">
                <a:tc>
                  <a:txBody>
                    <a:bodyPr/>
                    <a:lstStyle/>
                    <a:p>
                      <a:r>
                        <a:rPr lang="en-US" sz="1800" dirty="0"/>
                        <a:t>Number of axonal branches (i.e., more muscle fibers innervated)</a:t>
                      </a:r>
                    </a:p>
                  </a:txBody>
                  <a:tcPr marL="91442" marR="91442" marT="45711" marB="45711"/>
                </a:tc>
                <a:tc>
                  <a:txBody>
                    <a:bodyPr/>
                    <a:lstStyle/>
                    <a:p>
                      <a:r>
                        <a:rPr lang="en-US" sz="1800" dirty="0"/>
                        <a:t>Duration of after-hyperpolarization</a:t>
                      </a:r>
                    </a:p>
                  </a:txBody>
                  <a:tcPr marL="91442" marR="91442" marT="45711" marB="45711"/>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descr="Kandel Ch 34 (dragged).pdf">
            <a:extLst>
              <a:ext uri="{FF2B5EF4-FFF2-40B4-BE49-F238E27FC236}">
                <a16:creationId xmlns:a16="http://schemas.microsoft.com/office/drawing/2014/main" id="{CDE488D4-7A4A-5468-7980-AE920E441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95" t="22581" r="37625" b="38174"/>
          <a:stretch>
            <a:fillRect/>
          </a:stretch>
        </p:blipFill>
        <p:spPr bwMode="auto">
          <a:xfrm>
            <a:off x="1208088" y="0"/>
            <a:ext cx="7813675" cy="653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D0D8DE3C-08F0-A1CC-A821-14E0C9EFE9BA}"/>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Motor System Lecture Plan</a:t>
            </a:r>
          </a:p>
        </p:txBody>
      </p:sp>
      <p:sp>
        <p:nvSpPr>
          <p:cNvPr id="15362" name="Rectangle 3">
            <a:extLst>
              <a:ext uri="{FF2B5EF4-FFF2-40B4-BE49-F238E27FC236}">
                <a16:creationId xmlns:a16="http://schemas.microsoft.com/office/drawing/2014/main" id="{3B3F89A7-EEAD-1C9C-A118-EC29F34CD59C}"/>
              </a:ext>
            </a:extLst>
          </p:cNvPr>
          <p:cNvSpPr>
            <a:spLocks noGrp="1" noChangeArrowheads="1"/>
          </p:cNvSpPr>
          <p:nvPr>
            <p:ph type="body" idx="1"/>
          </p:nvPr>
        </p:nvSpPr>
        <p:spPr bwMode="auto">
          <a:xfrm>
            <a:off x="457200" y="914400"/>
            <a:ext cx="8229600" cy="617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Tx/>
              <a:buChar char="•"/>
            </a:pPr>
            <a:r>
              <a:rPr lang="en-US" altLang="en-US">
                <a:ea typeface="ＭＳ Ｐゴシック" panose="020B0600070205080204" pitchFamily="34" charset="-128"/>
              </a:rPr>
              <a:t>Organization of the motor system</a:t>
            </a:r>
          </a:p>
          <a:p>
            <a:pPr>
              <a:lnSpc>
                <a:spcPct val="90000"/>
              </a:lnSpc>
              <a:buFontTx/>
              <a:buChar char="•"/>
            </a:pPr>
            <a:r>
              <a:rPr lang="en-US" altLang="en-US">
                <a:ea typeface="ＭＳ Ｐゴシック" panose="020B0600070205080204" pitchFamily="34" charset="-128"/>
              </a:rPr>
              <a:t>Alpha motor neuron and the motor unit</a:t>
            </a:r>
          </a:p>
          <a:p>
            <a:pPr>
              <a:lnSpc>
                <a:spcPct val="90000"/>
              </a:lnSpc>
              <a:buFontTx/>
              <a:buChar char="•"/>
            </a:pPr>
            <a:r>
              <a:rPr lang="en-US" altLang="en-US">
                <a:ea typeface="ＭＳ Ｐゴシック" panose="020B0600070205080204" pitchFamily="34" charset="-128"/>
              </a:rPr>
              <a:t>Muscle and the neuromuscular junction</a:t>
            </a:r>
          </a:p>
          <a:p>
            <a:pPr>
              <a:lnSpc>
                <a:spcPct val="90000"/>
              </a:lnSpc>
              <a:buFontTx/>
              <a:buChar char="•"/>
            </a:pPr>
            <a:r>
              <a:rPr lang="en-US" altLang="en-US">
                <a:ea typeface="ＭＳ Ｐゴシック" panose="020B0600070205080204" pitchFamily="34" charset="-128"/>
              </a:rPr>
              <a:t>Spinal reflexes</a:t>
            </a:r>
          </a:p>
          <a:p>
            <a:pPr lvl="1">
              <a:lnSpc>
                <a:spcPct val="90000"/>
              </a:lnSpc>
              <a:buFont typeface="Arial" panose="020B0604020202020204" pitchFamily="34" charset="0"/>
              <a:buChar char="•"/>
            </a:pPr>
            <a:r>
              <a:rPr lang="en-US" altLang="en-US" sz="2400">
                <a:ea typeface="ＭＳ Ｐゴシック" panose="020B0600070205080204" pitchFamily="34" charset="-128"/>
              </a:rPr>
              <a:t>Myotatic reflex</a:t>
            </a:r>
          </a:p>
          <a:p>
            <a:pPr lvl="1">
              <a:lnSpc>
                <a:spcPct val="90000"/>
              </a:lnSpc>
              <a:buFont typeface="Arial" panose="020B0604020202020204" pitchFamily="34" charset="0"/>
              <a:buChar char="•"/>
            </a:pPr>
            <a:r>
              <a:rPr lang="en-US" altLang="en-US" sz="2400">
                <a:ea typeface="ＭＳ Ｐゴシック" panose="020B0600070205080204" pitchFamily="34" charset="-128"/>
              </a:rPr>
              <a:t>Gamma motor neuron</a:t>
            </a:r>
          </a:p>
          <a:p>
            <a:pPr lvl="1">
              <a:lnSpc>
                <a:spcPct val="90000"/>
              </a:lnSpc>
              <a:buFont typeface="Arial" panose="020B0604020202020204" pitchFamily="34" charset="0"/>
              <a:buChar char="•"/>
            </a:pPr>
            <a:r>
              <a:rPr lang="en-US" altLang="en-US" sz="2400">
                <a:ea typeface="ＭＳ Ｐゴシック" panose="020B0600070205080204" pitchFamily="34" charset="-128"/>
              </a:rPr>
              <a:t>Golgi tendon organ</a:t>
            </a:r>
          </a:p>
          <a:p>
            <a:pPr lvl="1">
              <a:lnSpc>
                <a:spcPct val="90000"/>
              </a:lnSpc>
              <a:buFont typeface="Arial" panose="020B0604020202020204" pitchFamily="34" charset="0"/>
              <a:buChar char="•"/>
            </a:pPr>
            <a:r>
              <a:rPr lang="en-US" altLang="en-US" sz="2400">
                <a:ea typeface="ＭＳ Ｐゴシック" panose="020B0600070205080204" pitchFamily="34" charset="-128"/>
              </a:rPr>
              <a:t>Flexor reflex</a:t>
            </a:r>
          </a:p>
          <a:p>
            <a:pPr>
              <a:lnSpc>
                <a:spcPct val="90000"/>
              </a:lnSpc>
              <a:buFontTx/>
              <a:buChar char="•"/>
            </a:pPr>
            <a:r>
              <a:rPr lang="en-US" altLang="en-US">
                <a:ea typeface="ＭＳ Ｐゴシック" panose="020B0600070205080204" pitchFamily="34" charset="-128"/>
              </a:rPr>
              <a:t>Central pattern generators</a:t>
            </a:r>
          </a:p>
          <a:p>
            <a:pPr>
              <a:lnSpc>
                <a:spcPct val="90000"/>
              </a:lnSpc>
              <a:buFontTx/>
              <a:buChar char="•"/>
            </a:pPr>
            <a:r>
              <a:rPr lang="en-US" altLang="en-US">
                <a:ea typeface="ＭＳ Ｐゴシック" panose="020B0600070205080204" pitchFamily="34" charset="-128"/>
              </a:rPr>
              <a:t>Locomotion</a:t>
            </a:r>
          </a:p>
          <a:p>
            <a:pPr>
              <a:lnSpc>
                <a:spcPct val="90000"/>
              </a:lnSpc>
              <a:buFontTx/>
              <a:buChar char="•"/>
            </a:pPr>
            <a:r>
              <a:rPr lang="en-US" altLang="en-US">
                <a:ea typeface="ＭＳ Ｐゴシック" panose="020B0600070205080204" pitchFamily="34" charset="-128"/>
              </a:rPr>
              <a:t>Central motor program</a:t>
            </a:r>
          </a:p>
          <a:p>
            <a:pPr>
              <a:lnSpc>
                <a:spcPct val="90000"/>
              </a:lnSpc>
              <a:buFontTx/>
              <a:buChar char="•"/>
            </a:pPr>
            <a:r>
              <a:rPr lang="en-US" altLang="en-US">
                <a:ea typeface="ＭＳ Ｐゴシック" panose="020B0600070205080204" pitchFamily="34" charset="-128"/>
              </a:rPr>
              <a:t>Basal ganglia</a:t>
            </a:r>
          </a:p>
          <a:p>
            <a:pPr>
              <a:lnSpc>
                <a:spcPct val="90000"/>
              </a:lnSpc>
              <a:buFontTx/>
              <a:buChar char="•"/>
            </a:pPr>
            <a:r>
              <a:rPr lang="en-US" altLang="en-US">
                <a:ea typeface="ＭＳ Ｐゴシック" panose="020B0600070205080204" pitchFamily="34" charset="-128"/>
              </a:rPr>
              <a:t>Cerebellum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71D5C73-0A7F-63F6-2A36-FEA3DD961CB0}"/>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Motor System Lecture Plan</a:t>
            </a:r>
          </a:p>
        </p:txBody>
      </p:sp>
      <p:sp>
        <p:nvSpPr>
          <p:cNvPr id="17410" name="Rectangle 3">
            <a:extLst>
              <a:ext uri="{FF2B5EF4-FFF2-40B4-BE49-F238E27FC236}">
                <a16:creationId xmlns:a16="http://schemas.microsoft.com/office/drawing/2014/main" id="{ADE188E9-670B-E0E7-71B1-854096ED9FDC}"/>
              </a:ext>
            </a:extLst>
          </p:cNvPr>
          <p:cNvSpPr>
            <a:spLocks noGrp="1" noChangeArrowheads="1"/>
          </p:cNvSpPr>
          <p:nvPr>
            <p:ph type="body" idx="1"/>
          </p:nvPr>
        </p:nvSpPr>
        <p:spPr bwMode="auto">
          <a:xfrm>
            <a:off x="457200" y="914400"/>
            <a:ext cx="8229600" cy="617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Tx/>
              <a:buChar char="•"/>
            </a:pPr>
            <a:r>
              <a:rPr lang="en-US" altLang="en-US">
                <a:solidFill>
                  <a:srgbClr val="FF0000"/>
                </a:solidFill>
                <a:ea typeface="ＭＳ Ｐゴシック" panose="020B0600070205080204" pitchFamily="34" charset="-128"/>
              </a:rPr>
              <a:t>Organization of the motor system</a:t>
            </a:r>
          </a:p>
          <a:p>
            <a:pPr>
              <a:lnSpc>
                <a:spcPct val="90000"/>
              </a:lnSpc>
              <a:buFontTx/>
              <a:buChar char="•"/>
            </a:pPr>
            <a:r>
              <a:rPr lang="en-US" altLang="en-US">
                <a:solidFill>
                  <a:srgbClr val="FF0000"/>
                </a:solidFill>
                <a:ea typeface="ＭＳ Ｐゴシック" panose="020B0600070205080204" pitchFamily="34" charset="-128"/>
              </a:rPr>
              <a:t>Alpha motor neuron and the motor unit</a:t>
            </a:r>
          </a:p>
          <a:p>
            <a:pPr>
              <a:lnSpc>
                <a:spcPct val="90000"/>
              </a:lnSpc>
              <a:buFontTx/>
              <a:buChar char="•"/>
            </a:pPr>
            <a:r>
              <a:rPr lang="en-US" altLang="en-US">
                <a:ea typeface="ＭＳ Ｐゴシック" panose="020B0600070205080204" pitchFamily="34" charset="-128"/>
              </a:rPr>
              <a:t>Muscle and the neuromuscular junction</a:t>
            </a:r>
          </a:p>
          <a:p>
            <a:pPr>
              <a:lnSpc>
                <a:spcPct val="90000"/>
              </a:lnSpc>
              <a:buFontTx/>
              <a:buChar char="•"/>
            </a:pPr>
            <a:r>
              <a:rPr lang="en-US" altLang="en-US">
                <a:ea typeface="ＭＳ Ｐゴシック" panose="020B0600070205080204" pitchFamily="34" charset="-128"/>
              </a:rPr>
              <a:t>Spinal reflexes</a:t>
            </a:r>
          </a:p>
          <a:p>
            <a:pPr lvl="1">
              <a:lnSpc>
                <a:spcPct val="90000"/>
              </a:lnSpc>
              <a:buFont typeface="Arial" panose="020B0604020202020204" pitchFamily="34" charset="0"/>
              <a:buChar char="•"/>
            </a:pPr>
            <a:r>
              <a:rPr lang="en-US" altLang="en-US" sz="2400">
                <a:ea typeface="ＭＳ Ｐゴシック" panose="020B0600070205080204" pitchFamily="34" charset="-128"/>
              </a:rPr>
              <a:t>Myotatic reflex</a:t>
            </a:r>
          </a:p>
          <a:p>
            <a:pPr lvl="1">
              <a:lnSpc>
                <a:spcPct val="90000"/>
              </a:lnSpc>
              <a:buFont typeface="Arial" panose="020B0604020202020204" pitchFamily="34" charset="0"/>
              <a:buChar char="•"/>
            </a:pPr>
            <a:r>
              <a:rPr lang="en-US" altLang="en-US" sz="2400">
                <a:ea typeface="ＭＳ Ｐゴシック" panose="020B0600070205080204" pitchFamily="34" charset="-128"/>
              </a:rPr>
              <a:t>Gamma motor neuron</a:t>
            </a:r>
          </a:p>
          <a:p>
            <a:pPr lvl="1">
              <a:lnSpc>
                <a:spcPct val="90000"/>
              </a:lnSpc>
              <a:buFont typeface="Arial" panose="020B0604020202020204" pitchFamily="34" charset="0"/>
              <a:buChar char="•"/>
            </a:pPr>
            <a:r>
              <a:rPr lang="en-US" altLang="en-US" sz="2400">
                <a:ea typeface="ＭＳ Ｐゴシック" panose="020B0600070205080204" pitchFamily="34" charset="-128"/>
              </a:rPr>
              <a:t>Golgi tendon organ</a:t>
            </a:r>
          </a:p>
          <a:p>
            <a:pPr lvl="1">
              <a:lnSpc>
                <a:spcPct val="90000"/>
              </a:lnSpc>
              <a:buFont typeface="Arial" panose="020B0604020202020204" pitchFamily="34" charset="0"/>
              <a:buChar char="•"/>
            </a:pPr>
            <a:r>
              <a:rPr lang="en-US" altLang="en-US" sz="2400">
                <a:ea typeface="ＭＳ Ｐゴシック" panose="020B0600070205080204" pitchFamily="34" charset="-128"/>
              </a:rPr>
              <a:t>Flexor reflex</a:t>
            </a:r>
          </a:p>
          <a:p>
            <a:pPr>
              <a:lnSpc>
                <a:spcPct val="90000"/>
              </a:lnSpc>
              <a:buFontTx/>
              <a:buChar char="•"/>
            </a:pPr>
            <a:r>
              <a:rPr lang="en-US" altLang="en-US">
                <a:ea typeface="ＭＳ Ｐゴシック" panose="020B0600070205080204" pitchFamily="34" charset="-128"/>
              </a:rPr>
              <a:t>Central pattern generators</a:t>
            </a:r>
          </a:p>
          <a:p>
            <a:pPr>
              <a:lnSpc>
                <a:spcPct val="90000"/>
              </a:lnSpc>
              <a:buFontTx/>
              <a:buChar char="•"/>
            </a:pPr>
            <a:r>
              <a:rPr lang="en-US" altLang="en-US">
                <a:ea typeface="ＭＳ Ｐゴシック" panose="020B0600070205080204" pitchFamily="34" charset="-128"/>
              </a:rPr>
              <a:t>Locomotion</a:t>
            </a:r>
          </a:p>
          <a:p>
            <a:pPr>
              <a:lnSpc>
                <a:spcPct val="90000"/>
              </a:lnSpc>
              <a:buFontTx/>
              <a:buChar char="•"/>
            </a:pPr>
            <a:r>
              <a:rPr lang="en-US" altLang="en-US">
                <a:ea typeface="ＭＳ Ｐゴシック" panose="020B0600070205080204" pitchFamily="34" charset="-128"/>
              </a:rPr>
              <a:t>Central motor program</a:t>
            </a:r>
          </a:p>
          <a:p>
            <a:pPr>
              <a:lnSpc>
                <a:spcPct val="90000"/>
              </a:lnSpc>
              <a:buFontTx/>
              <a:buChar char="•"/>
            </a:pPr>
            <a:r>
              <a:rPr lang="en-US" altLang="en-US">
                <a:ea typeface="ＭＳ Ｐゴシック" panose="020B0600070205080204" pitchFamily="34" charset="-128"/>
              </a:rPr>
              <a:t>Basal ganglia</a:t>
            </a:r>
          </a:p>
          <a:p>
            <a:pPr>
              <a:lnSpc>
                <a:spcPct val="90000"/>
              </a:lnSpc>
              <a:buFontTx/>
              <a:buChar char="•"/>
            </a:pPr>
            <a:r>
              <a:rPr lang="en-US" altLang="en-US">
                <a:ea typeface="ＭＳ Ｐゴシック" panose="020B0600070205080204" pitchFamily="34" charset="-128"/>
              </a:rPr>
              <a:t>Cerebellum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3">
            <a:extLst>
              <a:ext uri="{FF2B5EF4-FFF2-40B4-BE49-F238E27FC236}">
                <a16:creationId xmlns:a16="http://schemas.microsoft.com/office/drawing/2014/main" id="{66A0C9B3-12CD-785C-B7F1-9E69F9501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939800"/>
            <a:ext cx="3813175"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extBox 4">
            <a:extLst>
              <a:ext uri="{FF2B5EF4-FFF2-40B4-BE49-F238E27FC236}">
                <a16:creationId xmlns:a16="http://schemas.microsoft.com/office/drawing/2014/main" id="{1FB29BE0-F3F9-BD88-A445-7E46D993BD08}"/>
              </a:ext>
            </a:extLst>
          </p:cNvPr>
          <p:cNvSpPr txBox="1">
            <a:spLocks noChangeArrowheads="1"/>
          </p:cNvSpPr>
          <p:nvPr/>
        </p:nvSpPr>
        <p:spPr bwMode="auto">
          <a:xfrm>
            <a:off x="4724400" y="1295400"/>
            <a:ext cx="41989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t>dPM:	dorsal pre-motor cortex</a:t>
            </a:r>
          </a:p>
          <a:p>
            <a:r>
              <a:rPr lang="en-US" altLang="en-US" sz="1800"/>
              <a:t>M1:	primary motor cortex</a:t>
            </a:r>
          </a:p>
          <a:p>
            <a:r>
              <a:rPr lang="en-US" altLang="en-US" sz="1800"/>
              <a:t>PF:	prefrontal cortex</a:t>
            </a:r>
          </a:p>
          <a:p>
            <a:r>
              <a:rPr lang="en-US" altLang="en-US" sz="1800"/>
              <a:t>SMA:	supplementary motor area</a:t>
            </a:r>
          </a:p>
          <a:p>
            <a:r>
              <a:rPr lang="en-US" altLang="en-US" sz="1800"/>
              <a:t>S1:	primary somatosensory cortex</a:t>
            </a:r>
          </a:p>
          <a:p>
            <a:r>
              <a:rPr lang="en-US" altLang="en-US" sz="1800"/>
              <a:t>V1:	primary visual cortex</a:t>
            </a:r>
          </a:p>
          <a:p>
            <a:endParaRPr lang="en-US" altLang="en-US" sz="1800"/>
          </a:p>
          <a:p>
            <a:r>
              <a:rPr lang="en-US" altLang="en-US" sz="1800"/>
              <a:t>BG:	basal ganglia</a:t>
            </a:r>
          </a:p>
          <a:p>
            <a:r>
              <a:rPr lang="en-US" altLang="en-US" sz="1800"/>
              <a:t>C:	cerebellum</a:t>
            </a:r>
          </a:p>
          <a:p>
            <a:endParaRPr lang="en-US" altLang="en-US" sz="1800"/>
          </a:p>
          <a:p>
            <a:r>
              <a:rPr lang="en-US" altLang="en-US" sz="1800"/>
              <a:t>RF:	reticular formation</a:t>
            </a:r>
          </a:p>
          <a:p>
            <a:r>
              <a:rPr lang="en-US" altLang="en-US" sz="1800"/>
              <a:t>RN:	red nucleus</a:t>
            </a:r>
          </a:p>
          <a:p>
            <a:r>
              <a:rPr lang="en-US" altLang="en-US" sz="1800"/>
              <a:t>VN:	vestibular nucleus</a:t>
            </a:r>
          </a:p>
          <a:p>
            <a:endParaRPr lang="en-US" altLang="en-US" sz="1800"/>
          </a:p>
        </p:txBody>
      </p:sp>
      <p:sp>
        <p:nvSpPr>
          <p:cNvPr id="2" name="TextBox 1">
            <a:extLst>
              <a:ext uri="{FF2B5EF4-FFF2-40B4-BE49-F238E27FC236}">
                <a16:creationId xmlns:a16="http://schemas.microsoft.com/office/drawing/2014/main" id="{51A5793F-06E8-1281-20C0-0B7F8AFA1843}"/>
              </a:ext>
            </a:extLst>
          </p:cNvPr>
          <p:cNvSpPr txBox="1">
            <a:spLocks noChangeArrowheads="1"/>
          </p:cNvSpPr>
          <p:nvPr/>
        </p:nvSpPr>
        <p:spPr bwMode="auto">
          <a:xfrm>
            <a:off x="5029200" y="5486400"/>
            <a:ext cx="2513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What is missing?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3">
            <a:extLst>
              <a:ext uri="{FF2B5EF4-FFF2-40B4-BE49-F238E27FC236}">
                <a16:creationId xmlns:a16="http://schemas.microsoft.com/office/drawing/2014/main" id="{CA75EA32-DD2B-8629-2254-0FF60C502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939800"/>
            <a:ext cx="3813175"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TextBox 4">
            <a:extLst>
              <a:ext uri="{FF2B5EF4-FFF2-40B4-BE49-F238E27FC236}">
                <a16:creationId xmlns:a16="http://schemas.microsoft.com/office/drawing/2014/main" id="{7194B3CB-1E1B-F054-0483-156B480F60C0}"/>
              </a:ext>
            </a:extLst>
          </p:cNvPr>
          <p:cNvSpPr txBox="1">
            <a:spLocks noChangeArrowheads="1"/>
          </p:cNvSpPr>
          <p:nvPr/>
        </p:nvSpPr>
        <p:spPr bwMode="auto">
          <a:xfrm>
            <a:off x="4724400" y="1295400"/>
            <a:ext cx="41989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t>dPM:	dorsal pre-motor cortex</a:t>
            </a:r>
          </a:p>
          <a:p>
            <a:r>
              <a:rPr lang="en-US" altLang="en-US" sz="1800"/>
              <a:t>M1:	primary motor cortex</a:t>
            </a:r>
          </a:p>
          <a:p>
            <a:r>
              <a:rPr lang="en-US" altLang="en-US" sz="1800"/>
              <a:t>PF:	prefrontal cortex</a:t>
            </a:r>
          </a:p>
          <a:p>
            <a:r>
              <a:rPr lang="en-US" altLang="en-US" sz="1800"/>
              <a:t>SMA:	supplementary motor area</a:t>
            </a:r>
          </a:p>
          <a:p>
            <a:r>
              <a:rPr lang="en-US" altLang="en-US" sz="1800"/>
              <a:t>S1:	primary somatosensory cortex</a:t>
            </a:r>
          </a:p>
          <a:p>
            <a:r>
              <a:rPr lang="en-US" altLang="en-US" sz="1800"/>
              <a:t>V1:	primary visual cortex</a:t>
            </a:r>
          </a:p>
          <a:p>
            <a:endParaRPr lang="en-US" altLang="en-US" sz="1800"/>
          </a:p>
          <a:p>
            <a:r>
              <a:rPr lang="en-US" altLang="en-US" sz="1800"/>
              <a:t>BG:	basal ganglia</a:t>
            </a:r>
          </a:p>
          <a:p>
            <a:r>
              <a:rPr lang="en-US" altLang="en-US" sz="1800"/>
              <a:t>C:	cerebellum</a:t>
            </a:r>
          </a:p>
          <a:p>
            <a:endParaRPr lang="en-US" altLang="en-US" sz="1800"/>
          </a:p>
          <a:p>
            <a:r>
              <a:rPr lang="en-US" altLang="en-US" sz="1800"/>
              <a:t>RF:	reticular formation</a:t>
            </a:r>
          </a:p>
          <a:p>
            <a:r>
              <a:rPr lang="en-US" altLang="en-US" sz="1800"/>
              <a:t>RN:	red nucleus</a:t>
            </a:r>
          </a:p>
          <a:p>
            <a:r>
              <a:rPr lang="en-US" altLang="en-US" sz="1800"/>
              <a:t>VN:	vestibular nucleus</a:t>
            </a:r>
          </a:p>
          <a:p>
            <a:endParaRPr lang="en-US" altLang="en-US" sz="1800"/>
          </a:p>
        </p:txBody>
      </p:sp>
      <p:sp>
        <p:nvSpPr>
          <p:cNvPr id="20483" name="TextBox 1">
            <a:extLst>
              <a:ext uri="{FF2B5EF4-FFF2-40B4-BE49-F238E27FC236}">
                <a16:creationId xmlns:a16="http://schemas.microsoft.com/office/drawing/2014/main" id="{82B49A42-83E4-333B-13A2-FC07486BC170}"/>
              </a:ext>
            </a:extLst>
          </p:cNvPr>
          <p:cNvSpPr txBox="1">
            <a:spLocks noChangeArrowheads="1"/>
          </p:cNvSpPr>
          <p:nvPr/>
        </p:nvSpPr>
        <p:spPr bwMode="auto">
          <a:xfrm>
            <a:off x="5029200" y="5486400"/>
            <a:ext cx="153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Thalamus</a:t>
            </a:r>
          </a:p>
        </p:txBody>
      </p:sp>
      <p:sp>
        <p:nvSpPr>
          <p:cNvPr id="20484" name="Rectangle 2">
            <a:extLst>
              <a:ext uri="{FF2B5EF4-FFF2-40B4-BE49-F238E27FC236}">
                <a16:creationId xmlns:a16="http://schemas.microsoft.com/office/drawing/2014/main" id="{B514FE33-8A58-D60A-FAB9-7AB1F757687A}"/>
              </a:ext>
            </a:extLst>
          </p:cNvPr>
          <p:cNvSpPr>
            <a:spLocks noChangeArrowheads="1"/>
          </p:cNvSpPr>
          <p:nvPr/>
        </p:nvSpPr>
        <p:spPr bwMode="auto">
          <a:xfrm>
            <a:off x="5029200" y="5486400"/>
            <a:ext cx="1538288" cy="461963"/>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3">
            <a:extLst>
              <a:ext uri="{FF2B5EF4-FFF2-40B4-BE49-F238E27FC236}">
                <a16:creationId xmlns:a16="http://schemas.microsoft.com/office/drawing/2014/main" id="{55FB2087-D0F9-D9A4-43DD-F1D10E6DF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939800"/>
            <a:ext cx="3813175"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TextBox 4">
            <a:extLst>
              <a:ext uri="{FF2B5EF4-FFF2-40B4-BE49-F238E27FC236}">
                <a16:creationId xmlns:a16="http://schemas.microsoft.com/office/drawing/2014/main" id="{2C70E171-8B58-5DA3-3BD9-AE41670ADBEA}"/>
              </a:ext>
            </a:extLst>
          </p:cNvPr>
          <p:cNvSpPr txBox="1">
            <a:spLocks noChangeArrowheads="1"/>
          </p:cNvSpPr>
          <p:nvPr/>
        </p:nvSpPr>
        <p:spPr bwMode="auto">
          <a:xfrm>
            <a:off x="4437063" y="1219200"/>
            <a:ext cx="45704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t>Red:	Motor control</a:t>
            </a:r>
          </a:p>
          <a:p>
            <a:r>
              <a:rPr lang="en-US" altLang="en-US" sz="1800"/>
              <a:t>Blue:	Somatosensation (proprioception)</a:t>
            </a:r>
          </a:p>
          <a:p>
            <a:r>
              <a:rPr lang="en-US" altLang="en-US" sz="1800"/>
              <a:t>Black:	Intrabrain communication</a:t>
            </a:r>
          </a:p>
          <a:p>
            <a:r>
              <a:rPr lang="en-US" altLang="en-US" sz="1800"/>
              <a:t>Green:	Vision</a:t>
            </a:r>
          </a:p>
          <a:p>
            <a:endParaRPr lang="en-US"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912" y="455676"/>
            <a:ext cx="6742176" cy="6327648"/>
          </a:xfrm>
          <a:prstGeom prst="rect">
            <a:avLst/>
          </a:prstGeom>
        </p:spPr>
      </p:pic>
      <p:sp>
        <p:nvSpPr>
          <p:cNvPr id="3" name="Title 2"/>
          <p:cNvSpPr>
            <a:spLocks noGrp="1"/>
          </p:cNvSpPr>
          <p:nvPr>
            <p:ph type="title"/>
          </p:nvPr>
        </p:nvSpPr>
        <p:spPr/>
        <p:txBody>
          <a:bodyPr/>
          <a:lstStyle/>
          <a:p>
            <a:r>
              <a:rPr lang="en-US" dirty="0"/>
              <a:t>FIGURE 16.1  Organization of neural structures involved in the control of movement </a:t>
            </a:r>
          </a:p>
        </p:txBody>
      </p:sp>
    </p:spTree>
    <p:extLst>
      <p:ext uri="{BB962C8B-B14F-4D97-AF65-F5344CB8AC3E}">
        <p14:creationId xmlns:p14="http://schemas.microsoft.com/office/powerpoint/2010/main" val="198648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69463727-FC84-82EA-F23B-4A96175A564D}"/>
              </a:ext>
            </a:extLst>
          </p:cNvPr>
          <p:cNvSpPr>
            <a:spLocks noGrp="1" noChangeArrowheads="1"/>
          </p:cNvSpPr>
          <p:nvPr>
            <p:ph type="title"/>
          </p:nvPr>
        </p:nvSpPr>
        <p:spPr/>
        <p:txBody>
          <a:bodyPr/>
          <a:lstStyle/>
          <a:p>
            <a:pPr algn="ctr" eaLnBrk="1" hangingPunct="1">
              <a:defRPr/>
            </a:pPr>
            <a:r>
              <a:rPr lang="en-US" dirty="0">
                <a:cs typeface="+mj-cs"/>
              </a:rPr>
              <a:t>Hierarchy of Motor Control</a:t>
            </a:r>
          </a:p>
        </p:txBody>
      </p:sp>
      <p:graphicFrame>
        <p:nvGraphicFramePr>
          <p:cNvPr id="2" name="Table 1">
            <a:extLst>
              <a:ext uri="{FF2B5EF4-FFF2-40B4-BE49-F238E27FC236}">
                <a16:creationId xmlns:a16="http://schemas.microsoft.com/office/drawing/2014/main" id="{836FFF39-DD5A-075B-0EF4-0B9F43EA21C8}"/>
              </a:ext>
            </a:extLst>
          </p:cNvPr>
          <p:cNvGraphicFramePr>
            <a:graphicFrameLocks noGrp="1"/>
          </p:cNvGraphicFramePr>
          <p:nvPr/>
        </p:nvGraphicFramePr>
        <p:xfrm>
          <a:off x="495300" y="685800"/>
          <a:ext cx="8153400" cy="2022474"/>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956">
                <a:tc>
                  <a:txBody>
                    <a:bodyPr/>
                    <a:lstStyle/>
                    <a:p>
                      <a:pPr algn="ctr"/>
                      <a:r>
                        <a:rPr lang="en-US" sz="1800" dirty="0">
                          <a:solidFill>
                            <a:schemeClr val="tx1"/>
                          </a:solidFill>
                        </a:rPr>
                        <a:t>STRUCTURE</a:t>
                      </a:r>
                    </a:p>
                  </a:txBody>
                  <a:tcPr marT="45734" marB="45734"/>
                </a:tc>
                <a:tc>
                  <a:txBody>
                    <a:bodyPr/>
                    <a:lstStyle/>
                    <a:p>
                      <a:pPr algn="ctr"/>
                      <a:r>
                        <a:rPr lang="en-US" sz="1800" dirty="0">
                          <a:solidFill>
                            <a:schemeClr val="tx1"/>
                          </a:solidFill>
                        </a:rPr>
                        <a:t>BEHAVIORS</a:t>
                      </a:r>
                    </a:p>
                  </a:txBody>
                  <a:tcPr marT="45734" marB="45734"/>
                </a:tc>
                <a:extLst>
                  <a:ext uri="{0D108BD9-81ED-4DB2-BD59-A6C34878D82A}">
                    <a16:rowId xmlns:a16="http://schemas.microsoft.com/office/drawing/2014/main" val="10000"/>
                  </a:ext>
                </a:extLst>
              </a:tr>
              <a:tr h="640281">
                <a:tc>
                  <a:txBody>
                    <a:bodyPr/>
                    <a:lstStyle/>
                    <a:p>
                      <a:r>
                        <a:rPr lang="en-US" sz="1800" dirty="0">
                          <a:solidFill>
                            <a:schemeClr val="tx1"/>
                          </a:solidFill>
                        </a:rPr>
                        <a:t>Spinal Cord and Muscle</a:t>
                      </a:r>
                    </a:p>
                  </a:txBody>
                  <a:tcPr marT="45734" marB="45734"/>
                </a:tc>
                <a:tc>
                  <a:txBody>
                    <a:bodyPr/>
                    <a:lstStyle/>
                    <a:p>
                      <a:r>
                        <a:rPr lang="en-US" sz="1800" dirty="0">
                          <a:solidFill>
                            <a:schemeClr val="tx1"/>
                          </a:solidFill>
                        </a:rPr>
                        <a:t>Basic reflexes and “</a:t>
                      </a:r>
                      <a:r>
                        <a:rPr lang="en-US" sz="1800" dirty="0" err="1">
                          <a:solidFill>
                            <a:schemeClr val="tx1"/>
                          </a:solidFill>
                        </a:rPr>
                        <a:t>preflexes</a:t>
                      </a:r>
                      <a:r>
                        <a:rPr lang="en-US" sz="1800" dirty="0">
                          <a:solidFill>
                            <a:schemeClr val="tx1"/>
                          </a:solidFill>
                        </a:rPr>
                        <a:t>”; basic coordination patterns </a:t>
                      </a:r>
                    </a:p>
                  </a:txBody>
                  <a:tcPr marT="45734" marB="45734"/>
                </a:tc>
                <a:extLst>
                  <a:ext uri="{0D108BD9-81ED-4DB2-BD59-A6C34878D82A}">
                    <a16:rowId xmlns:a16="http://schemas.microsoft.com/office/drawing/2014/main" val="10001"/>
                  </a:ext>
                </a:extLst>
              </a:tr>
              <a:tr h="370956">
                <a:tc>
                  <a:txBody>
                    <a:bodyPr/>
                    <a:lstStyle/>
                    <a:p>
                      <a:r>
                        <a:rPr lang="en-US" sz="1800" dirty="0">
                          <a:solidFill>
                            <a:schemeClr val="tx1"/>
                          </a:solidFill>
                        </a:rPr>
                        <a:t>Brainstem</a:t>
                      </a:r>
                    </a:p>
                  </a:txBody>
                  <a:tcPr marT="45734" marB="45734"/>
                </a:tc>
                <a:tc>
                  <a:txBody>
                    <a:bodyPr/>
                    <a:lstStyle/>
                    <a:p>
                      <a:r>
                        <a:rPr lang="en-US" sz="1800" dirty="0">
                          <a:solidFill>
                            <a:schemeClr val="tx1"/>
                          </a:solidFill>
                        </a:rPr>
                        <a:t>Multi-limb reflexes; postural stabilization</a:t>
                      </a:r>
                    </a:p>
                  </a:txBody>
                  <a:tcPr marT="45734" marB="45734"/>
                </a:tc>
                <a:extLst>
                  <a:ext uri="{0D108BD9-81ED-4DB2-BD59-A6C34878D82A}">
                    <a16:rowId xmlns:a16="http://schemas.microsoft.com/office/drawing/2014/main" val="10002"/>
                  </a:ext>
                </a:extLst>
              </a:tr>
              <a:tr h="640281">
                <a:tc>
                  <a:txBody>
                    <a:bodyPr/>
                    <a:lstStyle/>
                    <a:p>
                      <a:r>
                        <a:rPr lang="en-US" sz="1800" dirty="0"/>
                        <a:t>Cortex/telencephalon</a:t>
                      </a:r>
                    </a:p>
                  </a:txBody>
                  <a:tcPr marT="45734" marB="45734"/>
                </a:tc>
                <a:tc>
                  <a:txBody>
                    <a:bodyPr/>
                    <a:lstStyle/>
                    <a:p>
                      <a:r>
                        <a:rPr lang="en-US" sz="1800" dirty="0"/>
                        <a:t>Goals and planning; flexible sensorimotor tuning; adaptation</a:t>
                      </a:r>
                    </a:p>
                  </a:txBody>
                  <a:tcPr marT="45734" marB="45734"/>
                </a:tc>
                <a:extLst>
                  <a:ext uri="{0D108BD9-81ED-4DB2-BD59-A6C34878D82A}">
                    <a16:rowId xmlns:a16="http://schemas.microsoft.com/office/drawing/2014/main" val="10003"/>
                  </a:ext>
                </a:extLst>
              </a:tr>
            </a:tbl>
          </a:graphicData>
        </a:graphic>
      </p:graphicFrame>
      <p:pic>
        <p:nvPicPr>
          <p:cNvPr id="24595" name="Picture 4">
            <a:extLst>
              <a:ext uri="{FF2B5EF4-FFF2-40B4-BE49-F238E27FC236}">
                <a16:creationId xmlns:a16="http://schemas.microsoft.com/office/drawing/2014/main" id="{6FD700D2-8CD9-B379-17CE-B6FFB0F8B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13075"/>
            <a:ext cx="2836863"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3CE0BB0-03A0-37A4-7389-3E02D4F45CDA}"/>
              </a:ext>
            </a:extLst>
          </p:cNvPr>
          <p:cNvSpPr txBox="1">
            <a:spLocks noChangeArrowheads="1"/>
          </p:cNvSpPr>
          <p:nvPr/>
        </p:nvSpPr>
        <p:spPr bwMode="auto">
          <a:xfrm>
            <a:off x="762000" y="3505200"/>
            <a:ext cx="3581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Preflexes are zero delay viscoelastic responses of muscle that correct for unintended stretch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IW_NOTES_FOOTER" val="1"/>
</p:tagLst>
</file>

<file path=ppt/tags/tag2.xml><?xml version="1.0" encoding="utf-8"?>
<p:tagLst xmlns:a="http://schemas.openxmlformats.org/drawingml/2006/main" xmlns:r="http://schemas.openxmlformats.org/officeDocument/2006/relationships" xmlns:p="http://schemas.openxmlformats.org/presentationml/2006/main">
  <p:tag name="IIW_NOTES_FOOTER"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TotalTime>
  <Words>1784</Words>
  <Application>Microsoft Macintosh PowerPoint</Application>
  <PresentationFormat>On-screen Show (4:3)</PresentationFormat>
  <Paragraphs>235</Paragraphs>
  <Slides>25</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vt:lpstr>
      <vt:lpstr>Blank Presentation</vt:lpstr>
      <vt:lpstr>BMD ENG 301 Quantitative Systems Physiology (Nervous System)</vt:lpstr>
      <vt:lpstr>PowerPoint Presentation</vt:lpstr>
      <vt:lpstr>Motor System Lecture Plan</vt:lpstr>
      <vt:lpstr>Motor System Lecture Plan</vt:lpstr>
      <vt:lpstr>PowerPoint Presentation</vt:lpstr>
      <vt:lpstr>PowerPoint Presentation</vt:lpstr>
      <vt:lpstr>PowerPoint Presentation</vt:lpstr>
      <vt:lpstr>FIGURE 16.1  Organization of neural structures involved in the control of movement </vt:lpstr>
      <vt:lpstr>Hierarchy of Motor Control</vt:lpstr>
      <vt:lpstr>FIGURE 16.5  The motor unit </vt:lpstr>
      <vt:lpstr>FIGURE 16.2  Distribution of lower motor neurons in the ventral horn of the spinal cord </vt:lpstr>
      <vt:lpstr>FIGURE 16.2  Distribution of lower motor neurons in the ventral horn of the spinal cord </vt:lpstr>
      <vt:lpstr>FIGURE 16.3  Somatotopic organization of lower motor neuron pools </vt:lpstr>
      <vt:lpstr>FIGURE 16.4  Local circuit neurons in the spinal cord gray matter </vt:lpstr>
      <vt:lpstr>FIGURE 16.8  Effect of stimulation rate on muscle tension </vt:lpstr>
      <vt:lpstr>Motor Unit </vt:lpstr>
      <vt:lpstr>Alpha Motor Neurons</vt:lpstr>
      <vt:lpstr>FIGURE 16.6  Force and fatigability of the three different types of motor units </vt:lpstr>
      <vt:lpstr>Types of motor units</vt:lpstr>
      <vt:lpstr>Types of motor units</vt:lpstr>
      <vt:lpstr>Motor neuron recruitment in the cat medial gastrocnemius muscle under different behavioral conditions</vt:lpstr>
      <vt:lpstr>The number of active motor units and their rate of firing both increase with voluntary force</vt:lpstr>
      <vt:lpstr>Features of α motor neurons</vt:lpstr>
      <vt:lpstr>Increase motor unit size, alpha motor neuron exhibits:</vt:lpstr>
      <vt:lpstr>PowerPoint Presentation</vt:lpstr>
    </vt:vector>
  </TitlesOfParts>
  <Manager>Sumanas, Inc.</Manager>
  <Company>Sinauer Associates,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5e</dc:title>
  <dc:creator>Sinauer Associates, Inc.</dc:creator>
  <cp:lastModifiedBy>Malcolm Angus MacIver</cp:lastModifiedBy>
  <cp:revision>167</cp:revision>
  <dcterms:created xsi:type="dcterms:W3CDTF">2002-12-24T01:08:46Z</dcterms:created>
  <dcterms:modified xsi:type="dcterms:W3CDTF">2022-11-07T19:11:14Z</dcterms:modified>
</cp:coreProperties>
</file>