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333" r:id="rId2"/>
    <p:sldId id="285" r:id="rId3"/>
    <p:sldId id="287" r:id="rId4"/>
    <p:sldId id="308" r:id="rId5"/>
    <p:sldId id="312" r:id="rId6"/>
    <p:sldId id="273" r:id="rId7"/>
    <p:sldId id="314" r:id="rId8"/>
    <p:sldId id="272" r:id="rId9"/>
    <p:sldId id="328" r:id="rId10"/>
    <p:sldId id="316" r:id="rId11"/>
    <p:sldId id="270" r:id="rId12"/>
    <p:sldId id="267" r:id="rId13"/>
    <p:sldId id="317" r:id="rId14"/>
    <p:sldId id="265" r:id="rId15"/>
    <p:sldId id="264" r:id="rId16"/>
    <p:sldId id="306" r:id="rId17"/>
    <p:sldId id="310" r:id="rId18"/>
    <p:sldId id="313" r:id="rId19"/>
    <p:sldId id="330" r:id="rId20"/>
    <p:sldId id="331" r:id="rId21"/>
    <p:sldId id="257" r:id="rId22"/>
    <p:sldId id="275" r:id="rId23"/>
    <p:sldId id="325" r:id="rId24"/>
    <p:sldId id="341" r:id="rId25"/>
    <p:sldId id="342" r:id="rId26"/>
    <p:sldId id="345" r:id="rId27"/>
    <p:sldId id="347" r:id="rId28"/>
    <p:sldId id="348" r:id="rId29"/>
    <p:sldId id="274" r:id="rId30"/>
    <p:sldId id="256" r:id="rId31"/>
    <p:sldId id="289" r:id="rId32"/>
    <p:sldId id="349" r:id="rId33"/>
    <p:sldId id="336" r:id="rId34"/>
    <p:sldId id="335" r:id="rId35"/>
    <p:sldId id="278" r:id="rId36"/>
    <p:sldId id="329" r:id="rId3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457200" rtl="0" eaLnBrk="1" latinLnBrk="0" hangingPunct="1">
      <a:defRPr sz="2400" kern="1200">
        <a:solidFill>
          <a:schemeClr val="tx1"/>
        </a:solidFill>
        <a:latin typeface="Arial" charset="0"/>
        <a:ea typeface="+mn-ea"/>
        <a:cs typeface="+mn-cs"/>
      </a:defRPr>
    </a:lvl6pPr>
    <a:lvl7pPr marL="2743200" algn="l" defTabSz="457200" rtl="0" eaLnBrk="1" latinLnBrk="0" hangingPunct="1">
      <a:defRPr sz="2400" kern="1200">
        <a:solidFill>
          <a:schemeClr val="tx1"/>
        </a:solidFill>
        <a:latin typeface="Arial" charset="0"/>
        <a:ea typeface="+mn-ea"/>
        <a:cs typeface="+mn-cs"/>
      </a:defRPr>
    </a:lvl7pPr>
    <a:lvl8pPr marL="3200400" algn="l" defTabSz="457200" rtl="0" eaLnBrk="1" latinLnBrk="0" hangingPunct="1">
      <a:defRPr sz="2400" kern="1200">
        <a:solidFill>
          <a:schemeClr val="tx1"/>
        </a:solidFill>
        <a:latin typeface="Arial" charset="0"/>
        <a:ea typeface="+mn-ea"/>
        <a:cs typeface="+mn-cs"/>
      </a:defRPr>
    </a:lvl8pPr>
    <a:lvl9pPr marL="3657600" algn="l" defTabSz="4572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5840"/>
    <a:srgbClr val="2F8086"/>
    <a:srgbClr val="D08C34"/>
    <a:srgbClr val="ED982D"/>
    <a:srgbClr val="622049"/>
    <a:srgbClr val="932F6B"/>
    <a:srgbClr val="243C1F"/>
    <a:srgbClr val="14253C"/>
    <a:srgbClr val="532324"/>
    <a:srgbClr val="507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2" autoAdjust="0"/>
    <p:restoredTop sz="90884"/>
  </p:normalViewPr>
  <p:slideViewPr>
    <p:cSldViewPr>
      <p:cViewPr varScale="1">
        <p:scale>
          <a:sx n="115" d="100"/>
          <a:sy n="115" d="100"/>
        </p:scale>
        <p:origin x="20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140" d="100"/>
          <a:sy n="140" d="100"/>
        </p:scale>
        <p:origin x="30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endParaRPr lang="en-US"/>
          </a:p>
        </p:txBody>
      </p:sp>
      <p:sp>
        <p:nvSpPr>
          <p:cNvPr id="1064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endParaRPr lang="en-US"/>
          </a:p>
        </p:txBody>
      </p:sp>
      <p:sp>
        <p:nvSpPr>
          <p:cNvPr id="106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65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65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endParaRPr lang="en-US"/>
          </a:p>
        </p:txBody>
      </p:sp>
      <p:sp>
        <p:nvSpPr>
          <p:cNvPr id="1065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B11FA646-5BA4-2540-B87F-8ED0E4574DDD}" type="slidenum">
              <a:rPr lang="en-US"/>
              <a:pPr/>
              <a:t>‹#›</a:t>
            </a:fld>
            <a:endParaRPr lang="en-US"/>
          </a:p>
        </p:txBody>
      </p:sp>
    </p:spTree>
    <p:extLst>
      <p:ext uri="{BB962C8B-B14F-4D97-AF65-F5344CB8AC3E}">
        <p14:creationId xmlns:p14="http://schemas.microsoft.com/office/powerpoint/2010/main" val="188319829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ＭＳ Ｐゴシック" charset="-128"/>
        <a:cs typeface="+mn-cs"/>
      </a:defRPr>
    </a:lvl2pPr>
    <a:lvl3pPr marL="914400" algn="l" rtl="0" fontAlgn="base">
      <a:spcBef>
        <a:spcPct val="30000"/>
      </a:spcBef>
      <a:spcAft>
        <a:spcPct val="0"/>
      </a:spcAft>
      <a:defRPr sz="1200" kern="1200">
        <a:solidFill>
          <a:schemeClr val="tx1"/>
        </a:solidFill>
        <a:latin typeface="Times" charset="0"/>
        <a:ea typeface="ＭＳ Ｐゴシック" charset="-128"/>
        <a:cs typeface="+mn-cs"/>
      </a:defRPr>
    </a:lvl3pPr>
    <a:lvl4pPr marL="1371600" algn="l" rtl="0" fontAlgn="base">
      <a:spcBef>
        <a:spcPct val="30000"/>
      </a:spcBef>
      <a:spcAft>
        <a:spcPct val="0"/>
      </a:spcAft>
      <a:defRPr sz="1200" kern="1200">
        <a:solidFill>
          <a:schemeClr val="tx1"/>
        </a:solidFill>
        <a:latin typeface="Times" charset="0"/>
        <a:ea typeface="ＭＳ Ｐゴシック" charset="-128"/>
        <a:cs typeface="+mn-cs"/>
      </a:defRPr>
    </a:lvl4pPr>
    <a:lvl5pPr marL="1828800" algn="l" rtl="0" fontAlgn="base">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16.7  Motor neuron recruitment in the cat medial gastrocnemius muscle under different behavioral conditions.</a:t>
            </a:r>
            <a:r>
              <a:rPr lang="en-US" dirty="0"/>
              <a:t> Slow (S) motor units provide the tension required for standing. Fast fatigue-resistant (FR) motor units provide the additional force needed for walking and running. Fast fatigable (FF) motor units are recruited for the most strenuous activities, such as jumping. (After Walmsley et al., 1978.)</a:t>
            </a:r>
          </a:p>
          <a:p>
            <a:endParaRPr lang="en-US" dirty="0"/>
          </a:p>
        </p:txBody>
      </p:sp>
      <p:sp>
        <p:nvSpPr>
          <p:cNvPr id="4" name="Slide Number Placeholder 3"/>
          <p:cNvSpPr>
            <a:spLocks noGrp="1"/>
          </p:cNvSpPr>
          <p:nvPr>
            <p:ph type="sldNum" sz="quarter" idx="10"/>
          </p:nvPr>
        </p:nvSpPr>
        <p:spPr/>
        <p:txBody>
          <a:bodyPr/>
          <a:lstStyle/>
          <a:p>
            <a:fld id="{B11FA646-5BA4-2540-B87F-8ED0E4574DDD}" type="slidenum">
              <a:rPr lang="en-US" smtClean="0"/>
              <a:pPr/>
              <a:t>2</a:t>
            </a:fld>
            <a:endParaRPr lang="en-US"/>
          </a:p>
        </p:txBody>
      </p:sp>
    </p:spTree>
    <p:extLst>
      <p:ext uri="{BB962C8B-B14F-4D97-AF65-F5344CB8AC3E}">
        <p14:creationId xmlns:p14="http://schemas.microsoft.com/office/powerpoint/2010/main" val="1364693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4870CC21-6BC7-5039-4091-E00B3809FA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085C38-722E-F649-8E2A-4CDB11F2E4FF}" type="slidenum">
              <a:rPr lang="en-US" altLang="en-US" sz="1200" smtClean="0">
                <a:latin typeface="Times" charset="0"/>
              </a:rPr>
              <a:pPr/>
              <a:t>22</a:t>
            </a:fld>
            <a:endParaRPr lang="en-US" altLang="en-US" sz="1200">
              <a:latin typeface="Times" charset="0"/>
            </a:endParaRPr>
          </a:p>
        </p:txBody>
      </p:sp>
      <p:sp>
        <p:nvSpPr>
          <p:cNvPr id="17410" name="Rectangle 2">
            <a:extLst>
              <a:ext uri="{FF2B5EF4-FFF2-40B4-BE49-F238E27FC236}">
                <a16:creationId xmlns:a16="http://schemas.microsoft.com/office/drawing/2014/main" id="{2CA7BF5B-EE56-9BA9-D61C-1D2D2660CC2B}"/>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ED17ED6-BA49-CBA4-404D-3F311C17CFD9}"/>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2C0071E1-F2CD-729D-30B3-F95B6656C527}"/>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5B8A8C7B-8DF1-DD45-0823-DFD8918B2BE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F938ED0C-0A4C-C3FF-4F82-6A3C2FDEF66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C0F8AF1-F854-B642-A7BF-A464C6C1EFED}" type="slidenum">
              <a:rPr lang="en-US" altLang="en-US" sz="1200" smtClean="0">
                <a:latin typeface="Times" charset="0"/>
              </a:rPr>
              <a:pPr/>
              <a:t>24</a:t>
            </a:fld>
            <a:endParaRPr lang="en-US" altLang="en-US" sz="1200">
              <a:latin typeface="Time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15427BD5-FDE9-B532-FE15-38A3B019BCFB}"/>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6C1712E4-951B-467A-4301-ED22A87C79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28FBD499-D1E3-1FC7-ECB2-58EEA3FDEB6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B2A8A6-1D4F-144E-9861-28C163416FFF}" type="slidenum">
              <a:rPr lang="en-US" altLang="en-US" sz="1200" smtClean="0">
                <a:latin typeface="Times" charset="0"/>
              </a:rPr>
              <a:pPr/>
              <a:t>26</a:t>
            </a:fld>
            <a:endParaRPr lang="en-US" altLang="en-US" sz="1200">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3CED11D4-8A4E-3E73-64DF-D1F555F0B66F}"/>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8D27A549-017A-335B-97AC-A12E75E2EF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ea typeface="ＭＳ Ｐゴシック" panose="020B0600070205080204" pitchFamily="34" charset="-128"/>
              </a:rPr>
              <a:t>n</a:t>
            </a:r>
          </a:p>
        </p:txBody>
      </p:sp>
      <p:sp>
        <p:nvSpPr>
          <p:cNvPr id="27651" name="Slide Number Placeholder 3">
            <a:extLst>
              <a:ext uri="{FF2B5EF4-FFF2-40B4-BE49-F238E27FC236}">
                <a16:creationId xmlns:a16="http://schemas.microsoft.com/office/drawing/2014/main" id="{2F49457C-05B0-A903-C490-3D4C4ECE8BC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BB0CAFA-8A14-2544-B3FF-10B462BA2227}" type="slidenum">
              <a:rPr lang="en-US" altLang="en-US" sz="1200" smtClean="0">
                <a:latin typeface="Times" charset="0"/>
              </a:rPr>
              <a:pPr/>
              <a:t>29</a:t>
            </a:fld>
            <a:endParaRPr lang="en-US" altLang="en-US" sz="1200">
              <a:latin typeface="Times"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E7C20C1-C246-C13E-E2E2-76E3977412D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970B67F-30A1-0F47-A4FC-D01611506850}" type="slidenum">
              <a:rPr lang="en-US" altLang="en-US" sz="1200" smtClean="0">
                <a:latin typeface="Times" charset="0"/>
              </a:rPr>
              <a:pPr/>
              <a:t>31</a:t>
            </a:fld>
            <a:endParaRPr lang="en-US" altLang="en-US" sz="1200">
              <a:latin typeface="Times" charset="0"/>
            </a:endParaRPr>
          </a:p>
        </p:txBody>
      </p:sp>
      <p:sp>
        <p:nvSpPr>
          <p:cNvPr id="30722" name="Rectangle 2">
            <a:extLst>
              <a:ext uri="{FF2B5EF4-FFF2-40B4-BE49-F238E27FC236}">
                <a16:creationId xmlns:a16="http://schemas.microsoft.com/office/drawing/2014/main" id="{84652537-B996-9D5C-DCCD-B18E00C723AB}"/>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6F6B49F8-4931-CA7D-697D-FBF774145E88}"/>
              </a:ext>
            </a:extLst>
          </p:cNvPr>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1142F55-19B1-894A-0B3D-AA9BA72EA1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16BD6DB-5A13-A14B-BEBC-91E4DAFA3196}" type="slidenum">
              <a:rPr lang="en-US" altLang="en-US" sz="1200" smtClean="0">
                <a:latin typeface="Times" charset="0"/>
              </a:rPr>
              <a:pPr/>
              <a:t>32</a:t>
            </a:fld>
            <a:endParaRPr lang="en-US" altLang="en-US" sz="1200">
              <a:latin typeface="Times" charset="0"/>
            </a:endParaRPr>
          </a:p>
        </p:txBody>
      </p:sp>
      <p:sp>
        <p:nvSpPr>
          <p:cNvPr id="32770" name="Rectangle 2">
            <a:extLst>
              <a:ext uri="{FF2B5EF4-FFF2-40B4-BE49-F238E27FC236}">
                <a16:creationId xmlns:a16="http://schemas.microsoft.com/office/drawing/2014/main" id="{7581549F-D48D-798E-218D-E9C9CA8469C2}"/>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7AB72B59-1375-6D2D-6041-81FBAA6616C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AD8FE1FF-A89C-0C0A-7ABF-CD72FDEEB37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4C4204-AA76-5544-BF18-126A257B26AF}" type="slidenum">
              <a:rPr lang="en-US" altLang="en-US" sz="1200" smtClean="0">
                <a:latin typeface="Times" charset="0"/>
              </a:rPr>
              <a:pPr/>
              <a:t>35</a:t>
            </a:fld>
            <a:endParaRPr lang="en-US" altLang="en-US" sz="1200">
              <a:latin typeface="Times" charset="0"/>
            </a:endParaRPr>
          </a:p>
        </p:txBody>
      </p:sp>
      <p:sp>
        <p:nvSpPr>
          <p:cNvPr id="36866" name="Rectangle 2">
            <a:extLst>
              <a:ext uri="{FF2B5EF4-FFF2-40B4-BE49-F238E27FC236}">
                <a16:creationId xmlns:a16="http://schemas.microsoft.com/office/drawing/2014/main" id="{11865BFD-E2AB-8DF1-7C2C-9BBA3694CA42}"/>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E6C396C5-2537-C990-82D7-BB37B2A1C5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EA289AC3-290C-9527-A936-810FD7A7F91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F8C527-F267-0046-BDB9-53EDA77EDC7F}" type="slidenum">
              <a:rPr lang="en-US" altLang="en-US" sz="1200" smtClean="0">
                <a:latin typeface="Times" charset="0"/>
              </a:rPr>
              <a:pPr/>
              <a:t>36</a:t>
            </a:fld>
            <a:endParaRPr lang="en-US" altLang="en-US" sz="1200">
              <a:latin typeface="Times" charset="0"/>
            </a:endParaRPr>
          </a:p>
        </p:txBody>
      </p:sp>
      <p:sp>
        <p:nvSpPr>
          <p:cNvPr id="38914" name="Rectangle 2">
            <a:extLst>
              <a:ext uri="{FF2B5EF4-FFF2-40B4-BE49-F238E27FC236}">
                <a16:creationId xmlns:a16="http://schemas.microsoft.com/office/drawing/2014/main" id="{87A280C2-D127-8DE4-9CC0-05B6FEF0B384}"/>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175685D0-6032-D8A9-D9D9-36B6A93A60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FIGURE 16.9  The number of active motor units and their rate of firing both increase with voluntary force.</a:t>
            </a:r>
            <a:r>
              <a:rPr lang="en-US" dirty="0"/>
              <a:t> Motor unit firing in a muscle of the human hand (each unit is represented here by a single trace) was recorded </a:t>
            </a:r>
            <a:r>
              <a:rPr lang="en-US" dirty="0" err="1"/>
              <a:t>transcutaneously</a:t>
            </a:r>
            <a:r>
              <a:rPr lang="en-US" dirty="0"/>
              <a:t> as the amount of voluntary force produced by the individual progressively increased. The lowest-threshold motor units generate the least amount of voluntary force and are recruited first. As the individual generates more and more force, both the number and the rate of firing of active motor units increase. (Note that all motor units fire initially at about 8 Hz.) (After Monster and Chan, 1977.)</a:t>
            </a:r>
          </a:p>
        </p:txBody>
      </p:sp>
      <p:sp>
        <p:nvSpPr>
          <p:cNvPr id="4" name="Slide Number Placeholder 3"/>
          <p:cNvSpPr>
            <a:spLocks noGrp="1"/>
          </p:cNvSpPr>
          <p:nvPr>
            <p:ph type="sldNum" sz="quarter" idx="10"/>
          </p:nvPr>
        </p:nvSpPr>
        <p:spPr/>
        <p:txBody>
          <a:bodyPr/>
          <a:lstStyle/>
          <a:p>
            <a:fld id="{B11FA646-5BA4-2540-B87F-8ED0E4574DDD}" type="slidenum">
              <a:rPr lang="en-US" smtClean="0"/>
              <a:pPr/>
              <a:t>3</a:t>
            </a:fld>
            <a:endParaRPr lang="en-US"/>
          </a:p>
        </p:txBody>
      </p:sp>
    </p:spTree>
    <p:extLst>
      <p:ext uri="{BB962C8B-B14F-4D97-AF65-F5344CB8AC3E}">
        <p14:creationId xmlns:p14="http://schemas.microsoft.com/office/powerpoint/2010/main" val="64038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C4CF45C3-5632-5AA1-C4BF-047AA93BC828}"/>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98962BC6-59EF-CCB9-D289-21FC5AEBB96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ea typeface="ＭＳ Ｐゴシック" panose="020B0600070205080204" pitchFamily="34" charset="-128"/>
            </a:endParaRPr>
          </a:p>
        </p:txBody>
      </p:sp>
      <p:sp>
        <p:nvSpPr>
          <p:cNvPr id="32771" name="Slide Number Placeholder 3">
            <a:extLst>
              <a:ext uri="{FF2B5EF4-FFF2-40B4-BE49-F238E27FC236}">
                <a16:creationId xmlns:a16="http://schemas.microsoft.com/office/drawing/2014/main" id="{7F033581-B157-D167-C18A-768C1C8850C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charset="0"/>
                <a:ea typeface="ＭＳ Ｐゴシック" panose="020B0600070205080204" pitchFamily="34" charset="-128"/>
              </a:defRPr>
            </a:lvl1pPr>
            <a:lvl2pPr marL="742950" indent="-285750">
              <a:spcBef>
                <a:spcPct val="30000"/>
              </a:spcBef>
              <a:defRPr sz="1200">
                <a:solidFill>
                  <a:schemeClr val="tx1"/>
                </a:solidFill>
                <a:latin typeface="Times" charset="0"/>
                <a:ea typeface="ＭＳ Ｐゴシック" panose="020B0600070205080204" pitchFamily="34" charset="-128"/>
              </a:defRPr>
            </a:lvl2pPr>
            <a:lvl3pPr marL="1143000" indent="-228600">
              <a:spcBef>
                <a:spcPct val="30000"/>
              </a:spcBef>
              <a:defRPr sz="1200">
                <a:solidFill>
                  <a:schemeClr val="tx1"/>
                </a:solidFill>
                <a:latin typeface="Times" charset="0"/>
                <a:ea typeface="ＭＳ Ｐゴシック" panose="020B0600070205080204" pitchFamily="34" charset="-128"/>
              </a:defRPr>
            </a:lvl3pPr>
            <a:lvl4pPr marL="1600200" indent="-228600">
              <a:spcBef>
                <a:spcPct val="30000"/>
              </a:spcBef>
              <a:defRPr sz="1200">
                <a:solidFill>
                  <a:schemeClr val="tx1"/>
                </a:solidFill>
                <a:latin typeface="Times" charset="0"/>
                <a:ea typeface="ＭＳ Ｐゴシック" panose="020B0600070205080204" pitchFamily="34" charset="-128"/>
              </a:defRPr>
            </a:lvl4pPr>
            <a:lvl5pPr marL="2057400" indent="-228600">
              <a:spcBef>
                <a:spcPct val="30000"/>
              </a:spcBef>
              <a:defRPr sz="1200">
                <a:solidFill>
                  <a:schemeClr val="tx1"/>
                </a:solidFill>
                <a:latin typeface="Times"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9pPr>
          </a:lstStyle>
          <a:p>
            <a:pPr>
              <a:spcBef>
                <a:spcPct val="0"/>
              </a:spcBef>
            </a:pPr>
            <a:fld id="{9D46AFD6-781B-9A4C-8268-4353D5AFFCE2}" type="slidenum">
              <a:rPr lang="en-US" altLang="en-US" smtClean="0">
                <a:latin typeface="Calibri" panose="020F0502020204030204" pitchFamily="34" charset="0"/>
              </a:rPr>
              <a:pPr>
                <a:spcBef>
                  <a:spcPct val="0"/>
                </a:spcBef>
              </a:pPr>
              <a:t>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94992224-54D1-2931-BD0F-835AE9A07873}"/>
              </a:ext>
            </a:extLst>
          </p:cNvPr>
          <p:cNvSpPr>
            <a:spLocks noGrp="1" noRot="1" noChangeAspect="1" noChangeArrowheads="1" noTextEdit="1"/>
          </p:cNvSpPr>
          <p:nvPr>
            <p:ph type="sldImg"/>
          </p:nvPr>
        </p:nvSpPr>
        <p:spPr>
          <a:ln/>
        </p:spPr>
      </p:sp>
      <p:sp>
        <p:nvSpPr>
          <p:cNvPr id="35842" name="Notes Placeholder 2">
            <a:extLst>
              <a:ext uri="{FF2B5EF4-FFF2-40B4-BE49-F238E27FC236}">
                <a16:creationId xmlns:a16="http://schemas.microsoft.com/office/drawing/2014/main" id="{1C79EC4C-89BA-EA77-32CA-6963DF07A0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ea typeface="ＭＳ Ｐゴシック" panose="020B0600070205080204" pitchFamily="34" charset="-128"/>
              </a:rPr>
              <a:t>thresholds reached only when rapid movements requiring great force are made</a:t>
            </a:r>
          </a:p>
          <a:p>
            <a:endParaRPr lang="en-US" altLang="en-US">
              <a:ea typeface="ＭＳ Ｐゴシック" panose="020B0600070205080204" pitchFamily="34" charset="-128"/>
            </a:endParaRPr>
          </a:p>
          <a:p>
            <a:r>
              <a:rPr lang="en-US" altLang="en-US">
                <a:ea typeface="ＭＳ Ｐゴシック" panose="020B0600070205080204" pitchFamily="34" charset="-128"/>
              </a:rPr>
              <a:t>Increased:</a:t>
            </a:r>
          </a:p>
          <a:p>
            <a:r>
              <a:rPr lang="en-US" altLang="en-US">
                <a:ea typeface="ＭＳ Ｐゴシック" panose="020B0600070205080204" pitchFamily="34" charset="-128"/>
              </a:rPr>
              <a:t>Cell body size</a:t>
            </a:r>
          </a:p>
          <a:p>
            <a:r>
              <a:rPr lang="en-US" altLang="en-US">
                <a:ea typeface="ＭＳ Ｐゴシック" panose="020B0600070205080204" pitchFamily="34" charset="-128"/>
              </a:rPr>
              <a:t>Dendritic complexity</a:t>
            </a:r>
          </a:p>
          <a:p>
            <a:r>
              <a:rPr lang="en-US" altLang="en-US">
                <a:ea typeface="ＭＳ Ｐゴシック" panose="020B0600070205080204" pitchFamily="34" charset="-128"/>
              </a:rPr>
              <a:t>Short-term EPSP potential with repeated activation</a:t>
            </a:r>
          </a:p>
          <a:p>
            <a:r>
              <a:rPr lang="en-US" altLang="en-US">
                <a:ea typeface="ＭＳ Ｐゴシック" panose="020B0600070205080204" pitchFamily="34" charset="-128"/>
              </a:rPr>
              <a:t>Axonal diameter (faster conduction)</a:t>
            </a:r>
          </a:p>
          <a:p>
            <a:r>
              <a:rPr lang="en-US" altLang="en-US">
                <a:ea typeface="ＭＳ Ｐゴシック" panose="020B0600070205080204" pitchFamily="34" charset="-128"/>
              </a:rPr>
              <a:t>Number of axonal branches (more muscle fibers innervated)</a:t>
            </a:r>
          </a:p>
          <a:p>
            <a:endParaRPr lang="en-US" altLang="en-US">
              <a:ea typeface="ＭＳ Ｐゴシック" panose="020B0600070205080204" pitchFamily="34" charset="-128"/>
            </a:endParaRPr>
          </a:p>
          <a:p>
            <a:r>
              <a:rPr lang="en-US" altLang="en-US">
                <a:ea typeface="ＭＳ Ｐゴシック" panose="020B0600070205080204" pitchFamily="34" charset="-128"/>
              </a:rPr>
              <a:t>Decreased:</a:t>
            </a:r>
          </a:p>
          <a:p>
            <a:r>
              <a:rPr lang="en-US" altLang="en-US">
                <a:ea typeface="ＭＳ Ｐゴシック" panose="020B0600070205080204" pitchFamily="34" charset="-128"/>
              </a:rPr>
              <a:t>Input resistance</a:t>
            </a:r>
          </a:p>
          <a:p>
            <a:r>
              <a:rPr lang="en-US" altLang="en-US">
                <a:ea typeface="ＭＳ Ｐゴシック" panose="020B0600070205080204" pitchFamily="34" charset="-128"/>
              </a:rPr>
              <a:t>Excitability </a:t>
            </a:r>
          </a:p>
          <a:p>
            <a:r>
              <a:rPr lang="en-US" altLang="en-US">
                <a:ea typeface="ＭＳ Ｐゴシック" panose="020B0600070205080204" pitchFamily="34" charset="-128"/>
              </a:rPr>
              <a:t>1a EPSP amplitude</a:t>
            </a:r>
          </a:p>
          <a:p>
            <a:r>
              <a:rPr lang="en-US" altLang="en-US">
                <a:ea typeface="ＭＳ Ｐゴシック" panose="020B0600070205080204" pitchFamily="34" charset="-128"/>
              </a:rPr>
              <a:t>PSP decay constant</a:t>
            </a:r>
          </a:p>
          <a:p>
            <a:r>
              <a:rPr lang="en-US" altLang="en-US">
                <a:ea typeface="ＭＳ Ｐゴシック" panose="020B0600070205080204" pitchFamily="34" charset="-128"/>
              </a:rPr>
              <a:t>Duration of after-hyperpolarization</a:t>
            </a:r>
          </a:p>
        </p:txBody>
      </p:sp>
      <p:sp>
        <p:nvSpPr>
          <p:cNvPr id="35843" name="Slide Number Placeholder 3">
            <a:extLst>
              <a:ext uri="{FF2B5EF4-FFF2-40B4-BE49-F238E27FC236}">
                <a16:creationId xmlns:a16="http://schemas.microsoft.com/office/drawing/2014/main" id="{4978E812-005E-92A2-F927-68CA6140477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EC0D9D-04DE-3947-A405-7AB326805284}" type="slidenum">
              <a:rPr lang="en-US" altLang="en-US" sz="1200" smtClean="0">
                <a:latin typeface="Times" charset="0"/>
              </a:rPr>
              <a:pPr/>
              <a:t>6</a:t>
            </a:fld>
            <a:endParaRPr lang="en-US" altLang="en-US" sz="120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6B603CC1-F3CB-7397-59AD-3496B7AA21A5}"/>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id="{910AC962-2A1E-74D5-1405-0062108D427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ea typeface="ＭＳ Ｐゴシック" panose="020B0600070205080204" pitchFamily="34" charset="-128"/>
            </a:endParaRPr>
          </a:p>
        </p:txBody>
      </p:sp>
      <p:sp>
        <p:nvSpPr>
          <p:cNvPr id="21507" name="Slide Number Placeholder 3">
            <a:extLst>
              <a:ext uri="{FF2B5EF4-FFF2-40B4-BE49-F238E27FC236}">
                <a16:creationId xmlns:a16="http://schemas.microsoft.com/office/drawing/2014/main" id="{2252D7BE-F584-841E-8B02-8A767D38A44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842DEE5-6832-DF47-83B0-B0D6614D4222}" type="slidenum">
              <a:rPr lang="en-US" altLang="en-US" sz="1200" smtClean="0">
                <a:latin typeface="Calibri" panose="020F0502020204030204" pitchFamily="34" charset="0"/>
                <a:cs typeface="Arial" panose="020B0604020202020204" pitchFamily="34" charset="0"/>
              </a:rPr>
              <a:pPr/>
              <a:t>12</a:t>
            </a:fld>
            <a:endParaRPr lang="en-US" altLang="en-US" sz="1200">
              <a:latin typeface="Calibri" panose="020F050202020403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C3891332-B338-1E06-1F79-36827CD22BD1}"/>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0D85E4E4-1551-D410-FF04-DB7C044762D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ea typeface="ＭＳ Ｐゴシック" panose="020B0600070205080204" pitchFamily="34" charset="-128"/>
            </a:endParaRPr>
          </a:p>
          <a:p>
            <a:pPr eaLnBrk="1" hangingPunct="1">
              <a:spcBef>
                <a:spcPct val="0"/>
              </a:spcBef>
            </a:pPr>
            <a:r>
              <a:rPr lang="en-US" altLang="en-US">
                <a:ea typeface="ＭＳ Ｐゴシック" panose="020B0600070205080204" pitchFamily="34" charset="-128"/>
              </a:rPr>
              <a:t>		</a:t>
            </a:r>
          </a:p>
        </p:txBody>
      </p:sp>
      <p:sp>
        <p:nvSpPr>
          <p:cNvPr id="24579" name="Slide Number Placeholder 3">
            <a:extLst>
              <a:ext uri="{FF2B5EF4-FFF2-40B4-BE49-F238E27FC236}">
                <a16:creationId xmlns:a16="http://schemas.microsoft.com/office/drawing/2014/main" id="{A2DD0972-9E54-88DA-CC99-4C9D90B0E6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charset="0"/>
                <a:ea typeface="ＭＳ Ｐゴシック" panose="020B0600070205080204" pitchFamily="34" charset="-128"/>
              </a:defRPr>
            </a:lvl1pPr>
            <a:lvl2pPr marL="742950" indent="-285750">
              <a:spcBef>
                <a:spcPct val="30000"/>
              </a:spcBef>
              <a:defRPr sz="1200">
                <a:solidFill>
                  <a:schemeClr val="tx1"/>
                </a:solidFill>
                <a:latin typeface="Times" charset="0"/>
                <a:ea typeface="ＭＳ Ｐゴシック" panose="020B0600070205080204" pitchFamily="34" charset="-128"/>
              </a:defRPr>
            </a:lvl2pPr>
            <a:lvl3pPr marL="1143000" indent="-228600">
              <a:spcBef>
                <a:spcPct val="30000"/>
              </a:spcBef>
              <a:defRPr sz="1200">
                <a:solidFill>
                  <a:schemeClr val="tx1"/>
                </a:solidFill>
                <a:latin typeface="Times" charset="0"/>
                <a:ea typeface="ＭＳ Ｐゴシック" panose="020B0600070205080204" pitchFamily="34" charset="-128"/>
              </a:defRPr>
            </a:lvl3pPr>
            <a:lvl4pPr marL="1600200" indent="-228600">
              <a:spcBef>
                <a:spcPct val="30000"/>
              </a:spcBef>
              <a:defRPr sz="1200">
                <a:solidFill>
                  <a:schemeClr val="tx1"/>
                </a:solidFill>
                <a:latin typeface="Times" charset="0"/>
                <a:ea typeface="ＭＳ Ｐゴシック" panose="020B0600070205080204" pitchFamily="34" charset="-128"/>
              </a:defRPr>
            </a:lvl4pPr>
            <a:lvl5pPr marL="2057400" indent="-228600">
              <a:spcBef>
                <a:spcPct val="30000"/>
              </a:spcBef>
              <a:defRPr sz="1200">
                <a:solidFill>
                  <a:schemeClr val="tx1"/>
                </a:solidFill>
                <a:latin typeface="Times"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9pPr>
          </a:lstStyle>
          <a:p>
            <a:pPr>
              <a:spcBef>
                <a:spcPct val="0"/>
              </a:spcBef>
            </a:pPr>
            <a:fld id="{989D2600-2CD9-AC47-915E-56085E3AAB18}" type="slidenum">
              <a:rPr lang="en-US" altLang="en-US" smtClean="0">
                <a:latin typeface="Calibri" panose="020F0502020204030204" pitchFamily="34" charset="0"/>
              </a:rPr>
              <a:pPr>
                <a:spcBef>
                  <a:spcPct val="0"/>
                </a:spcBef>
              </a:pPr>
              <a:t>14</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C0CDE02E-0906-88C6-7CE1-08AA15F7A92C}"/>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id="{A2FE7BE0-A5A8-7033-6A2F-C87BD7B44E0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ea typeface="ＭＳ Ｐゴシック" panose="020B0600070205080204" pitchFamily="34" charset="-128"/>
              </a:rPr>
              <a:t>Plasticity in general refers to structural or functional changes in the nervous system, or the ability to make such changes</a:t>
            </a:r>
          </a:p>
        </p:txBody>
      </p:sp>
      <p:sp>
        <p:nvSpPr>
          <p:cNvPr id="26627" name="Slide Number Placeholder 3">
            <a:extLst>
              <a:ext uri="{FF2B5EF4-FFF2-40B4-BE49-F238E27FC236}">
                <a16:creationId xmlns:a16="http://schemas.microsoft.com/office/drawing/2014/main" id="{F92824F8-110D-8BB9-DDB1-E0EC6A94E0D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7A2A3D-FCC0-E84A-A7F3-E92407D0CBB0}" type="slidenum">
              <a:rPr lang="en-US" altLang="en-US" sz="1200" smtClean="0">
                <a:latin typeface="Times" charset="0"/>
              </a:rPr>
              <a:pPr/>
              <a:t>15</a:t>
            </a:fld>
            <a:endParaRPr lang="en-US" altLang="en-US" sz="120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6194AC5C-B0A8-0557-9B7C-BBECDC870D94}"/>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D585C20D-EE1F-D2F6-47E9-B744449A947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endParaRPr lang="en-US" altLang="en-US">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B8926AFA-3DCF-4785-E8B3-AF9D285B9AC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charset="0"/>
                <a:ea typeface="ＭＳ Ｐゴシック" panose="020B0600070205080204" pitchFamily="34" charset="-128"/>
              </a:defRPr>
            </a:lvl1pPr>
            <a:lvl2pPr marL="742950" indent="-285750">
              <a:spcBef>
                <a:spcPct val="30000"/>
              </a:spcBef>
              <a:defRPr sz="1200">
                <a:solidFill>
                  <a:schemeClr val="tx1"/>
                </a:solidFill>
                <a:latin typeface="Times" charset="0"/>
                <a:ea typeface="ＭＳ Ｐゴシック" panose="020B0600070205080204" pitchFamily="34" charset="-128"/>
              </a:defRPr>
            </a:lvl2pPr>
            <a:lvl3pPr marL="1143000" indent="-228600">
              <a:spcBef>
                <a:spcPct val="30000"/>
              </a:spcBef>
              <a:defRPr sz="1200">
                <a:solidFill>
                  <a:schemeClr val="tx1"/>
                </a:solidFill>
                <a:latin typeface="Times" charset="0"/>
                <a:ea typeface="ＭＳ Ｐゴシック" panose="020B0600070205080204" pitchFamily="34" charset="-128"/>
              </a:defRPr>
            </a:lvl3pPr>
            <a:lvl4pPr marL="1600200" indent="-228600">
              <a:spcBef>
                <a:spcPct val="30000"/>
              </a:spcBef>
              <a:defRPr sz="1200">
                <a:solidFill>
                  <a:schemeClr val="tx1"/>
                </a:solidFill>
                <a:latin typeface="Times" charset="0"/>
                <a:ea typeface="ＭＳ Ｐゴシック" panose="020B0600070205080204" pitchFamily="34" charset="-128"/>
              </a:defRPr>
            </a:lvl4pPr>
            <a:lvl5pPr marL="2057400" indent="-228600">
              <a:spcBef>
                <a:spcPct val="30000"/>
              </a:spcBef>
              <a:defRPr sz="1200">
                <a:solidFill>
                  <a:schemeClr val="tx1"/>
                </a:solidFill>
                <a:latin typeface="Times"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charset="0"/>
                <a:ea typeface="ＭＳ Ｐゴシック" panose="020B0600070205080204" pitchFamily="34" charset="-128"/>
              </a:defRPr>
            </a:lvl9pPr>
          </a:lstStyle>
          <a:p>
            <a:pPr>
              <a:spcBef>
                <a:spcPct val="0"/>
              </a:spcBef>
            </a:pPr>
            <a:fld id="{16B3238F-11C5-4041-872B-CEB44D2A67C2}" type="slidenum">
              <a:rPr lang="en-US" altLang="en-US" smtClean="0">
                <a:latin typeface="Calibri" panose="020F0502020204030204" pitchFamily="34" charset="0"/>
              </a:rPr>
              <a:pPr>
                <a:spcBef>
                  <a:spcPct val="0"/>
                </a:spcBef>
              </a:pPr>
              <a:t>16</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EAA7428B-099B-5549-C576-FD7535D88CB0}"/>
              </a:ext>
            </a:extLst>
          </p:cNvPr>
          <p:cNvSpPr>
            <a:spLocks noGrp="1" noRot="1" noChangeAspect="1" noChangeArrowheads="1" noTextEdit="1"/>
          </p:cNvSpPr>
          <p:nvPr>
            <p:ph type="sldImg"/>
          </p:nvPr>
        </p:nvSpPr>
        <p:spPr>
          <a:ln/>
        </p:spPr>
      </p:sp>
      <p:sp>
        <p:nvSpPr>
          <p:cNvPr id="33794" name="Notes Placeholder 2">
            <a:extLst>
              <a:ext uri="{FF2B5EF4-FFF2-40B4-BE49-F238E27FC236}">
                <a16:creationId xmlns:a16="http://schemas.microsoft.com/office/drawing/2014/main" id="{B8F8D7DB-2099-1A6D-5C79-900D1E8C17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ea typeface="ＭＳ Ｐゴシック" panose="020B0600070205080204" pitchFamily="34" charset="-128"/>
              </a:rPr>
              <a:t>Sprinters have larger proportion of powerful, but rapidly fatiguing, pale fibers in their leg muscles than do marathon runners</a:t>
            </a:r>
          </a:p>
        </p:txBody>
      </p:sp>
      <p:sp>
        <p:nvSpPr>
          <p:cNvPr id="33795" name="Slide Number Placeholder 3">
            <a:extLst>
              <a:ext uri="{FF2B5EF4-FFF2-40B4-BE49-F238E27FC236}">
                <a16:creationId xmlns:a16="http://schemas.microsoft.com/office/drawing/2014/main" id="{3C266E1C-1F11-7014-E846-870C89C720D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B297797-3A2E-824C-B71D-33B316A2D280}" type="slidenum">
              <a:rPr lang="en-US" altLang="en-US" sz="1200" smtClean="0">
                <a:latin typeface="Times" charset="0"/>
              </a:rPr>
              <a:pPr/>
              <a:t>17</a:t>
            </a:fld>
            <a:endParaRPr lang="en-US" altLang="en-US" sz="1200">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a:lstStyle>
            <a:lvl1pPr>
              <a:defRPr/>
            </a:lvl1pPr>
          </a:lstStyle>
          <a:p>
            <a:fld id="{D75B4F48-3FC3-DC46-98E0-A992AD9F441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a:lstStyle>
            <a:lvl1pPr>
              <a:defRPr/>
            </a:lvl1pPr>
          </a:lstStyle>
          <a:p>
            <a:fld id="{E94ED56B-61B1-6D4D-A4E4-E3E93C44C78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a:lstStyle>
            <a:lvl1pPr>
              <a:defRPr/>
            </a:lvl1pPr>
          </a:lstStyle>
          <a:p>
            <a:fld id="{51F6B93B-8A20-044E-A0ED-8EA3C5033C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fld id="{0246E4A4-E5A9-F34A-AE53-96EA7F6EBAE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a:xfrm>
            <a:off x="6553200" y="6248400"/>
            <a:ext cx="1905000" cy="457200"/>
          </a:xfrm>
          <a:prstGeom prst="rect">
            <a:avLst/>
          </a:prstGeom>
        </p:spPr>
        <p:txBody>
          <a:bodyPr/>
          <a:lstStyle>
            <a:lvl1pPr>
              <a:defRPr/>
            </a:lvl1pPr>
          </a:lstStyle>
          <a:p>
            <a:fld id="{733BD71D-BBA0-6042-91DD-6232676A529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76072"/>
          </a:xfrm>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6553200" y="6248400"/>
            <a:ext cx="1905000" cy="457200"/>
          </a:xfrm>
          <a:prstGeom prst="rect">
            <a:avLst/>
          </a:prstGeom>
        </p:spPr>
        <p:txBody>
          <a:bodyPr/>
          <a:lstStyle>
            <a:lvl1pPr>
              <a:defRPr/>
            </a:lvl1pPr>
          </a:lstStyle>
          <a:p>
            <a:fld id="{78294A6C-E0A4-D440-8C07-58A0E47083E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ftr" sz="quarter" idx="3"/>
          </p:nvPr>
        </p:nvSpPr>
        <p:spPr bwMode="auto">
          <a:xfrm>
            <a:off x="2057400" y="6553200"/>
            <a:ext cx="50292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imes" charset="0"/>
              </a:defRPr>
            </a:lvl1pPr>
          </a:lstStyle>
          <a:p>
            <a:endParaRPr lang="en-US" dirty="0"/>
          </a:p>
        </p:txBody>
      </p:sp>
      <p:sp>
        <p:nvSpPr>
          <p:cNvPr id="1026" name="Rectangle 2"/>
          <p:cNvSpPr>
            <a:spLocks noGrp="1" noChangeArrowheads="1"/>
          </p:cNvSpPr>
          <p:nvPr>
            <p:ph type="title"/>
          </p:nvPr>
        </p:nvSpPr>
        <p:spPr bwMode="auto">
          <a:xfrm>
            <a:off x="0" y="0"/>
            <a:ext cx="9144000" cy="381000"/>
          </a:xfrm>
          <a:prstGeom prst="rect">
            <a:avLst/>
          </a:prstGeom>
          <a:solidFill>
            <a:schemeClr val="tx2"/>
          </a:solid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5" r:id="rId8"/>
  </p:sldLayoutIdLst>
  <p:txStyles>
    <p:titleStyle>
      <a:lvl1pPr algn="l" rtl="0" fontAlgn="base">
        <a:spcBef>
          <a:spcPct val="0"/>
        </a:spcBef>
        <a:spcAft>
          <a:spcPct val="0"/>
        </a:spcAft>
        <a:defRPr sz="1600">
          <a:solidFill>
            <a:schemeClr val="bg1"/>
          </a:solidFill>
          <a:latin typeface="+mj-lt"/>
          <a:ea typeface="+mj-ea"/>
          <a:cs typeface="+mj-cs"/>
        </a:defRPr>
      </a:lvl1pPr>
      <a:lvl2pPr algn="l" rtl="0" fontAlgn="base">
        <a:spcBef>
          <a:spcPct val="0"/>
        </a:spcBef>
        <a:spcAft>
          <a:spcPct val="0"/>
        </a:spcAft>
        <a:defRPr sz="1600">
          <a:solidFill>
            <a:srgbClr val="FFFFFF"/>
          </a:solidFill>
          <a:latin typeface="Arial" charset="0"/>
        </a:defRPr>
      </a:lvl2pPr>
      <a:lvl3pPr algn="l" rtl="0" fontAlgn="base">
        <a:spcBef>
          <a:spcPct val="0"/>
        </a:spcBef>
        <a:spcAft>
          <a:spcPct val="0"/>
        </a:spcAft>
        <a:defRPr sz="1600">
          <a:solidFill>
            <a:srgbClr val="FFFFFF"/>
          </a:solidFill>
          <a:latin typeface="Arial" charset="0"/>
        </a:defRPr>
      </a:lvl3pPr>
      <a:lvl4pPr algn="l" rtl="0" fontAlgn="base">
        <a:spcBef>
          <a:spcPct val="0"/>
        </a:spcBef>
        <a:spcAft>
          <a:spcPct val="0"/>
        </a:spcAft>
        <a:defRPr sz="1600">
          <a:solidFill>
            <a:srgbClr val="FFFFFF"/>
          </a:solidFill>
          <a:latin typeface="Arial" charset="0"/>
        </a:defRPr>
      </a:lvl4pPr>
      <a:lvl5pPr algn="l" rtl="0" fontAlgn="base">
        <a:spcBef>
          <a:spcPct val="0"/>
        </a:spcBef>
        <a:spcAft>
          <a:spcPct val="0"/>
        </a:spcAft>
        <a:defRPr sz="1600">
          <a:solidFill>
            <a:srgbClr val="FFFFFF"/>
          </a:solidFill>
          <a:latin typeface="Arial" charset="0"/>
        </a:defRPr>
      </a:lvl5pPr>
      <a:lvl6pPr marL="457200" algn="l" rtl="0" fontAlgn="base">
        <a:spcBef>
          <a:spcPct val="0"/>
        </a:spcBef>
        <a:spcAft>
          <a:spcPct val="0"/>
        </a:spcAft>
        <a:defRPr sz="1600">
          <a:solidFill>
            <a:srgbClr val="FFFFFF"/>
          </a:solidFill>
          <a:latin typeface="Arial" charset="0"/>
        </a:defRPr>
      </a:lvl6pPr>
      <a:lvl7pPr marL="914400" algn="l" rtl="0" fontAlgn="base">
        <a:spcBef>
          <a:spcPct val="0"/>
        </a:spcBef>
        <a:spcAft>
          <a:spcPct val="0"/>
        </a:spcAft>
        <a:defRPr sz="1600">
          <a:solidFill>
            <a:srgbClr val="FFFFFF"/>
          </a:solidFill>
          <a:latin typeface="Arial" charset="0"/>
        </a:defRPr>
      </a:lvl7pPr>
      <a:lvl8pPr marL="1371600" algn="l" rtl="0" fontAlgn="base">
        <a:spcBef>
          <a:spcPct val="0"/>
        </a:spcBef>
        <a:spcAft>
          <a:spcPct val="0"/>
        </a:spcAft>
        <a:defRPr sz="1600">
          <a:solidFill>
            <a:srgbClr val="FFFFFF"/>
          </a:solidFill>
          <a:latin typeface="Arial" charset="0"/>
        </a:defRPr>
      </a:lvl8pPr>
      <a:lvl9pPr marL="1828800" algn="l" rtl="0" fontAlgn="base">
        <a:spcBef>
          <a:spcPct val="0"/>
        </a:spcBef>
        <a:spcAft>
          <a:spcPct val="0"/>
        </a:spcAft>
        <a:defRPr sz="1600">
          <a:solidFill>
            <a:srgbClr val="FFFFFF"/>
          </a:solidFill>
          <a:latin typeface="Arial" charset="0"/>
        </a:defRPr>
      </a:lvl9pPr>
    </p:titleStyle>
    <p:bodyStyle>
      <a:lvl1pPr marL="342900" indent="-342900" algn="l" rtl="0" fontAlgn="base">
        <a:spcBef>
          <a:spcPct val="20000"/>
        </a:spcBef>
        <a:spcAft>
          <a:spcPct val="0"/>
        </a:spcAft>
        <a:defRPr sz="24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charset="-128"/>
        </a:defRPr>
      </a:lvl2pPr>
      <a:lvl3pPr marL="1143000" indent="-228600" algn="l" rtl="0" fontAlgn="base">
        <a:spcBef>
          <a:spcPct val="20000"/>
        </a:spcBef>
        <a:spcAft>
          <a:spcPct val="0"/>
        </a:spcAft>
        <a:buChar char="•"/>
        <a:defRPr sz="2400">
          <a:solidFill>
            <a:schemeClr val="tx1"/>
          </a:solidFill>
          <a:latin typeface="+mn-lt"/>
          <a:ea typeface="ＭＳ Ｐゴシック" charset="-128"/>
        </a:defRPr>
      </a:lvl3pPr>
      <a:lvl4pPr marL="1600200" indent="-228600" algn="l" rtl="0" fontAlgn="base">
        <a:spcBef>
          <a:spcPct val="20000"/>
        </a:spcBef>
        <a:spcAft>
          <a:spcPct val="0"/>
        </a:spcAft>
        <a:buChar char="–"/>
        <a:defRPr sz="2000">
          <a:solidFill>
            <a:schemeClr val="tx1"/>
          </a:solidFill>
          <a:latin typeface="+mn-lt"/>
          <a:ea typeface="ＭＳ Ｐゴシック" charset="-128"/>
        </a:defRPr>
      </a:lvl4pPr>
      <a:lvl5pPr marL="2057400" indent="-228600" algn="l" rtl="0" fontAlgn="base">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49D309A8-E3BF-DF71-C422-46F172134D64}"/>
              </a:ext>
            </a:extLst>
          </p:cNvPr>
          <p:cNvSpPr>
            <a:spLocks noGrp="1" noChangeArrowheads="1"/>
          </p:cNvSpPr>
          <p:nvPr>
            <p:ph type="title"/>
          </p:nvPr>
        </p:nvSpPr>
        <p:spPr>
          <a:xfrm>
            <a:off x="628650" y="381000"/>
            <a:ext cx="7886700" cy="993775"/>
          </a:xfrm>
        </p:spPr>
        <p:txBody>
          <a:bodyPr/>
          <a:lstStyle/>
          <a:p>
            <a:pPr algn="ctr"/>
            <a:r>
              <a:rPr lang="en-US" altLang="en-US">
                <a:ea typeface="ＭＳ Ｐゴシック" panose="020B0600070205080204" pitchFamily="34" charset="-128"/>
              </a:rPr>
              <a:t>BMD ENG 301</a:t>
            </a:r>
            <a:br>
              <a:rPr lang="en-US" altLang="en-US">
                <a:ea typeface="ＭＳ Ｐゴシック" panose="020B0600070205080204" pitchFamily="34" charset="-128"/>
              </a:rPr>
            </a:br>
            <a:r>
              <a:rPr lang="en-US" altLang="en-US">
                <a:ea typeface="ＭＳ Ｐゴシック" panose="020B0600070205080204" pitchFamily="34" charset="-128"/>
              </a:rPr>
              <a:t>Quantitative Systems Physiology</a:t>
            </a:r>
            <a:br>
              <a:rPr lang="en-US" altLang="en-US">
                <a:ea typeface="ＭＳ Ｐゴシック" panose="020B0600070205080204" pitchFamily="34" charset="-128"/>
              </a:rPr>
            </a:br>
            <a:r>
              <a:rPr lang="en-US" altLang="en-US">
                <a:ea typeface="ＭＳ Ｐゴシック" panose="020B0600070205080204" pitchFamily="34" charset="-128"/>
              </a:rPr>
              <a:t>(Nervous System)</a:t>
            </a:r>
          </a:p>
        </p:txBody>
      </p:sp>
      <p:sp>
        <p:nvSpPr>
          <p:cNvPr id="14338" name="Content Placeholder 2">
            <a:extLst>
              <a:ext uri="{FF2B5EF4-FFF2-40B4-BE49-F238E27FC236}">
                <a16:creationId xmlns:a16="http://schemas.microsoft.com/office/drawing/2014/main" id="{16ECA77A-08B1-5F2B-8451-31F4A15B406C}"/>
              </a:ext>
            </a:extLst>
          </p:cNvPr>
          <p:cNvSpPr>
            <a:spLocks noGrp="1" noChangeArrowheads="1"/>
          </p:cNvSpPr>
          <p:nvPr>
            <p:ph idx="1"/>
          </p:nvPr>
        </p:nvSpPr>
        <p:spPr bwMode="auto">
          <a:xfrm>
            <a:off x="628650" y="2514600"/>
            <a:ext cx="7886700" cy="3263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lgn="ctr"/>
            <a:endParaRPr lang="en-US" altLang="en-US" dirty="0">
              <a:ea typeface="ＭＳ Ｐゴシック" panose="020B0600070205080204" pitchFamily="34" charset="-128"/>
            </a:endParaRPr>
          </a:p>
          <a:p>
            <a:pPr marL="0" indent="0" algn="ctr"/>
            <a:r>
              <a:rPr lang="en-US" altLang="en-US" dirty="0">
                <a:ea typeface="ＭＳ Ｐゴシック" panose="020B0600070205080204" pitchFamily="34" charset="-128"/>
              </a:rPr>
              <a:t>Overview of the Motor System (Part 2)</a:t>
            </a:r>
          </a:p>
          <a:p>
            <a:pPr marL="0" indent="0" algn="ctr"/>
            <a:r>
              <a:rPr lang="en-US" altLang="en-US" dirty="0">
                <a:ea typeface="ＭＳ Ｐゴシック" panose="020B0600070205080204" pitchFamily="34" charset="-128"/>
              </a:rPr>
              <a:t>Start of spinal reflexes</a:t>
            </a:r>
          </a:p>
          <a:p>
            <a:pPr marL="0" indent="0" algn="ctr"/>
            <a:endParaRPr lang="en-US" altLang="en-US" dirty="0">
              <a:ea typeface="ＭＳ Ｐゴシック" panose="020B0600070205080204" pitchFamily="34" charset="-128"/>
            </a:endParaRPr>
          </a:p>
          <a:p>
            <a:pPr marL="0" indent="0" algn="ctr"/>
            <a:endParaRPr lang="en-US" altLang="en-US" dirty="0">
              <a:ea typeface="ＭＳ Ｐゴシック" panose="020B0600070205080204" pitchFamily="34" charset="-128"/>
            </a:endParaRPr>
          </a:p>
          <a:p>
            <a:pPr marL="0" indent="0" algn="ctr"/>
            <a:r>
              <a:rPr lang="en-US" altLang="en-US" dirty="0">
                <a:ea typeface="ＭＳ Ｐゴシック" panose="020B0600070205080204" pitchFamily="34" charset="-128"/>
              </a:rPr>
              <a:t>Professor Malcolm MacIver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580C5210-5C0E-4AFC-CCCF-79C5CDC98213}"/>
              </a:ext>
            </a:extLst>
          </p:cNvPr>
          <p:cNvSpPr>
            <a:spLocks noGrp="1" noChangeArrowheads="1"/>
          </p:cNvSpPr>
          <p:nvPr>
            <p:ph type="title"/>
          </p:nvPr>
        </p:nvSpPr>
        <p:spPr/>
        <p:txBody>
          <a:bodyPr/>
          <a:lstStyle/>
          <a:p>
            <a:pPr algn="ctr" eaLnBrk="1" hangingPunct="1"/>
            <a:r>
              <a:rPr lang="en-US" altLang="en-US" b="1">
                <a:solidFill>
                  <a:schemeClr val="bg1"/>
                </a:solidFill>
                <a:ea typeface="ＭＳ Ｐゴシック" panose="020B0600070205080204" pitchFamily="34" charset="-128"/>
              </a:rPr>
              <a:t>Types of Motor Unit</a:t>
            </a:r>
          </a:p>
        </p:txBody>
      </p:sp>
      <p:sp>
        <p:nvSpPr>
          <p:cNvPr id="18434" name="Content Placeholder 5">
            <a:extLst>
              <a:ext uri="{FF2B5EF4-FFF2-40B4-BE49-F238E27FC236}">
                <a16:creationId xmlns:a16="http://schemas.microsoft.com/office/drawing/2014/main" id="{E5CCDC3C-B84B-24EF-57A7-952D678D4EE7}"/>
              </a:ext>
            </a:extLst>
          </p:cNvPr>
          <p:cNvSpPr>
            <a:spLocks noGrp="1" noChangeArrowheads="1"/>
          </p:cNvSpPr>
          <p:nvPr>
            <p:ph sz="half" idx="2"/>
          </p:nvPr>
        </p:nvSpPr>
        <p:spPr bwMode="auto">
          <a:xfrm>
            <a:off x="4648200" y="1798638"/>
            <a:ext cx="4038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r>
              <a:rPr lang="en-US" altLang="en-US">
                <a:ea typeface="ＭＳ Ｐゴシック" panose="020B0600070205080204" pitchFamily="34" charset="-128"/>
              </a:rPr>
              <a:t>3 types of alpha motor neuron</a:t>
            </a:r>
          </a:p>
          <a:p>
            <a:pPr lvl="1" eaLnBrk="1" hangingPunct="1"/>
            <a:r>
              <a:rPr lang="en-US" altLang="en-US">
                <a:ea typeface="ＭＳ Ｐゴシック" panose="020B0600070205080204" pitchFamily="34" charset="-128"/>
              </a:rPr>
              <a:t>Excitability</a:t>
            </a:r>
          </a:p>
          <a:p>
            <a:pPr lvl="1" eaLnBrk="1" hangingPunct="1"/>
            <a:r>
              <a:rPr lang="en-US" altLang="en-US">
                <a:ea typeface="ＭＳ Ｐゴシック" panose="020B0600070205080204" pitchFamily="34" charset="-128"/>
              </a:rPr>
              <a:t>Discharge frequency</a:t>
            </a:r>
          </a:p>
          <a:p>
            <a:pPr marL="0" indent="0" eaLnBrk="1" hangingPunct="1"/>
            <a:r>
              <a:rPr lang="en-US" altLang="en-US">
                <a:ea typeface="ＭＳ Ｐゴシック" panose="020B0600070205080204" pitchFamily="34" charset="-128"/>
              </a:rPr>
              <a:t>3 types of muscle fibers</a:t>
            </a:r>
          </a:p>
          <a:p>
            <a:pPr lvl="1" eaLnBrk="1" hangingPunct="1"/>
            <a:r>
              <a:rPr lang="en-US" altLang="en-US">
                <a:ea typeface="ＭＳ Ｐゴシック" panose="020B0600070205080204" pitchFamily="34" charset="-128"/>
              </a:rPr>
              <a:t>Contraction speed</a:t>
            </a:r>
          </a:p>
          <a:p>
            <a:pPr lvl="1" eaLnBrk="1" hangingPunct="1"/>
            <a:r>
              <a:rPr lang="en-US" altLang="en-US">
                <a:ea typeface="ＭＳ Ｐゴシック" panose="020B0600070205080204" pitchFamily="34" charset="-128"/>
              </a:rPr>
              <a:t>Fatigability</a:t>
            </a:r>
          </a:p>
        </p:txBody>
      </p:sp>
      <p:pic>
        <p:nvPicPr>
          <p:cNvPr id="18435" name="Picture 2">
            <a:extLst>
              <a:ext uri="{FF2B5EF4-FFF2-40B4-BE49-F238E27FC236}">
                <a16:creationId xmlns:a16="http://schemas.microsoft.com/office/drawing/2014/main" id="{3A2158D4-2E62-6F54-7CAD-4E41CD3F860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1739900"/>
            <a:ext cx="4038600" cy="3670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E9CB1653-9D41-8135-9523-4A3EB76C7E73}"/>
              </a:ext>
            </a:extLst>
          </p:cNvPr>
          <p:cNvSpPr>
            <a:spLocks noGrp="1" noChangeArrowheads="1"/>
          </p:cNvSpPr>
          <p:nvPr>
            <p:ph type="title"/>
          </p:nvPr>
        </p:nvSpPr>
        <p:spPr/>
        <p:txBody>
          <a:bodyPr/>
          <a:lstStyle/>
          <a:p>
            <a:pPr algn="ctr" eaLnBrk="1" hangingPunct="1"/>
            <a:r>
              <a:rPr lang="en-US" altLang="en-US" b="1">
                <a:solidFill>
                  <a:schemeClr val="bg1"/>
                </a:solidFill>
                <a:ea typeface="ＭＳ Ｐゴシック" panose="020B0600070205080204" pitchFamily="34" charset="-128"/>
              </a:rPr>
              <a:t>Motor unit plasticity</a:t>
            </a:r>
          </a:p>
        </p:txBody>
      </p:sp>
      <p:sp>
        <p:nvSpPr>
          <p:cNvPr id="19458" name="Content Placeholder 2">
            <a:extLst>
              <a:ext uri="{FF2B5EF4-FFF2-40B4-BE49-F238E27FC236}">
                <a16:creationId xmlns:a16="http://schemas.microsoft.com/office/drawing/2014/main" id="{E151C6E7-2C12-2F04-4E4A-3FF712B570E0}"/>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Motor units are important site of plasticity in the nervous system</a:t>
            </a:r>
          </a:p>
          <a:p>
            <a:pPr eaLnBrk="1" hangingPunct="1"/>
            <a:r>
              <a:rPr lang="en-US" altLang="en-US">
                <a:ea typeface="ＭＳ Ｐゴシック" panose="020B0600070205080204" pitchFamily="34" charset="-128"/>
              </a:rPr>
              <a:t>Results of studies with cross-innervation and electrical stimulation show properties of motor neurons determine muscle fiber behavior</a:t>
            </a:r>
          </a:p>
          <a:p>
            <a:pPr eaLnBrk="1" hangingPunct="1"/>
            <a:r>
              <a:rPr lang="en-US" altLang="en-US">
                <a:ea typeface="ＭＳ Ｐゴシック" panose="020B0600070205080204" pitchFamily="34" charset="-128"/>
              </a:rPr>
              <a:t>Motor unit behavior is modified by training</a:t>
            </a:r>
          </a:p>
          <a:p>
            <a:pPr eaLnBrk="1" hangingPunct="1"/>
            <a:r>
              <a:rPr lang="en-US" altLang="en-US">
                <a:ea typeface="ＭＳ Ｐゴシック" panose="020B0600070205080204" pitchFamily="34" charset="-128"/>
              </a:rPr>
              <a:t>Important implications for exercise and rehabilitation programs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B2C737C7-3559-BB77-A0EC-7AA32366D4A3}"/>
              </a:ext>
            </a:extLst>
          </p:cNvPr>
          <p:cNvSpPr>
            <a:spLocks noGrp="1" noChangeArrowheads="1"/>
          </p:cNvSpPr>
          <p:nvPr>
            <p:ph type="title"/>
          </p:nvPr>
        </p:nvSpPr>
        <p:spPr/>
        <p:txBody>
          <a:bodyPr/>
          <a:lstStyle/>
          <a:p>
            <a:pPr algn="ctr" eaLnBrk="1" hangingPunct="1"/>
            <a:r>
              <a:rPr lang="en-US" altLang="en-US" b="1">
                <a:solidFill>
                  <a:schemeClr val="bg1"/>
                </a:solidFill>
                <a:ea typeface="ＭＳ Ｐゴシック" panose="020B0600070205080204" pitchFamily="34" charset="-128"/>
              </a:rPr>
              <a:t>Cross-Innervation</a:t>
            </a:r>
          </a:p>
        </p:txBody>
      </p:sp>
      <p:sp>
        <p:nvSpPr>
          <p:cNvPr id="20482" name="Content Placeholder 3">
            <a:extLst>
              <a:ext uri="{FF2B5EF4-FFF2-40B4-BE49-F238E27FC236}">
                <a16:creationId xmlns:a16="http://schemas.microsoft.com/office/drawing/2014/main" id="{252668C8-51D2-A692-6E3E-052EA2436873}"/>
              </a:ext>
            </a:extLst>
          </p:cNvPr>
          <p:cNvSpPr>
            <a:spLocks noGrp="1" noChangeArrowheads="1"/>
          </p:cNvSpPr>
          <p:nvPr>
            <p:ph sz="half" idx="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pPr>
            <a:r>
              <a:rPr lang="en-US" altLang="en-US" sz="2600">
                <a:ea typeface="ＭＳ Ｐゴシック" panose="020B0600070205080204" pitchFamily="34" charset="-128"/>
              </a:rPr>
              <a:t>Soleus- slow muscle with constant, low frequency innervation</a:t>
            </a:r>
          </a:p>
          <a:p>
            <a:pPr marL="0" indent="0" eaLnBrk="1" hangingPunct="1">
              <a:lnSpc>
                <a:spcPct val="80000"/>
              </a:lnSpc>
            </a:pPr>
            <a:r>
              <a:rPr lang="en-US" altLang="en-US" sz="2600">
                <a:ea typeface="ＭＳ Ｐゴシック" panose="020B0600070205080204" pitchFamily="34" charset="-128"/>
              </a:rPr>
              <a:t>TA- fast muscle with intermittent, high frequency innervation</a:t>
            </a:r>
          </a:p>
          <a:p>
            <a:pPr marL="0" indent="0" eaLnBrk="1" hangingPunct="1">
              <a:lnSpc>
                <a:spcPct val="80000"/>
              </a:lnSpc>
            </a:pPr>
            <a:r>
              <a:rPr lang="en-US" altLang="en-US" sz="2600">
                <a:ea typeface="ＭＳ Ｐゴシック" panose="020B0600070205080204" pitchFamily="34" charset="-128"/>
              </a:rPr>
              <a:t>With cross-innervation:</a:t>
            </a:r>
          </a:p>
          <a:p>
            <a:pPr lvl="1" eaLnBrk="1" hangingPunct="1">
              <a:lnSpc>
                <a:spcPct val="80000"/>
              </a:lnSpc>
            </a:pPr>
            <a:r>
              <a:rPr lang="en-US" altLang="en-US" sz="2200">
                <a:ea typeface="ＭＳ Ｐゴシック" panose="020B0600070205080204" pitchFamily="34" charset="-128"/>
              </a:rPr>
              <a:t>Soleus become fast</a:t>
            </a:r>
          </a:p>
          <a:p>
            <a:pPr lvl="1" eaLnBrk="1" hangingPunct="1">
              <a:lnSpc>
                <a:spcPct val="80000"/>
              </a:lnSpc>
            </a:pPr>
            <a:r>
              <a:rPr lang="en-US" altLang="en-US" sz="2200">
                <a:ea typeface="ＭＳ Ｐゴシック" panose="020B0600070205080204" pitchFamily="34" charset="-128"/>
              </a:rPr>
              <a:t>TA became slow</a:t>
            </a:r>
          </a:p>
          <a:p>
            <a:pPr marL="0" indent="0" eaLnBrk="1" hangingPunct="1">
              <a:lnSpc>
                <a:spcPct val="80000"/>
              </a:lnSpc>
            </a:pPr>
            <a:r>
              <a:rPr lang="en-US" altLang="en-US" sz="2600">
                <a:ea typeface="ＭＳ Ｐゴシック" panose="020B0600070205080204" pitchFamily="34" charset="-128"/>
              </a:rPr>
              <a:t>Shows motorneuron innervation determines muscle fiber phenotype</a:t>
            </a:r>
          </a:p>
        </p:txBody>
      </p:sp>
      <p:pic>
        <p:nvPicPr>
          <p:cNvPr id="20483" name="Picture 2">
            <a:extLst>
              <a:ext uri="{FF2B5EF4-FFF2-40B4-BE49-F238E27FC236}">
                <a16:creationId xmlns:a16="http://schemas.microsoft.com/office/drawing/2014/main" id="{E3B1B421-64A4-3FB6-4454-4C782E411D75}"/>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920750" y="1600200"/>
            <a:ext cx="31115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2">
            <a:extLst>
              <a:ext uri="{FF2B5EF4-FFF2-40B4-BE49-F238E27FC236}">
                <a16:creationId xmlns:a16="http://schemas.microsoft.com/office/drawing/2014/main" id="{CA685E59-EF26-8875-4B33-047691C871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685800"/>
            <a:ext cx="14303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a:extLst>
              <a:ext uri="{FF2B5EF4-FFF2-40B4-BE49-F238E27FC236}">
                <a16:creationId xmlns:a16="http://schemas.microsoft.com/office/drawing/2014/main" id="{DA8288AB-9516-5522-8A12-469265044D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3862388"/>
            <a:ext cx="7620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5">
            <a:extLst>
              <a:ext uri="{FF2B5EF4-FFF2-40B4-BE49-F238E27FC236}">
                <a16:creationId xmlns:a16="http://schemas.microsoft.com/office/drawing/2014/main" id="{49664AE9-2E5F-A8A9-C383-84CF706D5FBA}"/>
              </a:ext>
            </a:extLst>
          </p:cNvPr>
          <p:cNvSpPr>
            <a:spLocks noChangeArrowheads="1"/>
          </p:cNvSpPr>
          <p:nvPr/>
        </p:nvSpPr>
        <p:spPr bwMode="auto">
          <a:xfrm>
            <a:off x="158750" y="4267200"/>
            <a:ext cx="374650" cy="304800"/>
          </a:xfrm>
          <a:prstGeom prst="rect">
            <a:avLst/>
          </a:prstGeom>
          <a:solidFill>
            <a:schemeClr val="bg1"/>
          </a:solidFill>
          <a:ln w="9525" algn="ctr">
            <a:solidFill>
              <a:schemeClr val="bg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0487" name="TextBox 6">
            <a:extLst>
              <a:ext uri="{FF2B5EF4-FFF2-40B4-BE49-F238E27FC236}">
                <a16:creationId xmlns:a16="http://schemas.microsoft.com/office/drawing/2014/main" id="{B999BF8F-FE2C-B11E-AD20-93E417E7B673}"/>
              </a:ext>
            </a:extLst>
          </p:cNvPr>
          <p:cNvSpPr txBox="1">
            <a:spLocks noChangeArrowheads="1"/>
          </p:cNvSpPr>
          <p:nvPr/>
        </p:nvSpPr>
        <p:spPr bwMode="auto">
          <a:xfrm>
            <a:off x="0" y="4281488"/>
            <a:ext cx="7969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300"/>
              <a:t>Tibius </a:t>
            </a:r>
          </a:p>
          <a:p>
            <a:r>
              <a:rPr lang="en-US" altLang="en-US" sz="1300"/>
              <a:t>anterior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BC152CED-5710-7BA9-B03F-557A2C0692B9}"/>
              </a:ext>
            </a:extLst>
          </p:cNvPr>
          <p:cNvSpPr>
            <a:spLocks noGrp="1" noChangeArrowheads="1"/>
          </p:cNvSpPr>
          <p:nvPr>
            <p:ph type="title"/>
          </p:nvPr>
        </p:nvSpPr>
        <p:spPr>
          <a:xfrm>
            <a:off x="990600" y="304800"/>
            <a:ext cx="8229600" cy="1143000"/>
          </a:xfrm>
        </p:spPr>
        <p:txBody>
          <a:bodyPr/>
          <a:lstStyle/>
          <a:p>
            <a:pPr algn="ctr" eaLnBrk="1" hangingPunct="1"/>
            <a:r>
              <a:rPr lang="en-US" altLang="en-US" sz="2400" b="1">
                <a:solidFill>
                  <a:schemeClr val="bg1"/>
                </a:solidFill>
                <a:ea typeface="ＭＳ Ｐゴシック" panose="020B0600070205080204" pitchFamily="34" charset="-128"/>
              </a:rPr>
              <a:t>Electrical Stimulation</a:t>
            </a:r>
          </a:p>
        </p:txBody>
      </p:sp>
      <p:sp>
        <p:nvSpPr>
          <p:cNvPr id="22530" name="Content Placeholder 2">
            <a:extLst>
              <a:ext uri="{FF2B5EF4-FFF2-40B4-BE49-F238E27FC236}">
                <a16:creationId xmlns:a16="http://schemas.microsoft.com/office/drawing/2014/main" id="{A44AA5C8-C488-1365-2B0C-84060ED4DBC7}"/>
              </a:ext>
            </a:extLst>
          </p:cNvPr>
          <p:cNvSpPr>
            <a:spLocks noGrp="1" noChangeArrowheads="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r>
              <a:rPr lang="en-US" altLang="en-US">
                <a:ea typeface="ＭＳ Ｐゴシック" panose="020B0600070205080204" pitchFamily="34" charset="-128"/>
              </a:rPr>
              <a:t>Electrical stimulation can change behavior of muscle fiber</a:t>
            </a:r>
          </a:p>
          <a:p>
            <a:pPr lvl="1" eaLnBrk="1" hangingPunct="1"/>
            <a:r>
              <a:rPr lang="en-US" altLang="en-US">
                <a:ea typeface="ＭＳ Ｐゴシック" panose="020B0600070205080204" pitchFamily="34" charset="-128"/>
              </a:rPr>
              <a:t>Frequency dependence</a:t>
            </a:r>
          </a:p>
          <a:p>
            <a:pPr marL="0" indent="0" eaLnBrk="1" hangingPunct="1"/>
            <a:r>
              <a:rPr lang="en-US" altLang="en-US">
                <a:ea typeface="ＭＳ Ｐゴシック" panose="020B0600070205080204" pitchFamily="34" charset="-128"/>
              </a:rPr>
              <a:t>Electrical stimulation at low frequencies can prevent slow muscle from becoming fast muscle with disuse</a:t>
            </a:r>
          </a:p>
        </p:txBody>
      </p:sp>
      <p:pic>
        <p:nvPicPr>
          <p:cNvPr id="22531" name="Picture 2">
            <a:extLst>
              <a:ext uri="{FF2B5EF4-FFF2-40B4-BE49-F238E27FC236}">
                <a16:creationId xmlns:a16="http://schemas.microsoft.com/office/drawing/2014/main" id="{234BEC61-AAB5-6676-E254-491384240E3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r="1888" b="9058"/>
          <a:stretch>
            <a:fillRect/>
          </a:stretch>
        </p:blipFill>
        <p:spPr bwMode="auto">
          <a:xfrm>
            <a:off x="4572000" y="1752600"/>
            <a:ext cx="3962400" cy="2438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TextBox 6">
            <a:extLst>
              <a:ext uri="{FF2B5EF4-FFF2-40B4-BE49-F238E27FC236}">
                <a16:creationId xmlns:a16="http://schemas.microsoft.com/office/drawing/2014/main" id="{E110ACFE-CD5E-821F-9AFE-C12EE7B8AACE}"/>
              </a:ext>
            </a:extLst>
          </p:cNvPr>
          <p:cNvSpPr txBox="1">
            <a:spLocks noChangeArrowheads="1"/>
          </p:cNvSpPr>
          <p:nvPr/>
        </p:nvSpPr>
        <p:spPr bwMode="auto">
          <a:xfrm>
            <a:off x="5105400" y="4202113"/>
            <a:ext cx="312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alibri" panose="020F0502020204030204" pitchFamily="34" charset="0"/>
              </a:rPr>
              <a:t>Fast muscle stimulated at 10 Hz</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Content Placeholder 10" descr="Gordon micrographs.jpg">
            <a:extLst>
              <a:ext uri="{FF2B5EF4-FFF2-40B4-BE49-F238E27FC236}">
                <a16:creationId xmlns:a16="http://schemas.microsoft.com/office/drawing/2014/main" id="{FC1CCC3B-6D5F-1B90-4504-47CE409683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 y="1563688"/>
            <a:ext cx="2887663" cy="43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itle 1">
            <a:extLst>
              <a:ext uri="{FF2B5EF4-FFF2-40B4-BE49-F238E27FC236}">
                <a16:creationId xmlns:a16="http://schemas.microsoft.com/office/drawing/2014/main" id="{4BD08AD7-ED2B-E462-759E-82E1D777BDC1}"/>
              </a:ext>
            </a:extLst>
          </p:cNvPr>
          <p:cNvSpPr>
            <a:spLocks noGrp="1" noChangeArrowheads="1"/>
          </p:cNvSpPr>
          <p:nvPr>
            <p:ph type="title"/>
          </p:nvPr>
        </p:nvSpPr>
        <p:spPr>
          <a:xfrm>
            <a:off x="457200" y="365125"/>
            <a:ext cx="8229600" cy="1143000"/>
          </a:xfrm>
        </p:spPr>
        <p:txBody>
          <a:bodyPr/>
          <a:lstStyle/>
          <a:p>
            <a:pPr algn="ctr" eaLnBrk="1" hangingPunct="1"/>
            <a:r>
              <a:rPr lang="en-US" altLang="en-US" sz="2800">
                <a:ea typeface="ＭＳ Ｐゴシック" panose="020B0600070205080204" pitchFamily="34" charset="-128"/>
              </a:rPr>
              <a:t>Cross-innervation experiments</a:t>
            </a:r>
          </a:p>
        </p:txBody>
      </p:sp>
      <p:sp>
        <p:nvSpPr>
          <p:cNvPr id="7" name="Oval 6">
            <a:extLst>
              <a:ext uri="{FF2B5EF4-FFF2-40B4-BE49-F238E27FC236}">
                <a16:creationId xmlns:a16="http://schemas.microsoft.com/office/drawing/2014/main" id="{6F54EF6F-354A-A193-B886-B55C1F805289}"/>
              </a:ext>
            </a:extLst>
          </p:cNvPr>
          <p:cNvSpPr/>
          <p:nvPr/>
        </p:nvSpPr>
        <p:spPr>
          <a:xfrm>
            <a:off x="541338" y="6015038"/>
            <a:ext cx="214312" cy="1714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517E739-8809-4070-B9E1-92F969939747}"/>
              </a:ext>
            </a:extLst>
          </p:cNvPr>
          <p:cNvSpPr/>
          <p:nvPr/>
        </p:nvSpPr>
        <p:spPr>
          <a:xfrm>
            <a:off x="541338" y="6292850"/>
            <a:ext cx="214312" cy="1730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Content Placeholder 2">
            <a:extLst>
              <a:ext uri="{FF2B5EF4-FFF2-40B4-BE49-F238E27FC236}">
                <a16:creationId xmlns:a16="http://schemas.microsoft.com/office/drawing/2014/main" id="{A7341687-75D4-FDA4-F457-D98C9E41AE55}"/>
              </a:ext>
            </a:extLst>
          </p:cNvPr>
          <p:cNvSpPr txBox="1">
            <a:spLocks/>
          </p:cNvSpPr>
          <p:nvPr/>
        </p:nvSpPr>
        <p:spPr>
          <a:xfrm>
            <a:off x="3124200" y="1752600"/>
            <a:ext cx="5791200" cy="45720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r>
              <a:rPr lang="en-US" dirty="0">
                <a:latin typeface="+mn-lt"/>
              </a:rPr>
              <a:t>Stained muscle for myosin </a:t>
            </a:r>
            <a:r>
              <a:rPr lang="en-US" dirty="0" err="1">
                <a:latin typeface="+mn-lt"/>
              </a:rPr>
              <a:t>ATPase</a:t>
            </a:r>
            <a:r>
              <a:rPr lang="en-US" dirty="0">
                <a:latin typeface="+mn-lt"/>
              </a:rPr>
              <a:t> activity</a:t>
            </a:r>
          </a:p>
          <a:p>
            <a:pPr marL="274320" indent="-274320" eaLnBrk="1" fontAlgn="auto" hangingPunct="1">
              <a:spcBef>
                <a:spcPct val="20000"/>
              </a:spcBef>
              <a:spcAft>
                <a:spcPts val="0"/>
              </a:spcAft>
              <a:buClr>
                <a:schemeClr val="accent3"/>
              </a:buClr>
              <a:buSzPct val="95000"/>
              <a:buFont typeface="Wingdings 2"/>
              <a:buChar char=""/>
              <a:defRPr/>
            </a:pPr>
            <a:r>
              <a:rPr lang="en-US" dirty="0">
                <a:latin typeface="+mn-lt"/>
              </a:rPr>
              <a:t>Before</a:t>
            </a:r>
          </a:p>
          <a:p>
            <a:pPr marL="731520" lvl="1" indent="-274320" eaLnBrk="1" fontAlgn="auto" hangingPunct="1">
              <a:spcBef>
                <a:spcPct val="20000"/>
              </a:spcBef>
              <a:spcAft>
                <a:spcPts val="0"/>
              </a:spcAft>
              <a:buClr>
                <a:schemeClr val="accent3"/>
              </a:buClr>
              <a:buSzPct val="95000"/>
              <a:buFont typeface="Wingdings 2"/>
              <a:buChar char=""/>
              <a:defRPr/>
            </a:pPr>
            <a:r>
              <a:rPr lang="en-US" dirty="0">
                <a:latin typeface="+mn-lt"/>
              </a:rPr>
              <a:t>Fast fatigable and fast fatigue resistant fibers are darker</a:t>
            </a:r>
          </a:p>
          <a:p>
            <a:pPr marL="731520" lvl="1" indent="-274320" eaLnBrk="1" fontAlgn="auto" hangingPunct="1">
              <a:spcBef>
                <a:spcPct val="20000"/>
              </a:spcBef>
              <a:spcAft>
                <a:spcPts val="0"/>
              </a:spcAft>
              <a:buClr>
                <a:schemeClr val="accent3"/>
              </a:buClr>
              <a:buSzPct val="95000"/>
              <a:buFont typeface="Wingdings 2"/>
              <a:buChar char=""/>
              <a:defRPr/>
            </a:pPr>
            <a:r>
              <a:rPr lang="en-US" dirty="0">
                <a:latin typeface="+mn-lt"/>
              </a:rPr>
              <a:t>Slow fibers are lighter</a:t>
            </a:r>
          </a:p>
          <a:p>
            <a:pPr marL="274320" indent="-274320" eaLnBrk="1" fontAlgn="auto" hangingPunct="1">
              <a:spcBef>
                <a:spcPct val="20000"/>
              </a:spcBef>
              <a:spcAft>
                <a:spcPts val="0"/>
              </a:spcAft>
              <a:buClr>
                <a:schemeClr val="accent3"/>
              </a:buClr>
              <a:buSzPct val="95000"/>
              <a:buFont typeface="Wingdings 2"/>
              <a:buChar char=""/>
              <a:defRPr/>
            </a:pPr>
            <a:r>
              <a:rPr lang="en-US" dirty="0">
                <a:latin typeface="+mn-lt"/>
              </a:rPr>
              <a:t>After chronic electrical nerve stimulation similar to the </a:t>
            </a:r>
            <a:r>
              <a:rPr lang="en-US" dirty="0" err="1">
                <a:latin typeface="+mn-lt"/>
              </a:rPr>
              <a:t>innervation</a:t>
            </a:r>
            <a:r>
              <a:rPr lang="en-US" dirty="0">
                <a:latin typeface="+mn-lt"/>
              </a:rPr>
              <a:t> that slow fibers receive </a:t>
            </a:r>
          </a:p>
          <a:p>
            <a:pPr marL="731520" lvl="1" indent="-274320" eaLnBrk="1" fontAlgn="auto" hangingPunct="1">
              <a:spcBef>
                <a:spcPct val="20000"/>
              </a:spcBef>
              <a:spcAft>
                <a:spcPts val="0"/>
              </a:spcAft>
              <a:buClr>
                <a:schemeClr val="accent3"/>
              </a:buClr>
              <a:buSzPct val="95000"/>
              <a:buFont typeface="Wingdings 2"/>
              <a:buChar char=""/>
              <a:defRPr/>
            </a:pPr>
            <a:r>
              <a:rPr lang="en-US" dirty="0">
                <a:latin typeface="+mn-lt"/>
              </a:rPr>
              <a:t>Almost all fibers show phenotype of slow fibers (lighter)</a:t>
            </a:r>
          </a:p>
        </p:txBody>
      </p:sp>
      <p:sp>
        <p:nvSpPr>
          <p:cNvPr id="23558" name="TextBox 9">
            <a:extLst>
              <a:ext uri="{FF2B5EF4-FFF2-40B4-BE49-F238E27FC236}">
                <a16:creationId xmlns:a16="http://schemas.microsoft.com/office/drawing/2014/main" id="{C8DA2506-69F0-A20B-5F7E-1094EF8B8C76}"/>
              </a:ext>
            </a:extLst>
          </p:cNvPr>
          <p:cNvSpPr txBox="1">
            <a:spLocks noChangeArrowheads="1"/>
          </p:cNvSpPr>
          <p:nvPr/>
        </p:nvSpPr>
        <p:spPr bwMode="auto">
          <a:xfrm>
            <a:off x="768350" y="5910263"/>
            <a:ext cx="3048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onstantia" panose="02030602050306030303" pitchFamily="18" charset="0"/>
              </a:rPr>
              <a:t>Fast fatigable fiber</a:t>
            </a:r>
          </a:p>
          <a:p>
            <a:pPr eaLnBrk="1" hangingPunct="1"/>
            <a:r>
              <a:rPr lang="en-US" altLang="en-US" sz="1800">
                <a:latin typeface="Constantia" panose="02030602050306030303" pitchFamily="18" charset="0"/>
              </a:rPr>
              <a:t>Fast fatigue resistant fiber</a:t>
            </a:r>
          </a:p>
          <a:p>
            <a:pPr eaLnBrk="1" hangingPunct="1"/>
            <a:r>
              <a:rPr lang="en-US" altLang="en-US" sz="1800">
                <a:latin typeface="Constantia" panose="02030602050306030303" pitchFamily="18" charset="0"/>
              </a:rPr>
              <a:t>Slow</a:t>
            </a:r>
          </a:p>
        </p:txBody>
      </p:sp>
      <p:sp>
        <p:nvSpPr>
          <p:cNvPr id="23559" name="TextBox 12">
            <a:extLst>
              <a:ext uri="{FF2B5EF4-FFF2-40B4-BE49-F238E27FC236}">
                <a16:creationId xmlns:a16="http://schemas.microsoft.com/office/drawing/2014/main" id="{356EF355-E8D2-D0A9-B434-FD63928A1AA4}"/>
              </a:ext>
            </a:extLst>
          </p:cNvPr>
          <p:cNvSpPr txBox="1">
            <a:spLocks noChangeArrowheads="1"/>
          </p:cNvSpPr>
          <p:nvPr/>
        </p:nvSpPr>
        <p:spPr bwMode="auto">
          <a:xfrm>
            <a:off x="84138" y="2063750"/>
            <a:ext cx="91440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Constantia" panose="02030602050306030303" pitchFamily="18" charset="0"/>
              </a:rPr>
              <a:t>Before </a:t>
            </a:r>
          </a:p>
        </p:txBody>
      </p:sp>
      <p:sp>
        <p:nvSpPr>
          <p:cNvPr id="10" name="6-Point Star 9">
            <a:extLst>
              <a:ext uri="{FF2B5EF4-FFF2-40B4-BE49-F238E27FC236}">
                <a16:creationId xmlns:a16="http://schemas.microsoft.com/office/drawing/2014/main" id="{CA7A5259-0FCD-5E11-B7D4-001AAA100D82}"/>
              </a:ext>
            </a:extLst>
          </p:cNvPr>
          <p:cNvSpPr/>
          <p:nvPr/>
        </p:nvSpPr>
        <p:spPr>
          <a:xfrm rot="20861470">
            <a:off x="523875" y="6529388"/>
            <a:ext cx="214313" cy="171450"/>
          </a:xfrm>
          <a:prstGeom prst="star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AC255073-C69D-E6B5-36C4-163ECD694760}"/>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Motor Unit Plasticity</a:t>
            </a:r>
          </a:p>
        </p:txBody>
      </p:sp>
      <p:sp>
        <p:nvSpPr>
          <p:cNvPr id="51202" name="Content Placeholder 2">
            <a:extLst>
              <a:ext uri="{FF2B5EF4-FFF2-40B4-BE49-F238E27FC236}">
                <a16:creationId xmlns:a16="http://schemas.microsoft.com/office/drawing/2014/main" id="{D3C17080-D2DD-192F-5BBB-F5B759BE5049}"/>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3200">
                <a:ea typeface="ＭＳ Ｐゴシック" panose="020B0600070205080204" pitchFamily="34" charset="-128"/>
              </a:rPr>
              <a:t>Ability of motor neurons and the muscles they innervate to change physically and functionally</a:t>
            </a:r>
          </a:p>
          <a:p>
            <a:pPr lvl="1"/>
            <a:r>
              <a:rPr lang="en-US" altLang="en-US">
                <a:ea typeface="ＭＳ Ｐゴシック" panose="020B0600070205080204" pitchFamily="34" charset="-128"/>
              </a:rPr>
              <a:t>Acquire new motor skills</a:t>
            </a:r>
          </a:p>
          <a:p>
            <a:pPr lvl="1"/>
            <a:r>
              <a:rPr lang="en-US" altLang="en-US">
                <a:ea typeface="ＭＳ Ｐゴシック" panose="020B0600070205080204" pitchFamily="34" charset="-128"/>
              </a:rPr>
              <a:t>Modify the strength and endurance of motor behavior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F533D907-1907-74D5-6E0B-F0979E1647F8}"/>
              </a:ext>
            </a:extLst>
          </p:cNvPr>
          <p:cNvSpPr>
            <a:spLocks noGrp="1" noChangeArrowheads="1"/>
          </p:cNvSpPr>
          <p:nvPr>
            <p:ph type="title"/>
          </p:nvPr>
        </p:nvSpPr>
        <p:spPr/>
        <p:txBody>
          <a:bodyPr/>
          <a:lstStyle/>
          <a:p>
            <a:pPr algn="ctr" eaLnBrk="1" hangingPunct="1"/>
            <a:r>
              <a:rPr lang="en-US" altLang="en-US">
                <a:ea typeface="ＭＳ Ｐゴシック" panose="020B0600070205080204" pitchFamily="34" charset="-128"/>
              </a:rPr>
              <a:t>Adaptations from resistance and endurance training</a:t>
            </a:r>
          </a:p>
        </p:txBody>
      </p:sp>
      <p:sp>
        <p:nvSpPr>
          <p:cNvPr id="29698" name="Content Placeholder 2">
            <a:extLst>
              <a:ext uri="{FF2B5EF4-FFF2-40B4-BE49-F238E27FC236}">
                <a16:creationId xmlns:a16="http://schemas.microsoft.com/office/drawing/2014/main" id="{E31C9578-DAB1-01B0-39EF-2AAB523DCFB3}"/>
              </a:ext>
            </a:extLst>
          </p:cNvPr>
          <p:cNvSpPr>
            <a:spLocks noGrp="1" noChangeArrowheads="1"/>
          </p:cNvSpPr>
          <p:nvPr>
            <p:ph idx="1"/>
          </p:nvPr>
        </p:nvSpPr>
        <p:spPr bwMode="auto">
          <a:xfrm>
            <a:off x="152400" y="685800"/>
            <a:ext cx="5562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a:ea typeface="ＭＳ Ｐゴシック" panose="020B0600070205080204" pitchFamily="34" charset="-128"/>
              </a:rPr>
              <a:t>In general exercise: </a:t>
            </a:r>
          </a:p>
          <a:p>
            <a:pPr lvl="1" eaLnBrk="1" hangingPunct="1"/>
            <a:r>
              <a:rPr lang="en-US" altLang="en-US" sz="2400">
                <a:ea typeface="ＭＳ Ｐゴシック" panose="020B0600070205080204" pitchFamily="34" charset="-128"/>
              </a:rPr>
              <a:t>slows the contractile properties of motor units </a:t>
            </a:r>
          </a:p>
          <a:p>
            <a:pPr lvl="1" eaLnBrk="1" hangingPunct="1"/>
            <a:r>
              <a:rPr lang="en-US" altLang="en-US" sz="2400">
                <a:ea typeface="ＭＳ Ｐゴシック" panose="020B0600070205080204" pitchFamily="34" charset="-128"/>
              </a:rPr>
              <a:t>Increases endurance of fibers</a:t>
            </a:r>
          </a:p>
          <a:p>
            <a:pPr eaLnBrk="1" hangingPunct="1"/>
            <a:r>
              <a:rPr lang="en-US" altLang="en-US" sz="2800">
                <a:ea typeface="ＭＳ Ｐゴシック" panose="020B0600070205080204" pitchFamily="34" charset="-128"/>
              </a:rPr>
              <a:t>The impact of exercise is proportional to the order of recruitment</a:t>
            </a:r>
          </a:p>
          <a:p>
            <a:pPr lvl="1" eaLnBrk="1" hangingPunct="1"/>
            <a:r>
              <a:rPr lang="en-US" altLang="en-US" sz="2400">
                <a:ea typeface="ＭＳ Ｐゴシック" panose="020B0600070205080204" pitchFamily="34" charset="-128"/>
              </a:rPr>
              <a:t>Exercise has a greater impact on slow motor units at low exertion levels</a:t>
            </a:r>
          </a:p>
          <a:p>
            <a:pPr lvl="1" eaLnBrk="1" hangingPunct="1"/>
            <a:r>
              <a:rPr lang="en-US" altLang="en-US" sz="2400">
                <a:ea typeface="ＭＳ Ｐゴシック" panose="020B0600070205080204" pitchFamily="34" charset="-128"/>
              </a:rPr>
              <a:t>Only has an impact on fast fibers if high intensity exercise is performed </a:t>
            </a:r>
          </a:p>
        </p:txBody>
      </p:sp>
      <p:pic>
        <p:nvPicPr>
          <p:cNvPr id="29699" name="Picture 2">
            <a:extLst>
              <a:ext uri="{FF2B5EF4-FFF2-40B4-BE49-F238E27FC236}">
                <a16:creationId xmlns:a16="http://schemas.microsoft.com/office/drawing/2014/main" id="{9A40EFFC-17A3-D73C-D335-DA6C3BBD1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0713" y="990600"/>
            <a:ext cx="3338512"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a:extLst>
              <a:ext uri="{FF2B5EF4-FFF2-40B4-BE49-F238E27FC236}">
                <a16:creationId xmlns:a16="http://schemas.microsoft.com/office/drawing/2014/main" id="{3B40D2C7-4212-2236-BD95-36D3E65FF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038600"/>
            <a:ext cx="33432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5838E055-F4AD-3344-27BF-328F6B05B4E6}"/>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Exercise in Humans</a:t>
            </a:r>
          </a:p>
        </p:txBody>
      </p:sp>
      <p:sp>
        <p:nvSpPr>
          <p:cNvPr id="32770" name="Content Placeholder 2">
            <a:extLst>
              <a:ext uri="{FF2B5EF4-FFF2-40B4-BE49-F238E27FC236}">
                <a16:creationId xmlns:a16="http://schemas.microsoft.com/office/drawing/2014/main" id="{8ED95A9E-A899-28D3-9956-2724B4041008}"/>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Most commonly, exercise “slows” contractile properties of motor units while increasing endurance and strength of muscle fibers</a:t>
            </a:r>
          </a:p>
          <a:p>
            <a:r>
              <a:rPr lang="en-US" altLang="en-US">
                <a:ea typeface="ＭＳ Ｐゴシック" panose="020B0600070205080204" pitchFamily="34" charset="-128"/>
              </a:rPr>
              <a:t>S motor units affected most at low exertion levels</a:t>
            </a:r>
          </a:p>
          <a:p>
            <a:r>
              <a:rPr lang="en-US" altLang="en-US">
                <a:ea typeface="ＭＳ Ｐゴシック" panose="020B0600070205080204" pitchFamily="34" charset="-128"/>
              </a:rPr>
              <a:t>FR and FF motor units affected only if recruited by higher intensities of exercise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CBE4DFAB-1C85-8F03-5265-6DE646DCD867}"/>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Unilateral and Imagined Exercise</a:t>
            </a:r>
          </a:p>
        </p:txBody>
      </p:sp>
      <p:sp>
        <p:nvSpPr>
          <p:cNvPr id="34818" name="Content Placeholder 2">
            <a:extLst>
              <a:ext uri="{FF2B5EF4-FFF2-40B4-BE49-F238E27FC236}">
                <a16:creationId xmlns:a16="http://schemas.microsoft.com/office/drawing/2014/main" id="{752445AD-BB52-72ED-6638-BE2CBB8E0E17}"/>
              </a:ext>
            </a:extLst>
          </p:cNvPr>
          <p:cNvSpPr>
            <a:spLocks noGrp="1" noChangeArrowheads="1"/>
          </p:cNvSpPr>
          <p:nvPr>
            <p:ph idx="1"/>
          </p:nvPr>
        </p:nvSpPr>
        <p:spPr bwMode="auto">
          <a:xfrm>
            <a:off x="609600" y="685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Appreciable gains shown in non-exercised limb</a:t>
            </a:r>
          </a:p>
          <a:p>
            <a:pPr lvl="1"/>
            <a:r>
              <a:rPr lang="en-US" altLang="en-US">
                <a:ea typeface="ＭＳ Ｐゴシック" panose="020B0600070205080204" pitchFamily="34" charset="-128"/>
              </a:rPr>
              <a:t>Recruitment and adaptation of central neural circuits that have access to contralateral motor units</a:t>
            </a:r>
          </a:p>
          <a:p>
            <a:r>
              <a:rPr lang="en-US" altLang="en-US" sz="2800">
                <a:ea typeface="ＭＳ Ｐゴシック" panose="020B0600070205080204" pitchFamily="34" charset="-128"/>
              </a:rPr>
              <a:t>Documented gains in muscle strength with imagined exercise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7C7382E7-E6FC-4996-CC0F-2A435DDE6756}"/>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Unilateral and Imagined Exercise</a:t>
            </a:r>
          </a:p>
        </p:txBody>
      </p:sp>
      <p:sp>
        <p:nvSpPr>
          <p:cNvPr id="35842" name="Content Placeholder 2">
            <a:extLst>
              <a:ext uri="{FF2B5EF4-FFF2-40B4-BE49-F238E27FC236}">
                <a16:creationId xmlns:a16="http://schemas.microsoft.com/office/drawing/2014/main" id="{D1DC8807-D4CE-88ED-56B4-938FC09D3494}"/>
              </a:ext>
            </a:extLst>
          </p:cNvPr>
          <p:cNvSpPr>
            <a:spLocks noGrp="1" noChangeArrowheads="1"/>
          </p:cNvSpPr>
          <p:nvPr>
            <p:ph idx="1"/>
          </p:nvPr>
        </p:nvSpPr>
        <p:spPr bwMode="auto">
          <a:xfrm>
            <a:off x="609600" y="685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Appreciable gains shown in non-exercised limb</a:t>
            </a:r>
          </a:p>
          <a:p>
            <a:pPr lvl="1"/>
            <a:r>
              <a:rPr lang="en-US" altLang="en-US">
                <a:ea typeface="ＭＳ Ｐゴシック" panose="020B0600070205080204" pitchFamily="34" charset="-128"/>
              </a:rPr>
              <a:t>Recruitment and adaptation of central neural circuits that have access to contralateral motor units</a:t>
            </a:r>
          </a:p>
          <a:p>
            <a:r>
              <a:rPr lang="en-US" altLang="en-US" sz="2800">
                <a:ea typeface="ＭＳ Ｐゴシック" panose="020B0600070205080204" pitchFamily="34" charset="-128"/>
              </a:rPr>
              <a:t>Documented gains in muscle strength with </a:t>
            </a:r>
            <a:r>
              <a:rPr lang="en-US" altLang="en-US" sz="2800">
                <a:solidFill>
                  <a:srgbClr val="FF0000"/>
                </a:solidFill>
                <a:ea typeface="ＭＳ Ｐゴシック" panose="020B0600070205080204" pitchFamily="34" charset="-128"/>
              </a:rPr>
              <a:t>imagined</a:t>
            </a:r>
            <a:r>
              <a:rPr lang="en-US" altLang="en-US" sz="2800">
                <a:ea typeface="ＭＳ Ｐゴシック" panose="020B0600070205080204" pitchFamily="34" charset="-128"/>
              </a:rPr>
              <a:t> exercise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7-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795528"/>
            <a:ext cx="8534400" cy="5833872"/>
          </a:xfrm>
          <a:prstGeom prst="rect">
            <a:avLst/>
          </a:prstGeom>
        </p:spPr>
      </p:pic>
      <p:sp>
        <p:nvSpPr>
          <p:cNvPr id="3" name="Title 2"/>
          <p:cNvSpPr>
            <a:spLocks noGrp="1"/>
          </p:cNvSpPr>
          <p:nvPr>
            <p:ph type="title"/>
          </p:nvPr>
        </p:nvSpPr>
        <p:spPr/>
        <p:txBody>
          <a:bodyPr/>
          <a:lstStyle/>
          <a:p>
            <a:r>
              <a:rPr lang="en-US" dirty="0"/>
              <a:t>FIGURE 16.7  Motor neuron recruitment in the cat medial gastrocnemius muscle under different behavioral conditions </a:t>
            </a:r>
          </a:p>
        </p:txBody>
      </p:sp>
    </p:spTree>
    <p:extLst>
      <p:ext uri="{BB962C8B-B14F-4D97-AF65-F5344CB8AC3E}">
        <p14:creationId xmlns:p14="http://schemas.microsoft.com/office/powerpoint/2010/main" val="3626571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267A70BF-5D81-B76C-D32F-B820BF24AE25}"/>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Unilateral and Imagined Exercise</a:t>
            </a:r>
          </a:p>
        </p:txBody>
      </p:sp>
      <p:sp>
        <p:nvSpPr>
          <p:cNvPr id="36866" name="Content Placeholder 2">
            <a:extLst>
              <a:ext uri="{FF2B5EF4-FFF2-40B4-BE49-F238E27FC236}">
                <a16:creationId xmlns:a16="http://schemas.microsoft.com/office/drawing/2014/main" id="{AE1E3B91-3C94-773F-F5DE-18E5500F6747}"/>
              </a:ext>
            </a:extLst>
          </p:cNvPr>
          <p:cNvSpPr>
            <a:spLocks noGrp="1" noChangeArrowheads="1"/>
          </p:cNvSpPr>
          <p:nvPr>
            <p:ph idx="1"/>
          </p:nvPr>
        </p:nvSpPr>
        <p:spPr bwMode="auto">
          <a:xfrm>
            <a:off x="609600" y="685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800">
                <a:ea typeface="ＭＳ Ｐゴシック" panose="020B0600070205080204" pitchFamily="34" charset="-128"/>
              </a:rPr>
              <a:t>Appreciable gains shown in non-exercised limb</a:t>
            </a:r>
          </a:p>
          <a:p>
            <a:pPr lvl="1"/>
            <a:r>
              <a:rPr lang="en-US" altLang="en-US">
                <a:ea typeface="ＭＳ Ｐゴシック" panose="020B0600070205080204" pitchFamily="34" charset="-128"/>
              </a:rPr>
              <a:t>Recruitment and adaptation of central neural circuits that have access to contralateral motor units</a:t>
            </a:r>
          </a:p>
          <a:p>
            <a:r>
              <a:rPr lang="en-US" altLang="en-US" sz="2800">
                <a:ea typeface="ＭＳ Ｐゴシック" panose="020B0600070205080204" pitchFamily="34" charset="-128"/>
              </a:rPr>
              <a:t>Documented gains in muscle strength with </a:t>
            </a:r>
            <a:r>
              <a:rPr lang="en-US" altLang="en-US" sz="2800">
                <a:solidFill>
                  <a:srgbClr val="FF0000"/>
                </a:solidFill>
                <a:ea typeface="ＭＳ Ｐゴシック" panose="020B0600070205080204" pitchFamily="34" charset="-128"/>
              </a:rPr>
              <a:t>imagined</a:t>
            </a:r>
            <a:r>
              <a:rPr lang="en-US" altLang="en-US" sz="2800">
                <a:ea typeface="ＭＳ Ｐゴシック" panose="020B0600070205080204" pitchFamily="34" charset="-128"/>
              </a:rPr>
              <a:t> exercise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6D70ABBE-E1F6-5E42-3662-97E5A564AD95}"/>
              </a:ext>
            </a:extLst>
          </p:cNvPr>
          <p:cNvSpPr>
            <a:spLocks noGrp="1" noChangeArrowheads="1"/>
          </p:cNvSpPr>
          <p:nvPr>
            <p:ph type="title"/>
          </p:nvPr>
        </p:nvSpPr>
        <p:spPr>
          <a:xfrm>
            <a:off x="190500" y="838200"/>
            <a:ext cx="8763000" cy="993775"/>
          </a:xfrm>
        </p:spPr>
        <p:txBody>
          <a:bodyPr/>
          <a:lstStyle/>
          <a:p>
            <a:pPr algn="ctr"/>
            <a:r>
              <a:rPr lang="en-US" altLang="en-US">
                <a:solidFill>
                  <a:schemeClr val="bg1"/>
                </a:solidFill>
                <a:ea typeface="ＭＳ Ｐゴシック" panose="020B0600070205080204" pitchFamily="34" charset="-128"/>
                <a:cs typeface="Arial" panose="020B0604020202020204" pitchFamily="34" charset="0"/>
              </a:rPr>
              <a:t>BMD ENG 301</a:t>
            </a:r>
            <a:br>
              <a:rPr lang="en-US" altLang="en-US">
                <a:solidFill>
                  <a:schemeClr val="bg1"/>
                </a:solidFill>
                <a:ea typeface="ＭＳ Ｐゴシック" panose="020B0600070205080204" pitchFamily="34" charset="-128"/>
                <a:cs typeface="Arial" panose="020B0604020202020204" pitchFamily="34" charset="0"/>
              </a:rPr>
            </a:br>
            <a:r>
              <a:rPr lang="en-US" altLang="en-US">
                <a:solidFill>
                  <a:schemeClr val="bg1"/>
                </a:solidFill>
                <a:ea typeface="ＭＳ Ｐゴシック" panose="020B0600070205080204" pitchFamily="34" charset="-128"/>
                <a:cs typeface="Arial" panose="020B0604020202020204" pitchFamily="34" charset="0"/>
              </a:rPr>
              <a:t>Quantitative Systems Physiology</a:t>
            </a:r>
            <a:br>
              <a:rPr lang="en-US" altLang="en-US">
                <a:solidFill>
                  <a:schemeClr val="bg1"/>
                </a:solidFill>
                <a:ea typeface="ＭＳ Ｐゴシック" panose="020B0600070205080204" pitchFamily="34" charset="-128"/>
                <a:cs typeface="Arial" panose="020B0604020202020204" pitchFamily="34" charset="0"/>
              </a:rPr>
            </a:br>
            <a:r>
              <a:rPr lang="en-US" altLang="en-US">
                <a:solidFill>
                  <a:schemeClr val="bg1"/>
                </a:solidFill>
                <a:ea typeface="ＭＳ Ｐゴシック" panose="020B0600070205080204" pitchFamily="34" charset="-128"/>
                <a:cs typeface="Arial" panose="020B0604020202020204" pitchFamily="34" charset="0"/>
              </a:rPr>
              <a:t>(Nervous System)</a:t>
            </a:r>
          </a:p>
        </p:txBody>
      </p:sp>
      <p:sp>
        <p:nvSpPr>
          <p:cNvPr id="79874" name="Content Placeholder 2">
            <a:extLst>
              <a:ext uri="{FF2B5EF4-FFF2-40B4-BE49-F238E27FC236}">
                <a16:creationId xmlns:a16="http://schemas.microsoft.com/office/drawing/2014/main" id="{40961BFD-E561-180A-47B3-7B1954767A9D}"/>
              </a:ext>
            </a:extLst>
          </p:cNvPr>
          <p:cNvSpPr>
            <a:spLocks noGrp="1" noChangeArrowheads="1"/>
          </p:cNvSpPr>
          <p:nvPr>
            <p:ph idx="1"/>
          </p:nvPr>
        </p:nvSpPr>
        <p:spPr>
          <a:xfrm>
            <a:off x="628650" y="2514600"/>
            <a:ext cx="7886700" cy="3263900"/>
          </a:xfrm>
        </p:spPr>
        <p:txBody>
          <a:bodyPr/>
          <a:lstStyle/>
          <a:p>
            <a:pPr marL="0" indent="0" algn="ctr">
              <a:defRPr/>
            </a:pPr>
            <a:endParaRPr lang="en-US" altLang="en-US" dirty="0"/>
          </a:p>
          <a:p>
            <a:pPr marL="0" indent="0" algn="ctr">
              <a:defRPr/>
            </a:pPr>
            <a:r>
              <a:rPr lang="en-US" altLang="en-US" dirty="0">
                <a:solidFill>
                  <a:schemeClr val="bg1">
                    <a:lumMod val="50000"/>
                  </a:schemeClr>
                </a:solidFill>
                <a:cs typeface="Arial" panose="020B0604020202020204" pitchFamily="34" charset="0"/>
              </a:rPr>
              <a:t>Spinal Reflex Circuits</a:t>
            </a:r>
          </a:p>
          <a:p>
            <a:pPr marL="0" indent="0" algn="ctr">
              <a:defRPr/>
            </a:pPr>
            <a:endParaRPr lang="en-US" altLang="en-US" dirty="0">
              <a:solidFill>
                <a:schemeClr val="bg1">
                  <a:lumMod val="50000"/>
                </a:schemeClr>
              </a:solidFill>
              <a:cs typeface="Arial" panose="020B0604020202020204" pitchFamily="34" charset="0"/>
            </a:endParaRPr>
          </a:p>
          <a:p>
            <a:pPr marL="0" indent="0" algn="ctr">
              <a:defRPr/>
            </a:pPr>
            <a:endParaRPr lang="en-US" altLang="en-US" dirty="0">
              <a:solidFill>
                <a:schemeClr val="bg1">
                  <a:lumMod val="50000"/>
                </a:schemeClr>
              </a:solidFill>
              <a:cs typeface="Arial" panose="020B0604020202020204" pitchFamily="34" charset="0"/>
            </a:endParaRPr>
          </a:p>
          <a:p>
            <a:pPr marL="0" indent="0" algn="ctr">
              <a:defRPr/>
            </a:pPr>
            <a:r>
              <a:rPr lang="en-US" altLang="en-US" dirty="0">
                <a:solidFill>
                  <a:schemeClr val="bg1">
                    <a:lumMod val="50000"/>
                  </a:schemeClr>
                </a:solidFill>
                <a:cs typeface="Arial" panose="020B0604020202020204" pitchFamily="34" charset="0"/>
              </a:rPr>
              <a:t>Malcolm MacIver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25315990-18D6-AFEE-2CBA-FB51DF63BCE8}"/>
              </a:ext>
            </a:extLst>
          </p:cNvPr>
          <p:cNvSpPr>
            <a:spLocks noGrp="1" noChangeArrowheads="1"/>
          </p:cNvSpPr>
          <p:nvPr>
            <p:ph type="title"/>
          </p:nvPr>
        </p:nvSpPr>
        <p:spPr/>
        <p:txBody>
          <a:bodyPr/>
          <a:lstStyle/>
          <a:p>
            <a:pPr algn="ctr" eaLnBrk="1" hangingPunct="1">
              <a:defRPr/>
            </a:pPr>
            <a:r>
              <a:rPr lang="en-US" dirty="0">
                <a:cs typeface="+mj-cs"/>
              </a:rPr>
              <a:t>Organization of neural structures involved in the control of movement</a:t>
            </a:r>
          </a:p>
        </p:txBody>
      </p:sp>
      <p:pic>
        <p:nvPicPr>
          <p:cNvPr id="16386" name="Picture 2" descr="Diagram&#10;&#10;Description automatically generated">
            <a:extLst>
              <a:ext uri="{FF2B5EF4-FFF2-40B4-BE49-F238E27FC236}">
                <a16:creationId xmlns:a16="http://schemas.microsoft.com/office/drawing/2014/main" id="{57F070D2-5263-818C-AF1F-63C1674BB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0" y="533400"/>
            <a:ext cx="67310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FDF42F3A-CC64-F9D0-FB8E-FE362D88060D}"/>
              </a:ext>
            </a:extLst>
          </p:cNvPr>
          <p:cNvSpPr>
            <a:spLocks noGrp="1" noChangeArrowheads="1"/>
          </p:cNvSpPr>
          <p:nvPr>
            <p:ph type="title"/>
          </p:nvPr>
        </p:nvSpPr>
        <p:spPr>
          <a:xfrm>
            <a:off x="685800" y="609600"/>
            <a:ext cx="7772400" cy="1600200"/>
          </a:xfrm>
        </p:spPr>
        <p:txBody>
          <a:bodyPr/>
          <a:lstStyle/>
          <a:p>
            <a:pPr algn="ctr"/>
            <a:r>
              <a:rPr lang="en-US" altLang="en-US" sz="6000" b="1">
                <a:solidFill>
                  <a:schemeClr val="bg1"/>
                </a:solidFill>
                <a:ea typeface="ＭＳ Ｐゴシック" panose="020B0600070205080204" pitchFamily="34" charset="-128"/>
              </a:rPr>
              <a:t>Reflexes</a:t>
            </a:r>
          </a:p>
        </p:txBody>
      </p:sp>
      <p:sp>
        <p:nvSpPr>
          <p:cNvPr id="18434" name="Text Box 3">
            <a:extLst>
              <a:ext uri="{FF2B5EF4-FFF2-40B4-BE49-F238E27FC236}">
                <a16:creationId xmlns:a16="http://schemas.microsoft.com/office/drawing/2014/main" id="{1B0CA793-F4D0-55C8-795E-AB5C63F9CB7C}"/>
              </a:ext>
            </a:extLst>
          </p:cNvPr>
          <p:cNvSpPr txBox="1">
            <a:spLocks noChangeArrowheads="1"/>
          </p:cNvSpPr>
          <p:nvPr/>
        </p:nvSpPr>
        <p:spPr bwMode="auto">
          <a:xfrm>
            <a:off x="685800" y="2362200"/>
            <a:ext cx="77724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914400" indent="-457200">
              <a:defRPr sz="2400">
                <a:solidFill>
                  <a:schemeClr val="tx1"/>
                </a:solidFill>
                <a:latin typeface="Arial" panose="020B0604020202020204" pitchFamily="34" charset="0"/>
                <a:ea typeface="ＭＳ Ｐゴシック" panose="020B0600070205080204" pitchFamily="34" charset="-128"/>
              </a:defRPr>
            </a:lvl2pPr>
            <a:lvl3pPr marL="1371600" indent="-457200">
              <a:defRPr sz="2400">
                <a:solidFill>
                  <a:schemeClr val="tx1"/>
                </a:solidFill>
                <a:latin typeface="Arial" panose="020B0604020202020204" pitchFamily="34" charset="0"/>
                <a:ea typeface="ＭＳ Ｐゴシック" panose="020B0600070205080204" pitchFamily="34" charset="-128"/>
              </a:defRPr>
            </a:lvl3pPr>
            <a:lvl4pPr marL="1828800" indent="-457200">
              <a:defRPr sz="2400">
                <a:solidFill>
                  <a:schemeClr val="tx1"/>
                </a:solidFill>
                <a:latin typeface="Arial" panose="020B0604020202020204" pitchFamily="34" charset="0"/>
                <a:ea typeface="ＭＳ Ｐゴシック" panose="020B0600070205080204" pitchFamily="34" charset="-128"/>
              </a:defRPr>
            </a:lvl4pPr>
            <a:lvl5pPr marL="2286000" indent="-457200">
              <a:defRPr sz="2400">
                <a:solidFill>
                  <a:schemeClr val="tx1"/>
                </a:solidFill>
                <a:latin typeface="Arial" panose="020B0604020202020204" pitchFamily="34" charset="0"/>
                <a:ea typeface="ＭＳ Ｐゴシック" panose="020B0600070205080204" pitchFamily="34" charset="-128"/>
              </a:defRPr>
            </a:lvl5pPr>
            <a:lvl6pPr marL="27432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2004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6576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114800" indent="-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buFontTx/>
              <a:buAutoNum type="arabicPeriod"/>
            </a:pPr>
            <a:r>
              <a:rPr lang="en-US" altLang="en-US" sz="3600" b="1">
                <a:solidFill>
                  <a:srgbClr val="000000"/>
                </a:solidFill>
              </a:rPr>
              <a:t>A simple motor action that is stereotypical and repeatable</a:t>
            </a:r>
          </a:p>
          <a:p>
            <a:pPr>
              <a:spcBef>
                <a:spcPct val="50000"/>
              </a:spcBef>
              <a:buFontTx/>
              <a:buAutoNum type="arabicPeriod"/>
            </a:pPr>
            <a:r>
              <a:rPr lang="en-US" altLang="en-US" sz="3600" b="1">
                <a:solidFill>
                  <a:srgbClr val="000000"/>
                </a:solidFill>
              </a:rPr>
              <a:t>Elicited by a sensory stimulus, the strength of the motor action being graded with the intensity of the stimulus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1C0C34D3-1004-441C-FF19-B2952CEEFD54}"/>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Origins/Discovery</a:t>
            </a:r>
          </a:p>
        </p:txBody>
      </p:sp>
      <p:sp>
        <p:nvSpPr>
          <p:cNvPr id="19458" name="Content Placeholder 2">
            <a:extLst>
              <a:ext uri="{FF2B5EF4-FFF2-40B4-BE49-F238E27FC236}">
                <a16:creationId xmlns:a16="http://schemas.microsoft.com/office/drawing/2014/main" id="{D1603AF5-3114-6139-449D-A3CBE49A61BF}"/>
              </a:ext>
            </a:extLst>
          </p:cNvPr>
          <p:cNvSpPr>
            <a:spLocks noGrp="1" noChangeArrowheads="1"/>
          </p:cNvSpPr>
          <p:nvPr>
            <p:ph idx="1"/>
          </p:nvPr>
        </p:nvSpPr>
        <p:spPr bwMode="auto">
          <a:xfrm>
            <a:off x="381000" y="1714500"/>
            <a:ext cx="5410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Dr. Charles Sherrington 1857-1952 (1932 Nobel Prize for discoveries regarding functions of neurons)</a:t>
            </a:r>
          </a:p>
          <a:p>
            <a:pPr lvl="1"/>
            <a:r>
              <a:rPr lang="en-US" altLang="en-US">
                <a:ea typeface="ＭＳ Ｐゴシック" panose="020B0600070205080204" pitchFamily="34" charset="-128"/>
              </a:rPr>
              <a:t>Published “The integrative Action of the Nervous System” in 1906</a:t>
            </a:r>
          </a:p>
        </p:txBody>
      </p:sp>
      <p:pic>
        <p:nvPicPr>
          <p:cNvPr id="19459" name="Picture 3">
            <a:extLst>
              <a:ext uri="{FF2B5EF4-FFF2-40B4-BE49-F238E27FC236}">
                <a16:creationId xmlns:a16="http://schemas.microsoft.com/office/drawing/2014/main" id="{22B4E274-5881-0D08-29CC-71762402B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5188" y="1600200"/>
            <a:ext cx="3198812"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E91D401E-48AD-149F-75E2-082CD72B7083}"/>
              </a:ext>
            </a:extLst>
          </p:cNvPr>
          <p:cNvSpPr>
            <a:spLocks noGrp="1" noChangeArrowheads="1"/>
          </p:cNvSpPr>
          <p:nvPr>
            <p:ph type="title"/>
          </p:nvPr>
        </p:nvSpPr>
        <p:spPr/>
        <p:txBody>
          <a:bodyPr/>
          <a:lstStyle/>
          <a:p>
            <a:pPr algn="ctr"/>
            <a:r>
              <a:rPr lang="en-US" altLang="en-US" b="1">
                <a:ea typeface="ＭＳ Ｐゴシック" panose="020B0600070205080204" pitchFamily="34" charset="-128"/>
              </a:rPr>
              <a:t>Reflexes</a:t>
            </a:r>
          </a:p>
        </p:txBody>
      </p:sp>
      <p:sp>
        <p:nvSpPr>
          <p:cNvPr id="21506" name="Oval 3">
            <a:extLst>
              <a:ext uri="{FF2B5EF4-FFF2-40B4-BE49-F238E27FC236}">
                <a16:creationId xmlns:a16="http://schemas.microsoft.com/office/drawing/2014/main" id="{2C792D2C-A5DE-A794-8D7D-F56C91A11D42}"/>
              </a:ext>
            </a:extLst>
          </p:cNvPr>
          <p:cNvSpPr>
            <a:spLocks noChangeArrowheads="1"/>
          </p:cNvSpPr>
          <p:nvPr/>
        </p:nvSpPr>
        <p:spPr bwMode="auto">
          <a:xfrm>
            <a:off x="1828800" y="2819400"/>
            <a:ext cx="1905000" cy="182880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1507" name="Line 5">
            <a:extLst>
              <a:ext uri="{FF2B5EF4-FFF2-40B4-BE49-F238E27FC236}">
                <a16:creationId xmlns:a16="http://schemas.microsoft.com/office/drawing/2014/main" id="{989C6205-BB94-B4B4-4D51-4D0BDC17CA3C}"/>
              </a:ext>
            </a:extLst>
          </p:cNvPr>
          <p:cNvSpPr>
            <a:spLocks noChangeShapeType="1"/>
          </p:cNvSpPr>
          <p:nvPr/>
        </p:nvSpPr>
        <p:spPr bwMode="auto">
          <a:xfrm flipH="1">
            <a:off x="3581400" y="2514600"/>
            <a:ext cx="609600" cy="5334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8" name="Text Box 7">
            <a:extLst>
              <a:ext uri="{FF2B5EF4-FFF2-40B4-BE49-F238E27FC236}">
                <a16:creationId xmlns:a16="http://schemas.microsoft.com/office/drawing/2014/main" id="{CC6FB12F-A1BE-3418-23F4-0D48A035D102}"/>
              </a:ext>
            </a:extLst>
          </p:cNvPr>
          <p:cNvSpPr txBox="1">
            <a:spLocks noChangeArrowheads="1"/>
          </p:cNvSpPr>
          <p:nvPr/>
        </p:nvSpPr>
        <p:spPr bwMode="auto">
          <a:xfrm>
            <a:off x="2209800" y="3276600"/>
            <a:ext cx="1219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solidFill>
                  <a:schemeClr val="bg1"/>
                </a:solidFill>
              </a:rPr>
              <a:t>Spinal circuit</a:t>
            </a:r>
          </a:p>
        </p:txBody>
      </p:sp>
      <p:sp>
        <p:nvSpPr>
          <p:cNvPr id="21509" name="Text Box 8">
            <a:extLst>
              <a:ext uri="{FF2B5EF4-FFF2-40B4-BE49-F238E27FC236}">
                <a16:creationId xmlns:a16="http://schemas.microsoft.com/office/drawing/2014/main" id="{D9F4D8F5-936A-C18D-2C50-592AEC53BB84}"/>
              </a:ext>
            </a:extLst>
          </p:cNvPr>
          <p:cNvSpPr txBox="1">
            <a:spLocks noChangeArrowheads="1"/>
          </p:cNvSpPr>
          <p:nvPr/>
        </p:nvSpPr>
        <p:spPr bwMode="auto">
          <a:xfrm>
            <a:off x="4343400" y="21336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t>Sensory input</a:t>
            </a:r>
          </a:p>
        </p:txBody>
      </p:sp>
      <p:sp>
        <p:nvSpPr>
          <p:cNvPr id="21510" name="Line 9">
            <a:extLst>
              <a:ext uri="{FF2B5EF4-FFF2-40B4-BE49-F238E27FC236}">
                <a16:creationId xmlns:a16="http://schemas.microsoft.com/office/drawing/2014/main" id="{E35B6AA2-F565-6324-BE54-2E3DA1406C3E}"/>
              </a:ext>
            </a:extLst>
          </p:cNvPr>
          <p:cNvSpPr>
            <a:spLocks noChangeShapeType="1"/>
          </p:cNvSpPr>
          <p:nvPr/>
        </p:nvSpPr>
        <p:spPr bwMode="auto">
          <a:xfrm>
            <a:off x="3657600" y="4343400"/>
            <a:ext cx="838200" cy="457200"/>
          </a:xfrm>
          <a:prstGeom prst="line">
            <a:avLst/>
          </a:prstGeom>
          <a:noFill/>
          <a:ln w="381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Text Box 10">
            <a:extLst>
              <a:ext uri="{FF2B5EF4-FFF2-40B4-BE49-F238E27FC236}">
                <a16:creationId xmlns:a16="http://schemas.microsoft.com/office/drawing/2014/main" id="{E3E06597-0B88-0D78-043B-34D8ABD819C0}"/>
              </a:ext>
            </a:extLst>
          </p:cNvPr>
          <p:cNvSpPr txBox="1">
            <a:spLocks noChangeArrowheads="1"/>
          </p:cNvSpPr>
          <p:nvPr/>
        </p:nvSpPr>
        <p:spPr bwMode="auto">
          <a:xfrm>
            <a:off x="4572000" y="47244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b="1"/>
              <a:t>Motor output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C0245481-81A7-D9AF-4D3D-16E9C16EF2D0}"/>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Benefits of Spinal Circuits</a:t>
            </a:r>
          </a:p>
        </p:txBody>
      </p:sp>
      <p:sp>
        <p:nvSpPr>
          <p:cNvPr id="22530" name="Content Placeholder 2">
            <a:extLst>
              <a:ext uri="{FF2B5EF4-FFF2-40B4-BE49-F238E27FC236}">
                <a16:creationId xmlns:a16="http://schemas.microsoft.com/office/drawing/2014/main" id="{FF63BD29-2160-A3F8-0950-F992BBF8B42F}"/>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Speed of Signal transmission</a:t>
            </a:r>
          </a:p>
          <a:p>
            <a:endParaRPr lang="en-US" altLang="en-US">
              <a:ea typeface="ＭＳ Ｐゴシック" panose="020B0600070205080204" pitchFamily="34" charset="-128"/>
            </a:endParaRPr>
          </a:p>
          <a:p>
            <a:r>
              <a:rPr lang="en-US" altLang="en-US">
                <a:ea typeface="ＭＳ Ｐゴシック" panose="020B0600070205080204" pitchFamily="34" charset="-128"/>
              </a:rPr>
              <a:t>If a signal needs to propagate to the brain and back, a typical reaction time is </a:t>
            </a:r>
            <a:r>
              <a:rPr lang="en-US" altLang="en-US" b="1">
                <a:ea typeface="ＭＳ Ｐゴシック" panose="020B0600070205080204" pitchFamily="34" charset="-128"/>
              </a:rPr>
              <a:t>0.25</a:t>
            </a:r>
            <a:r>
              <a:rPr lang="en-US" altLang="en-US">
                <a:ea typeface="ＭＳ Ｐゴシック" panose="020B0600070205080204" pitchFamily="34" charset="-128"/>
              </a:rPr>
              <a:t> seconds, whereas a reflex will typically take closer to </a:t>
            </a:r>
            <a:r>
              <a:rPr lang="en-US" altLang="en-US" b="1">
                <a:ea typeface="ＭＳ Ｐゴシック" panose="020B0600070205080204" pitchFamily="34" charset="-128"/>
              </a:rPr>
              <a:t>0.15</a:t>
            </a:r>
            <a:r>
              <a:rPr lang="en-US" altLang="en-US">
                <a:ea typeface="ＭＳ Ｐゴシック" panose="020B0600070205080204" pitchFamily="34" charset="-128"/>
              </a:rPr>
              <a:t> seconds. </a:t>
            </a:r>
          </a:p>
          <a:p>
            <a:endParaRPr lang="en-US" altLang="en-US">
              <a:ea typeface="ＭＳ Ｐゴシック" panose="020B0600070205080204" pitchFamily="34"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FA2F649-A349-D956-64AA-29136B510904}"/>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Fixed Action Patterns </a:t>
            </a:r>
            <a:r>
              <a:rPr lang="en-US" altLang="en-US" i="1">
                <a:ea typeface="ＭＳ Ｐゴシック" panose="020B0600070205080204" pitchFamily="34" charset="-128"/>
              </a:rPr>
              <a:t>versus</a:t>
            </a:r>
            <a:r>
              <a:rPr lang="en-US" altLang="en-US">
                <a:ea typeface="ＭＳ Ｐゴシック" panose="020B0600070205080204" pitchFamily="34" charset="-128"/>
              </a:rPr>
              <a:t> Reflexes</a:t>
            </a:r>
          </a:p>
        </p:txBody>
      </p:sp>
      <p:sp>
        <p:nvSpPr>
          <p:cNvPr id="24578" name="Oval 3">
            <a:extLst>
              <a:ext uri="{FF2B5EF4-FFF2-40B4-BE49-F238E27FC236}">
                <a16:creationId xmlns:a16="http://schemas.microsoft.com/office/drawing/2014/main" id="{9A4ED529-E531-D425-F6A9-7356C6A7CB9C}"/>
              </a:ext>
            </a:extLst>
          </p:cNvPr>
          <p:cNvSpPr>
            <a:spLocks noChangeArrowheads="1"/>
          </p:cNvSpPr>
          <p:nvPr/>
        </p:nvSpPr>
        <p:spPr bwMode="auto">
          <a:xfrm>
            <a:off x="1905000" y="2514600"/>
            <a:ext cx="1752600" cy="1600200"/>
          </a:xfrm>
          <a:prstGeom prst="ellipse">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a:p>
            <a:pPr algn="ctr"/>
            <a:r>
              <a:rPr lang="en-US" altLang="en-US"/>
              <a:t>Reflex</a:t>
            </a:r>
          </a:p>
        </p:txBody>
      </p:sp>
      <p:sp>
        <p:nvSpPr>
          <p:cNvPr id="24579" name="Oval 4">
            <a:extLst>
              <a:ext uri="{FF2B5EF4-FFF2-40B4-BE49-F238E27FC236}">
                <a16:creationId xmlns:a16="http://schemas.microsoft.com/office/drawing/2014/main" id="{632E9CE2-002E-1E28-42F7-2F561509671B}"/>
              </a:ext>
            </a:extLst>
          </p:cNvPr>
          <p:cNvSpPr>
            <a:spLocks noChangeArrowheads="1"/>
          </p:cNvSpPr>
          <p:nvPr/>
        </p:nvSpPr>
        <p:spPr bwMode="auto">
          <a:xfrm>
            <a:off x="5257800" y="2525713"/>
            <a:ext cx="1752600" cy="1600200"/>
          </a:xfrm>
          <a:prstGeom prst="ellipse">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endParaRPr lang="en-US" altLang="en-US" sz="1800"/>
          </a:p>
          <a:p>
            <a:pPr algn="ctr"/>
            <a:r>
              <a:rPr lang="en-US" altLang="en-US" sz="1800"/>
              <a:t>Pattern Generator</a:t>
            </a:r>
          </a:p>
        </p:txBody>
      </p:sp>
      <p:cxnSp>
        <p:nvCxnSpPr>
          <p:cNvPr id="24580" name="Elbow Connector 6">
            <a:extLst>
              <a:ext uri="{FF2B5EF4-FFF2-40B4-BE49-F238E27FC236}">
                <a16:creationId xmlns:a16="http://schemas.microsoft.com/office/drawing/2014/main" id="{48A033EB-17F0-DA85-4F0C-15B6F541FCBA}"/>
              </a:ext>
            </a:extLst>
          </p:cNvPr>
          <p:cNvCxnSpPr>
            <a:cxnSpLocks noChangeShapeType="1"/>
          </p:cNvCxnSpPr>
          <p:nvPr/>
        </p:nvCxnSpPr>
        <p:spPr bwMode="auto">
          <a:xfrm>
            <a:off x="1600200" y="1611313"/>
            <a:ext cx="914400" cy="914400"/>
          </a:xfrm>
          <a:prstGeom prst="bentConnector3">
            <a:avLst>
              <a:gd name="adj1" fmla="val 50000"/>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1" name="Elbow Connector 7">
            <a:extLst>
              <a:ext uri="{FF2B5EF4-FFF2-40B4-BE49-F238E27FC236}">
                <a16:creationId xmlns:a16="http://schemas.microsoft.com/office/drawing/2014/main" id="{66F584AB-E7DC-12A4-06A1-E25307BEC128}"/>
              </a:ext>
            </a:extLst>
          </p:cNvPr>
          <p:cNvCxnSpPr>
            <a:cxnSpLocks noChangeShapeType="1"/>
          </p:cNvCxnSpPr>
          <p:nvPr/>
        </p:nvCxnSpPr>
        <p:spPr bwMode="auto">
          <a:xfrm>
            <a:off x="2819400" y="4114800"/>
            <a:ext cx="914400" cy="914400"/>
          </a:xfrm>
          <a:prstGeom prst="bentConnector3">
            <a:avLst>
              <a:gd name="adj1" fmla="val 50000"/>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82" name="TextBox 8">
            <a:extLst>
              <a:ext uri="{FF2B5EF4-FFF2-40B4-BE49-F238E27FC236}">
                <a16:creationId xmlns:a16="http://schemas.microsoft.com/office/drawing/2014/main" id="{3D01A341-DA2D-A208-CB52-7CA0DB2B4391}"/>
              </a:ext>
            </a:extLst>
          </p:cNvPr>
          <p:cNvSpPr txBox="1">
            <a:spLocks noChangeArrowheads="1"/>
          </p:cNvSpPr>
          <p:nvPr/>
        </p:nvSpPr>
        <p:spPr bwMode="auto">
          <a:xfrm>
            <a:off x="685800" y="1219200"/>
            <a:ext cx="160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t>Sensory Input</a:t>
            </a:r>
          </a:p>
        </p:txBody>
      </p:sp>
      <p:sp>
        <p:nvSpPr>
          <p:cNvPr id="24583" name="TextBox 9">
            <a:extLst>
              <a:ext uri="{FF2B5EF4-FFF2-40B4-BE49-F238E27FC236}">
                <a16:creationId xmlns:a16="http://schemas.microsoft.com/office/drawing/2014/main" id="{C999B397-1C03-30A4-08B7-60FED2605EDB}"/>
              </a:ext>
            </a:extLst>
          </p:cNvPr>
          <p:cNvSpPr txBox="1">
            <a:spLocks noChangeArrowheads="1"/>
          </p:cNvSpPr>
          <p:nvPr/>
        </p:nvSpPr>
        <p:spPr bwMode="auto">
          <a:xfrm>
            <a:off x="2551113" y="5067300"/>
            <a:ext cx="1531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t>Motor Output</a:t>
            </a:r>
          </a:p>
        </p:txBody>
      </p:sp>
      <p:cxnSp>
        <p:nvCxnSpPr>
          <p:cNvPr id="24584" name="Straight Arrow Connector 11">
            <a:extLst>
              <a:ext uri="{FF2B5EF4-FFF2-40B4-BE49-F238E27FC236}">
                <a16:creationId xmlns:a16="http://schemas.microsoft.com/office/drawing/2014/main" id="{6A16E14A-90B0-EB6D-531C-E36301AE41EE}"/>
              </a:ext>
            </a:extLst>
          </p:cNvPr>
          <p:cNvCxnSpPr>
            <a:cxnSpLocks noChangeShapeType="1"/>
          </p:cNvCxnSpPr>
          <p:nvPr/>
        </p:nvCxnSpPr>
        <p:spPr bwMode="auto">
          <a:xfrm>
            <a:off x="6019800" y="1611313"/>
            <a:ext cx="0" cy="903287"/>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5" name="Straight Arrow Connector 12">
            <a:extLst>
              <a:ext uri="{FF2B5EF4-FFF2-40B4-BE49-F238E27FC236}">
                <a16:creationId xmlns:a16="http://schemas.microsoft.com/office/drawing/2014/main" id="{E722F93D-872E-A17C-8F5B-89345D345651}"/>
              </a:ext>
            </a:extLst>
          </p:cNvPr>
          <p:cNvCxnSpPr>
            <a:cxnSpLocks noChangeShapeType="1"/>
          </p:cNvCxnSpPr>
          <p:nvPr/>
        </p:nvCxnSpPr>
        <p:spPr bwMode="auto">
          <a:xfrm>
            <a:off x="5715000" y="4038600"/>
            <a:ext cx="0" cy="9032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6" name="Straight Arrow Connector 13">
            <a:extLst>
              <a:ext uri="{FF2B5EF4-FFF2-40B4-BE49-F238E27FC236}">
                <a16:creationId xmlns:a16="http://schemas.microsoft.com/office/drawing/2014/main" id="{1FDB7ED7-3E64-B68D-F270-4A0F5214B35A}"/>
              </a:ext>
            </a:extLst>
          </p:cNvPr>
          <p:cNvCxnSpPr>
            <a:cxnSpLocks/>
          </p:cNvCxnSpPr>
          <p:nvPr/>
        </p:nvCxnSpPr>
        <p:spPr bwMode="auto">
          <a:xfrm>
            <a:off x="6116638" y="4113213"/>
            <a:ext cx="0" cy="828675"/>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587" name="Straight Arrow Connector 14">
            <a:extLst>
              <a:ext uri="{FF2B5EF4-FFF2-40B4-BE49-F238E27FC236}">
                <a16:creationId xmlns:a16="http://schemas.microsoft.com/office/drawing/2014/main" id="{CDF4AA87-3159-465C-058C-D84DAC636364}"/>
              </a:ext>
            </a:extLst>
          </p:cNvPr>
          <p:cNvCxnSpPr>
            <a:cxnSpLocks noChangeShapeType="1"/>
          </p:cNvCxnSpPr>
          <p:nvPr/>
        </p:nvCxnSpPr>
        <p:spPr bwMode="auto">
          <a:xfrm>
            <a:off x="6477000" y="4038600"/>
            <a:ext cx="0" cy="903288"/>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588" name="TextBox 16">
            <a:extLst>
              <a:ext uri="{FF2B5EF4-FFF2-40B4-BE49-F238E27FC236}">
                <a16:creationId xmlns:a16="http://schemas.microsoft.com/office/drawing/2014/main" id="{DB40BAB9-9D65-9807-E4F9-887F4795F44F}"/>
              </a:ext>
            </a:extLst>
          </p:cNvPr>
          <p:cNvSpPr txBox="1">
            <a:spLocks noChangeArrowheads="1"/>
          </p:cNvSpPr>
          <p:nvPr/>
        </p:nvSpPr>
        <p:spPr bwMode="auto">
          <a:xfrm>
            <a:off x="5143500" y="4992688"/>
            <a:ext cx="1981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t>Coordinated Motor Output</a:t>
            </a:r>
          </a:p>
        </p:txBody>
      </p:sp>
      <p:sp>
        <p:nvSpPr>
          <p:cNvPr id="24589" name="TextBox 17">
            <a:extLst>
              <a:ext uri="{FF2B5EF4-FFF2-40B4-BE49-F238E27FC236}">
                <a16:creationId xmlns:a16="http://schemas.microsoft.com/office/drawing/2014/main" id="{F757024A-3478-5D16-1A4D-8AFCDCE240B6}"/>
              </a:ext>
            </a:extLst>
          </p:cNvPr>
          <p:cNvSpPr txBox="1">
            <a:spLocks noChangeArrowheads="1"/>
          </p:cNvSpPr>
          <p:nvPr/>
        </p:nvSpPr>
        <p:spPr bwMode="auto">
          <a:xfrm>
            <a:off x="5051425" y="923925"/>
            <a:ext cx="1981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800"/>
              <a:t>Central or Sensory Input</a:t>
            </a:r>
          </a:p>
        </p:txBody>
      </p:sp>
      <p:sp>
        <p:nvSpPr>
          <p:cNvPr id="24590" name="TextBox 18">
            <a:extLst>
              <a:ext uri="{FF2B5EF4-FFF2-40B4-BE49-F238E27FC236}">
                <a16:creationId xmlns:a16="http://schemas.microsoft.com/office/drawing/2014/main" id="{5922CC65-EFF3-FADE-923F-F4CFFA628854}"/>
              </a:ext>
            </a:extLst>
          </p:cNvPr>
          <p:cNvSpPr txBox="1">
            <a:spLocks noChangeArrowheads="1"/>
          </p:cNvSpPr>
          <p:nvPr/>
        </p:nvSpPr>
        <p:spPr bwMode="auto">
          <a:xfrm>
            <a:off x="2057400" y="5981700"/>
            <a:ext cx="1398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REFLEX</a:t>
            </a:r>
          </a:p>
        </p:txBody>
      </p:sp>
      <p:sp>
        <p:nvSpPr>
          <p:cNvPr id="24591" name="TextBox 19">
            <a:extLst>
              <a:ext uri="{FF2B5EF4-FFF2-40B4-BE49-F238E27FC236}">
                <a16:creationId xmlns:a16="http://schemas.microsoft.com/office/drawing/2014/main" id="{6CC16928-27F4-65DA-8A5A-A5998B94EC8C}"/>
              </a:ext>
            </a:extLst>
          </p:cNvPr>
          <p:cNvSpPr txBox="1">
            <a:spLocks noChangeArrowheads="1"/>
          </p:cNvSpPr>
          <p:nvPr/>
        </p:nvSpPr>
        <p:spPr bwMode="auto">
          <a:xfrm>
            <a:off x="4559300" y="5981700"/>
            <a:ext cx="383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t>FIXED ACTION PATTERN</a:t>
            </a:r>
          </a:p>
        </p:txBody>
      </p:sp>
      <p:sp>
        <p:nvSpPr>
          <p:cNvPr id="24592" name="TextBox 20">
            <a:extLst>
              <a:ext uri="{FF2B5EF4-FFF2-40B4-BE49-F238E27FC236}">
                <a16:creationId xmlns:a16="http://schemas.microsoft.com/office/drawing/2014/main" id="{FBACFAE6-2BF2-F9ED-D013-75565BF0A3CE}"/>
              </a:ext>
            </a:extLst>
          </p:cNvPr>
          <p:cNvSpPr txBox="1">
            <a:spLocks noChangeArrowheads="1"/>
          </p:cNvSpPr>
          <p:nvPr/>
        </p:nvSpPr>
        <p:spPr bwMode="auto">
          <a:xfrm>
            <a:off x="3790950" y="2865438"/>
            <a:ext cx="12811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t>Spinal Cord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5C209009-AD13-E637-4253-FAAB7A67E952}"/>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Fixed Action Patterns </a:t>
            </a:r>
            <a:r>
              <a:rPr lang="en-US" altLang="en-US" i="1">
                <a:ea typeface="ＭＳ Ｐゴシック" panose="020B0600070205080204" pitchFamily="34" charset="-128"/>
              </a:rPr>
              <a:t>versus</a:t>
            </a:r>
            <a:r>
              <a:rPr lang="en-US" altLang="en-US">
                <a:ea typeface="ＭＳ Ｐゴシック" panose="020B0600070205080204" pitchFamily="34" charset="-128"/>
              </a:rPr>
              <a:t> Reflexes</a:t>
            </a:r>
          </a:p>
        </p:txBody>
      </p:sp>
      <p:graphicFrame>
        <p:nvGraphicFramePr>
          <p:cNvPr id="4" name="Table 4">
            <a:extLst>
              <a:ext uri="{FF2B5EF4-FFF2-40B4-BE49-F238E27FC236}">
                <a16:creationId xmlns:a16="http://schemas.microsoft.com/office/drawing/2014/main" id="{4CA86785-DB7B-364A-7118-DE4C0D98B596}"/>
              </a:ext>
            </a:extLst>
          </p:cNvPr>
          <p:cNvGraphicFramePr>
            <a:graphicFrameLocks noGrp="1"/>
          </p:cNvGraphicFramePr>
          <p:nvPr/>
        </p:nvGraphicFramePr>
        <p:xfrm>
          <a:off x="1524000" y="1095375"/>
          <a:ext cx="6096000" cy="466883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776">
                <a:tc>
                  <a:txBody>
                    <a:bodyPr/>
                    <a:lstStyle/>
                    <a:p>
                      <a:pPr algn="ctr"/>
                      <a:r>
                        <a:rPr lang="en-US" sz="1800" dirty="0">
                          <a:solidFill>
                            <a:schemeClr val="tx1"/>
                          </a:solidFill>
                        </a:rPr>
                        <a:t>Reflex</a:t>
                      </a:r>
                    </a:p>
                  </a:txBody>
                  <a:tcPr marT="45713" marB="45713"/>
                </a:tc>
                <a:tc>
                  <a:txBody>
                    <a:bodyPr/>
                    <a:lstStyle/>
                    <a:p>
                      <a:pPr algn="ctr"/>
                      <a:r>
                        <a:rPr lang="en-US" sz="1800" dirty="0">
                          <a:solidFill>
                            <a:schemeClr val="tx1"/>
                          </a:solidFill>
                        </a:rPr>
                        <a:t>Fixed Action Pattern</a:t>
                      </a:r>
                    </a:p>
                  </a:txBody>
                  <a:tcPr marT="45713" marB="45713"/>
                </a:tc>
                <a:extLst>
                  <a:ext uri="{0D108BD9-81ED-4DB2-BD59-A6C34878D82A}">
                    <a16:rowId xmlns:a16="http://schemas.microsoft.com/office/drawing/2014/main" val="10000"/>
                  </a:ext>
                </a:extLst>
              </a:tr>
              <a:tr h="1188815">
                <a:tc>
                  <a:txBody>
                    <a:bodyPr/>
                    <a:lstStyle/>
                    <a:p>
                      <a:r>
                        <a:rPr lang="en-US" sz="1800" dirty="0"/>
                        <a:t>A simple stereotyped and repeatable motor action</a:t>
                      </a:r>
                    </a:p>
                  </a:txBody>
                  <a:tcPr marT="45713" marB="45713"/>
                </a:tc>
                <a:tc>
                  <a:txBody>
                    <a:bodyPr/>
                    <a:lstStyle/>
                    <a:p>
                      <a:r>
                        <a:rPr lang="en-US" sz="1800" dirty="0"/>
                        <a:t>A complex motor act, involving a specific temporal sequence of component motor acts</a:t>
                      </a:r>
                    </a:p>
                  </a:txBody>
                  <a:tcPr marT="45713" marB="45713"/>
                </a:tc>
                <a:extLst>
                  <a:ext uri="{0D108BD9-81ED-4DB2-BD59-A6C34878D82A}">
                    <a16:rowId xmlns:a16="http://schemas.microsoft.com/office/drawing/2014/main" val="10001"/>
                  </a:ext>
                </a:extLst>
              </a:tr>
              <a:tr h="3109247">
                <a:tc>
                  <a:txBody>
                    <a:bodyPr/>
                    <a:lstStyle/>
                    <a:p>
                      <a:r>
                        <a:rPr lang="en-US" sz="1800" dirty="0"/>
                        <a:t>Elicited by a sensory stimulus.  Magnitude of the motor response increases with the strength of the sensory drive.</a:t>
                      </a:r>
                    </a:p>
                  </a:txBody>
                  <a:tcPr marT="45713" marB="45713"/>
                </a:tc>
                <a:tc>
                  <a:txBody>
                    <a:bodyPr/>
                    <a:lstStyle/>
                    <a:p>
                      <a:r>
                        <a:rPr lang="en-US" sz="1800" dirty="0"/>
                        <a:t>Generated internally or initiated by a sensory stimulus.  The stimulus triggers release of the coordinated motor act.  The action may be all-or-none or graded in intensity, and it may be dependent on the type of sensory stimulus or internal state, but it maintains its basic pattern.</a:t>
                      </a:r>
                    </a:p>
                  </a:txBody>
                  <a:tcPr marT="45713" marB="45713"/>
                </a:tc>
                <a:extLst>
                  <a:ext uri="{0D108BD9-81ED-4DB2-BD59-A6C34878D82A}">
                    <a16:rowId xmlns:a16="http://schemas.microsoft.com/office/drawing/2014/main" val="10002"/>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007578CB-6C45-2D5E-4DD2-BE966FBD5CD8}"/>
              </a:ext>
            </a:extLst>
          </p:cNvPr>
          <p:cNvSpPr>
            <a:spLocks noGrp="1" noChangeArrowheads="1"/>
          </p:cNvSpPr>
          <p:nvPr>
            <p:ph type="title"/>
          </p:nvPr>
        </p:nvSpPr>
        <p:spPr>
          <a:xfrm>
            <a:off x="463550" y="26988"/>
            <a:ext cx="8229600" cy="639762"/>
          </a:xfrm>
        </p:spPr>
        <p:txBody>
          <a:bodyPr/>
          <a:lstStyle/>
          <a:p>
            <a:pPr algn="ctr"/>
            <a:r>
              <a:rPr lang="en-US" altLang="en-US">
                <a:ea typeface="ＭＳ Ｐゴシック" panose="020B0600070205080204" pitchFamily="34" charset="-128"/>
              </a:rPr>
              <a:t>Simplest Circuit</a:t>
            </a:r>
          </a:p>
        </p:txBody>
      </p:sp>
      <p:sp>
        <p:nvSpPr>
          <p:cNvPr id="26626" name="Content Placeholder 2">
            <a:extLst>
              <a:ext uri="{FF2B5EF4-FFF2-40B4-BE49-F238E27FC236}">
                <a16:creationId xmlns:a16="http://schemas.microsoft.com/office/drawing/2014/main" id="{B991ED9C-2F54-98E7-1F0F-9BCF6F852CD9}"/>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a:ea typeface="ＭＳ Ｐゴシック" panose="020B0600070205080204" pitchFamily="34" charset="-128"/>
            </a:endParaRPr>
          </a:p>
        </p:txBody>
      </p:sp>
      <p:grpSp>
        <p:nvGrpSpPr>
          <p:cNvPr id="26627" name="Group 5">
            <a:extLst>
              <a:ext uri="{FF2B5EF4-FFF2-40B4-BE49-F238E27FC236}">
                <a16:creationId xmlns:a16="http://schemas.microsoft.com/office/drawing/2014/main" id="{35F563AE-4D37-37B3-97EF-1D5E190BAAA5}"/>
              </a:ext>
            </a:extLst>
          </p:cNvPr>
          <p:cNvGrpSpPr>
            <a:grpSpLocks/>
          </p:cNvGrpSpPr>
          <p:nvPr/>
        </p:nvGrpSpPr>
        <p:grpSpPr bwMode="auto">
          <a:xfrm>
            <a:off x="-152400" y="838200"/>
            <a:ext cx="9412288" cy="5715000"/>
            <a:chOff x="-268924" y="838200"/>
            <a:chExt cx="9717724" cy="5549900"/>
          </a:xfrm>
        </p:grpSpPr>
        <p:pic>
          <p:nvPicPr>
            <p:cNvPr id="26628" name="Picture 3">
              <a:extLst>
                <a:ext uri="{FF2B5EF4-FFF2-40B4-BE49-F238E27FC236}">
                  <a16:creationId xmlns:a16="http://schemas.microsoft.com/office/drawing/2014/main" id="{924D7181-25B2-EC79-CCD2-0DB464DE1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24" y="838200"/>
              <a:ext cx="9717724"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Rectangle 4">
              <a:extLst>
                <a:ext uri="{FF2B5EF4-FFF2-40B4-BE49-F238E27FC236}">
                  <a16:creationId xmlns:a16="http://schemas.microsoft.com/office/drawing/2014/main" id="{BA570FC2-D569-127B-5110-D7FB4D624376}"/>
                </a:ext>
              </a:extLst>
            </p:cNvPr>
            <p:cNvSpPr>
              <a:spLocks noChangeArrowheads="1"/>
            </p:cNvSpPr>
            <p:nvPr/>
          </p:nvSpPr>
          <p:spPr bwMode="auto">
            <a:xfrm>
              <a:off x="8797030" y="1519535"/>
              <a:ext cx="346970" cy="806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t>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uroscience6e-Fig-16-09-0.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766572"/>
            <a:ext cx="8534400" cy="5705856"/>
          </a:xfrm>
          <a:prstGeom prst="rect">
            <a:avLst/>
          </a:prstGeom>
        </p:spPr>
      </p:pic>
      <p:sp>
        <p:nvSpPr>
          <p:cNvPr id="3" name="Title 2"/>
          <p:cNvSpPr>
            <a:spLocks noGrp="1"/>
          </p:cNvSpPr>
          <p:nvPr>
            <p:ph type="title"/>
          </p:nvPr>
        </p:nvSpPr>
        <p:spPr/>
        <p:txBody>
          <a:bodyPr/>
          <a:lstStyle/>
          <a:p>
            <a:r>
              <a:rPr lang="en-US" dirty="0"/>
              <a:t>FIGURE 16.9  The number of active motor units and their rate of firing both increase with voluntary force </a:t>
            </a:r>
          </a:p>
        </p:txBody>
      </p:sp>
    </p:spTree>
    <p:extLst>
      <p:ext uri="{BB962C8B-B14F-4D97-AF65-F5344CB8AC3E}">
        <p14:creationId xmlns:p14="http://schemas.microsoft.com/office/powerpoint/2010/main" val="769029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3">
            <a:extLst>
              <a:ext uri="{FF2B5EF4-FFF2-40B4-BE49-F238E27FC236}">
                <a16:creationId xmlns:a16="http://schemas.microsoft.com/office/drawing/2014/main" id="{C6D6BBEC-8CEB-A3AA-9362-EFA0EADA7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088" y="1295400"/>
            <a:ext cx="5649912"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TextBox 1">
            <a:extLst>
              <a:ext uri="{FF2B5EF4-FFF2-40B4-BE49-F238E27FC236}">
                <a16:creationId xmlns:a16="http://schemas.microsoft.com/office/drawing/2014/main" id="{05F99D42-B57D-3A92-751D-07D6A5A78610}"/>
              </a:ext>
            </a:extLst>
          </p:cNvPr>
          <p:cNvSpPr txBox="1">
            <a:spLocks noChangeArrowheads="1"/>
          </p:cNvSpPr>
          <p:nvPr/>
        </p:nvSpPr>
        <p:spPr bwMode="auto">
          <a:xfrm>
            <a:off x="1905000" y="114300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Extensor</a:t>
            </a:r>
          </a:p>
        </p:txBody>
      </p:sp>
      <p:sp>
        <p:nvSpPr>
          <p:cNvPr id="28675" name="TextBox 2">
            <a:extLst>
              <a:ext uri="{FF2B5EF4-FFF2-40B4-BE49-F238E27FC236}">
                <a16:creationId xmlns:a16="http://schemas.microsoft.com/office/drawing/2014/main" id="{345E00A7-194E-7F81-424A-3CAAFC7DDDB7}"/>
              </a:ext>
            </a:extLst>
          </p:cNvPr>
          <p:cNvSpPr txBox="1">
            <a:spLocks noChangeArrowheads="1"/>
          </p:cNvSpPr>
          <p:nvPr/>
        </p:nvSpPr>
        <p:spPr bwMode="auto">
          <a:xfrm>
            <a:off x="4051300" y="4114800"/>
            <a:ext cx="1041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Flexor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DE8F5919-2210-A687-1C53-CB4DDB56A147}"/>
              </a:ext>
            </a:extLst>
          </p:cNvPr>
          <p:cNvSpPr>
            <a:spLocks noGrp="1" noChangeArrowheads="1"/>
          </p:cNvSpPr>
          <p:nvPr>
            <p:ph type="title"/>
          </p:nvPr>
        </p:nvSpPr>
        <p:spPr/>
        <p:txBody>
          <a:bodyPr/>
          <a:lstStyle/>
          <a:p>
            <a:pPr algn="ctr" eaLnBrk="1" hangingPunct="1">
              <a:defRPr/>
            </a:pPr>
            <a:r>
              <a:rPr lang="en-US" dirty="0">
                <a:cs typeface="+mj-cs"/>
              </a:rPr>
              <a:t>Stretch reflex circuitry</a:t>
            </a:r>
          </a:p>
        </p:txBody>
      </p:sp>
      <p:pic>
        <p:nvPicPr>
          <p:cNvPr id="29698" name="Picture 2" descr="Diagram&#10;&#10;Description automatically generated">
            <a:extLst>
              <a:ext uri="{FF2B5EF4-FFF2-40B4-BE49-F238E27FC236}">
                <a16:creationId xmlns:a16="http://schemas.microsoft.com/office/drawing/2014/main" id="{509B11E4-1A08-C720-C0AE-80965375C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100" y="523875"/>
            <a:ext cx="50038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18" descr="Muscle Spindle">
            <a:extLst>
              <a:ext uri="{FF2B5EF4-FFF2-40B4-BE49-F238E27FC236}">
                <a16:creationId xmlns:a16="http://schemas.microsoft.com/office/drawing/2014/main" id="{AFEEE7BF-2D3B-3073-7FFE-4C1812E6FAC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92" t="14421" r="192" b="8656"/>
          <a:stretch>
            <a:fillRect/>
          </a:stretch>
        </p:blipFill>
        <p:spPr bwMode="auto">
          <a:xfrm rot="-5400000">
            <a:off x="2220912" y="-76199"/>
            <a:ext cx="5006975"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7026" dir="8201120" algn="ctr" rotWithShape="0">
                    <a:schemeClr val="tx1"/>
                  </a:outerShdw>
                </a:effectLst>
              </a14:hiddenEffects>
            </a:ext>
          </a:extLst>
        </p:spPr>
      </p:pic>
      <p:sp>
        <p:nvSpPr>
          <p:cNvPr id="55305" name="Rectangle 9">
            <a:extLst>
              <a:ext uri="{FF2B5EF4-FFF2-40B4-BE49-F238E27FC236}">
                <a16:creationId xmlns:a16="http://schemas.microsoft.com/office/drawing/2014/main" id="{CE468B0E-8DA7-AB5E-7126-1EC0160EC228}"/>
              </a:ext>
            </a:extLst>
          </p:cNvPr>
          <p:cNvSpPr>
            <a:spLocks noChangeArrowheads="1"/>
          </p:cNvSpPr>
          <p:nvPr/>
        </p:nvSpPr>
        <p:spPr bwMode="auto">
          <a:xfrm>
            <a:off x="990600" y="1066800"/>
            <a:ext cx="1371600" cy="641350"/>
          </a:xfrm>
          <a:prstGeom prst="rect">
            <a:avLst/>
          </a:prstGeom>
          <a:noFill/>
          <a:ln>
            <a:noFill/>
          </a:ln>
          <a:effectLst>
            <a:outerShdw blurRad="50800" dist="12700" dir="8100000" algn="ctr" rotWithShape="0">
              <a:schemeClr val="bg2"/>
            </a:outerShdw>
          </a:effectLst>
        </p:spPr>
        <p:txBody>
          <a:bodyPr>
            <a:spAutoFit/>
          </a:bodyPr>
          <a:lstStyle/>
          <a:p>
            <a:pPr algn="ctr">
              <a:defRPr/>
            </a:pPr>
            <a:r>
              <a:rPr lang="en-US" altLang="en-US" sz="1800">
                <a:latin typeface="Times New Roman" panose="02020603050405020304" pitchFamily="18" charset="0"/>
                <a:sym typeface="Symbol" pitchFamily="2" charset="2"/>
              </a:rPr>
              <a:t></a:t>
            </a:r>
            <a:r>
              <a:rPr lang="en-US" altLang="en-US" sz="1800">
                <a:latin typeface="Times New Roman" panose="02020603050405020304" pitchFamily="18" charset="0"/>
              </a:rPr>
              <a:t> motor neuron axon</a:t>
            </a:r>
            <a:endParaRPr lang="en-US" altLang="en-US"/>
          </a:p>
        </p:txBody>
      </p:sp>
      <p:sp>
        <p:nvSpPr>
          <p:cNvPr id="55306" name="Rectangle 10">
            <a:extLst>
              <a:ext uri="{FF2B5EF4-FFF2-40B4-BE49-F238E27FC236}">
                <a16:creationId xmlns:a16="http://schemas.microsoft.com/office/drawing/2014/main" id="{A737803B-A9CC-782B-8DE4-52DCD304DF5D}"/>
              </a:ext>
            </a:extLst>
          </p:cNvPr>
          <p:cNvSpPr>
            <a:spLocks noChangeArrowheads="1"/>
          </p:cNvSpPr>
          <p:nvPr/>
        </p:nvSpPr>
        <p:spPr bwMode="auto">
          <a:xfrm>
            <a:off x="2819400" y="1295400"/>
            <a:ext cx="1524000" cy="641350"/>
          </a:xfrm>
          <a:prstGeom prst="rect">
            <a:avLst/>
          </a:prstGeom>
          <a:noFill/>
          <a:ln>
            <a:noFill/>
          </a:ln>
          <a:effectLst>
            <a:outerShdw blurRad="50800" dist="12700" dir="8100000" algn="ctr" rotWithShape="0">
              <a:schemeClr val="bg2"/>
            </a:outerShdw>
          </a:effectLst>
        </p:spPr>
        <p:txBody>
          <a:bodyPr>
            <a:spAutoFit/>
          </a:bodyPr>
          <a:lstStyle/>
          <a:p>
            <a:pPr>
              <a:defRPr/>
            </a:pPr>
            <a:r>
              <a:rPr lang="en-US" altLang="en-US" sz="1800">
                <a:latin typeface="Times New Roman" panose="02020603050405020304" pitchFamily="18" charset="0"/>
                <a:sym typeface="Symbol" pitchFamily="2" charset="2"/>
              </a:rPr>
              <a:t>Extrafusal muscle fibers</a:t>
            </a:r>
            <a:endParaRPr lang="en-US" altLang="en-US"/>
          </a:p>
        </p:txBody>
      </p:sp>
      <p:sp>
        <p:nvSpPr>
          <p:cNvPr id="55307" name="Rectangle 11">
            <a:extLst>
              <a:ext uri="{FF2B5EF4-FFF2-40B4-BE49-F238E27FC236}">
                <a16:creationId xmlns:a16="http://schemas.microsoft.com/office/drawing/2014/main" id="{E0F3F6A3-050D-8A31-A2CA-31232C847D6A}"/>
              </a:ext>
            </a:extLst>
          </p:cNvPr>
          <p:cNvSpPr>
            <a:spLocks noChangeArrowheads="1"/>
          </p:cNvSpPr>
          <p:nvPr/>
        </p:nvSpPr>
        <p:spPr bwMode="auto">
          <a:xfrm>
            <a:off x="4267200" y="1295400"/>
            <a:ext cx="1447800" cy="641350"/>
          </a:xfrm>
          <a:prstGeom prst="rect">
            <a:avLst/>
          </a:prstGeom>
          <a:noFill/>
          <a:ln>
            <a:noFill/>
          </a:ln>
          <a:effectLst>
            <a:outerShdw blurRad="50800" dist="12700" dir="8100000" algn="ctr" rotWithShape="0">
              <a:schemeClr val="bg2"/>
            </a:outerShdw>
          </a:effectLst>
        </p:spPr>
        <p:txBody>
          <a:bodyPr>
            <a:spAutoFit/>
          </a:bodyPr>
          <a:lstStyle/>
          <a:p>
            <a:pPr algn="ctr">
              <a:defRPr/>
            </a:pPr>
            <a:r>
              <a:rPr lang="en-US" altLang="en-US" sz="1800">
                <a:latin typeface="Times New Roman" panose="02020603050405020304" pitchFamily="18" charset="0"/>
                <a:sym typeface="Symbol" pitchFamily="2" charset="2"/>
              </a:rPr>
              <a:t> </a:t>
            </a:r>
            <a:r>
              <a:rPr lang="en-US" altLang="en-US" sz="1800">
                <a:latin typeface="Times New Roman" panose="02020603050405020304" pitchFamily="18" charset="0"/>
              </a:rPr>
              <a:t>motor neuron axon</a:t>
            </a:r>
            <a:endParaRPr lang="en-US" altLang="en-US"/>
          </a:p>
        </p:txBody>
      </p:sp>
      <p:sp>
        <p:nvSpPr>
          <p:cNvPr id="55308" name="Rectangle 12">
            <a:extLst>
              <a:ext uri="{FF2B5EF4-FFF2-40B4-BE49-F238E27FC236}">
                <a16:creationId xmlns:a16="http://schemas.microsoft.com/office/drawing/2014/main" id="{626D12B3-CBBB-C1A0-0748-7955F631BEBB}"/>
              </a:ext>
            </a:extLst>
          </p:cNvPr>
          <p:cNvSpPr>
            <a:spLocks noChangeArrowheads="1"/>
          </p:cNvSpPr>
          <p:nvPr/>
        </p:nvSpPr>
        <p:spPr bwMode="auto">
          <a:xfrm>
            <a:off x="7239000" y="1371600"/>
            <a:ext cx="1752600" cy="641350"/>
          </a:xfrm>
          <a:prstGeom prst="rect">
            <a:avLst/>
          </a:prstGeom>
          <a:noFill/>
          <a:ln>
            <a:noFill/>
          </a:ln>
          <a:effectLst>
            <a:outerShdw blurRad="50800" dist="12700" dir="8100000" algn="ctr" rotWithShape="0">
              <a:schemeClr val="bg2"/>
            </a:outerShdw>
          </a:effectLst>
        </p:spPr>
        <p:txBody>
          <a:bodyPr>
            <a:spAutoFit/>
          </a:bodyPr>
          <a:lstStyle/>
          <a:p>
            <a:pPr>
              <a:defRPr/>
            </a:pPr>
            <a:r>
              <a:rPr lang="en-US" altLang="en-US" sz="1800">
                <a:latin typeface="Times New Roman" panose="02020603050405020304" pitchFamily="18" charset="0"/>
                <a:sym typeface="Symbol" pitchFamily="2" charset="2"/>
              </a:rPr>
              <a:t>Group Ia and II afferent axons </a:t>
            </a:r>
            <a:endParaRPr lang="en-US" altLang="en-US"/>
          </a:p>
        </p:txBody>
      </p:sp>
      <p:sp>
        <p:nvSpPr>
          <p:cNvPr id="55310" name="Rectangle 14">
            <a:extLst>
              <a:ext uri="{FF2B5EF4-FFF2-40B4-BE49-F238E27FC236}">
                <a16:creationId xmlns:a16="http://schemas.microsoft.com/office/drawing/2014/main" id="{F2DABB9E-F6AE-6A42-2E83-B4E411CF2E58}"/>
              </a:ext>
            </a:extLst>
          </p:cNvPr>
          <p:cNvSpPr>
            <a:spLocks noChangeArrowheads="1"/>
          </p:cNvSpPr>
          <p:nvPr/>
        </p:nvSpPr>
        <p:spPr bwMode="auto">
          <a:xfrm>
            <a:off x="4876800" y="5029200"/>
            <a:ext cx="1782763" cy="366713"/>
          </a:xfrm>
          <a:prstGeom prst="rect">
            <a:avLst/>
          </a:prstGeom>
          <a:noFill/>
          <a:ln>
            <a:noFill/>
          </a:ln>
          <a:effectLst>
            <a:outerShdw blurRad="50800" dist="12700" dir="8100000" algn="ctr" rotWithShape="0">
              <a:schemeClr val="bg2"/>
            </a:outerShdw>
          </a:effectLst>
        </p:spPr>
        <p:txBody>
          <a:bodyPr wrap="none">
            <a:spAutoFit/>
          </a:bodyPr>
          <a:lstStyle/>
          <a:p>
            <a:pPr>
              <a:defRPr/>
            </a:pPr>
            <a:r>
              <a:rPr lang="en-US" altLang="en-US" sz="1800">
                <a:latin typeface="Times New Roman" panose="02020603050405020304" pitchFamily="18" charset="0"/>
                <a:sym typeface="Symbol" pitchFamily="2" charset="2"/>
              </a:rPr>
              <a:t>Nuclear bag fiber</a:t>
            </a:r>
            <a:endParaRPr lang="en-US" altLang="en-US"/>
          </a:p>
        </p:txBody>
      </p:sp>
      <p:sp>
        <p:nvSpPr>
          <p:cNvPr id="55311" name="Rectangle 15">
            <a:extLst>
              <a:ext uri="{FF2B5EF4-FFF2-40B4-BE49-F238E27FC236}">
                <a16:creationId xmlns:a16="http://schemas.microsoft.com/office/drawing/2014/main" id="{115CCC9A-EF6C-129F-016A-BB3C63D4810E}"/>
              </a:ext>
            </a:extLst>
          </p:cNvPr>
          <p:cNvSpPr>
            <a:spLocks noChangeArrowheads="1"/>
          </p:cNvSpPr>
          <p:nvPr/>
        </p:nvSpPr>
        <p:spPr bwMode="auto">
          <a:xfrm>
            <a:off x="838200" y="5181600"/>
            <a:ext cx="1947863" cy="366713"/>
          </a:xfrm>
          <a:prstGeom prst="rect">
            <a:avLst/>
          </a:prstGeom>
          <a:noFill/>
          <a:ln>
            <a:noFill/>
          </a:ln>
          <a:effectLst>
            <a:outerShdw blurRad="50800" dist="12700" dir="8100000" algn="ctr" rotWithShape="0">
              <a:schemeClr val="bg2"/>
            </a:outerShdw>
          </a:effectLst>
        </p:spPr>
        <p:txBody>
          <a:bodyPr wrap="none">
            <a:spAutoFit/>
          </a:bodyPr>
          <a:lstStyle/>
          <a:p>
            <a:pPr>
              <a:defRPr/>
            </a:pPr>
            <a:r>
              <a:rPr lang="en-US" altLang="en-US" sz="1800">
                <a:latin typeface="Times New Roman" panose="02020603050405020304" pitchFamily="18" charset="0"/>
                <a:sym typeface="Symbol" pitchFamily="2" charset="2"/>
              </a:rPr>
              <a:t>Nuclear chain fiber</a:t>
            </a:r>
            <a:endParaRPr lang="en-US" altLang="en-US"/>
          </a:p>
        </p:txBody>
      </p:sp>
      <p:sp>
        <p:nvSpPr>
          <p:cNvPr id="55312" name="Rectangle 16">
            <a:extLst>
              <a:ext uri="{FF2B5EF4-FFF2-40B4-BE49-F238E27FC236}">
                <a16:creationId xmlns:a16="http://schemas.microsoft.com/office/drawing/2014/main" id="{026CE8F8-68EE-E765-374E-5C2ADE662DA1}"/>
              </a:ext>
            </a:extLst>
          </p:cNvPr>
          <p:cNvSpPr>
            <a:spLocks noChangeArrowheads="1"/>
          </p:cNvSpPr>
          <p:nvPr/>
        </p:nvSpPr>
        <p:spPr bwMode="auto">
          <a:xfrm>
            <a:off x="0" y="4191000"/>
            <a:ext cx="1524000" cy="641350"/>
          </a:xfrm>
          <a:prstGeom prst="rect">
            <a:avLst/>
          </a:prstGeom>
          <a:noFill/>
          <a:ln>
            <a:noFill/>
          </a:ln>
          <a:effectLst>
            <a:outerShdw blurRad="50800" dist="12700" dir="8100000" algn="ctr" rotWithShape="0">
              <a:schemeClr val="bg2"/>
            </a:outerShdw>
          </a:effectLst>
        </p:spPr>
        <p:txBody>
          <a:bodyPr>
            <a:spAutoFit/>
          </a:bodyPr>
          <a:lstStyle/>
          <a:p>
            <a:pPr algn="ctr">
              <a:defRPr/>
            </a:pPr>
            <a:r>
              <a:rPr lang="en-US" altLang="en-US" sz="1800">
                <a:latin typeface="Times New Roman" panose="02020603050405020304" pitchFamily="18" charset="0"/>
                <a:sym typeface="Symbol" pitchFamily="2" charset="2"/>
              </a:rPr>
              <a:t>Intrafusal muscle fibers</a:t>
            </a:r>
            <a:endParaRPr lang="en-US" altLang="en-US"/>
          </a:p>
        </p:txBody>
      </p:sp>
      <p:sp>
        <p:nvSpPr>
          <p:cNvPr id="31753" name="Rectangle 19">
            <a:extLst>
              <a:ext uri="{FF2B5EF4-FFF2-40B4-BE49-F238E27FC236}">
                <a16:creationId xmlns:a16="http://schemas.microsoft.com/office/drawing/2014/main" id="{14D6180C-7998-3FF5-DC52-19F0070FAFFB}"/>
              </a:ext>
            </a:extLst>
          </p:cNvPr>
          <p:cNvSpPr>
            <a:spLocks noChangeArrowheads="1"/>
          </p:cNvSpPr>
          <p:nvPr/>
        </p:nvSpPr>
        <p:spPr bwMode="auto">
          <a:xfrm>
            <a:off x="5715000" y="-98425"/>
            <a:ext cx="1841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4C558BF2-9D27-6E65-D5E7-0035F3C3C08D}"/>
              </a:ext>
            </a:extLst>
          </p:cNvPr>
          <p:cNvSpPr>
            <a:spLocks noGrp="1" noChangeArrowheads="1"/>
          </p:cNvSpPr>
          <p:nvPr>
            <p:ph type="title"/>
          </p:nvPr>
        </p:nvSpPr>
        <p:spPr/>
        <p:txBody>
          <a:bodyPr/>
          <a:lstStyle/>
          <a:p>
            <a:pPr algn="ctr" eaLnBrk="1" hangingPunct="1"/>
            <a:r>
              <a:rPr lang="en-US" altLang="en-US">
                <a:ea typeface="ＭＳ Ｐゴシック" panose="020B0600070205080204" pitchFamily="34" charset="-128"/>
              </a:rPr>
              <a:t>Structure of Spindle</a:t>
            </a:r>
          </a:p>
        </p:txBody>
      </p:sp>
      <p:pic>
        <p:nvPicPr>
          <p:cNvPr id="33794" name="Picture 2">
            <a:extLst>
              <a:ext uri="{FF2B5EF4-FFF2-40B4-BE49-F238E27FC236}">
                <a16:creationId xmlns:a16="http://schemas.microsoft.com/office/drawing/2014/main" id="{BD6AB49C-F2A9-A08E-3F93-25E94310FB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813" y="2587625"/>
            <a:ext cx="6302375" cy="365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D379E0C9-3AA8-DD63-4C75-2D41C660B107}"/>
              </a:ext>
            </a:extLst>
          </p:cNvPr>
          <p:cNvSpPr txBox="1">
            <a:spLocks/>
          </p:cNvSpPr>
          <p:nvPr/>
        </p:nvSpPr>
        <p:spPr>
          <a:xfrm>
            <a:off x="952500" y="841375"/>
            <a:ext cx="7239000" cy="1600200"/>
          </a:xfrm>
          <a:prstGeom prst="rect">
            <a:avLst/>
          </a:prstGeom>
        </p:spPr>
        <p:txBody>
          <a:bodyPr>
            <a:normAutofit fontScale="62500" lnSpcReduction="20000"/>
          </a:bodyPr>
          <a:lstStyle/>
          <a:p>
            <a:pPr marL="457200" indent="-457200" fontAlgn="auto">
              <a:spcBef>
                <a:spcPct val="20000"/>
              </a:spcBef>
              <a:spcAft>
                <a:spcPts val="0"/>
              </a:spcAft>
              <a:buClr>
                <a:schemeClr val="accent1"/>
              </a:buClr>
              <a:buSzPct val="70000"/>
              <a:buFont typeface="System Font Regular"/>
              <a:buChar char="♦"/>
              <a:defRPr/>
            </a:pPr>
            <a:r>
              <a:rPr lang="en-US" sz="3200" dirty="0">
                <a:solidFill>
                  <a:schemeClr val="tx2"/>
                </a:solidFill>
                <a:latin typeface="+mn-lt"/>
              </a:rPr>
              <a:t>Sensory axons coil around intrafusal fibers</a:t>
            </a:r>
          </a:p>
          <a:p>
            <a:pPr marL="457200" indent="-457200" fontAlgn="auto">
              <a:spcBef>
                <a:spcPct val="20000"/>
              </a:spcBef>
              <a:spcAft>
                <a:spcPts val="0"/>
              </a:spcAft>
              <a:buClr>
                <a:schemeClr val="accent1"/>
              </a:buClr>
              <a:buSzPct val="70000"/>
              <a:buFont typeface="System Font Regular"/>
              <a:buChar char="♦"/>
              <a:defRPr/>
            </a:pPr>
            <a:r>
              <a:rPr lang="en-US" sz="3200" dirty="0">
                <a:solidFill>
                  <a:schemeClr val="tx2"/>
                </a:solidFill>
                <a:latin typeface="+mn-lt"/>
              </a:rPr>
              <a:t>Stretch in fibers activates mechanically gated ion channels in sensory axons</a:t>
            </a:r>
          </a:p>
          <a:p>
            <a:pPr marL="457200" indent="-457200" fontAlgn="auto">
              <a:spcBef>
                <a:spcPct val="20000"/>
              </a:spcBef>
              <a:spcAft>
                <a:spcPts val="0"/>
              </a:spcAft>
              <a:buClr>
                <a:schemeClr val="accent1"/>
              </a:buClr>
              <a:buSzPct val="70000"/>
              <a:buFont typeface="System Font Regular"/>
              <a:buChar char="♦"/>
              <a:defRPr/>
            </a:pPr>
            <a:r>
              <a:rPr lang="en-US" sz="3200" dirty="0" err="1">
                <a:solidFill>
                  <a:schemeClr val="tx2"/>
                </a:solidFill>
                <a:latin typeface="+mn-lt"/>
              </a:rPr>
              <a:t>Ia</a:t>
            </a:r>
            <a:r>
              <a:rPr lang="en-US" sz="3200" dirty="0">
                <a:solidFill>
                  <a:schemeClr val="tx2"/>
                </a:solidFill>
                <a:latin typeface="+mn-lt"/>
              </a:rPr>
              <a:t> sensory around bag fibers</a:t>
            </a:r>
          </a:p>
          <a:p>
            <a:pPr marL="457200" indent="-457200" fontAlgn="auto">
              <a:spcBef>
                <a:spcPct val="20000"/>
              </a:spcBef>
              <a:spcAft>
                <a:spcPts val="0"/>
              </a:spcAft>
              <a:buClr>
                <a:schemeClr val="accent1"/>
              </a:buClr>
              <a:buSzPct val="70000"/>
              <a:buFont typeface="System Font Regular"/>
              <a:buChar char="♦"/>
              <a:defRPr/>
            </a:pPr>
            <a:r>
              <a:rPr lang="en-US" sz="3200" dirty="0">
                <a:solidFill>
                  <a:schemeClr val="tx2"/>
                </a:solidFill>
                <a:latin typeface="+mn-lt"/>
              </a:rPr>
              <a:t>II sensory around bag and chain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2F06A864-C235-51EC-B19A-56B9A87DAD1B}"/>
              </a:ext>
            </a:extLst>
          </p:cNvPr>
          <p:cNvSpPr>
            <a:spLocks noGrp="1" noChangeArrowheads="1"/>
          </p:cNvSpPr>
          <p:nvPr>
            <p:ph type="title"/>
          </p:nvPr>
        </p:nvSpPr>
        <p:spPr/>
        <p:txBody>
          <a:bodyPr/>
          <a:lstStyle/>
          <a:p>
            <a:pPr algn="ctr" eaLnBrk="1" hangingPunct="1"/>
            <a:r>
              <a:rPr lang="en-US" altLang="en-US">
                <a:ea typeface="ＭＳ Ｐゴシック" panose="020B0600070205080204" pitchFamily="34" charset="-128"/>
              </a:rPr>
              <a:t>Structure of Spindles</a:t>
            </a:r>
          </a:p>
        </p:txBody>
      </p:sp>
      <p:sp>
        <p:nvSpPr>
          <p:cNvPr id="34818" name="Content Placeholder 2">
            <a:extLst>
              <a:ext uri="{FF2B5EF4-FFF2-40B4-BE49-F238E27FC236}">
                <a16:creationId xmlns:a16="http://schemas.microsoft.com/office/drawing/2014/main" id="{D737C534-8F70-2F1C-5A10-9F96079C0660}"/>
              </a:ext>
            </a:extLst>
          </p:cNvPr>
          <p:cNvSpPr>
            <a:spLocks noGrp="1" noChangeArrowheads="1"/>
          </p:cNvSpPr>
          <p:nvPr>
            <p:ph idx="1"/>
          </p:nvPr>
        </p:nvSpPr>
        <p:spPr bwMode="auto">
          <a:xfrm>
            <a:off x="228600" y="814388"/>
            <a:ext cx="6553200" cy="52276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Eight to ten intrafusal fibers</a:t>
            </a:r>
          </a:p>
          <a:p>
            <a:pPr eaLnBrk="1" hangingPunct="1"/>
            <a:r>
              <a:rPr lang="en-US" altLang="en-US">
                <a:ea typeface="ＭＳ Ｐゴシック" panose="020B0600070205080204" pitchFamily="34" charset="-128"/>
              </a:rPr>
              <a:t>Contained in collagen sheath</a:t>
            </a:r>
          </a:p>
          <a:p>
            <a:pPr eaLnBrk="1" hangingPunct="1"/>
            <a:r>
              <a:rPr lang="en-US" altLang="en-US">
                <a:ea typeface="ＭＳ Ｐゴシック" panose="020B0600070205080204" pitchFamily="34" charset="-128"/>
              </a:rPr>
              <a:t>Two types of fibers</a:t>
            </a:r>
          </a:p>
          <a:p>
            <a:pPr lvl="1" eaLnBrk="1" hangingPunct="1"/>
            <a:r>
              <a:rPr lang="en-US" altLang="en-US" sz="2400">
                <a:ea typeface="ＭＳ Ｐゴシック" panose="020B0600070205080204" pitchFamily="34" charset="-128"/>
              </a:rPr>
              <a:t>Nuclear bag fibers</a:t>
            </a:r>
          </a:p>
          <a:p>
            <a:pPr lvl="2" eaLnBrk="1" hangingPunct="1"/>
            <a:r>
              <a:rPr lang="en-US" altLang="en-US">
                <a:ea typeface="ＭＳ Ｐゴシック" panose="020B0600070205080204" pitchFamily="34" charset="-128"/>
              </a:rPr>
              <a:t>Excite Ia and II sensory afferents</a:t>
            </a:r>
          </a:p>
          <a:p>
            <a:pPr lvl="2" eaLnBrk="1" hangingPunct="1"/>
            <a:r>
              <a:rPr lang="en-US" altLang="en-US">
                <a:ea typeface="ＭＳ Ｐゴシック" panose="020B0600070205080204" pitchFamily="34" charset="-128"/>
              </a:rPr>
              <a:t>Sensitive to dynamic changes (rapidly adapting)</a:t>
            </a:r>
          </a:p>
          <a:p>
            <a:pPr lvl="2" eaLnBrk="1" hangingPunct="1"/>
            <a:r>
              <a:rPr lang="en-US" altLang="en-US">
                <a:ea typeface="ＭＳ Ｐゴシック" panose="020B0600070205080204" pitchFamily="34" charset="-128"/>
              </a:rPr>
              <a:t>Non-contractile</a:t>
            </a:r>
          </a:p>
          <a:p>
            <a:pPr lvl="1" eaLnBrk="1" hangingPunct="1"/>
            <a:r>
              <a:rPr lang="en-US" altLang="en-US" sz="2400">
                <a:ea typeface="ＭＳ Ｐゴシック" panose="020B0600070205080204" pitchFamily="34" charset="-128"/>
              </a:rPr>
              <a:t>Nuclear chain fibers</a:t>
            </a:r>
          </a:p>
          <a:p>
            <a:pPr lvl="2" eaLnBrk="1" hangingPunct="1"/>
            <a:r>
              <a:rPr lang="en-US" altLang="en-US">
                <a:ea typeface="ＭＳ Ｐゴシック" panose="020B0600070205080204" pitchFamily="34" charset="-128"/>
              </a:rPr>
              <a:t>Half the size of bag fibers</a:t>
            </a:r>
          </a:p>
          <a:p>
            <a:pPr lvl="2" eaLnBrk="1" hangingPunct="1"/>
            <a:r>
              <a:rPr lang="en-US" altLang="en-US">
                <a:ea typeface="ＭＳ Ｐゴシック" panose="020B0600070205080204" pitchFamily="34" charset="-128"/>
              </a:rPr>
              <a:t>Excite II sensory afferents only</a:t>
            </a:r>
          </a:p>
          <a:p>
            <a:pPr lvl="2" eaLnBrk="1" hangingPunct="1"/>
            <a:r>
              <a:rPr lang="en-US" altLang="en-US">
                <a:ea typeface="ＭＳ Ｐゴシック" panose="020B0600070205080204" pitchFamily="34" charset="-128"/>
              </a:rPr>
              <a:t>Sensitive to static levels of stretch</a:t>
            </a:r>
          </a:p>
          <a:p>
            <a:pPr lvl="2" eaLnBrk="1" hangingPunct="1"/>
            <a:r>
              <a:rPr lang="en-US" altLang="en-US">
                <a:ea typeface="ＭＳ Ｐゴシック" panose="020B0600070205080204" pitchFamily="34" charset="-128"/>
              </a:rPr>
              <a:t>Contractile</a:t>
            </a:r>
          </a:p>
          <a:p>
            <a:pPr lvl="2" eaLnBrk="1" hangingPunct="1"/>
            <a:endParaRPr lang="en-US" altLang="en-US">
              <a:ea typeface="ＭＳ Ｐゴシック" panose="020B0600070205080204" pitchFamily="34" charset="-128"/>
            </a:endParaRPr>
          </a:p>
        </p:txBody>
      </p:sp>
      <p:pic>
        <p:nvPicPr>
          <p:cNvPr id="34819" name="Picture 8" descr="Muscle Spindle simple">
            <a:extLst>
              <a:ext uri="{FF2B5EF4-FFF2-40B4-BE49-F238E27FC236}">
                <a16:creationId xmlns:a16="http://schemas.microsoft.com/office/drawing/2014/main" id="{2272D8CC-62ED-CBFE-94E7-021E2A458FDE}"/>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00800" y="914400"/>
            <a:ext cx="2514600" cy="4478338"/>
          </a:xfrm>
          <a:prstGeom prst="rect">
            <a:avLst/>
          </a:prstGeom>
          <a:noFill/>
          <a:ln>
            <a:noFill/>
          </a:ln>
          <a:extLst>
            <a:ext uri="{909E8E84-426E-40DD-AFC4-6F175D3DCCD1}">
              <a14:hiddenFill xmlns:a14="http://schemas.microsoft.com/office/drawing/2010/main">
                <a:solidFill>
                  <a:srgbClr val="FFFFFF">
                    <a:alpha val="25098"/>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7679706A-D399-DE0F-E193-4D452E555AD4}"/>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Proprioceptors</a:t>
            </a:r>
          </a:p>
        </p:txBody>
      </p:sp>
      <p:sp>
        <p:nvSpPr>
          <p:cNvPr id="35842" name="Rectangle 3">
            <a:extLst>
              <a:ext uri="{FF2B5EF4-FFF2-40B4-BE49-F238E27FC236}">
                <a16:creationId xmlns:a16="http://schemas.microsoft.com/office/drawing/2014/main" id="{EC5DFC7F-48C0-52BF-050C-9C743FC442C8}"/>
              </a:ext>
            </a:extLst>
          </p:cNvPr>
          <p:cNvSpPr>
            <a:spLocks noGrp="1" noChangeArrowheads="1"/>
          </p:cNvSpPr>
          <p:nvPr>
            <p:ph type="body" idx="1"/>
          </p:nvPr>
        </p:nvSpPr>
        <p:spPr bwMode="auto">
          <a:xfrm>
            <a:off x="685800" y="1981200"/>
            <a:ext cx="7696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ea typeface="ＭＳ Ｐゴシック" panose="020B0600070205080204" pitchFamily="34" charset="-128"/>
              </a:rPr>
              <a:t>Primary afferents (group Ia)</a:t>
            </a:r>
          </a:p>
          <a:p>
            <a:pPr lvl="2"/>
            <a:r>
              <a:rPr lang="en-US" altLang="en-US">
                <a:ea typeface="ＭＳ Ｐゴシック" panose="020B0600070205080204" pitchFamily="34" charset="-128"/>
              </a:rPr>
              <a:t>Sense changes in muscle length</a:t>
            </a:r>
          </a:p>
          <a:p>
            <a:pPr lvl="3"/>
            <a:r>
              <a:rPr lang="en-US" altLang="en-US">
                <a:ea typeface="ＭＳ Ｐゴシック" panose="020B0600070205080204" pitchFamily="34" charset="-128"/>
              </a:rPr>
              <a:t>Limb dynamics (velocity and direction)</a:t>
            </a:r>
          </a:p>
          <a:p>
            <a:pPr lvl="2"/>
            <a:endParaRPr lang="en-US" altLang="en-US">
              <a:ea typeface="ＭＳ Ｐゴシック" panose="020B0600070205080204" pitchFamily="34" charset="-128"/>
            </a:endParaRPr>
          </a:p>
          <a:p>
            <a:r>
              <a:rPr lang="en-US" altLang="en-US">
                <a:ea typeface="ＭＳ Ｐゴシック" panose="020B0600070205080204" pitchFamily="34" charset="-128"/>
              </a:rPr>
              <a:t>Secondary afferents (group II)</a:t>
            </a:r>
          </a:p>
          <a:p>
            <a:pPr lvl="2"/>
            <a:r>
              <a:rPr lang="en-US" altLang="en-US">
                <a:ea typeface="ＭＳ Ｐゴシック" panose="020B0600070205080204" pitchFamily="34" charset="-128"/>
              </a:rPr>
              <a:t>Sense sustained muscle stretch</a:t>
            </a:r>
          </a:p>
          <a:p>
            <a:pPr lvl="3"/>
            <a:r>
              <a:rPr lang="en-US" altLang="en-US">
                <a:ea typeface="ＭＳ Ｐゴシック" panose="020B0600070205080204" pitchFamily="34" charset="-128"/>
              </a:rPr>
              <a:t>Static limb position</a:t>
            </a:r>
          </a:p>
        </p:txBody>
      </p:sp>
      <p:sp>
        <p:nvSpPr>
          <p:cNvPr id="35843" name="Rectangle 4">
            <a:extLst>
              <a:ext uri="{FF2B5EF4-FFF2-40B4-BE49-F238E27FC236}">
                <a16:creationId xmlns:a16="http://schemas.microsoft.com/office/drawing/2014/main" id="{64A289E2-8614-99E7-0CA1-83837AFE64F6}"/>
              </a:ext>
            </a:extLst>
          </p:cNvPr>
          <p:cNvSpPr>
            <a:spLocks noChangeArrowheads="1"/>
          </p:cNvSpPr>
          <p:nvPr/>
        </p:nvSpPr>
        <p:spPr bwMode="auto">
          <a:xfrm>
            <a:off x="7696200" y="152400"/>
            <a:ext cx="10858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latin typeface="Times New Roman" panose="02020603050405020304" pitchFamily="18" charset="0"/>
              </a:rPr>
              <a:t>Functions</a:t>
            </a:r>
          </a:p>
        </p:txBody>
      </p:sp>
      <p:pic>
        <p:nvPicPr>
          <p:cNvPr id="35844" name="Picture 5" descr="images-1">
            <a:extLst>
              <a:ext uri="{FF2B5EF4-FFF2-40B4-BE49-F238E27FC236}">
                <a16:creationId xmlns:a16="http://schemas.microsoft.com/office/drawing/2014/main" id="{865D0372-92FA-355F-067D-1130C9AF950C}"/>
              </a:ext>
            </a:extLst>
          </p:cNvPr>
          <p:cNvPicPr>
            <a:picLocks noChangeAspect="1" noChangeArrowheads="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153400" y="5791200"/>
            <a:ext cx="788988"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263B4E4D-8507-719A-60A8-E8F21F1019E5}"/>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Proprioceptor Activity</a:t>
            </a:r>
          </a:p>
        </p:txBody>
      </p:sp>
      <p:pic>
        <p:nvPicPr>
          <p:cNvPr id="37890" name="Picture 4" descr="plot1">
            <a:extLst>
              <a:ext uri="{FF2B5EF4-FFF2-40B4-BE49-F238E27FC236}">
                <a16:creationId xmlns:a16="http://schemas.microsoft.com/office/drawing/2014/main" id="{A2B71543-DB79-A0C9-45D5-2C3AFACCCC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9463" y="1828800"/>
            <a:ext cx="7889875"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6">
            <a:extLst>
              <a:ext uri="{FF2B5EF4-FFF2-40B4-BE49-F238E27FC236}">
                <a16:creationId xmlns:a16="http://schemas.microsoft.com/office/drawing/2014/main" id="{4FE551F9-E87C-A0D0-6C7E-967E7657061A}"/>
              </a:ext>
            </a:extLst>
          </p:cNvPr>
          <p:cNvSpPr>
            <a:spLocks noChangeArrowheads="1"/>
          </p:cNvSpPr>
          <p:nvPr/>
        </p:nvSpPr>
        <p:spPr bwMode="auto">
          <a:xfrm>
            <a:off x="7696200" y="152400"/>
            <a:ext cx="1085850" cy="36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a:latin typeface="Times New Roman" panose="02020603050405020304" pitchFamily="18" charset="0"/>
              </a:rPr>
              <a:t>Functions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1D1E0EFA-3D0E-F388-E838-0930F6BA19DF}"/>
              </a:ext>
            </a:extLst>
          </p:cNvPr>
          <p:cNvSpPr>
            <a:spLocks noGrp="1" noChangeArrowheads="1"/>
          </p:cNvSpPr>
          <p:nvPr>
            <p:ph type="title"/>
          </p:nvPr>
        </p:nvSpPr>
        <p:spPr>
          <a:xfrm>
            <a:off x="457200" y="365125"/>
            <a:ext cx="8229600" cy="1143000"/>
          </a:xfrm>
        </p:spPr>
        <p:txBody>
          <a:bodyPr/>
          <a:lstStyle/>
          <a:p>
            <a:pPr algn="ctr" eaLnBrk="1" hangingPunct="1"/>
            <a:r>
              <a:rPr lang="en-US" altLang="en-US" sz="2800">
                <a:ea typeface="ＭＳ Ｐゴシック" panose="020B0600070205080204" pitchFamily="34" charset="-128"/>
              </a:rPr>
              <a:t>Features of </a:t>
            </a:r>
            <a:r>
              <a:rPr lang="el-GR" altLang="en-US" sz="2800">
                <a:ea typeface="ＭＳ Ｐゴシック" panose="020B0600070205080204" pitchFamily="34" charset="-128"/>
              </a:rPr>
              <a:t>α</a:t>
            </a:r>
            <a:r>
              <a:rPr lang="en-US" altLang="en-US" sz="2800">
                <a:ea typeface="ＭＳ Ｐゴシック" panose="020B0600070205080204" pitchFamily="34" charset="-128"/>
              </a:rPr>
              <a:t> motor neurons</a:t>
            </a:r>
          </a:p>
        </p:txBody>
      </p:sp>
      <p:sp>
        <p:nvSpPr>
          <p:cNvPr id="6" name="Rectangle 5">
            <a:extLst>
              <a:ext uri="{FF2B5EF4-FFF2-40B4-BE49-F238E27FC236}">
                <a16:creationId xmlns:a16="http://schemas.microsoft.com/office/drawing/2014/main" id="{E7A1F501-9353-C9D8-1763-B264B75F5B52}"/>
              </a:ext>
            </a:extLst>
          </p:cNvPr>
          <p:cNvSpPr/>
          <p:nvPr/>
        </p:nvSpPr>
        <p:spPr>
          <a:xfrm rot="16200000">
            <a:off x="2937485" y="4268463"/>
            <a:ext cx="4655853" cy="523220"/>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fontAlgn="auto" hangingPunct="1">
              <a:spcBef>
                <a:spcPts val="0"/>
              </a:spcBef>
              <a:spcAft>
                <a:spcPts val="0"/>
              </a:spcAft>
              <a:defRPr/>
            </a:pPr>
            <a:r>
              <a:rPr 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mn-lt"/>
              </a:rPr>
              <a:t>Intermediate</a:t>
            </a:r>
          </a:p>
        </p:txBody>
      </p:sp>
      <p:graphicFrame>
        <p:nvGraphicFramePr>
          <p:cNvPr id="5" name="Table 4">
            <a:extLst>
              <a:ext uri="{FF2B5EF4-FFF2-40B4-BE49-F238E27FC236}">
                <a16:creationId xmlns:a16="http://schemas.microsoft.com/office/drawing/2014/main" id="{F38B7729-4D2A-7E94-B6B0-0AB917989D8E}"/>
              </a:ext>
            </a:extLst>
          </p:cNvPr>
          <p:cNvGraphicFramePr>
            <a:graphicFrameLocks noGrp="1"/>
          </p:cNvGraphicFramePr>
          <p:nvPr/>
        </p:nvGraphicFramePr>
        <p:xfrm>
          <a:off x="381000" y="1524000"/>
          <a:ext cx="8382000" cy="495300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609600">
                <a:tc>
                  <a:txBody>
                    <a:bodyPr/>
                    <a:lstStyle/>
                    <a:p>
                      <a:endParaRPr lang="en-US" dirty="0"/>
                    </a:p>
                  </a:txBody>
                  <a:tcPr/>
                </a:tc>
                <a:tc>
                  <a:txBody>
                    <a:bodyPr/>
                    <a:lstStyle/>
                    <a:p>
                      <a:r>
                        <a:rPr lang="en-US" dirty="0">
                          <a:solidFill>
                            <a:schemeClr val="tx1"/>
                          </a:solidFill>
                        </a:rPr>
                        <a:t>That</a:t>
                      </a:r>
                      <a:r>
                        <a:rPr lang="en-US" baseline="0" dirty="0">
                          <a:solidFill>
                            <a:schemeClr val="tx1"/>
                          </a:solidFill>
                        </a:rPr>
                        <a:t> innervate small motor units </a:t>
                      </a:r>
                    </a:p>
                  </a:txBody>
                  <a:tcPr/>
                </a:tc>
                <a:tc>
                  <a:txBody>
                    <a:bodyPr/>
                    <a:lstStyle/>
                    <a:p>
                      <a:endParaRPr lang="en-US" dirty="0"/>
                    </a:p>
                  </a:txBody>
                  <a:tcPr/>
                </a:tc>
                <a:tc>
                  <a:txBody>
                    <a:bodyPr/>
                    <a:lstStyle/>
                    <a:p>
                      <a:r>
                        <a:rPr lang="en-US" dirty="0">
                          <a:solidFill>
                            <a:schemeClr val="tx1"/>
                          </a:solidFill>
                        </a:rPr>
                        <a:t>That innervate large motor units</a:t>
                      </a:r>
                    </a:p>
                  </a:txBody>
                  <a:tcPr/>
                </a:tc>
                <a:extLst>
                  <a:ext uri="{0D108BD9-81ED-4DB2-BD59-A6C34878D82A}">
                    <a16:rowId xmlns:a16="http://schemas.microsoft.com/office/drawing/2014/main" val="10000"/>
                  </a:ext>
                </a:extLst>
              </a:tr>
              <a:tr h="477861">
                <a:tc>
                  <a:txBody>
                    <a:bodyPr/>
                    <a:lstStyle/>
                    <a:p>
                      <a:r>
                        <a:rPr lang="en-US" dirty="0"/>
                        <a:t>Axonal diameter</a:t>
                      </a:r>
                    </a:p>
                  </a:txBody>
                  <a:tcPr/>
                </a:tc>
                <a:tc>
                  <a:txBody>
                    <a:bodyPr/>
                    <a:lstStyle/>
                    <a:p>
                      <a:r>
                        <a:rPr lang="en-US" dirty="0"/>
                        <a:t>Smaller</a:t>
                      </a:r>
                    </a:p>
                  </a:txBody>
                  <a:tcPr/>
                </a:tc>
                <a:tc>
                  <a:txBody>
                    <a:bodyPr/>
                    <a:lstStyle/>
                    <a:p>
                      <a:endParaRPr lang="en-US" dirty="0"/>
                    </a:p>
                  </a:txBody>
                  <a:tcPr/>
                </a:tc>
                <a:tc>
                  <a:txBody>
                    <a:bodyPr/>
                    <a:lstStyle/>
                    <a:p>
                      <a:r>
                        <a:rPr lang="en-US" dirty="0"/>
                        <a:t>Larger</a:t>
                      </a:r>
                    </a:p>
                  </a:txBody>
                  <a:tcPr/>
                </a:tc>
                <a:extLst>
                  <a:ext uri="{0D108BD9-81ED-4DB2-BD59-A6C34878D82A}">
                    <a16:rowId xmlns:a16="http://schemas.microsoft.com/office/drawing/2014/main" val="10001"/>
                  </a:ext>
                </a:extLst>
              </a:tr>
              <a:tr h="477861">
                <a:tc>
                  <a:txBody>
                    <a:bodyPr/>
                    <a:lstStyle/>
                    <a:p>
                      <a:r>
                        <a:rPr lang="en-US" dirty="0"/>
                        <a:t>Input resistance</a:t>
                      </a:r>
                    </a:p>
                  </a:txBody>
                  <a:tcPr/>
                </a:tc>
                <a:tc>
                  <a:txBody>
                    <a:bodyPr/>
                    <a:lstStyle/>
                    <a:p>
                      <a:r>
                        <a:rPr lang="en-US" dirty="0"/>
                        <a:t>Larger</a:t>
                      </a:r>
                    </a:p>
                  </a:txBody>
                  <a:tcPr/>
                </a:tc>
                <a:tc>
                  <a:txBody>
                    <a:bodyPr/>
                    <a:lstStyle/>
                    <a:p>
                      <a:endParaRPr lang="en-US" dirty="0"/>
                    </a:p>
                  </a:txBody>
                  <a:tcPr/>
                </a:tc>
                <a:tc>
                  <a:txBody>
                    <a:bodyPr/>
                    <a:lstStyle/>
                    <a:p>
                      <a:r>
                        <a:rPr lang="en-US" dirty="0"/>
                        <a:t>Smaller</a:t>
                      </a:r>
                    </a:p>
                  </a:txBody>
                  <a:tcPr/>
                </a:tc>
                <a:extLst>
                  <a:ext uri="{0D108BD9-81ED-4DB2-BD59-A6C34878D82A}">
                    <a16:rowId xmlns:a16="http://schemas.microsoft.com/office/drawing/2014/main" val="10002"/>
                  </a:ext>
                </a:extLst>
              </a:tr>
              <a:tr h="477861">
                <a:tc>
                  <a:txBody>
                    <a:bodyPr/>
                    <a:lstStyle/>
                    <a:p>
                      <a:r>
                        <a:rPr lang="en-US" dirty="0"/>
                        <a:t>Excitability</a:t>
                      </a:r>
                      <a:endParaRPr lang="en-US" baseline="0" dirty="0"/>
                    </a:p>
                  </a:txBody>
                  <a:tcPr/>
                </a:tc>
                <a:tc>
                  <a:txBody>
                    <a:bodyPr/>
                    <a:lstStyle/>
                    <a:p>
                      <a:r>
                        <a:rPr lang="en-US" dirty="0"/>
                        <a:t>Greater</a:t>
                      </a:r>
                      <a:r>
                        <a:rPr lang="en-US" baseline="0" dirty="0"/>
                        <a:t> </a:t>
                      </a:r>
                    </a:p>
                  </a:txBody>
                  <a:tcPr/>
                </a:tc>
                <a:tc>
                  <a:txBody>
                    <a:bodyPr/>
                    <a:lstStyle/>
                    <a:p>
                      <a:endParaRPr lang="en-US"/>
                    </a:p>
                  </a:txBody>
                  <a:tcPr/>
                </a:tc>
                <a:tc>
                  <a:txBody>
                    <a:bodyPr/>
                    <a:lstStyle/>
                    <a:p>
                      <a:r>
                        <a:rPr lang="en-US"/>
                        <a:t>Lower</a:t>
                      </a:r>
                      <a:endParaRPr lang="en-US" dirty="0"/>
                    </a:p>
                  </a:txBody>
                  <a:tcPr/>
                </a:tc>
                <a:extLst>
                  <a:ext uri="{0D108BD9-81ED-4DB2-BD59-A6C34878D82A}">
                    <a16:rowId xmlns:a16="http://schemas.microsoft.com/office/drawing/2014/main" val="10003"/>
                  </a:ext>
                </a:extLst>
              </a:tr>
              <a:tr h="477861">
                <a:tc>
                  <a:txBody>
                    <a:bodyPr/>
                    <a:lstStyle/>
                    <a:p>
                      <a:r>
                        <a:rPr lang="en-US" dirty="0"/>
                        <a:t>EPSP amplitude</a:t>
                      </a:r>
                    </a:p>
                  </a:txBody>
                  <a:tcPr/>
                </a:tc>
                <a:tc>
                  <a:txBody>
                    <a:bodyPr/>
                    <a:lstStyle/>
                    <a:p>
                      <a:r>
                        <a:rPr lang="en-US" dirty="0"/>
                        <a:t>Larger</a:t>
                      </a:r>
                    </a:p>
                  </a:txBody>
                  <a:tcPr/>
                </a:tc>
                <a:tc>
                  <a:txBody>
                    <a:bodyPr/>
                    <a:lstStyle/>
                    <a:p>
                      <a:endParaRPr lang="en-US" dirty="0"/>
                    </a:p>
                  </a:txBody>
                  <a:tcPr/>
                </a:tc>
                <a:tc>
                  <a:txBody>
                    <a:bodyPr/>
                    <a:lstStyle/>
                    <a:p>
                      <a:r>
                        <a:rPr lang="en-US" dirty="0"/>
                        <a:t>Smaller</a:t>
                      </a:r>
                    </a:p>
                  </a:txBody>
                  <a:tcPr/>
                </a:tc>
                <a:extLst>
                  <a:ext uri="{0D108BD9-81ED-4DB2-BD59-A6C34878D82A}">
                    <a16:rowId xmlns:a16="http://schemas.microsoft.com/office/drawing/2014/main" val="10004"/>
                  </a:ext>
                </a:extLst>
              </a:tr>
              <a:tr h="477861">
                <a:tc>
                  <a:txBody>
                    <a:bodyPr/>
                    <a:lstStyle/>
                    <a:p>
                      <a:r>
                        <a:rPr lang="en-US" dirty="0"/>
                        <a:t>Duration</a:t>
                      </a:r>
                      <a:r>
                        <a:rPr lang="en-US" baseline="0" dirty="0"/>
                        <a:t> of after-</a:t>
                      </a:r>
                      <a:r>
                        <a:rPr lang="en-US" baseline="0" dirty="0" err="1"/>
                        <a:t>hyperpolarization</a:t>
                      </a:r>
                      <a:endParaRPr lang="en-US" dirty="0"/>
                    </a:p>
                  </a:txBody>
                  <a:tcPr/>
                </a:tc>
                <a:tc>
                  <a:txBody>
                    <a:bodyPr/>
                    <a:lstStyle/>
                    <a:p>
                      <a:r>
                        <a:rPr lang="en-US" dirty="0"/>
                        <a:t>Longer</a:t>
                      </a:r>
                    </a:p>
                  </a:txBody>
                  <a:tcPr/>
                </a:tc>
                <a:tc>
                  <a:txBody>
                    <a:bodyPr/>
                    <a:lstStyle/>
                    <a:p>
                      <a:endParaRPr lang="en-US"/>
                    </a:p>
                  </a:txBody>
                  <a:tcPr/>
                </a:tc>
                <a:tc>
                  <a:txBody>
                    <a:bodyPr/>
                    <a:lstStyle/>
                    <a:p>
                      <a:r>
                        <a:rPr lang="en-US" dirty="0"/>
                        <a:t>Shorter</a:t>
                      </a:r>
                    </a:p>
                  </a:txBody>
                  <a:tcPr/>
                </a:tc>
                <a:extLst>
                  <a:ext uri="{0D108BD9-81ED-4DB2-BD59-A6C34878D82A}">
                    <a16:rowId xmlns:a16="http://schemas.microsoft.com/office/drawing/2014/main" val="10005"/>
                  </a:ext>
                </a:extLst>
              </a:tr>
              <a:tr h="1761396">
                <a:tc>
                  <a:txBody>
                    <a:bodyPr/>
                    <a:lstStyle/>
                    <a:p>
                      <a:endParaRPr lang="en-US" dirty="0"/>
                    </a:p>
                  </a:txBody>
                  <a:tcPr/>
                </a:tc>
                <a:tc>
                  <a:txBody>
                    <a:bodyPr/>
                    <a:lstStyle/>
                    <a:p>
                      <a:r>
                        <a:rPr lang="en-US" baseline="0" dirty="0"/>
                        <a:t>-Easily depolarized</a:t>
                      </a:r>
                    </a:p>
                    <a:p>
                      <a:r>
                        <a:rPr lang="en-US" baseline="0" dirty="0"/>
                        <a:t>-Slow rate of firing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-Control s</a:t>
                      </a:r>
                      <a:r>
                        <a:rPr lang="en-US" dirty="0"/>
                        <a:t>low muscle fibers needed for posture</a:t>
                      </a:r>
                    </a:p>
                  </a:txBody>
                  <a:tcPr/>
                </a:tc>
                <a:tc>
                  <a:txBody>
                    <a:bodyPr/>
                    <a:lstStyle/>
                    <a:p>
                      <a:endParaRPr lang="en-US" dirty="0"/>
                    </a:p>
                  </a:txBody>
                  <a:tcPr/>
                </a:tc>
                <a:tc>
                  <a:txBody>
                    <a:bodyPr/>
                    <a:lstStyle/>
                    <a:p>
                      <a:r>
                        <a:rPr lang="en-US" dirty="0"/>
                        <a:t>-Difficult</a:t>
                      </a:r>
                      <a:r>
                        <a:rPr lang="en-US" baseline="0" dirty="0"/>
                        <a:t> to depolarize</a:t>
                      </a:r>
                    </a:p>
                    <a:p>
                      <a:r>
                        <a:rPr lang="en-US" baseline="0" dirty="0"/>
                        <a:t>-Fast rate of firing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t>
                      </a:r>
                      <a:r>
                        <a:rPr lang="en-US" dirty="0"/>
                        <a:t>Control fibers</a:t>
                      </a:r>
                      <a:r>
                        <a:rPr lang="en-US" baseline="0" dirty="0"/>
                        <a:t> that produce m</a:t>
                      </a:r>
                      <a:r>
                        <a:rPr lang="en-US" dirty="0"/>
                        <a:t>ax</a:t>
                      </a:r>
                      <a:r>
                        <a:rPr lang="en-US" baseline="0" dirty="0"/>
                        <a:t> force used for jumping</a:t>
                      </a:r>
                      <a:endParaRPr lang="en-US" dirty="0"/>
                    </a:p>
                  </a:txBody>
                  <a:tcPr/>
                </a:tc>
                <a:extLst>
                  <a:ext uri="{0D108BD9-81ED-4DB2-BD59-A6C34878D82A}">
                    <a16:rowId xmlns:a16="http://schemas.microsoft.com/office/drawing/2014/main" val="10006"/>
                  </a:ext>
                </a:extLst>
              </a:tr>
            </a:tbl>
          </a:graphicData>
        </a:graphic>
      </p:graphicFrame>
      <p:sp>
        <p:nvSpPr>
          <p:cNvPr id="8" name="Rectangle 7">
            <a:extLst>
              <a:ext uri="{FF2B5EF4-FFF2-40B4-BE49-F238E27FC236}">
                <a16:creationId xmlns:a16="http://schemas.microsoft.com/office/drawing/2014/main" id="{31E3F657-C259-5A04-ECAB-B26D7BAF1E53}"/>
              </a:ext>
            </a:extLst>
          </p:cNvPr>
          <p:cNvSpPr/>
          <p:nvPr/>
        </p:nvSpPr>
        <p:spPr>
          <a:xfrm>
            <a:off x="5334000" y="2133600"/>
            <a:ext cx="542317" cy="3970318"/>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fontAlgn="auto" hangingPunct="1">
              <a:spcBef>
                <a:spcPts val="0"/>
              </a:spcBef>
              <a:spcAft>
                <a:spcPts val="0"/>
              </a:spcAft>
              <a:defRPr/>
            </a:pPr>
            <a:r>
              <a:rPr lang="en-US" sz="2800" cap="all" dirty="0" err="1">
                <a:ln w="0"/>
                <a:effectLst>
                  <a:outerShdw blurRad="38100" dist="19050" dir="2700000" algn="tl" rotWithShape="0">
                    <a:schemeClr val="dk1">
                      <a:alpha val="40000"/>
                    </a:schemeClr>
                  </a:outerShdw>
                </a:effectLst>
              </a:rPr>
              <a:t>Cont</a:t>
            </a:r>
            <a:endParaRPr lang="en-US" sz="2800" cap="all" dirty="0">
              <a:ln w="0"/>
              <a:effectLst>
                <a:outerShdw blurRad="38100" dist="19050" dir="2700000" algn="tl" rotWithShape="0">
                  <a:schemeClr val="dk1">
                    <a:alpha val="40000"/>
                  </a:schemeClr>
                </a:outerShdw>
              </a:effectLst>
            </a:endParaRPr>
          </a:p>
          <a:p>
            <a:pPr algn="ctr" eaLnBrk="1" fontAlgn="auto" hangingPunct="1">
              <a:spcBef>
                <a:spcPts val="0"/>
              </a:spcBef>
              <a:spcAft>
                <a:spcPts val="0"/>
              </a:spcAft>
              <a:defRPr/>
            </a:pPr>
            <a:r>
              <a:rPr lang="en-US" sz="2800" cap="all" dirty="0">
                <a:ln w="0"/>
                <a:effectLst>
                  <a:outerShdw blurRad="38100" dist="19050" dir="2700000" algn="tl" rotWithShape="0">
                    <a:schemeClr val="dk1">
                      <a:alpha val="40000"/>
                    </a:schemeClr>
                  </a:outerShdw>
                </a:effectLst>
              </a:rPr>
              <a:t>I</a:t>
            </a:r>
          </a:p>
          <a:p>
            <a:pPr algn="ctr" eaLnBrk="1" fontAlgn="auto" hangingPunct="1">
              <a:spcBef>
                <a:spcPts val="0"/>
              </a:spcBef>
              <a:spcAft>
                <a:spcPts val="0"/>
              </a:spcAft>
              <a:defRPr/>
            </a:pPr>
            <a:r>
              <a:rPr lang="en-US" sz="2800" cap="all" dirty="0" err="1">
                <a:ln w="0"/>
                <a:effectLst>
                  <a:outerShdw blurRad="38100" dist="19050" dir="2700000" algn="tl" rotWithShape="0">
                    <a:schemeClr val="dk1">
                      <a:alpha val="40000"/>
                    </a:schemeClr>
                  </a:outerShdw>
                </a:effectLst>
              </a:rPr>
              <a:t>nuum</a:t>
            </a:r>
            <a:endParaRPr lang="en-US" sz="2800" cap="all" dirty="0">
              <a:ln w="0"/>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AF384BEA-EB5A-FAFE-A159-F5BCBF8234A3}"/>
              </a:ext>
            </a:extLst>
          </p:cNvPr>
          <p:cNvSpPr>
            <a:spLocks noGrp="1" noChangeArrowheads="1"/>
          </p:cNvSpPr>
          <p:nvPr>
            <p:ph type="title"/>
          </p:nvPr>
        </p:nvSpPr>
        <p:spPr/>
        <p:txBody>
          <a:bodyPr/>
          <a:lstStyle/>
          <a:p>
            <a:pPr algn="ctr"/>
            <a:r>
              <a:rPr lang="en-US" altLang="en-US">
                <a:ea typeface="ＭＳ Ｐゴシック" panose="020B0600070205080204" pitchFamily="34" charset="-128"/>
              </a:rPr>
              <a:t>Increase motor unit size, alpha motor neuron exhibits:</a:t>
            </a:r>
          </a:p>
        </p:txBody>
      </p:sp>
      <p:graphicFrame>
        <p:nvGraphicFramePr>
          <p:cNvPr id="4" name="Content Placeholder 3">
            <a:extLst>
              <a:ext uri="{FF2B5EF4-FFF2-40B4-BE49-F238E27FC236}">
                <a16:creationId xmlns:a16="http://schemas.microsoft.com/office/drawing/2014/main" id="{4E1EE57C-2FD4-8E98-908F-C3B8D29AA2B2}"/>
              </a:ext>
            </a:extLst>
          </p:cNvPr>
          <p:cNvGraphicFramePr>
            <a:graphicFrameLocks noGrp="1"/>
          </p:cNvGraphicFramePr>
          <p:nvPr>
            <p:ph idx="1"/>
          </p:nvPr>
        </p:nvGraphicFramePr>
        <p:xfrm>
          <a:off x="1489075" y="1871663"/>
          <a:ext cx="6403976" cy="3306777"/>
        </p:xfrm>
        <a:graphic>
          <a:graphicData uri="http://schemas.openxmlformats.org/drawingml/2006/table">
            <a:tbl>
              <a:tblPr firstRow="1" bandRow="1">
                <a:tableStyleId>{5C22544A-7EE6-4342-B048-85BDC9FD1C3A}</a:tableStyleId>
              </a:tblPr>
              <a:tblGrid>
                <a:gridCol w="3201988">
                  <a:extLst>
                    <a:ext uri="{9D8B030D-6E8A-4147-A177-3AD203B41FA5}">
                      <a16:colId xmlns:a16="http://schemas.microsoft.com/office/drawing/2014/main" val="20000"/>
                    </a:ext>
                  </a:extLst>
                </a:gridCol>
                <a:gridCol w="3201988">
                  <a:extLst>
                    <a:ext uri="{9D8B030D-6E8A-4147-A177-3AD203B41FA5}">
                      <a16:colId xmlns:a16="http://schemas.microsoft.com/office/drawing/2014/main" val="20001"/>
                    </a:ext>
                  </a:extLst>
                </a:gridCol>
              </a:tblGrid>
              <a:tr h="370757">
                <a:tc>
                  <a:txBody>
                    <a:bodyPr/>
                    <a:lstStyle/>
                    <a:p>
                      <a:pPr algn="ctr"/>
                      <a:r>
                        <a:rPr lang="en-US" sz="1800" dirty="0">
                          <a:solidFill>
                            <a:schemeClr val="tx1"/>
                          </a:solidFill>
                        </a:rPr>
                        <a:t>Increased</a:t>
                      </a:r>
                    </a:p>
                  </a:txBody>
                  <a:tcPr marL="91442" marR="91442" marT="45711" marB="45711"/>
                </a:tc>
                <a:tc>
                  <a:txBody>
                    <a:bodyPr/>
                    <a:lstStyle/>
                    <a:p>
                      <a:pPr algn="ctr"/>
                      <a:r>
                        <a:rPr lang="en-US" sz="1800" dirty="0">
                          <a:solidFill>
                            <a:schemeClr val="tx1"/>
                          </a:solidFill>
                        </a:rPr>
                        <a:t>Decreased</a:t>
                      </a:r>
                    </a:p>
                  </a:txBody>
                  <a:tcPr marL="91442" marR="91442" marT="45711" marB="45711"/>
                </a:tc>
                <a:extLst>
                  <a:ext uri="{0D108BD9-81ED-4DB2-BD59-A6C34878D82A}">
                    <a16:rowId xmlns:a16="http://schemas.microsoft.com/office/drawing/2014/main" val="10000"/>
                  </a:ext>
                </a:extLst>
              </a:tr>
              <a:tr h="370757">
                <a:tc>
                  <a:txBody>
                    <a:bodyPr/>
                    <a:lstStyle/>
                    <a:p>
                      <a:r>
                        <a:rPr lang="en-US" sz="1800" dirty="0"/>
                        <a:t>Cell body size</a:t>
                      </a:r>
                    </a:p>
                  </a:txBody>
                  <a:tcPr marL="91442" marR="91442" marT="45711" marB="45711"/>
                </a:tc>
                <a:tc>
                  <a:txBody>
                    <a:bodyPr/>
                    <a:lstStyle/>
                    <a:p>
                      <a:r>
                        <a:rPr lang="en-US" sz="1800" dirty="0"/>
                        <a:t>Input resistance</a:t>
                      </a:r>
                    </a:p>
                  </a:txBody>
                  <a:tcPr marL="91442" marR="91442" marT="45711" marB="45711"/>
                </a:tc>
                <a:extLst>
                  <a:ext uri="{0D108BD9-81ED-4DB2-BD59-A6C34878D82A}">
                    <a16:rowId xmlns:a16="http://schemas.microsoft.com/office/drawing/2014/main" val="10001"/>
                  </a:ext>
                </a:extLst>
              </a:tr>
              <a:tr h="370757">
                <a:tc>
                  <a:txBody>
                    <a:bodyPr/>
                    <a:lstStyle/>
                    <a:p>
                      <a:r>
                        <a:rPr lang="en-US" sz="1800" dirty="0"/>
                        <a:t>Dendritic Complexity</a:t>
                      </a:r>
                    </a:p>
                  </a:txBody>
                  <a:tcPr marL="91442" marR="91442" marT="45711" marB="45711"/>
                </a:tc>
                <a:tc>
                  <a:txBody>
                    <a:bodyPr/>
                    <a:lstStyle/>
                    <a:p>
                      <a:r>
                        <a:rPr lang="en-US" sz="1800" dirty="0"/>
                        <a:t>Excitability</a:t>
                      </a:r>
                    </a:p>
                  </a:txBody>
                  <a:tcPr marL="91442" marR="91442" marT="45711" marB="45711"/>
                </a:tc>
                <a:extLst>
                  <a:ext uri="{0D108BD9-81ED-4DB2-BD59-A6C34878D82A}">
                    <a16:rowId xmlns:a16="http://schemas.microsoft.com/office/drawing/2014/main" val="10002"/>
                  </a:ext>
                </a:extLst>
              </a:tr>
              <a:tr h="640057">
                <a:tc>
                  <a:txBody>
                    <a:bodyPr/>
                    <a:lstStyle/>
                    <a:p>
                      <a:r>
                        <a:rPr lang="en-US" sz="1800" dirty="0"/>
                        <a:t>Short-term EPSP potentiation</a:t>
                      </a:r>
                      <a:r>
                        <a:rPr lang="en-US" sz="1800" baseline="0" dirty="0"/>
                        <a:t> with repeated activation</a:t>
                      </a:r>
                      <a:endParaRPr lang="en-US" sz="1800" dirty="0"/>
                    </a:p>
                  </a:txBody>
                  <a:tcPr marL="91442" marR="91442" marT="45711" marB="45711"/>
                </a:tc>
                <a:tc>
                  <a:txBody>
                    <a:bodyPr/>
                    <a:lstStyle/>
                    <a:p>
                      <a:r>
                        <a:rPr lang="en-US" sz="1800" dirty="0" err="1"/>
                        <a:t>Ia</a:t>
                      </a:r>
                      <a:r>
                        <a:rPr lang="en-US" sz="1800" baseline="0" dirty="0"/>
                        <a:t> EPSP amplitude</a:t>
                      </a:r>
                      <a:endParaRPr lang="en-US" sz="1800" dirty="0"/>
                    </a:p>
                  </a:txBody>
                  <a:tcPr marL="91442" marR="91442" marT="45711" marB="45711"/>
                </a:tc>
                <a:extLst>
                  <a:ext uri="{0D108BD9-81ED-4DB2-BD59-A6C34878D82A}">
                    <a16:rowId xmlns:a16="http://schemas.microsoft.com/office/drawing/2014/main" val="10003"/>
                  </a:ext>
                </a:extLst>
              </a:tr>
              <a:tr h="640057">
                <a:tc>
                  <a:txBody>
                    <a:bodyPr/>
                    <a:lstStyle/>
                    <a:p>
                      <a:r>
                        <a:rPr lang="en-US" sz="1800" dirty="0"/>
                        <a:t>Axonal diameter</a:t>
                      </a:r>
                      <a:r>
                        <a:rPr lang="en-US" sz="1800" baseline="0" dirty="0"/>
                        <a:t> (i.e. faster conduction)</a:t>
                      </a:r>
                      <a:endParaRPr lang="en-US" sz="1800" dirty="0"/>
                    </a:p>
                  </a:txBody>
                  <a:tcPr marL="91442" marR="91442" marT="45711" marB="45711"/>
                </a:tc>
                <a:tc>
                  <a:txBody>
                    <a:bodyPr/>
                    <a:lstStyle/>
                    <a:p>
                      <a:r>
                        <a:rPr lang="en-US" sz="1800" dirty="0"/>
                        <a:t>PSP decay constant</a:t>
                      </a:r>
                    </a:p>
                  </a:txBody>
                  <a:tcPr marL="91442" marR="91442" marT="45711" marB="45711"/>
                </a:tc>
                <a:extLst>
                  <a:ext uri="{0D108BD9-81ED-4DB2-BD59-A6C34878D82A}">
                    <a16:rowId xmlns:a16="http://schemas.microsoft.com/office/drawing/2014/main" val="10004"/>
                  </a:ext>
                </a:extLst>
              </a:tr>
              <a:tr h="914375">
                <a:tc>
                  <a:txBody>
                    <a:bodyPr/>
                    <a:lstStyle/>
                    <a:p>
                      <a:r>
                        <a:rPr lang="en-US" sz="1800" dirty="0"/>
                        <a:t>Number of axonal branches (i.e., more muscle fibers innervated)</a:t>
                      </a:r>
                    </a:p>
                  </a:txBody>
                  <a:tcPr marL="91442" marR="91442" marT="45711" marB="45711"/>
                </a:tc>
                <a:tc>
                  <a:txBody>
                    <a:bodyPr/>
                    <a:lstStyle/>
                    <a:p>
                      <a:r>
                        <a:rPr lang="en-US" sz="1800" dirty="0"/>
                        <a:t>Duration of after-hyperpolarization</a:t>
                      </a:r>
                    </a:p>
                  </a:txBody>
                  <a:tcPr marL="91442" marR="91442" marT="45711" marB="45711"/>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4" descr="Kandel Ch 34 (dragged).pdf">
            <a:extLst>
              <a:ext uri="{FF2B5EF4-FFF2-40B4-BE49-F238E27FC236}">
                <a16:creationId xmlns:a16="http://schemas.microsoft.com/office/drawing/2014/main" id="{1BAF273F-7BCA-29B2-2438-2D265F27C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195" t="22581" r="37625" b="38174"/>
          <a:stretch>
            <a:fillRect/>
          </a:stretch>
        </p:blipFill>
        <p:spPr bwMode="auto">
          <a:xfrm>
            <a:off x="1208088" y="0"/>
            <a:ext cx="7813675" cy="653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5FF66F9A-FF38-6CE3-0D7A-590B54E9F437}"/>
              </a:ext>
            </a:extLst>
          </p:cNvPr>
          <p:cNvSpPr>
            <a:spLocks noGrp="1" noChangeArrowheads="1"/>
          </p:cNvSpPr>
          <p:nvPr>
            <p:ph type="title"/>
          </p:nvPr>
        </p:nvSpPr>
        <p:spPr/>
        <p:txBody>
          <a:bodyPr/>
          <a:lstStyle/>
          <a:p>
            <a:pPr algn="ctr" eaLnBrk="1" hangingPunct="1"/>
            <a:r>
              <a:rPr lang="en-US" altLang="en-US" b="1">
                <a:solidFill>
                  <a:schemeClr val="bg1"/>
                </a:solidFill>
                <a:ea typeface="ＭＳ Ｐゴシック" panose="020B0600070205080204" pitchFamily="34" charset="-128"/>
              </a:rPr>
              <a:t>Motor System Plasticity</a:t>
            </a:r>
          </a:p>
        </p:txBody>
      </p:sp>
      <p:sp>
        <p:nvSpPr>
          <p:cNvPr id="15362" name="Content Placeholder 2">
            <a:extLst>
              <a:ext uri="{FF2B5EF4-FFF2-40B4-BE49-F238E27FC236}">
                <a16:creationId xmlns:a16="http://schemas.microsoft.com/office/drawing/2014/main" id="{7017B3D8-CCF1-7BAB-31D8-58D9959F4EE7}"/>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200">
                <a:ea typeface="ＭＳ Ｐゴシック" panose="020B0600070205080204" pitchFamily="34" charset="-128"/>
              </a:rPr>
              <a:t>Nervous system is extremely plastic</a:t>
            </a:r>
          </a:p>
          <a:p>
            <a:pPr lvl="1" eaLnBrk="1" hangingPunct="1"/>
            <a:r>
              <a:rPr lang="en-US" altLang="en-US" sz="2400">
                <a:ea typeface="ＭＳ Ｐゴシック" panose="020B0600070205080204" pitchFamily="34" charset="-128"/>
              </a:rPr>
              <a:t>Growth and development</a:t>
            </a:r>
          </a:p>
          <a:p>
            <a:pPr lvl="1" eaLnBrk="1" hangingPunct="1"/>
            <a:r>
              <a:rPr lang="en-US" altLang="en-US" sz="2400">
                <a:ea typeface="ＭＳ Ｐゴシック" panose="020B0600070205080204" pitchFamily="34" charset="-128"/>
              </a:rPr>
              <a:t>Injury</a:t>
            </a:r>
          </a:p>
          <a:p>
            <a:pPr lvl="1" eaLnBrk="1" hangingPunct="1"/>
            <a:r>
              <a:rPr lang="en-US" altLang="en-US" sz="2400">
                <a:ea typeface="ＭＳ Ｐゴシック" panose="020B0600070205080204" pitchFamily="34" charset="-128"/>
              </a:rPr>
              <a:t>Training</a:t>
            </a:r>
          </a:p>
          <a:p>
            <a:pPr eaLnBrk="1" hangingPunct="1"/>
            <a:r>
              <a:rPr lang="en-US" altLang="en-US">
                <a:ea typeface="ＭＳ Ｐゴシック" panose="020B0600070205080204" pitchFamily="34" charset="-128"/>
              </a:rPr>
              <a:t>Upper motor centers vs. motor unit plasticity</a:t>
            </a:r>
          </a:p>
          <a:p>
            <a:pPr eaLnBrk="1" hangingPunct="1"/>
            <a:r>
              <a:rPr lang="en-US" altLang="en-US">
                <a:ea typeface="ＭＳ Ｐゴシック" panose="020B0600070205080204" pitchFamily="34" charset="-128"/>
              </a:rPr>
              <a:t>Aids in understanding of motor neuron and muscle physiology</a:t>
            </a:r>
          </a:p>
          <a:p>
            <a:pPr eaLnBrk="1" hangingPunct="1"/>
            <a:r>
              <a:rPr lang="en-US" altLang="en-US">
                <a:ea typeface="ＭＳ Ｐゴシック" panose="020B0600070205080204" pitchFamily="34" charset="-128"/>
              </a:rPr>
              <a:t>Great implications in training and rehabilitation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45FF4DB-483E-2E09-1B7A-65D26064BD56}"/>
              </a:ext>
            </a:extLst>
          </p:cNvPr>
          <p:cNvSpPr>
            <a:spLocks noGrp="1" noChangeArrowheads="1"/>
          </p:cNvSpPr>
          <p:nvPr>
            <p:ph type="title"/>
          </p:nvPr>
        </p:nvSpPr>
        <p:spPr>
          <a:xfrm>
            <a:off x="457200" y="365125"/>
            <a:ext cx="8229600" cy="1143000"/>
          </a:xfrm>
        </p:spPr>
        <p:txBody>
          <a:bodyPr/>
          <a:lstStyle/>
          <a:p>
            <a:pPr algn="ctr" eaLnBrk="1" hangingPunct="1"/>
            <a:r>
              <a:rPr lang="en-US" altLang="en-US" sz="2800">
                <a:ea typeface="ＭＳ Ｐゴシック" panose="020B0600070205080204" pitchFamily="34" charset="-128"/>
              </a:rPr>
              <a:t>Motor system plasticity</a:t>
            </a:r>
          </a:p>
        </p:txBody>
      </p:sp>
      <p:sp>
        <p:nvSpPr>
          <p:cNvPr id="16386" name="Content Placeholder 2">
            <a:extLst>
              <a:ext uri="{FF2B5EF4-FFF2-40B4-BE49-F238E27FC236}">
                <a16:creationId xmlns:a16="http://schemas.microsoft.com/office/drawing/2014/main" id="{98738B6C-09DD-316C-9E12-BC5EDA25F032}"/>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ea typeface="ＭＳ Ｐゴシック" panose="020B0600070205080204" pitchFamily="34" charset="-128"/>
              </a:rPr>
              <a:t>Modification of strength and endurance of motor behavior through experience</a:t>
            </a:r>
          </a:p>
          <a:p>
            <a:pPr lvl="1" eaLnBrk="1" hangingPunct="1"/>
            <a:r>
              <a:rPr lang="en-US" altLang="en-US" sz="2400">
                <a:ea typeface="ＭＳ Ｐゴシック" panose="020B0600070205080204" pitchFamily="34" charset="-128"/>
              </a:rPr>
              <a:t>Depends partly on changes in motor unit phenotype</a:t>
            </a:r>
          </a:p>
          <a:p>
            <a:pPr lvl="1" eaLnBrk="1" hangingPunct="1"/>
            <a:r>
              <a:rPr lang="en-US" altLang="en-US" sz="2400">
                <a:ea typeface="ＭＳ Ｐゴシック" panose="020B0600070205080204" pitchFamily="34" charset="-128"/>
              </a:rPr>
              <a:t>But MAINLY on changes in supraspinal motor centers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5CEF7F0C-AEC4-7DCF-5624-0EED93D10D1E}"/>
              </a:ext>
            </a:extLst>
          </p:cNvPr>
          <p:cNvSpPr>
            <a:spLocks noGrp="1" noChangeArrowheads="1"/>
          </p:cNvSpPr>
          <p:nvPr>
            <p:ph type="title"/>
          </p:nvPr>
        </p:nvSpPr>
        <p:spPr/>
        <p:txBody>
          <a:bodyPr/>
          <a:lstStyle/>
          <a:p>
            <a:pPr algn="ctr" eaLnBrk="1" hangingPunct="1"/>
            <a:r>
              <a:rPr lang="en-US" altLang="en-US" b="1">
                <a:solidFill>
                  <a:schemeClr val="bg1"/>
                </a:solidFill>
                <a:ea typeface="ＭＳ Ｐゴシック" panose="020B0600070205080204" pitchFamily="34" charset="-128"/>
              </a:rPr>
              <a:t>Motor System Plasticity</a:t>
            </a:r>
          </a:p>
        </p:txBody>
      </p:sp>
      <p:sp>
        <p:nvSpPr>
          <p:cNvPr id="17410" name="Content Placeholder 2">
            <a:extLst>
              <a:ext uri="{FF2B5EF4-FFF2-40B4-BE49-F238E27FC236}">
                <a16:creationId xmlns:a16="http://schemas.microsoft.com/office/drawing/2014/main" id="{032E31C8-ED3B-4191-70C0-982EA56D76AA}"/>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3200">
                <a:ea typeface="ＭＳ Ｐゴシック" panose="020B0600070205080204" pitchFamily="34" charset="-128"/>
              </a:rPr>
              <a:t>Nervous system is extremely plastic</a:t>
            </a:r>
          </a:p>
          <a:p>
            <a:pPr lvl="1" eaLnBrk="1" hangingPunct="1"/>
            <a:r>
              <a:rPr lang="en-US" altLang="en-US" sz="2400">
                <a:ea typeface="ＭＳ Ｐゴシック" panose="020B0600070205080204" pitchFamily="34" charset="-128"/>
              </a:rPr>
              <a:t>Growth and development</a:t>
            </a:r>
          </a:p>
          <a:p>
            <a:pPr lvl="1" eaLnBrk="1" hangingPunct="1"/>
            <a:r>
              <a:rPr lang="en-US" altLang="en-US" sz="2400">
                <a:ea typeface="ＭＳ Ｐゴシック" panose="020B0600070205080204" pitchFamily="34" charset="-128"/>
              </a:rPr>
              <a:t>Injury</a:t>
            </a:r>
          </a:p>
          <a:p>
            <a:pPr lvl="1" eaLnBrk="1" hangingPunct="1"/>
            <a:r>
              <a:rPr lang="en-US" altLang="en-US" sz="2400">
                <a:ea typeface="ＭＳ Ｐゴシック" panose="020B0600070205080204" pitchFamily="34" charset="-128"/>
              </a:rPr>
              <a:t>Training</a:t>
            </a:r>
          </a:p>
          <a:p>
            <a:pPr eaLnBrk="1" hangingPunct="1"/>
            <a:r>
              <a:rPr lang="en-US" altLang="en-US">
                <a:ea typeface="ＭＳ Ｐゴシック" panose="020B0600070205080204" pitchFamily="34" charset="-128"/>
              </a:rPr>
              <a:t>Upper motor centers vs. </a:t>
            </a:r>
            <a:r>
              <a:rPr lang="en-US" altLang="en-US">
                <a:solidFill>
                  <a:srgbClr val="FF0000"/>
                </a:solidFill>
                <a:ea typeface="ＭＳ Ｐゴシック" panose="020B0600070205080204" pitchFamily="34" charset="-128"/>
              </a:rPr>
              <a:t>motor unit plasticity</a:t>
            </a:r>
          </a:p>
          <a:p>
            <a:pPr eaLnBrk="1" hangingPunct="1"/>
            <a:r>
              <a:rPr lang="en-US" altLang="en-US">
                <a:ea typeface="ＭＳ Ｐゴシック" panose="020B0600070205080204" pitchFamily="34" charset="-128"/>
              </a:rPr>
              <a:t>Aids in understanding of motor neuron and muscle physiology</a:t>
            </a:r>
          </a:p>
          <a:p>
            <a:pPr eaLnBrk="1" hangingPunct="1"/>
            <a:r>
              <a:rPr lang="en-US" altLang="en-US">
                <a:ea typeface="ＭＳ Ｐゴシック" panose="020B0600070205080204" pitchFamily="34" charset="-128"/>
              </a:rPr>
              <a:t>Great implications in training and rehabilitation</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553</TotalTime>
  <Words>1436</Words>
  <Application>Microsoft Macintosh PowerPoint</Application>
  <PresentationFormat>On-screen Show (4:3)</PresentationFormat>
  <Paragraphs>254</Paragraphs>
  <Slides>36</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Constantia</vt:lpstr>
      <vt:lpstr>System Font Regular</vt:lpstr>
      <vt:lpstr>Times</vt:lpstr>
      <vt:lpstr>Times New Roman</vt:lpstr>
      <vt:lpstr>Wingdings 2</vt:lpstr>
      <vt:lpstr>Blank Presentation</vt:lpstr>
      <vt:lpstr>BMD ENG 301 Quantitative Systems Physiology (Nervous System)</vt:lpstr>
      <vt:lpstr>FIGURE 16.7  Motor neuron recruitment in the cat medial gastrocnemius muscle under different behavioral conditions </vt:lpstr>
      <vt:lpstr>FIGURE 16.9  The number of active motor units and their rate of firing both increase with voluntary force </vt:lpstr>
      <vt:lpstr>Features of α motor neurons</vt:lpstr>
      <vt:lpstr>Increase motor unit size, alpha motor neuron exhibits:</vt:lpstr>
      <vt:lpstr>PowerPoint Presentation</vt:lpstr>
      <vt:lpstr>Motor System Plasticity</vt:lpstr>
      <vt:lpstr>Motor system plasticity</vt:lpstr>
      <vt:lpstr>Motor System Plasticity</vt:lpstr>
      <vt:lpstr>Types of Motor Unit</vt:lpstr>
      <vt:lpstr>Motor unit plasticity</vt:lpstr>
      <vt:lpstr>Cross-Innervation</vt:lpstr>
      <vt:lpstr>Electrical Stimulation</vt:lpstr>
      <vt:lpstr>Cross-innervation experiments</vt:lpstr>
      <vt:lpstr>Motor Unit Plasticity</vt:lpstr>
      <vt:lpstr>Adaptations from resistance and endurance training</vt:lpstr>
      <vt:lpstr>Exercise in Humans</vt:lpstr>
      <vt:lpstr>Unilateral and Imagined Exercise</vt:lpstr>
      <vt:lpstr>Unilateral and Imagined Exercise</vt:lpstr>
      <vt:lpstr>Unilateral and Imagined Exercise</vt:lpstr>
      <vt:lpstr>BMD ENG 301 Quantitative Systems Physiology (Nervous System)</vt:lpstr>
      <vt:lpstr>Organization of neural structures involved in the control of movement</vt:lpstr>
      <vt:lpstr>Reflexes</vt:lpstr>
      <vt:lpstr>Origins/Discovery</vt:lpstr>
      <vt:lpstr>Reflexes</vt:lpstr>
      <vt:lpstr>Benefits of Spinal Circuits</vt:lpstr>
      <vt:lpstr>Fixed Action Patterns versus Reflexes</vt:lpstr>
      <vt:lpstr>Fixed Action Patterns versus Reflexes</vt:lpstr>
      <vt:lpstr>Simplest Circuit</vt:lpstr>
      <vt:lpstr>PowerPoint Presentation</vt:lpstr>
      <vt:lpstr>Stretch reflex circuitry</vt:lpstr>
      <vt:lpstr>PowerPoint Presentation</vt:lpstr>
      <vt:lpstr>Structure of Spindle</vt:lpstr>
      <vt:lpstr>Structure of Spindles</vt:lpstr>
      <vt:lpstr>Proprioceptors</vt:lpstr>
      <vt:lpstr>Proprioceptor Activity</vt:lpstr>
    </vt:vector>
  </TitlesOfParts>
  <Manager>Sumanas, Inc.</Manager>
  <Company>© Oxford University Press.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6e</dc:title>
  <dc:subject/>
  <dc:creator>Purves et al.</dc:creator>
  <cp:keywords/>
  <dc:description/>
  <cp:lastModifiedBy>Malcolm Angus MacIver</cp:lastModifiedBy>
  <cp:revision>145</cp:revision>
  <dcterms:created xsi:type="dcterms:W3CDTF">2017-03-27T17:51:26Z</dcterms:created>
  <dcterms:modified xsi:type="dcterms:W3CDTF">2022-11-14T18:25:31Z</dcterms:modified>
  <cp:category/>
</cp:coreProperties>
</file>