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312" r:id="rId2"/>
    <p:sldId id="269" r:id="rId3"/>
    <p:sldId id="313" r:id="rId4"/>
    <p:sldId id="261" r:id="rId5"/>
    <p:sldId id="274" r:id="rId6"/>
    <p:sldId id="314" r:id="rId7"/>
    <p:sldId id="265" r:id="rId8"/>
    <p:sldId id="277" r:id="rId9"/>
    <p:sldId id="262" r:id="rId10"/>
    <p:sldId id="284" r:id="rId11"/>
    <p:sldId id="279" r:id="rId12"/>
    <p:sldId id="282" r:id="rId13"/>
    <p:sldId id="256" r:id="rId14"/>
    <p:sldId id="267" r:id="rId15"/>
    <p:sldId id="283" r:id="rId16"/>
    <p:sldId id="310"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899"/>
  </p:normalViewPr>
  <p:slideViewPr>
    <p:cSldViewPr>
      <p:cViewPr varScale="1">
        <p:scale>
          <a:sx n="124" d="100"/>
          <a:sy n="124" d="100"/>
        </p:scale>
        <p:origin x="12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2D90DC-4573-339E-1265-E2CBA2C5EF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D2CF9D57-9853-616E-C8EE-2561C4D5E0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A4447A82-5C1C-FB49-9EDF-2CE8A8CB997E}" type="datetimeFigureOut">
              <a:rPr lang="en-US"/>
              <a:pPr>
                <a:defRPr/>
              </a:pPr>
              <a:t>11/4/22</a:t>
            </a:fld>
            <a:endParaRPr lang="en-US"/>
          </a:p>
        </p:txBody>
      </p:sp>
      <p:sp>
        <p:nvSpPr>
          <p:cNvPr id="4" name="Footer Placeholder 3">
            <a:extLst>
              <a:ext uri="{FF2B5EF4-FFF2-40B4-BE49-F238E27FC236}">
                <a16:creationId xmlns:a16="http://schemas.microsoft.com/office/drawing/2014/main" id="{83E25E38-4BF3-6596-9C93-CC76D7E4C6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60D3ABCF-3B78-E439-C0E0-0A048A0B22B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4793AAD-AD41-1F43-8169-432EFCFB9FD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94A96B5-D508-58CE-DC3C-0E546A45F14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106499" name="Rectangle 3">
            <a:extLst>
              <a:ext uri="{FF2B5EF4-FFF2-40B4-BE49-F238E27FC236}">
                <a16:creationId xmlns:a16="http://schemas.microsoft.com/office/drawing/2014/main" id="{1AD25918-09BF-98F2-F615-179E99907ACF}"/>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charset="0"/>
                <a:ea typeface="ＭＳ Ｐゴシック" charset="0"/>
                <a:cs typeface="+mn-cs"/>
              </a:defRPr>
            </a:lvl1pPr>
          </a:lstStyle>
          <a:p>
            <a:pPr>
              <a:defRPr/>
            </a:pPr>
            <a:endParaRPr lang="en-US"/>
          </a:p>
        </p:txBody>
      </p:sp>
      <p:sp>
        <p:nvSpPr>
          <p:cNvPr id="13316" name="Rectangle 4">
            <a:extLst>
              <a:ext uri="{FF2B5EF4-FFF2-40B4-BE49-F238E27FC236}">
                <a16:creationId xmlns:a16="http://schemas.microsoft.com/office/drawing/2014/main" id="{4D8738F2-BBCA-63C9-DFB0-5784391E18F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6D34A32F-EE50-69BA-9129-61318DA98AC3}"/>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a:extLst>
              <a:ext uri="{FF2B5EF4-FFF2-40B4-BE49-F238E27FC236}">
                <a16:creationId xmlns:a16="http://schemas.microsoft.com/office/drawing/2014/main" id="{2822561F-55D2-C29B-591F-678C5A303744}"/>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106503" name="Rectangle 7">
            <a:extLst>
              <a:ext uri="{FF2B5EF4-FFF2-40B4-BE49-F238E27FC236}">
                <a16:creationId xmlns:a16="http://schemas.microsoft.com/office/drawing/2014/main" id="{2DEBD33F-20CB-A722-D55E-24E1120A8C1F}"/>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pitchFamily="2" charset="0"/>
              </a:defRPr>
            </a:lvl1pPr>
          </a:lstStyle>
          <a:p>
            <a:pPr>
              <a:defRPr/>
            </a:pPr>
            <a:fld id="{56A38021-8DED-6E43-BBA3-3718245BE1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10.1  The neuronal basis of pain.</a:t>
            </a:r>
            <a:r>
              <a:rPr lang="en-US" dirty="0"/>
              <a:t> Experimental demonstration that nociception involves specialized neurons, not simply greater discharge of the neurons that respond to innocuous stimulus intensities. (A) Arrangement for transcutaneous nerve recording. (B) In the painful stimulus range, the axons of thermoreceptors fire action potentials at the same rate as at lower temperatures; the number and frequency of action potential discharge in the nociceptive axon, however, continue to increase. (Note that 43°C is the approximate threshold for pain.) (C) Summary of results. (After Fields, 1987.)</a:t>
            </a:r>
          </a:p>
        </p:txBody>
      </p:sp>
      <p:sp>
        <p:nvSpPr>
          <p:cNvPr id="4" name="Slide Number Placeholder 3"/>
          <p:cNvSpPr>
            <a:spLocks noGrp="1"/>
          </p:cNvSpPr>
          <p:nvPr>
            <p:ph type="sldNum" sz="quarter" idx="10"/>
          </p:nvPr>
        </p:nvSpPr>
        <p:spPr/>
        <p:txBody>
          <a:bodyPr/>
          <a:lstStyle/>
          <a:p>
            <a:fld id="{B11FA646-5BA4-2540-B87F-8ED0E4574DDD}" type="slidenum">
              <a:rPr lang="en-US" smtClean="0"/>
              <a:pPr/>
              <a:t>2</a:t>
            </a:fld>
            <a:endParaRPr lang="en-US" dirty="0"/>
          </a:p>
        </p:txBody>
      </p:sp>
    </p:spTree>
    <p:extLst>
      <p:ext uri="{BB962C8B-B14F-4D97-AF65-F5344CB8AC3E}">
        <p14:creationId xmlns:p14="http://schemas.microsoft.com/office/powerpoint/2010/main" val="573565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9F5DD7F-B190-889F-D11E-2271604E2C68}"/>
              </a:ext>
            </a:extLst>
          </p:cNvPr>
          <p:cNvSpPr>
            <a:spLocks noChangeArrowheads="1" noTextEdit="1"/>
          </p:cNvSpPr>
          <p:nvPr>
            <p:ph type="sldImg"/>
          </p:nvPr>
        </p:nvSpPr>
        <p:spPr>
          <a:ln/>
        </p:spPr>
      </p:sp>
      <p:sp>
        <p:nvSpPr>
          <p:cNvPr id="28674" name="Rectangle 3">
            <a:extLst>
              <a:ext uri="{FF2B5EF4-FFF2-40B4-BE49-F238E27FC236}">
                <a16:creationId xmlns:a16="http://schemas.microsoft.com/office/drawing/2014/main" id="{B1199B93-A44F-4E4B-4DC2-8A2C3B6B2A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CLINICAL APPLICATIONS  Phantom Limbs and Phantom Pain</a:t>
            </a:r>
            <a:endParaRPr lang="en-US" dirty="0"/>
          </a:p>
          <a:p>
            <a:r>
              <a:rPr lang="en-US" dirty="0"/>
              <a:t>(A) Drawings of phantom arms and legs, based on patients’ reports. The phantom is indicated by a dashed line, with the colored regions showing the most vividly experienced parts. Note that some phantoms are telescoped into the stump. (After Solonen, 1962.) (B) Illustration of the mirror box designed by Ramachandran to relieve phantom pain with upper limb loss. The subject views his intact limb and its reflection in a mirror while commanding symmetrical movements of the remaining hand and the corresponding phantom. For some subjects, this experience immediately produces mobility of the phantom with a remarkable degree of relief from pain sensations.</a:t>
            </a:r>
          </a:p>
          <a:p>
            <a:endParaRPr lang="en-US" dirty="0"/>
          </a:p>
        </p:txBody>
      </p:sp>
      <p:sp>
        <p:nvSpPr>
          <p:cNvPr id="4" name="Slide Number Placeholder 3"/>
          <p:cNvSpPr>
            <a:spLocks noGrp="1"/>
          </p:cNvSpPr>
          <p:nvPr>
            <p:ph type="sldNum" sz="quarter" idx="10"/>
          </p:nvPr>
        </p:nvSpPr>
        <p:spPr/>
        <p:txBody>
          <a:bodyPr/>
          <a:lstStyle/>
          <a:p>
            <a:fld id="{B11FA646-5BA4-2540-B87F-8ED0E4574DDD}" type="slidenum">
              <a:rPr lang="en-US" smtClean="0"/>
              <a:pPr/>
              <a:t>14</a:t>
            </a:fld>
            <a:endParaRPr lang="en-US" dirty="0"/>
          </a:p>
        </p:txBody>
      </p:sp>
    </p:spTree>
    <p:extLst>
      <p:ext uri="{BB962C8B-B14F-4D97-AF65-F5344CB8AC3E}">
        <p14:creationId xmlns:p14="http://schemas.microsoft.com/office/powerpoint/2010/main" val="1621544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10.8  Descending systems modulate the transmission of ascending pain signals.</a:t>
            </a:r>
            <a:r>
              <a:rPr lang="en-US" dirty="0"/>
              <a:t> (A) These modulatory systems originate in the anterior cingulate cortex and insula, the amygdala, the hypothalamus, the midbrain periaqueductal gray, the raphe nuclei, and other nuclei of the pons and rostral medulla. Complex modulatory effects occur at each of these sites, as well as in the dorsal horn. (B) Gate theory of pain. Activation of mechanoreceptors modulates the transmission of nociceptive information to higher centers. (C) Descending inputs from the brainstem modulate the transmission of pain signals in the dorsal horn. Some inputs interact directly with dorsal horn projection neurons or the presynaptic terminals of C fibers. Others interact indirectly via enkephalin-containing local circuit neurons.</a:t>
            </a:r>
          </a:p>
          <a:p>
            <a:r>
              <a:rPr lang="en-US" dirty="0"/>
              <a:t> </a:t>
            </a:r>
          </a:p>
          <a:p>
            <a:endParaRPr lang="en-US" dirty="0"/>
          </a:p>
        </p:txBody>
      </p:sp>
      <p:sp>
        <p:nvSpPr>
          <p:cNvPr id="4" name="Slide Number Placeholder 3"/>
          <p:cNvSpPr>
            <a:spLocks noGrp="1"/>
          </p:cNvSpPr>
          <p:nvPr>
            <p:ph type="sldNum" sz="quarter" idx="10"/>
          </p:nvPr>
        </p:nvSpPr>
        <p:spPr/>
        <p:txBody>
          <a:bodyPr/>
          <a:lstStyle/>
          <a:p>
            <a:fld id="{B11FA646-5BA4-2540-B87F-8ED0E4574DDD}" type="slidenum">
              <a:rPr lang="en-US" smtClean="0"/>
              <a:pPr/>
              <a:t>15</a:t>
            </a:fld>
            <a:endParaRPr lang="en-US" dirty="0"/>
          </a:p>
        </p:txBody>
      </p:sp>
    </p:spTree>
    <p:extLst>
      <p:ext uri="{BB962C8B-B14F-4D97-AF65-F5344CB8AC3E}">
        <p14:creationId xmlns:p14="http://schemas.microsoft.com/office/powerpoint/2010/main" val="87710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10.2  First and second pain.</a:t>
            </a:r>
            <a:r>
              <a:rPr lang="en-US" dirty="0"/>
              <a:t> Pain can be separated into an early perception of sharp pain and a later sensation that is described as having a duller, burning quality. (A) First and second pain, as these sensations are called, are carried by different axons, as can be shown by (B) the selective blockade of the more rapidly conducting myelinated axons that carry the sensation of first pain, or (C) blockade of the more slowly conducting C fibers that carry the sensation of second pain. (After Fields, 1990.)</a:t>
            </a:r>
          </a:p>
        </p:txBody>
      </p:sp>
      <p:sp>
        <p:nvSpPr>
          <p:cNvPr id="4" name="Slide Number Placeholder 3"/>
          <p:cNvSpPr>
            <a:spLocks noGrp="1"/>
          </p:cNvSpPr>
          <p:nvPr>
            <p:ph type="sldNum" sz="quarter" idx="10"/>
          </p:nvPr>
        </p:nvSpPr>
        <p:spPr/>
        <p:txBody>
          <a:bodyPr/>
          <a:lstStyle/>
          <a:p>
            <a:fld id="{B11FA646-5BA4-2540-B87F-8ED0E4574DDD}" type="slidenum">
              <a:rPr lang="en-US" smtClean="0"/>
              <a:pPr/>
              <a:t>3</a:t>
            </a:fld>
            <a:endParaRPr lang="en-US" dirty="0"/>
          </a:p>
        </p:txBody>
      </p:sp>
    </p:spTree>
    <p:extLst>
      <p:ext uri="{BB962C8B-B14F-4D97-AF65-F5344CB8AC3E}">
        <p14:creationId xmlns:p14="http://schemas.microsoft.com/office/powerpoint/2010/main" val="147812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a:t>FIGURE 10.3  The anterolateral system.</a:t>
            </a:r>
            <a:r>
              <a:rPr lang="en-US" dirty="0"/>
              <a:t> (A) Primary afferents in the dorsal root ganglia send their axons via the dorsal roots to terminate in the dorsal horn of the spinal cord. Afferents branch and course for several segments up and down the spinal cord in Lissauer’s tract, giving rise to collateral branches that terminate in the dorsal horn. Second-order neurons in the dorsal horn send their axons (black) across the midline to ascend to higher levels in the anterolateral column of the spinal cord. (B) C-fiber afferents terminate in Rexed’s laminae I and II of the dorsal horn, while Aẟ fibers terminate in laminae I and V. The axons of second-order neurons in laminae I and V cross the midline and ascend to higher centers.</a:t>
            </a:r>
          </a:p>
        </p:txBody>
      </p:sp>
      <p:sp>
        <p:nvSpPr>
          <p:cNvPr id="4" name="Slide Number Placeholder 3"/>
          <p:cNvSpPr>
            <a:spLocks noGrp="1"/>
          </p:cNvSpPr>
          <p:nvPr>
            <p:ph type="sldNum" sz="quarter" idx="10"/>
          </p:nvPr>
        </p:nvSpPr>
        <p:spPr/>
        <p:txBody>
          <a:bodyPr/>
          <a:lstStyle/>
          <a:p>
            <a:fld id="{B11FA646-5BA4-2540-B87F-8ED0E4574DDD}" type="slidenum">
              <a:rPr lang="en-US" smtClean="0"/>
              <a:pPr/>
              <a:t>5</a:t>
            </a:fld>
            <a:endParaRPr lang="en-US" dirty="0"/>
          </a:p>
        </p:txBody>
      </p:sp>
    </p:spTree>
    <p:extLst>
      <p:ext uri="{BB962C8B-B14F-4D97-AF65-F5344CB8AC3E}">
        <p14:creationId xmlns:p14="http://schemas.microsoft.com/office/powerpoint/2010/main" val="20619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BOX 10B  Referred Pain</a:t>
            </a:r>
            <a:endParaRPr lang="en-US" dirty="0"/>
          </a:p>
          <a:p>
            <a:r>
              <a:rPr lang="en-US" dirty="0"/>
              <a:t>Examples of pain arising from a visceral disorder referred to a cutaneous region (color).</a:t>
            </a:r>
          </a:p>
        </p:txBody>
      </p:sp>
      <p:sp>
        <p:nvSpPr>
          <p:cNvPr id="4" name="Slide Number Placeholder 3"/>
          <p:cNvSpPr>
            <a:spLocks noGrp="1"/>
          </p:cNvSpPr>
          <p:nvPr>
            <p:ph type="sldNum" sz="quarter" idx="10"/>
          </p:nvPr>
        </p:nvSpPr>
        <p:spPr/>
        <p:txBody>
          <a:bodyPr/>
          <a:lstStyle/>
          <a:p>
            <a:fld id="{B11FA646-5BA4-2540-B87F-8ED0E4574DDD}" type="slidenum">
              <a:rPr lang="en-US" smtClean="0"/>
              <a:pPr/>
              <a:t>6</a:t>
            </a:fld>
            <a:endParaRPr lang="en-US" dirty="0"/>
          </a:p>
        </p:txBody>
      </p:sp>
    </p:spTree>
    <p:extLst>
      <p:ext uri="{BB962C8B-B14F-4D97-AF65-F5344CB8AC3E}">
        <p14:creationId xmlns:p14="http://schemas.microsoft.com/office/powerpoint/2010/main" val="79471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10.4  Nociceptive and mechanosensory pathways.</a:t>
            </a:r>
            <a:r>
              <a:rPr lang="en-US" dirty="0"/>
              <a:t> As diagrammed here, the anterolateral system (blue) crosses and ascends in the contralateral anterolateral column of the spinal cord, while the dorsal column–medial leminiscal system (red) ascends in the ipsilateral dorsal column. A lesion restricted to the left half of the spinal cord results in dissociated sensory loss and mechanosensory deficits on the left half of the body, with pain and temperature deficits experienced on the right.</a:t>
            </a:r>
          </a:p>
        </p:txBody>
      </p:sp>
      <p:sp>
        <p:nvSpPr>
          <p:cNvPr id="4" name="Slide Number Placeholder 3"/>
          <p:cNvSpPr>
            <a:spLocks noGrp="1"/>
          </p:cNvSpPr>
          <p:nvPr>
            <p:ph type="sldNum" sz="quarter" idx="10"/>
          </p:nvPr>
        </p:nvSpPr>
        <p:spPr/>
        <p:txBody>
          <a:bodyPr/>
          <a:lstStyle/>
          <a:p>
            <a:fld id="{B11FA646-5BA4-2540-B87F-8ED0E4574DDD}" type="slidenum">
              <a:rPr lang="en-US" smtClean="0"/>
              <a:pPr/>
              <a:t>8</a:t>
            </a:fld>
            <a:endParaRPr lang="en-US" dirty="0"/>
          </a:p>
        </p:txBody>
      </p:sp>
    </p:spTree>
    <p:extLst>
      <p:ext uri="{BB962C8B-B14F-4D97-AF65-F5344CB8AC3E}">
        <p14:creationId xmlns:p14="http://schemas.microsoft.com/office/powerpoint/2010/main" val="197306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BOX 10C  A Dorsal Column Pathway for Visceral Pain</a:t>
            </a:r>
            <a:endParaRPr lang="en-US" dirty="0"/>
          </a:p>
          <a:p>
            <a:r>
              <a:rPr lang="en-US" dirty="0"/>
              <a:t>(A) A visceral pain pathway in the dorsal column–medial lemniscal system. For simplicity, only the pathways that mediate visceral pain from the pelvis and lower abdomen are illustrated. (B) Empirical evidence supporting the existence of the visceral pain pathway shown in (A). Increased neural activity was observed with fMRI techniques in the thalamus of monkeys that were subjected to noxious distention of the colon and rectum, indicating the processing of visceral pain. This activity was abolished by lesion of the dorsal columns at T10, but not by “sham” surgery. (C) Left: One method of punctate midline myelotomy for the relief of severe visceral pain. Right: Myelin-stained section of the thoracic spinal cord (T10) from a patient who underwent midline myelotomy for the treatment of colon cancer pain that was not controlled by analgesics. After surgery, the patient experienced relief from pain during the remaining 3 months of his life. (B from Willis et al., 1999; C from Hirshberg et al., 1996; drawing after Nauta et al., 1997.)</a:t>
            </a:r>
          </a:p>
          <a:p>
            <a:r>
              <a:rPr lang="en-US" dirty="0"/>
              <a:t> </a:t>
            </a:r>
          </a:p>
          <a:p>
            <a:endParaRPr lang="en-US" dirty="0"/>
          </a:p>
        </p:txBody>
      </p:sp>
      <p:sp>
        <p:nvSpPr>
          <p:cNvPr id="4" name="Slide Number Placeholder 3"/>
          <p:cNvSpPr>
            <a:spLocks noGrp="1"/>
          </p:cNvSpPr>
          <p:nvPr>
            <p:ph type="sldNum" sz="quarter" idx="10"/>
          </p:nvPr>
        </p:nvSpPr>
        <p:spPr/>
        <p:txBody>
          <a:bodyPr/>
          <a:lstStyle/>
          <a:p>
            <a:fld id="{B11FA646-5BA4-2540-B87F-8ED0E4574DDD}" type="slidenum">
              <a:rPr lang="en-US" smtClean="0"/>
              <a:pPr/>
              <a:t>9</a:t>
            </a:fld>
            <a:endParaRPr lang="en-US" dirty="0"/>
          </a:p>
        </p:txBody>
      </p:sp>
    </p:spTree>
    <p:extLst>
      <p:ext uri="{BB962C8B-B14F-4D97-AF65-F5344CB8AC3E}">
        <p14:creationId xmlns:p14="http://schemas.microsoft.com/office/powerpoint/2010/main" val="336278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10.8  Descending systems modulate the transmission of ascending pain signals.</a:t>
            </a:r>
            <a:r>
              <a:rPr lang="en-US" dirty="0"/>
              <a:t> (A) These modulatory systems originate in the anterior cingulate cortex and insula, the amygdala, the hypothalamus, the midbrain periaqueductal gray, the raphe nuclei, and other nuclei of the pons and rostral medulla. Complex modulatory effects occur at each of these sites, as well as in the dorsal horn. (B) Gate theory of pain. Activation of mechanoreceptors modulates the transmission of nociceptive information to higher centers. (C) Descending inputs from the brainstem modulate the transmission of pain signals in the dorsal horn. Some inputs interact directly with dorsal horn projection neurons or the presynaptic terminals of C fibers. Others interact indirectly via enkephalin-containing local circuit neurons.</a:t>
            </a:r>
          </a:p>
          <a:p>
            <a:r>
              <a:rPr lang="en-US" dirty="0"/>
              <a:t> </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10</a:t>
            </a:fld>
            <a:endParaRPr lang="en-US" dirty="0"/>
          </a:p>
        </p:txBody>
      </p:sp>
    </p:spTree>
    <p:extLst>
      <p:ext uri="{BB962C8B-B14F-4D97-AF65-F5344CB8AC3E}">
        <p14:creationId xmlns:p14="http://schemas.microsoft.com/office/powerpoint/2010/main" val="1587678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10.6  Discriminative pain pathways.</a:t>
            </a:r>
            <a:r>
              <a:rPr lang="en-US" dirty="0"/>
              <a:t> Comparison of the pathways mediating the discriminative aspects of pain and temperature for (A) the body and (B) the face.</a:t>
            </a:r>
          </a:p>
          <a:p>
            <a:r>
              <a:rPr lang="en-US" dirty="0"/>
              <a:t> </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11</a:t>
            </a:fld>
            <a:endParaRPr lang="en-US" dirty="0"/>
          </a:p>
        </p:txBody>
      </p:sp>
    </p:spTree>
    <p:extLst>
      <p:ext uri="{BB962C8B-B14F-4D97-AF65-F5344CB8AC3E}">
        <p14:creationId xmlns:p14="http://schemas.microsoft.com/office/powerpoint/2010/main" val="87063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10.7  Inflammatory response to tissue damage.</a:t>
            </a:r>
            <a:r>
              <a:rPr lang="en-US" dirty="0"/>
              <a:t> Substances released by damaged tissues augment the response of nociceptive fibers. In addition, electrical activation of nociceptors causes the release of peptides and neurotransmitters that further contribute to the inflammatory response.</a:t>
            </a:r>
          </a:p>
          <a:p>
            <a:r>
              <a:rPr lang="en-US" dirty="0"/>
              <a:t> </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12</a:t>
            </a:fld>
            <a:endParaRPr lang="en-US" dirty="0"/>
          </a:p>
        </p:txBody>
      </p:sp>
    </p:spTree>
    <p:extLst>
      <p:ext uri="{BB962C8B-B14F-4D97-AF65-F5344CB8AC3E}">
        <p14:creationId xmlns:p14="http://schemas.microsoft.com/office/powerpoint/2010/main" val="128595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ACD6AF4-ED6A-245B-BB00-64466B3E84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291FD25-1EDB-7CB7-156B-9BB80C3064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7FD9F12-1540-4CBE-101F-633BAD93831B}"/>
              </a:ext>
            </a:extLst>
          </p:cNvPr>
          <p:cNvSpPr>
            <a:spLocks noGrp="1" noChangeArrowheads="1"/>
          </p:cNvSpPr>
          <p:nvPr>
            <p:ph type="sldNum" sz="quarter" idx="12"/>
          </p:nvPr>
        </p:nvSpPr>
        <p:spPr>
          <a:ln/>
        </p:spPr>
        <p:txBody>
          <a:bodyPr/>
          <a:lstStyle>
            <a:lvl1pPr>
              <a:defRPr/>
            </a:lvl1pPr>
          </a:lstStyle>
          <a:p>
            <a:pPr>
              <a:defRPr/>
            </a:pPr>
            <a:fld id="{E4CBB6E5-2297-7B4E-A119-B5107F75E193}" type="slidenum">
              <a:rPr lang="en-US" altLang="en-US"/>
              <a:pPr>
                <a:defRPr/>
              </a:pPr>
              <a:t>‹#›</a:t>
            </a:fld>
            <a:endParaRPr lang="en-US" altLang="en-US"/>
          </a:p>
        </p:txBody>
      </p:sp>
    </p:spTree>
    <p:extLst>
      <p:ext uri="{BB962C8B-B14F-4D97-AF65-F5344CB8AC3E}">
        <p14:creationId xmlns:p14="http://schemas.microsoft.com/office/powerpoint/2010/main" val="221608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78DAE1D-6151-CA62-018C-353DCC8E30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93435DB-C177-385A-E7D3-4E2868C81C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FCE384C-B534-99B8-FCDA-97AE84C13ECF}"/>
              </a:ext>
            </a:extLst>
          </p:cNvPr>
          <p:cNvSpPr>
            <a:spLocks noGrp="1" noChangeArrowheads="1"/>
          </p:cNvSpPr>
          <p:nvPr>
            <p:ph type="sldNum" sz="quarter" idx="12"/>
          </p:nvPr>
        </p:nvSpPr>
        <p:spPr>
          <a:ln/>
        </p:spPr>
        <p:txBody>
          <a:bodyPr/>
          <a:lstStyle>
            <a:lvl1pPr>
              <a:defRPr/>
            </a:lvl1pPr>
          </a:lstStyle>
          <a:p>
            <a:pPr>
              <a:defRPr/>
            </a:pPr>
            <a:fld id="{4E868D72-BBDC-CB4D-AAA4-5BFAD1A440BD}" type="slidenum">
              <a:rPr lang="en-US" altLang="en-US"/>
              <a:pPr>
                <a:defRPr/>
              </a:pPr>
              <a:t>‹#›</a:t>
            </a:fld>
            <a:endParaRPr lang="en-US" altLang="en-US"/>
          </a:p>
        </p:txBody>
      </p:sp>
    </p:spTree>
    <p:extLst>
      <p:ext uri="{BB962C8B-B14F-4D97-AF65-F5344CB8AC3E}">
        <p14:creationId xmlns:p14="http://schemas.microsoft.com/office/powerpoint/2010/main" val="302638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9C75F9-7C85-74DD-FC19-4DD10FB6FF3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30CA3D4-EC7B-4FC8-E032-B9F8B8A2E7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2ADC4E0-D389-1CD3-CFB5-8C0664A33DE5}"/>
              </a:ext>
            </a:extLst>
          </p:cNvPr>
          <p:cNvSpPr>
            <a:spLocks noGrp="1" noChangeArrowheads="1"/>
          </p:cNvSpPr>
          <p:nvPr>
            <p:ph type="sldNum" sz="quarter" idx="12"/>
          </p:nvPr>
        </p:nvSpPr>
        <p:spPr>
          <a:ln/>
        </p:spPr>
        <p:txBody>
          <a:bodyPr/>
          <a:lstStyle>
            <a:lvl1pPr>
              <a:defRPr/>
            </a:lvl1pPr>
          </a:lstStyle>
          <a:p>
            <a:pPr>
              <a:defRPr/>
            </a:pPr>
            <a:fld id="{89D7F44F-D1FE-4741-98F8-63E88F326A02}" type="slidenum">
              <a:rPr lang="en-US" altLang="en-US"/>
              <a:pPr>
                <a:defRPr/>
              </a:pPr>
              <a:t>‹#›</a:t>
            </a:fld>
            <a:endParaRPr lang="en-US" altLang="en-US"/>
          </a:p>
        </p:txBody>
      </p:sp>
    </p:spTree>
    <p:extLst>
      <p:ext uri="{BB962C8B-B14F-4D97-AF65-F5344CB8AC3E}">
        <p14:creationId xmlns:p14="http://schemas.microsoft.com/office/powerpoint/2010/main" val="143387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F7F48BC-3C39-BC64-B804-969F4A183D6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3A0AFD9-5FEE-304A-0896-CF295D2289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97CF8AC-F9FB-C45A-C97E-479FA0AD8A46}"/>
              </a:ext>
            </a:extLst>
          </p:cNvPr>
          <p:cNvSpPr>
            <a:spLocks noGrp="1" noChangeArrowheads="1"/>
          </p:cNvSpPr>
          <p:nvPr>
            <p:ph type="sldNum" sz="quarter" idx="12"/>
          </p:nvPr>
        </p:nvSpPr>
        <p:spPr>
          <a:ln/>
        </p:spPr>
        <p:txBody>
          <a:bodyPr/>
          <a:lstStyle>
            <a:lvl1pPr>
              <a:defRPr/>
            </a:lvl1pPr>
          </a:lstStyle>
          <a:p>
            <a:pPr>
              <a:defRPr/>
            </a:pPr>
            <a:fld id="{54AE96C4-D2C4-6D4E-806E-510B95BB0731}" type="slidenum">
              <a:rPr lang="en-US" altLang="en-US"/>
              <a:pPr>
                <a:defRPr/>
              </a:pPr>
              <a:t>‹#›</a:t>
            </a:fld>
            <a:endParaRPr lang="en-US" altLang="en-US"/>
          </a:p>
        </p:txBody>
      </p:sp>
    </p:spTree>
    <p:extLst>
      <p:ext uri="{BB962C8B-B14F-4D97-AF65-F5344CB8AC3E}">
        <p14:creationId xmlns:p14="http://schemas.microsoft.com/office/powerpoint/2010/main" val="328028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2F32351-C089-F0A4-9ED5-B825926F28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BD09169-B94F-8423-C2DC-B91B1A8F08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58C2541-D84B-1BFC-312C-BEFB681305EA}"/>
              </a:ext>
            </a:extLst>
          </p:cNvPr>
          <p:cNvSpPr>
            <a:spLocks noGrp="1" noChangeArrowheads="1"/>
          </p:cNvSpPr>
          <p:nvPr>
            <p:ph type="sldNum" sz="quarter" idx="12"/>
          </p:nvPr>
        </p:nvSpPr>
        <p:spPr>
          <a:ln/>
        </p:spPr>
        <p:txBody>
          <a:bodyPr/>
          <a:lstStyle>
            <a:lvl1pPr>
              <a:defRPr/>
            </a:lvl1pPr>
          </a:lstStyle>
          <a:p>
            <a:pPr>
              <a:defRPr/>
            </a:pPr>
            <a:fld id="{3097603F-3480-D440-BC53-303575D17B33}" type="slidenum">
              <a:rPr lang="en-US" altLang="en-US"/>
              <a:pPr>
                <a:defRPr/>
              </a:pPr>
              <a:t>‹#›</a:t>
            </a:fld>
            <a:endParaRPr lang="en-US" altLang="en-US"/>
          </a:p>
        </p:txBody>
      </p:sp>
    </p:spTree>
    <p:extLst>
      <p:ext uri="{BB962C8B-B14F-4D97-AF65-F5344CB8AC3E}">
        <p14:creationId xmlns:p14="http://schemas.microsoft.com/office/powerpoint/2010/main" val="271363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C4F5CF2-DE62-2061-E72B-74F6D644660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428C701-40A9-3AFA-173E-41330CAD53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C1BED00-F890-4B60-DF1C-61F9799D0EA4}"/>
              </a:ext>
            </a:extLst>
          </p:cNvPr>
          <p:cNvSpPr>
            <a:spLocks noGrp="1" noChangeArrowheads="1"/>
          </p:cNvSpPr>
          <p:nvPr>
            <p:ph type="sldNum" sz="quarter" idx="12"/>
          </p:nvPr>
        </p:nvSpPr>
        <p:spPr>
          <a:ln/>
        </p:spPr>
        <p:txBody>
          <a:bodyPr/>
          <a:lstStyle>
            <a:lvl1pPr>
              <a:defRPr/>
            </a:lvl1pPr>
          </a:lstStyle>
          <a:p>
            <a:pPr>
              <a:defRPr/>
            </a:pPr>
            <a:fld id="{D6B7F6ED-3D6C-844F-B133-5E1413555DFA}" type="slidenum">
              <a:rPr lang="en-US" altLang="en-US"/>
              <a:pPr>
                <a:defRPr/>
              </a:pPr>
              <a:t>‹#›</a:t>
            </a:fld>
            <a:endParaRPr lang="en-US" altLang="en-US"/>
          </a:p>
        </p:txBody>
      </p:sp>
    </p:spTree>
    <p:extLst>
      <p:ext uri="{BB962C8B-B14F-4D97-AF65-F5344CB8AC3E}">
        <p14:creationId xmlns:p14="http://schemas.microsoft.com/office/powerpoint/2010/main" val="180770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ECC19AB-0FDA-F33B-CEF8-6253E446DFF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B4843FA-2EFF-98DB-CBF0-327AF0CC69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2742CFA-C152-A396-0379-126FBE52DEB6}"/>
              </a:ext>
            </a:extLst>
          </p:cNvPr>
          <p:cNvSpPr>
            <a:spLocks noGrp="1" noChangeArrowheads="1"/>
          </p:cNvSpPr>
          <p:nvPr>
            <p:ph type="sldNum" sz="quarter" idx="12"/>
          </p:nvPr>
        </p:nvSpPr>
        <p:spPr>
          <a:ln/>
        </p:spPr>
        <p:txBody>
          <a:bodyPr/>
          <a:lstStyle>
            <a:lvl1pPr>
              <a:defRPr/>
            </a:lvl1pPr>
          </a:lstStyle>
          <a:p>
            <a:pPr>
              <a:defRPr/>
            </a:pPr>
            <a:fld id="{08F7A732-2058-4142-B593-4B7B7723653B}" type="slidenum">
              <a:rPr lang="en-US" altLang="en-US"/>
              <a:pPr>
                <a:defRPr/>
              </a:pPr>
              <a:t>‹#›</a:t>
            </a:fld>
            <a:endParaRPr lang="en-US" altLang="en-US"/>
          </a:p>
        </p:txBody>
      </p:sp>
    </p:spTree>
    <p:extLst>
      <p:ext uri="{BB962C8B-B14F-4D97-AF65-F5344CB8AC3E}">
        <p14:creationId xmlns:p14="http://schemas.microsoft.com/office/powerpoint/2010/main" val="315522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B9C79B1-BB06-8B50-4170-A599685C9CC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99CB949-620F-89E6-85A6-191C89D05D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5EB9B1A-E0C6-43ED-EA28-D61FC2DBBBAB}"/>
              </a:ext>
            </a:extLst>
          </p:cNvPr>
          <p:cNvSpPr>
            <a:spLocks noGrp="1" noChangeArrowheads="1"/>
          </p:cNvSpPr>
          <p:nvPr>
            <p:ph type="sldNum" sz="quarter" idx="12"/>
          </p:nvPr>
        </p:nvSpPr>
        <p:spPr>
          <a:ln/>
        </p:spPr>
        <p:txBody>
          <a:bodyPr/>
          <a:lstStyle>
            <a:lvl1pPr>
              <a:defRPr/>
            </a:lvl1pPr>
          </a:lstStyle>
          <a:p>
            <a:pPr>
              <a:defRPr/>
            </a:pPr>
            <a:fld id="{E6DDF4A8-02E2-8945-A87A-E1BA02328FAF}" type="slidenum">
              <a:rPr lang="en-US" altLang="en-US"/>
              <a:pPr>
                <a:defRPr/>
              </a:pPr>
              <a:t>‹#›</a:t>
            </a:fld>
            <a:endParaRPr lang="en-US" altLang="en-US"/>
          </a:p>
        </p:txBody>
      </p:sp>
    </p:spTree>
    <p:extLst>
      <p:ext uri="{BB962C8B-B14F-4D97-AF65-F5344CB8AC3E}">
        <p14:creationId xmlns:p14="http://schemas.microsoft.com/office/powerpoint/2010/main" val="210277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700DA3D-4205-0231-7DF8-9AC1993CC8B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FD18746-C28C-D59E-B8C5-407836083D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BA54F6D-200D-15AB-2D27-CDDAF6E0B294}"/>
              </a:ext>
            </a:extLst>
          </p:cNvPr>
          <p:cNvSpPr>
            <a:spLocks noGrp="1" noChangeArrowheads="1"/>
          </p:cNvSpPr>
          <p:nvPr>
            <p:ph type="sldNum" sz="quarter" idx="12"/>
          </p:nvPr>
        </p:nvSpPr>
        <p:spPr>
          <a:ln/>
        </p:spPr>
        <p:txBody>
          <a:bodyPr/>
          <a:lstStyle>
            <a:lvl1pPr>
              <a:defRPr/>
            </a:lvl1pPr>
          </a:lstStyle>
          <a:p>
            <a:pPr>
              <a:defRPr/>
            </a:pPr>
            <a:fld id="{49A75AB9-5EBE-4E45-8B3B-E8CD66C56052}" type="slidenum">
              <a:rPr lang="en-US" altLang="en-US"/>
              <a:pPr>
                <a:defRPr/>
              </a:pPr>
              <a:t>‹#›</a:t>
            </a:fld>
            <a:endParaRPr lang="en-US" altLang="en-US"/>
          </a:p>
        </p:txBody>
      </p:sp>
    </p:spTree>
    <p:extLst>
      <p:ext uri="{BB962C8B-B14F-4D97-AF65-F5344CB8AC3E}">
        <p14:creationId xmlns:p14="http://schemas.microsoft.com/office/powerpoint/2010/main" val="341507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D5BF973-6822-39CA-4F13-4F78A8A8DA0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B99EE8D-93C0-4B3C-1159-224BBFF325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053F861-AC7E-59EF-B3F5-2BB4CE52653A}"/>
              </a:ext>
            </a:extLst>
          </p:cNvPr>
          <p:cNvSpPr>
            <a:spLocks noGrp="1" noChangeArrowheads="1"/>
          </p:cNvSpPr>
          <p:nvPr>
            <p:ph type="sldNum" sz="quarter" idx="12"/>
          </p:nvPr>
        </p:nvSpPr>
        <p:spPr>
          <a:ln/>
        </p:spPr>
        <p:txBody>
          <a:bodyPr/>
          <a:lstStyle>
            <a:lvl1pPr>
              <a:defRPr/>
            </a:lvl1pPr>
          </a:lstStyle>
          <a:p>
            <a:pPr>
              <a:defRPr/>
            </a:pPr>
            <a:fld id="{CF45904C-898A-184F-A000-6F4944375E60}" type="slidenum">
              <a:rPr lang="en-US" altLang="en-US"/>
              <a:pPr>
                <a:defRPr/>
              </a:pPr>
              <a:t>‹#›</a:t>
            </a:fld>
            <a:endParaRPr lang="en-US" altLang="en-US"/>
          </a:p>
        </p:txBody>
      </p:sp>
    </p:spTree>
    <p:extLst>
      <p:ext uri="{BB962C8B-B14F-4D97-AF65-F5344CB8AC3E}">
        <p14:creationId xmlns:p14="http://schemas.microsoft.com/office/powerpoint/2010/main" val="3989094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12DF52F-61A4-0E84-342A-FE04D5FE584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87094ED-2A84-CA9B-007A-BC45230AEF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4E96D79-E9C0-51C4-36E6-33CFC3C82E6B}"/>
              </a:ext>
            </a:extLst>
          </p:cNvPr>
          <p:cNvSpPr>
            <a:spLocks noGrp="1" noChangeArrowheads="1"/>
          </p:cNvSpPr>
          <p:nvPr>
            <p:ph type="sldNum" sz="quarter" idx="12"/>
          </p:nvPr>
        </p:nvSpPr>
        <p:spPr>
          <a:ln/>
        </p:spPr>
        <p:txBody>
          <a:bodyPr/>
          <a:lstStyle>
            <a:lvl1pPr>
              <a:defRPr/>
            </a:lvl1pPr>
          </a:lstStyle>
          <a:p>
            <a:pPr>
              <a:defRPr/>
            </a:pPr>
            <a:fld id="{2BA90EA4-2722-F046-8E78-B39126182B24}" type="slidenum">
              <a:rPr lang="en-US" altLang="en-US"/>
              <a:pPr>
                <a:defRPr/>
              </a:pPr>
              <a:t>‹#›</a:t>
            </a:fld>
            <a:endParaRPr lang="en-US" altLang="en-US"/>
          </a:p>
        </p:txBody>
      </p:sp>
    </p:spTree>
    <p:extLst>
      <p:ext uri="{BB962C8B-B14F-4D97-AF65-F5344CB8AC3E}">
        <p14:creationId xmlns:p14="http://schemas.microsoft.com/office/powerpoint/2010/main" val="142066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E2DA81EC-2BB9-6F23-0BAD-334E0C54775E}"/>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Times" charset="0"/>
                <a:ea typeface="ＭＳ Ｐゴシック" charset="0"/>
                <a:cs typeface="+mn-cs"/>
              </a:defRPr>
            </a:lvl1pPr>
          </a:lstStyle>
          <a:p>
            <a:pPr>
              <a:defRPr/>
            </a:pPr>
            <a:endParaRPr lang="en-US"/>
          </a:p>
        </p:txBody>
      </p:sp>
      <p:sp>
        <p:nvSpPr>
          <p:cNvPr id="1029" name="Rectangle 5">
            <a:extLst>
              <a:ext uri="{FF2B5EF4-FFF2-40B4-BE49-F238E27FC236}">
                <a16:creationId xmlns:a16="http://schemas.microsoft.com/office/drawing/2014/main" id="{74237E5B-2400-D862-6A60-AA204DAE8701}"/>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atin typeface="Times" charset="0"/>
                <a:ea typeface="ＭＳ Ｐゴシック" charset="0"/>
                <a:cs typeface="+mn-cs"/>
              </a:defRPr>
            </a:lvl1pPr>
          </a:lstStyle>
          <a:p>
            <a:pPr>
              <a:defRPr/>
            </a:pPr>
            <a:endParaRPr lang="en-US"/>
          </a:p>
        </p:txBody>
      </p:sp>
      <p:sp>
        <p:nvSpPr>
          <p:cNvPr id="1030" name="Rectangle 6">
            <a:extLst>
              <a:ext uri="{FF2B5EF4-FFF2-40B4-BE49-F238E27FC236}">
                <a16:creationId xmlns:a16="http://schemas.microsoft.com/office/drawing/2014/main" id="{39D8F357-C47F-46CC-9C72-3A97159BD516}"/>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atin typeface="Times" pitchFamily="2" charset="0"/>
              </a:defRPr>
            </a:lvl1pPr>
          </a:lstStyle>
          <a:p>
            <a:pPr>
              <a:defRPr/>
            </a:pPr>
            <a:fld id="{61458D72-D00E-E543-8C15-BBA25714868B}" type="slidenum">
              <a:rPr lang="en-US" altLang="en-US"/>
              <a:pPr>
                <a:defRPr/>
              </a:pPr>
              <a:t>‹#›</a:t>
            </a:fld>
            <a:endParaRPr lang="en-US" altLang="en-US"/>
          </a:p>
        </p:txBody>
      </p:sp>
      <p:sp>
        <p:nvSpPr>
          <p:cNvPr id="2" name="Rectangle 2">
            <a:extLst>
              <a:ext uri="{FF2B5EF4-FFF2-40B4-BE49-F238E27FC236}">
                <a16:creationId xmlns:a16="http://schemas.microsoft.com/office/drawing/2014/main" id="{7E2E88AF-E8FD-B143-B7B7-36745FF62E83}"/>
              </a:ext>
            </a:extLst>
          </p:cNvPr>
          <p:cNvSpPr>
            <a:spLocks noGrp="1" noChangeArrowheads="1"/>
          </p:cNvSpPr>
          <p:nvPr>
            <p:ph type="title"/>
          </p:nvPr>
        </p:nvSpPr>
        <p:spPr bwMode="auto">
          <a:xfrm>
            <a:off x="0" y="0"/>
            <a:ext cx="9144000" cy="381000"/>
          </a:xfrm>
          <a:prstGeom prst="rect">
            <a:avLst/>
          </a:prstGeom>
          <a:solidFill>
            <a:srgbClr val="3671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1600">
          <a:solidFill>
            <a:srgbClr val="FFFFFF"/>
          </a:solidFill>
          <a:latin typeface="+mj-lt"/>
          <a:ea typeface="+mj-ea"/>
          <a:cs typeface="ＭＳ Ｐゴシック" charset="-128"/>
        </a:defRPr>
      </a:lvl1pPr>
      <a:lvl2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128"/>
        </a:defRPr>
      </a:lvl2pPr>
      <a:lvl3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128"/>
        </a:defRPr>
      </a:lvl3pPr>
      <a:lvl4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128"/>
        </a:defRPr>
      </a:lvl4pPr>
      <a:lvl5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128"/>
        </a:defRPr>
      </a:lvl5pPr>
      <a:lvl6pPr marL="457200" algn="l" rtl="0" fontAlgn="base">
        <a:spcBef>
          <a:spcPct val="0"/>
        </a:spcBef>
        <a:spcAft>
          <a:spcPct val="0"/>
        </a:spcAft>
        <a:defRPr sz="1600">
          <a:solidFill>
            <a:srgbClr val="FFFFFF"/>
          </a:solidFill>
          <a:latin typeface="Arial" charset="0"/>
          <a:ea typeface="ＭＳ Ｐゴシック" charset="0"/>
        </a:defRPr>
      </a:lvl6pPr>
      <a:lvl7pPr marL="914400" algn="l" rtl="0" fontAlgn="base">
        <a:spcBef>
          <a:spcPct val="0"/>
        </a:spcBef>
        <a:spcAft>
          <a:spcPct val="0"/>
        </a:spcAft>
        <a:defRPr sz="1600">
          <a:solidFill>
            <a:srgbClr val="FFFFFF"/>
          </a:solidFill>
          <a:latin typeface="Arial" charset="0"/>
          <a:ea typeface="ＭＳ Ｐゴシック" charset="0"/>
        </a:defRPr>
      </a:lvl7pPr>
      <a:lvl8pPr marL="1371600" algn="l" rtl="0" fontAlgn="base">
        <a:spcBef>
          <a:spcPct val="0"/>
        </a:spcBef>
        <a:spcAft>
          <a:spcPct val="0"/>
        </a:spcAft>
        <a:defRPr sz="1600">
          <a:solidFill>
            <a:srgbClr val="FFFFFF"/>
          </a:solidFill>
          <a:latin typeface="Arial" charset="0"/>
          <a:ea typeface="ＭＳ Ｐゴシック" charset="0"/>
        </a:defRPr>
      </a:lvl8pPr>
      <a:lvl9pPr marL="1828800" algn="l" rtl="0" fontAlgn="base">
        <a:spcBef>
          <a:spcPct val="0"/>
        </a:spcBef>
        <a:spcAft>
          <a:spcPct val="0"/>
        </a:spcAft>
        <a:defRPr sz="1600">
          <a:solidFill>
            <a:srgbClr val="FFFFFF"/>
          </a:solidFill>
          <a:latin typeface="Arial" charset="0"/>
          <a:ea typeface="ＭＳ Ｐゴシック" charset="0"/>
        </a:defRPr>
      </a:lvl9pPr>
    </p:titleStyle>
    <p:bodyStyle>
      <a:lvl1pPr marL="342900" indent="-342900" algn="l" rtl="0" eaLnBrk="0" fontAlgn="base" hangingPunct="0">
        <a:spcBef>
          <a:spcPct val="20000"/>
        </a:spcBef>
        <a:spcAft>
          <a:spcPct val="0"/>
        </a:spcAft>
        <a:defRPr sz="2400">
          <a:solidFill>
            <a:schemeClr val="tx1"/>
          </a:solidFill>
          <a:latin typeface="+mn-lt"/>
          <a:ea typeface="+mn-ea"/>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49628592-867C-529A-0818-7010E5237E1B}"/>
              </a:ext>
            </a:extLst>
          </p:cNvPr>
          <p:cNvSpPr>
            <a:spLocks noGrp="1" noChangeArrowheads="1"/>
          </p:cNvSpPr>
          <p:nvPr>
            <p:ph type="title"/>
          </p:nvPr>
        </p:nvSpPr>
        <p:spPr>
          <a:xfrm>
            <a:off x="0" y="0"/>
            <a:ext cx="9144000" cy="993775"/>
          </a:xfrm>
        </p:spPr>
        <p:txBody>
          <a:bodyPr/>
          <a:lstStyle/>
          <a:p>
            <a:pPr algn="ctr"/>
            <a:r>
              <a:rPr lang="en-US" altLang="en-US" sz="2800"/>
              <a:t>BMD ENG 301 Quantitative Systems Physiology (Nervous System)</a:t>
            </a:r>
          </a:p>
        </p:txBody>
      </p:sp>
      <p:sp>
        <p:nvSpPr>
          <p:cNvPr id="15362" name="Content Placeholder 2">
            <a:extLst>
              <a:ext uri="{FF2B5EF4-FFF2-40B4-BE49-F238E27FC236}">
                <a16:creationId xmlns:a16="http://schemas.microsoft.com/office/drawing/2014/main" id="{ABE20A70-5A2E-BAA1-BB42-8BF3CB9DC0CC}"/>
              </a:ext>
            </a:extLst>
          </p:cNvPr>
          <p:cNvSpPr>
            <a:spLocks noGrp="1" noChangeArrowheads="1"/>
          </p:cNvSpPr>
          <p:nvPr>
            <p:ph idx="1"/>
          </p:nvPr>
        </p:nvSpPr>
        <p:spPr bwMode="auto">
          <a:xfrm>
            <a:off x="628650" y="2667000"/>
            <a:ext cx="7886700" cy="326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lgn="ctr"/>
            <a:r>
              <a:rPr lang="en-US" altLang="en-US" sz="3600" dirty="0"/>
              <a:t>Pain</a:t>
            </a:r>
          </a:p>
          <a:p>
            <a:pPr marL="0" indent="0" algn="ctr"/>
            <a:r>
              <a:rPr lang="en-US" altLang="en-US" sz="3600" dirty="0"/>
              <a:t>2022</a:t>
            </a:r>
            <a:r>
              <a:rPr lang="en-US" altLang="en-US" sz="3600"/>
              <a:t>_v3</a:t>
            </a:r>
            <a:endParaRPr lang="en-US" altLang="en-US" sz="3600" dirty="0"/>
          </a:p>
          <a:p>
            <a:pPr marL="0" indent="0" algn="ctr"/>
            <a:r>
              <a:rPr lang="en-US" altLang="en-US" sz="3600" dirty="0"/>
              <a:t>Professor Malcolm MacIver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0-08-1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368" y="455676"/>
            <a:ext cx="6303264" cy="6327648"/>
          </a:xfrm>
          <a:prstGeom prst="rect">
            <a:avLst/>
          </a:prstGeom>
        </p:spPr>
      </p:pic>
      <p:sp>
        <p:nvSpPr>
          <p:cNvPr id="3" name="Title 2"/>
          <p:cNvSpPr>
            <a:spLocks noGrp="1"/>
          </p:cNvSpPr>
          <p:nvPr>
            <p:ph type="title"/>
          </p:nvPr>
        </p:nvSpPr>
        <p:spPr/>
        <p:txBody>
          <a:bodyPr/>
          <a:lstStyle/>
          <a:p>
            <a:r>
              <a:rPr lang="en-US" dirty="0"/>
              <a:t>FIGURE 10.8  Descending systems modulate the transmission of ascending pain signals (Part 1) </a:t>
            </a:r>
          </a:p>
        </p:txBody>
      </p:sp>
    </p:spTree>
    <p:extLst>
      <p:ext uri="{BB962C8B-B14F-4D97-AF65-F5344CB8AC3E}">
        <p14:creationId xmlns:p14="http://schemas.microsoft.com/office/powerpoint/2010/main" val="44608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756" y="455676"/>
            <a:ext cx="5148488" cy="6327648"/>
          </a:xfrm>
          <a:prstGeom prst="rect">
            <a:avLst/>
          </a:prstGeom>
        </p:spPr>
      </p:pic>
      <p:sp>
        <p:nvSpPr>
          <p:cNvPr id="3" name="Title 2"/>
          <p:cNvSpPr>
            <a:spLocks noGrp="1"/>
          </p:cNvSpPr>
          <p:nvPr>
            <p:ph type="title"/>
          </p:nvPr>
        </p:nvSpPr>
        <p:spPr/>
        <p:txBody>
          <a:bodyPr/>
          <a:lstStyle/>
          <a:p>
            <a:r>
              <a:rPr lang="en-US" dirty="0"/>
              <a:t>FIGURE 10.6  Discriminative pain pathways </a:t>
            </a:r>
          </a:p>
        </p:txBody>
      </p:sp>
    </p:spTree>
    <p:extLst>
      <p:ext uri="{BB962C8B-B14F-4D97-AF65-F5344CB8AC3E}">
        <p14:creationId xmlns:p14="http://schemas.microsoft.com/office/powerpoint/2010/main" val="31877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0-07-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376" y="455676"/>
            <a:ext cx="4651248" cy="6327648"/>
          </a:xfrm>
          <a:prstGeom prst="rect">
            <a:avLst/>
          </a:prstGeom>
        </p:spPr>
      </p:pic>
      <p:sp>
        <p:nvSpPr>
          <p:cNvPr id="3" name="Title 2"/>
          <p:cNvSpPr>
            <a:spLocks noGrp="1"/>
          </p:cNvSpPr>
          <p:nvPr>
            <p:ph type="title"/>
          </p:nvPr>
        </p:nvSpPr>
        <p:spPr/>
        <p:txBody>
          <a:bodyPr/>
          <a:lstStyle/>
          <a:p>
            <a:r>
              <a:rPr lang="en-US" dirty="0"/>
              <a:t>FIGURE 10.7  Inflammatory response to tissue damage </a:t>
            </a:r>
          </a:p>
        </p:txBody>
      </p:sp>
    </p:spTree>
    <p:extLst>
      <p:ext uri="{BB962C8B-B14F-4D97-AF65-F5344CB8AC3E}">
        <p14:creationId xmlns:p14="http://schemas.microsoft.com/office/powerpoint/2010/main" val="270575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E8EFCC7E-B5FA-ECF3-6C63-A7AD2E55E4EF}"/>
              </a:ext>
            </a:extLst>
          </p:cNvPr>
          <p:cNvSpPr>
            <a:spLocks noGrp="1" noChangeArrowheads="1"/>
          </p:cNvSpPr>
          <p:nvPr>
            <p:ph type="ctrTitle"/>
          </p:nvPr>
        </p:nvSpPr>
        <p:spPr>
          <a:xfrm>
            <a:off x="1295400" y="0"/>
            <a:ext cx="6705600" cy="762000"/>
          </a:xfrm>
        </p:spPr>
        <p:txBody>
          <a:bodyPr/>
          <a:lstStyle/>
          <a:p>
            <a:pPr algn="ctr" eaLnBrk="1" hangingPunct="1"/>
            <a:r>
              <a:rPr lang="en-US" altLang="en-US" sz="3200"/>
              <a:t>Sensitization</a:t>
            </a:r>
          </a:p>
        </p:txBody>
      </p:sp>
      <p:pic>
        <p:nvPicPr>
          <p:cNvPr id="27650" name="Picture 2">
            <a:extLst>
              <a:ext uri="{FF2B5EF4-FFF2-40B4-BE49-F238E27FC236}">
                <a16:creationId xmlns:a16="http://schemas.microsoft.com/office/drawing/2014/main" id="{BB378F20-923C-980C-7D70-58C936F70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396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3">
            <a:extLst>
              <a:ext uri="{FF2B5EF4-FFF2-40B4-BE49-F238E27FC236}">
                <a16:creationId xmlns:a16="http://schemas.microsoft.com/office/drawing/2014/main" id="{747D67A2-7E68-32B2-80C8-195F6A550CEC}"/>
              </a:ext>
            </a:extLst>
          </p:cNvPr>
          <p:cNvSpPr txBox="1">
            <a:spLocks noChangeArrowheads="1"/>
          </p:cNvSpPr>
          <p:nvPr/>
        </p:nvSpPr>
        <p:spPr bwMode="auto">
          <a:xfrm>
            <a:off x="762000" y="525780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a:latin typeface="Calibri" panose="020F0502020204030204" pitchFamily="34" charset="0"/>
                <a:cs typeface="Arial" panose="020B0604020202020204" pitchFamily="34" charset="0"/>
              </a:rPr>
              <a:t>http://www.hellobeautyblog.com/wp-content/uploads/2010/07/sunburn_hawk684.jpg</a:t>
            </a:r>
          </a:p>
        </p:txBody>
      </p:sp>
      <p:pic>
        <p:nvPicPr>
          <p:cNvPr id="27652" name="Picture 3">
            <a:extLst>
              <a:ext uri="{FF2B5EF4-FFF2-40B4-BE49-F238E27FC236}">
                <a16:creationId xmlns:a16="http://schemas.microsoft.com/office/drawing/2014/main" id="{3BF372A6-23A1-C642-F59F-6B5516E59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09800"/>
            <a:ext cx="396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4">
            <a:extLst>
              <a:ext uri="{FF2B5EF4-FFF2-40B4-BE49-F238E27FC236}">
                <a16:creationId xmlns:a16="http://schemas.microsoft.com/office/drawing/2014/main" id="{93676B7F-B466-45C7-CAD0-FF6AFE8A3115}"/>
              </a:ext>
            </a:extLst>
          </p:cNvPr>
          <p:cNvSpPr txBox="1">
            <a:spLocks noChangeArrowheads="1"/>
          </p:cNvSpPr>
          <p:nvPr/>
        </p:nvSpPr>
        <p:spPr bwMode="auto">
          <a:xfrm>
            <a:off x="5181600" y="5334000"/>
            <a:ext cx="3414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a:latin typeface="Calibri" panose="020F0502020204030204" pitchFamily="34" charset="0"/>
                <a:cs typeface="Arial" panose="020B0604020202020204" pitchFamily="34" charset="0"/>
              </a:rPr>
              <a:t>http://farm4.static.flickr.com/3096/2618585448_0705af5730.jpg</a:t>
            </a:r>
          </a:p>
        </p:txBody>
      </p:sp>
      <p:sp>
        <p:nvSpPr>
          <p:cNvPr id="27654" name="Title 1">
            <a:extLst>
              <a:ext uri="{FF2B5EF4-FFF2-40B4-BE49-F238E27FC236}">
                <a16:creationId xmlns:a16="http://schemas.microsoft.com/office/drawing/2014/main" id="{0A1D5785-CA45-7D02-EF75-A3C690939E6A}"/>
              </a:ext>
            </a:extLst>
          </p:cNvPr>
          <p:cNvSpPr>
            <a:spLocks/>
          </p:cNvSpPr>
          <p:nvPr/>
        </p:nvSpPr>
        <p:spPr bwMode="auto">
          <a:xfrm>
            <a:off x="1219200" y="914400"/>
            <a:ext cx="6705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a:latin typeface="Calibri" panose="020F0502020204030204" pitchFamily="34" charset="0"/>
                <a:cs typeface="Arial" panose="020B0604020202020204" pitchFamily="34" charset="0"/>
              </a:rPr>
              <a:t>Hyperalgesia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CLINICAL APPLICATIONS  Phantom Limbs and Phantom Pain (Part 1) </a:t>
            </a:r>
          </a:p>
        </p:txBody>
      </p:sp>
      <p:pic>
        <p:nvPicPr>
          <p:cNvPr id="4" name="Picture 3" descr="Neuroscience6e-CA-10-1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57072"/>
            <a:ext cx="8534400" cy="5138928"/>
          </a:xfrm>
          <a:prstGeom prst="rect">
            <a:avLst/>
          </a:prstGeom>
        </p:spPr>
      </p:pic>
    </p:spTree>
    <p:extLst>
      <p:ext uri="{BB962C8B-B14F-4D97-AF65-F5344CB8AC3E}">
        <p14:creationId xmlns:p14="http://schemas.microsoft.com/office/powerpoint/2010/main" val="94792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0-08-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55676"/>
            <a:ext cx="7924800" cy="6327648"/>
          </a:xfrm>
          <a:prstGeom prst="rect">
            <a:avLst/>
          </a:prstGeom>
        </p:spPr>
      </p:pic>
      <p:sp>
        <p:nvSpPr>
          <p:cNvPr id="3" name="Title 2"/>
          <p:cNvSpPr>
            <a:spLocks noGrp="1"/>
          </p:cNvSpPr>
          <p:nvPr>
            <p:ph type="title"/>
          </p:nvPr>
        </p:nvSpPr>
        <p:spPr/>
        <p:txBody>
          <a:bodyPr/>
          <a:lstStyle/>
          <a:p>
            <a:r>
              <a:rPr lang="en-US" dirty="0"/>
              <a:t>FIGURE 10.8  Descending systems modulate the transmission of ascending pain signals </a:t>
            </a:r>
          </a:p>
        </p:txBody>
      </p:sp>
    </p:spTree>
    <p:extLst>
      <p:ext uri="{BB962C8B-B14F-4D97-AF65-F5344CB8AC3E}">
        <p14:creationId xmlns:p14="http://schemas.microsoft.com/office/powerpoint/2010/main" val="140526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a:extLst>
              <a:ext uri="{FF2B5EF4-FFF2-40B4-BE49-F238E27FC236}">
                <a16:creationId xmlns:a16="http://schemas.microsoft.com/office/drawing/2014/main" id="{DE0E01D5-22FD-012A-BBF4-C6BF6E60E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8200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Text Box 3">
            <a:extLst>
              <a:ext uri="{FF2B5EF4-FFF2-40B4-BE49-F238E27FC236}">
                <a16:creationId xmlns:a16="http://schemas.microsoft.com/office/drawing/2014/main" id="{B17807C2-9A13-AB27-F812-565962325D0C}"/>
              </a:ext>
            </a:extLst>
          </p:cNvPr>
          <p:cNvSpPr txBox="1">
            <a:spLocks noChangeArrowheads="1"/>
          </p:cNvSpPr>
          <p:nvPr/>
        </p:nvSpPr>
        <p:spPr bwMode="auto">
          <a:xfrm>
            <a:off x="762000" y="4178300"/>
            <a:ext cx="7848600" cy="292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600" b="1">
                <a:cs typeface="Arial" panose="020B0604020202020204" pitchFamily="34" charset="0"/>
              </a:rPr>
              <a:t>	</a:t>
            </a:r>
            <a:r>
              <a:rPr lang="en-US" altLang="en-US" sz="1600" b="1" u="sng">
                <a:cs typeface="Arial" panose="020B0604020202020204" pitchFamily="34" charset="0"/>
              </a:rPr>
              <a:t>Left Image</a:t>
            </a:r>
            <a:r>
              <a:rPr lang="en-US" altLang="en-US" sz="1600" b="1">
                <a:cs typeface="Arial" panose="020B0604020202020204" pitchFamily="34" charset="0"/>
              </a:rPr>
              <a:t>:  Brain activity most pronounced in the rostral anterior cingulate cortex (rACC) during the height of opioid treatment.  Increased activity also in the lower pons.	</a:t>
            </a:r>
            <a:endParaRPr lang="en-US" altLang="en-US" sz="1600">
              <a:cs typeface="Times New Roman" panose="02020603050405020304" pitchFamily="18" charset="0"/>
            </a:endParaRPr>
          </a:p>
          <a:p>
            <a:pPr>
              <a:spcBef>
                <a:spcPct val="50000"/>
              </a:spcBef>
            </a:pPr>
            <a:r>
              <a:rPr lang="en-US" altLang="en-US" sz="1600">
                <a:cs typeface="Arial" panose="020B0604020202020204" pitchFamily="34" charset="0"/>
              </a:rPr>
              <a:t>	</a:t>
            </a:r>
            <a:r>
              <a:rPr lang="en-US" altLang="en-US" sz="1600" b="1" u="sng">
                <a:cs typeface="Arial" panose="020B0604020202020204" pitchFamily="34" charset="0"/>
              </a:rPr>
              <a:t>Middle Image</a:t>
            </a:r>
            <a:r>
              <a:rPr lang="en-US" altLang="en-US" sz="1600" b="1">
                <a:cs typeface="Arial" panose="020B0604020202020204" pitchFamily="34" charset="0"/>
              </a:rPr>
              <a:t>:  rACC in high-placebo responders during “opioid” treatment.</a:t>
            </a:r>
            <a:endParaRPr lang="en-US" altLang="en-US" sz="1600">
              <a:cs typeface="Times New Roman" panose="02020603050405020304" pitchFamily="18" charset="0"/>
            </a:endParaRPr>
          </a:p>
          <a:p>
            <a:pPr>
              <a:spcBef>
                <a:spcPct val="50000"/>
              </a:spcBef>
            </a:pPr>
            <a:r>
              <a:rPr lang="en-US" altLang="en-US" sz="1600">
                <a:cs typeface="Arial" panose="020B0604020202020204" pitchFamily="34" charset="0"/>
              </a:rPr>
              <a:t>	</a:t>
            </a:r>
            <a:r>
              <a:rPr lang="en-US" altLang="en-US" sz="1600" b="1" u="sng">
                <a:cs typeface="Arial" panose="020B0604020202020204" pitchFamily="34" charset="0"/>
              </a:rPr>
              <a:t>Right Image</a:t>
            </a:r>
            <a:r>
              <a:rPr lang="en-US" altLang="en-US" sz="1600" b="1">
                <a:cs typeface="Arial" panose="020B0604020202020204" pitchFamily="34" charset="0"/>
              </a:rPr>
              <a:t>:  rACC in nonresponders during “opiod” treatment.  </a:t>
            </a:r>
            <a:endParaRPr lang="en-US" altLang="en-US" sz="1600">
              <a:cs typeface="Times New Roman" panose="02020603050405020304" pitchFamily="18" charset="0"/>
            </a:endParaRPr>
          </a:p>
          <a:p>
            <a:pPr>
              <a:spcBef>
                <a:spcPct val="50000"/>
              </a:spcBef>
            </a:pPr>
            <a:r>
              <a:rPr lang="en-US" altLang="en-US" sz="1600" b="1">
                <a:cs typeface="Arial" panose="020B0604020202020204" pitchFamily="34" charset="0"/>
              </a:rPr>
              <a:t> </a:t>
            </a:r>
            <a:endParaRPr lang="en-US" altLang="en-US" sz="1600">
              <a:cs typeface="Times New Roman" panose="02020603050405020304" pitchFamily="18" charset="0"/>
            </a:endParaRPr>
          </a:p>
          <a:p>
            <a:pPr>
              <a:spcBef>
                <a:spcPct val="50000"/>
              </a:spcBef>
            </a:pPr>
            <a:r>
              <a:rPr lang="en-US" altLang="en-US" sz="1600" b="1">
                <a:cs typeface="Arial" panose="020B0604020202020204" pitchFamily="34" charset="0"/>
              </a:rPr>
              <a:t>(Petrovic </a:t>
            </a:r>
            <a:r>
              <a:rPr lang="en-US" altLang="en-US" sz="1600" b="1" i="1">
                <a:cs typeface="Arial" panose="020B0604020202020204" pitchFamily="34" charset="0"/>
              </a:rPr>
              <a:t>et al</a:t>
            </a:r>
            <a:r>
              <a:rPr lang="en-US" altLang="en-US" sz="1600" b="1">
                <a:cs typeface="Arial" panose="020B0604020202020204" pitchFamily="34" charset="0"/>
              </a:rPr>
              <a:t>., Reprinted from </a:t>
            </a:r>
            <a:r>
              <a:rPr lang="en-US" altLang="en-US" sz="1600" b="1" i="1">
                <a:cs typeface="Arial" panose="020B0604020202020204" pitchFamily="34" charset="0"/>
              </a:rPr>
              <a:t>Science</a:t>
            </a:r>
            <a:r>
              <a:rPr lang="en-US" altLang="en-US" sz="1600" b="1">
                <a:cs typeface="Arial" panose="020B0604020202020204" pitchFamily="34" charset="0"/>
              </a:rPr>
              <a:t>, 295:1737-40, 2002.)</a:t>
            </a:r>
            <a:endParaRPr lang="en-US" altLang="en-US" sz="1600">
              <a:cs typeface="Times New Roman" panose="02020603050405020304" pitchFamily="18" charset="0"/>
            </a:endParaRPr>
          </a:p>
          <a:p>
            <a:pPr>
              <a:spcBef>
                <a:spcPct val="50000"/>
              </a:spcBef>
            </a:pPr>
            <a:endParaRPr lang="en-US" altLang="en-US" sz="1600"/>
          </a:p>
        </p:txBody>
      </p:sp>
      <p:sp>
        <p:nvSpPr>
          <p:cNvPr id="33795" name="Text Box 4">
            <a:extLst>
              <a:ext uri="{FF2B5EF4-FFF2-40B4-BE49-F238E27FC236}">
                <a16:creationId xmlns:a16="http://schemas.microsoft.com/office/drawing/2014/main" id="{949F480B-C31C-958F-D126-995E4874AFFF}"/>
              </a:ext>
            </a:extLst>
          </p:cNvPr>
          <p:cNvSpPr txBox="1">
            <a:spLocks noChangeArrowheads="1"/>
          </p:cNvSpPr>
          <p:nvPr/>
        </p:nvSpPr>
        <p:spPr bwMode="auto">
          <a:xfrm>
            <a:off x="1143000" y="457200"/>
            <a:ext cx="708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3600" b="1"/>
              <a:t>Placebo and opioid analgesia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FIGURE 10.1  The neuronal basis of pain </a:t>
            </a:r>
          </a:p>
        </p:txBody>
      </p:sp>
      <p:pic>
        <p:nvPicPr>
          <p:cNvPr id="4" name="Picture 3" descr="Neuroscience6e-Fig-10-0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98600"/>
            <a:ext cx="8534400" cy="3846576"/>
          </a:xfrm>
          <a:prstGeom prst="rect">
            <a:avLst/>
          </a:prstGeom>
        </p:spPr>
      </p:pic>
    </p:spTree>
    <p:extLst>
      <p:ext uri="{BB962C8B-B14F-4D97-AF65-F5344CB8AC3E}">
        <p14:creationId xmlns:p14="http://schemas.microsoft.com/office/powerpoint/2010/main" val="51462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FIGURE 10.2  First and second pain </a:t>
            </a:r>
          </a:p>
        </p:txBody>
      </p:sp>
      <p:pic>
        <p:nvPicPr>
          <p:cNvPr id="4" name="Picture 3" descr="Neuroscience6e-Fig-10-02-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67256"/>
            <a:ext cx="8534400" cy="3742944"/>
          </a:xfrm>
          <a:prstGeom prst="rect">
            <a:avLst/>
          </a:prstGeom>
        </p:spPr>
      </p:pic>
    </p:spTree>
    <p:extLst>
      <p:ext uri="{BB962C8B-B14F-4D97-AF65-F5344CB8AC3E}">
        <p14:creationId xmlns:p14="http://schemas.microsoft.com/office/powerpoint/2010/main" val="107411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Neuroscience5e-Box-10A-0">
            <a:extLst>
              <a:ext uri="{FF2B5EF4-FFF2-40B4-BE49-F238E27FC236}">
                <a16:creationId xmlns:a16="http://schemas.microsoft.com/office/drawing/2014/main" id="{D58D7A32-2F29-15B8-6C8F-AECD18A4C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0325"/>
            <a:ext cx="8531225"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Rectangle 3">
            <a:extLst>
              <a:ext uri="{FF2B5EF4-FFF2-40B4-BE49-F238E27FC236}">
                <a16:creationId xmlns:a16="http://schemas.microsoft.com/office/drawing/2014/main" id="{AD6DBD21-2B7B-A9FA-51C4-EEB7EAF5ECB2}"/>
              </a:ext>
            </a:extLst>
          </p:cNvPr>
          <p:cNvSpPr>
            <a:spLocks noGrp="1" noChangeArrowheads="1"/>
          </p:cNvSpPr>
          <p:nvPr>
            <p:ph type="title"/>
          </p:nvPr>
        </p:nvSpPr>
        <p:spPr/>
        <p:txBody>
          <a:bodyPr/>
          <a:lstStyle/>
          <a:p>
            <a:pPr algn="ctr" eaLnBrk="1" hangingPunct="1">
              <a:defRPr/>
            </a:pPr>
            <a:r>
              <a:rPr lang="en-US" dirty="0">
                <a:cs typeface="+mj-cs"/>
              </a:rPr>
              <a:t>Box 10A  Capsaicin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0-03-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888" y="455676"/>
            <a:ext cx="4078224" cy="6327648"/>
          </a:xfrm>
          <a:prstGeom prst="rect">
            <a:avLst/>
          </a:prstGeom>
        </p:spPr>
      </p:pic>
      <p:sp>
        <p:nvSpPr>
          <p:cNvPr id="3" name="Title 2"/>
          <p:cNvSpPr>
            <a:spLocks noGrp="1"/>
          </p:cNvSpPr>
          <p:nvPr>
            <p:ph type="title"/>
          </p:nvPr>
        </p:nvSpPr>
        <p:spPr/>
        <p:txBody>
          <a:bodyPr/>
          <a:lstStyle/>
          <a:p>
            <a:r>
              <a:rPr lang="en-US" dirty="0"/>
              <a:t>FIGURE 10.3  The anterolateral system </a:t>
            </a:r>
          </a:p>
        </p:txBody>
      </p:sp>
    </p:spTree>
    <p:extLst>
      <p:ext uri="{BB962C8B-B14F-4D97-AF65-F5344CB8AC3E}">
        <p14:creationId xmlns:p14="http://schemas.microsoft.com/office/powerpoint/2010/main" val="1759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Box-10B-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763524"/>
            <a:ext cx="8534400" cy="5711952"/>
          </a:xfrm>
          <a:prstGeom prst="rect">
            <a:avLst/>
          </a:prstGeom>
        </p:spPr>
      </p:pic>
      <p:sp>
        <p:nvSpPr>
          <p:cNvPr id="3" name="Title 2"/>
          <p:cNvSpPr>
            <a:spLocks noGrp="1"/>
          </p:cNvSpPr>
          <p:nvPr>
            <p:ph type="title"/>
          </p:nvPr>
        </p:nvSpPr>
        <p:spPr/>
        <p:txBody>
          <a:bodyPr/>
          <a:lstStyle/>
          <a:p>
            <a:r>
              <a:rPr lang="en-US" dirty="0"/>
              <a:t>BOX 10B  Referred Pain </a:t>
            </a:r>
          </a:p>
        </p:txBody>
      </p:sp>
    </p:spTree>
    <p:extLst>
      <p:ext uri="{BB962C8B-B14F-4D97-AF65-F5344CB8AC3E}">
        <p14:creationId xmlns:p14="http://schemas.microsoft.com/office/powerpoint/2010/main" val="215687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標題 1">
            <a:extLst>
              <a:ext uri="{FF2B5EF4-FFF2-40B4-BE49-F238E27FC236}">
                <a16:creationId xmlns:a16="http://schemas.microsoft.com/office/drawing/2014/main" id="{950F0593-D27B-7B2C-4BC2-4E64D5D5E700}"/>
              </a:ext>
            </a:extLst>
          </p:cNvPr>
          <p:cNvSpPr>
            <a:spLocks noGrp="1" noChangeArrowheads="1"/>
          </p:cNvSpPr>
          <p:nvPr>
            <p:ph type="title"/>
          </p:nvPr>
        </p:nvSpPr>
        <p:spPr/>
        <p:txBody>
          <a:bodyPr/>
          <a:lstStyle/>
          <a:p>
            <a:pPr algn="ctr"/>
            <a:r>
              <a:rPr lang="en-US" altLang="zh-TW"/>
              <a:t>Convergence theory</a:t>
            </a:r>
            <a:endParaRPr lang="zh-TW" altLang="en-US"/>
          </a:p>
        </p:txBody>
      </p:sp>
      <p:pic>
        <p:nvPicPr>
          <p:cNvPr id="21506" name="Picture 2">
            <a:extLst>
              <a:ext uri="{FF2B5EF4-FFF2-40B4-BE49-F238E27FC236}">
                <a16:creationId xmlns:a16="http://schemas.microsoft.com/office/drawing/2014/main" id="{0CBB18D8-A624-E0B2-B184-AAA653EF2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914" t="24510" r="9154" b="5109"/>
          <a:stretch>
            <a:fillRect/>
          </a:stretch>
        </p:blipFill>
        <p:spPr bwMode="auto">
          <a:xfrm>
            <a:off x="1619250" y="1916113"/>
            <a:ext cx="6221413"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矩形 3">
            <a:extLst>
              <a:ext uri="{FF2B5EF4-FFF2-40B4-BE49-F238E27FC236}">
                <a16:creationId xmlns:a16="http://schemas.microsoft.com/office/drawing/2014/main" id="{AB08313D-1C11-F1B9-1CDE-F8A616BBD262}"/>
              </a:ext>
            </a:extLst>
          </p:cNvPr>
          <p:cNvSpPr>
            <a:spLocks noChangeArrowheads="1"/>
          </p:cNvSpPr>
          <p:nvPr/>
        </p:nvSpPr>
        <p:spPr bwMode="auto">
          <a:xfrm>
            <a:off x="755650" y="779463"/>
            <a:ext cx="763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b="1"/>
              <a:t>The convergence of nociceptor input from the viscera and the skin.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0-04-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638556"/>
            <a:ext cx="8534400" cy="5961888"/>
          </a:xfrm>
          <a:prstGeom prst="rect">
            <a:avLst/>
          </a:prstGeom>
        </p:spPr>
      </p:pic>
      <p:sp>
        <p:nvSpPr>
          <p:cNvPr id="3" name="Title 2"/>
          <p:cNvSpPr>
            <a:spLocks noGrp="1"/>
          </p:cNvSpPr>
          <p:nvPr>
            <p:ph type="title"/>
          </p:nvPr>
        </p:nvSpPr>
        <p:spPr/>
        <p:txBody>
          <a:bodyPr/>
          <a:lstStyle/>
          <a:p>
            <a:r>
              <a:rPr lang="en-US" dirty="0"/>
              <a:t>FIGURE 10.4  Nociceptive and mechanosensory pathways </a:t>
            </a:r>
          </a:p>
        </p:txBody>
      </p:sp>
    </p:spTree>
    <p:extLst>
      <p:ext uri="{BB962C8B-B14F-4D97-AF65-F5344CB8AC3E}">
        <p14:creationId xmlns:p14="http://schemas.microsoft.com/office/powerpoint/2010/main" val="2241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BOX 10C  A Dorsal Column Pathway for Visceral Pain </a:t>
            </a:r>
          </a:p>
        </p:txBody>
      </p:sp>
      <p:pic>
        <p:nvPicPr>
          <p:cNvPr id="4" name="Picture 3" descr="Neuroscience6e-Box-10C-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454152"/>
            <a:ext cx="7333488" cy="6327648"/>
          </a:xfrm>
          <a:prstGeom prst="rect">
            <a:avLst/>
          </a:prstGeom>
        </p:spPr>
      </p:pic>
    </p:spTree>
    <p:extLst>
      <p:ext uri="{BB962C8B-B14F-4D97-AF65-F5344CB8AC3E}">
        <p14:creationId xmlns:p14="http://schemas.microsoft.com/office/powerpoint/2010/main" val="3692123558"/>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3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3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1387</Words>
  <Application>Microsoft Macintosh PowerPoint</Application>
  <PresentationFormat>On-screen Show (4:3)</PresentationFormat>
  <Paragraphs>58</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ＭＳ Ｐゴシック</vt:lpstr>
      <vt:lpstr>Times</vt:lpstr>
      <vt:lpstr>Calibri</vt:lpstr>
      <vt:lpstr>Georgia</vt:lpstr>
      <vt:lpstr>Times New Roman</vt:lpstr>
      <vt:lpstr>Blank Presentation</vt:lpstr>
      <vt:lpstr>BMD ENG 301 Quantitative Systems Physiology (Nervous System)</vt:lpstr>
      <vt:lpstr>FIGURE 10.1  The neuronal basis of pain </vt:lpstr>
      <vt:lpstr>FIGURE 10.2  First and second pain </vt:lpstr>
      <vt:lpstr>Box 10A  Capsaicin</vt:lpstr>
      <vt:lpstr>FIGURE 10.3  The anterolateral system </vt:lpstr>
      <vt:lpstr>BOX 10B  Referred Pain </vt:lpstr>
      <vt:lpstr>Convergence theory</vt:lpstr>
      <vt:lpstr>FIGURE 10.4  Nociceptive and mechanosensory pathways </vt:lpstr>
      <vt:lpstr>BOX 10C  A Dorsal Column Pathway for Visceral Pain </vt:lpstr>
      <vt:lpstr>FIGURE 10.8  Descending systems modulate the transmission of ascending pain signals (Part 1) </vt:lpstr>
      <vt:lpstr>FIGURE 10.6  Discriminative pain pathways </vt:lpstr>
      <vt:lpstr>FIGURE 10.7  Inflammatory response to tissue damage </vt:lpstr>
      <vt:lpstr>Sensitization</vt:lpstr>
      <vt:lpstr>CLINICAL APPLICATIONS  Phantom Limbs and Phantom Pain (Part 1) </vt:lpstr>
      <vt:lpstr>FIGURE 10.8  Descending systems modulate the transmission of ascending pain signals </vt:lpstr>
      <vt:lpstr>PowerPoint Presentation</vt:lpstr>
    </vt:vector>
  </TitlesOfParts>
  <Manager>Sumanas, Inc.</Manager>
  <Company>Sinauer Associates,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5e</dc:title>
  <dc:creator>Sinauer Associates, Inc.</dc:creator>
  <cp:lastModifiedBy>Malcolm Angus MacIver</cp:lastModifiedBy>
  <cp:revision>139</cp:revision>
  <cp:lastPrinted>2019-11-04T18:51:17Z</cp:lastPrinted>
  <dcterms:created xsi:type="dcterms:W3CDTF">2002-12-24T01:08:46Z</dcterms:created>
  <dcterms:modified xsi:type="dcterms:W3CDTF">2022-11-04T18:35:30Z</dcterms:modified>
</cp:coreProperties>
</file>