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7"/>
  </p:notesMasterIdLst>
  <p:handoutMasterIdLst>
    <p:handoutMasterId r:id="rId18"/>
  </p:handoutMasterIdLst>
  <p:sldIdLst>
    <p:sldId id="257" r:id="rId2"/>
    <p:sldId id="269" r:id="rId3"/>
    <p:sldId id="270" r:id="rId4"/>
    <p:sldId id="341" r:id="rId5"/>
    <p:sldId id="277" r:id="rId6"/>
    <p:sldId id="345" r:id="rId7"/>
    <p:sldId id="297" r:id="rId8"/>
    <p:sldId id="344" r:id="rId9"/>
    <p:sldId id="343" r:id="rId10"/>
    <p:sldId id="342" r:id="rId11"/>
    <p:sldId id="256" r:id="rId12"/>
    <p:sldId id="289" r:id="rId13"/>
    <p:sldId id="290" r:id="rId14"/>
    <p:sldId id="291" r:id="rId15"/>
    <p:sldId id="334" r:id="rId1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3"/>
    <p:restoredTop sz="94626"/>
  </p:normalViewPr>
  <p:slideViewPr>
    <p:cSldViewPr>
      <p:cViewPr varScale="1">
        <p:scale>
          <a:sx n="121" d="100"/>
          <a:sy n="121" d="100"/>
        </p:scale>
        <p:origin x="160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8633FEA-7A4A-B6D6-D8C1-744BA457536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0F068D79-7F44-11B8-17D5-6B482D81C82D}"/>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9949968-E6FA-594D-BA79-A0B4B7FC62FF}" type="datetimeFigureOut">
              <a:rPr lang="en-US" altLang="en-US"/>
              <a:pPr>
                <a:defRPr/>
              </a:pPr>
              <a:t>9/30/22</a:t>
            </a:fld>
            <a:endParaRPr lang="en-US" altLang="en-US"/>
          </a:p>
        </p:txBody>
      </p:sp>
      <p:sp>
        <p:nvSpPr>
          <p:cNvPr id="4" name="Footer Placeholder 3">
            <a:extLst>
              <a:ext uri="{FF2B5EF4-FFF2-40B4-BE49-F238E27FC236}">
                <a16:creationId xmlns:a16="http://schemas.microsoft.com/office/drawing/2014/main" id="{0A118ABD-D6C2-BBF4-FD71-ABB85C9D1A79}"/>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92FAEF0A-D917-37AF-C8D0-E7A177CB35C4}"/>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5B4B43F9-925B-C249-B9EF-B21A4BD621E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C57BB9F-21F2-CF0C-E8F8-EDC5DFF125BF}"/>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106499" name="Rectangle 3">
            <a:extLst>
              <a:ext uri="{FF2B5EF4-FFF2-40B4-BE49-F238E27FC236}">
                <a16:creationId xmlns:a16="http://schemas.microsoft.com/office/drawing/2014/main" id="{7E2E2444-3F4E-BB1F-76A8-A02F6413D826}"/>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Times" charset="0"/>
                <a:ea typeface="+mn-ea"/>
                <a:cs typeface="+mn-cs"/>
              </a:defRPr>
            </a:lvl1pPr>
          </a:lstStyle>
          <a:p>
            <a:pPr>
              <a:defRPr/>
            </a:pPr>
            <a:endParaRPr lang="en-US"/>
          </a:p>
        </p:txBody>
      </p:sp>
      <p:sp>
        <p:nvSpPr>
          <p:cNvPr id="13316" name="Rectangle 4">
            <a:extLst>
              <a:ext uri="{FF2B5EF4-FFF2-40B4-BE49-F238E27FC236}">
                <a16:creationId xmlns:a16="http://schemas.microsoft.com/office/drawing/2014/main" id="{19126B38-0638-81BE-7F19-8BB4C0CF4B2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a:extLst>
              <a:ext uri="{FF2B5EF4-FFF2-40B4-BE49-F238E27FC236}">
                <a16:creationId xmlns:a16="http://schemas.microsoft.com/office/drawing/2014/main" id="{0281CA3A-2DBF-AD63-D7F0-CD62FA36B63F}"/>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6502" name="Rectangle 6">
            <a:extLst>
              <a:ext uri="{FF2B5EF4-FFF2-40B4-BE49-F238E27FC236}">
                <a16:creationId xmlns:a16="http://schemas.microsoft.com/office/drawing/2014/main" id="{BE613BB2-2971-006D-6A43-0049DFBF7010}"/>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106503" name="Rectangle 7">
            <a:extLst>
              <a:ext uri="{FF2B5EF4-FFF2-40B4-BE49-F238E27FC236}">
                <a16:creationId xmlns:a16="http://schemas.microsoft.com/office/drawing/2014/main" id="{2308F53E-A5AB-2104-802B-64E77BDF70E0}"/>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Times" pitchFamily="2" charset="0"/>
              </a:defRPr>
            </a:lvl1pPr>
          </a:lstStyle>
          <a:p>
            <a:pPr>
              <a:defRPr/>
            </a:pPr>
            <a:fld id="{78822FF5-C7E5-4E4F-9FF5-545C4798118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2B7B69C7-E549-1205-D352-DAB90E5DD640}"/>
              </a:ext>
            </a:extLst>
          </p:cNvPr>
          <p:cNvSpPr>
            <a:spLocks noGrp="1" noRot="1" noChangeAspect="1" noChangeArrowheads="1" noTextEdit="1"/>
          </p:cNvSpPr>
          <p:nvPr>
            <p:ph type="sldImg"/>
          </p:nvPr>
        </p:nvSpPr>
        <p:spPr>
          <a:ln/>
        </p:spPr>
      </p:sp>
      <p:sp>
        <p:nvSpPr>
          <p:cNvPr id="17410" name="Notes Placeholder 2">
            <a:extLst>
              <a:ext uri="{FF2B5EF4-FFF2-40B4-BE49-F238E27FC236}">
                <a16:creationId xmlns:a16="http://schemas.microsoft.com/office/drawing/2014/main" id="{9139CE50-C63D-AC38-A264-5CE6B43CD1F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b="1">
                <a:latin typeface="Times" pitchFamily="2" charset="0"/>
                <a:ea typeface="ＭＳ Ｐゴシック" panose="020B0600070205080204" pitchFamily="34" charset="-128"/>
              </a:rPr>
              <a:t>FIGURE 2.2  Recording passive and active electrical signals in a nerve cell.</a:t>
            </a:r>
            <a:r>
              <a:rPr lang="en-US" altLang="en-US">
                <a:latin typeface="Times" pitchFamily="2" charset="0"/>
                <a:ea typeface="ＭＳ Ｐゴシック" panose="020B0600070205080204" pitchFamily="34" charset="-128"/>
              </a:rPr>
              <a:t> (A) Two microelectrodes are inserted into a neuron; one of these measures membrane potential while the other injects current into the neuron. (B) Inserting the voltage-measuring microelectrode into the neuron (bottom) reveals a negative potential, the resting membrane potential. Injecting current through the other microelectrode (top) alters the neuronal membrane potential. Hyperpolarizing current pulses produce only passive changes in the membrane potential. While small depolarizing currents also elicit only passive responses, depolarizations that cause the membrane potential to meet or exceed threshold additionally evoke action potentials. </a:t>
            </a:r>
          </a:p>
        </p:txBody>
      </p:sp>
      <p:sp>
        <p:nvSpPr>
          <p:cNvPr id="17411" name="Slide Number Placeholder 3">
            <a:extLst>
              <a:ext uri="{FF2B5EF4-FFF2-40B4-BE49-F238E27FC236}">
                <a16:creationId xmlns:a16="http://schemas.microsoft.com/office/drawing/2014/main" id="{CE4F27B7-E5D8-715A-823D-534539518F0F}"/>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48F9BFB-1F99-D84D-BCBD-1756B6CB3DB8}" type="slidenum">
              <a:rPr lang="en-US" altLang="en-US" sz="1200" smtClean="0">
                <a:latin typeface="Times" pitchFamily="2" charset="0"/>
              </a:rPr>
              <a:pPr/>
              <a:t>2</a:t>
            </a:fld>
            <a:endParaRPr lang="en-US" altLang="en-US" sz="1200">
              <a:latin typeface="Times" pitchFamily="2"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C9106F15-03A6-BFD6-6C3D-B89D4AB6FD6B}"/>
              </a:ext>
            </a:extLst>
          </p:cNvPr>
          <p:cNvSpPr>
            <a:spLocks noGrp="1" noRot="1" noChangeAspect="1" noChangeArrowheads="1" noTextEdit="1"/>
          </p:cNvSpPr>
          <p:nvPr>
            <p:ph type="sldImg"/>
          </p:nvPr>
        </p:nvSpPr>
        <p:spPr>
          <a:ln/>
        </p:spPr>
      </p:sp>
      <p:sp>
        <p:nvSpPr>
          <p:cNvPr id="37890" name="Notes Placeholder 2">
            <a:extLst>
              <a:ext uri="{FF2B5EF4-FFF2-40B4-BE49-F238E27FC236}">
                <a16:creationId xmlns:a16="http://schemas.microsoft.com/office/drawing/2014/main" id="{4DF8CA96-EC2B-BF9A-8E94-756D866DDDD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b="1">
                <a:latin typeface="Times" pitchFamily="2" charset="0"/>
                <a:ea typeface="ＭＳ Ｐゴシック" panose="020B0600070205080204" pitchFamily="34" charset="-128"/>
              </a:rPr>
              <a:t>FIGURE 2.9  The role of Na</a:t>
            </a:r>
            <a:r>
              <a:rPr lang="en-US" altLang="en-US" b="1" baseline="30000">
                <a:latin typeface="Times" pitchFamily="2" charset="0"/>
                <a:ea typeface="ＭＳ Ｐゴシック" panose="020B0600070205080204" pitchFamily="34" charset="-128"/>
              </a:rPr>
              <a:t>+</a:t>
            </a:r>
            <a:r>
              <a:rPr lang="en-US" altLang="en-US" b="1">
                <a:latin typeface="Times" pitchFamily="2" charset="0"/>
                <a:ea typeface="ＭＳ Ｐゴシック" panose="020B0600070205080204" pitchFamily="34" charset="-128"/>
              </a:rPr>
              <a:t> in generating an action potential in a squid giant axon.</a:t>
            </a:r>
            <a:r>
              <a:rPr lang="en-US" altLang="en-US">
                <a:latin typeface="Times" pitchFamily="2" charset="0"/>
                <a:ea typeface="ＭＳ Ｐゴシック" panose="020B0600070205080204" pitchFamily="34" charset="-128"/>
              </a:rPr>
              <a:t> (A) An action potential evoked with the normal ion concentrations inside and outside the cell. (B,C) The amplitude and rate of rise of the action potential (B) diminish when external Na</a:t>
            </a:r>
            <a:r>
              <a:rPr lang="en-US" altLang="en-US" baseline="30000">
                <a:latin typeface="Times" pitchFamily="2" charset="0"/>
                <a:ea typeface="ＭＳ Ｐゴシック" panose="020B0600070205080204" pitchFamily="34" charset="-128"/>
              </a:rPr>
              <a:t>+</a:t>
            </a:r>
            <a:r>
              <a:rPr lang="en-US" altLang="en-US">
                <a:latin typeface="Times" pitchFamily="2" charset="0"/>
                <a:ea typeface="ＭＳ Ｐゴシック" panose="020B0600070205080204" pitchFamily="34" charset="-128"/>
              </a:rPr>
              <a:t> concentration is reduced to one-third of normal, but recover (C) when the Na</a:t>
            </a:r>
            <a:r>
              <a:rPr lang="en-US" altLang="en-US" baseline="30000">
                <a:latin typeface="Times" pitchFamily="2" charset="0"/>
                <a:ea typeface="ＭＳ Ｐゴシック" panose="020B0600070205080204" pitchFamily="34" charset="-128"/>
              </a:rPr>
              <a:t>+</a:t>
            </a:r>
            <a:r>
              <a:rPr lang="en-US" altLang="en-US">
                <a:latin typeface="Times" pitchFamily="2" charset="0"/>
                <a:ea typeface="ＭＳ Ｐゴシック" panose="020B0600070205080204" pitchFamily="34" charset="-128"/>
              </a:rPr>
              <a:t> is replaced. (D,E) Although the amplitude of the action potential (D) is quite sensitive to the external concentration of Na</a:t>
            </a:r>
            <a:r>
              <a:rPr lang="en-US" altLang="en-US" baseline="30000">
                <a:latin typeface="Times" pitchFamily="2" charset="0"/>
                <a:ea typeface="ＭＳ Ｐゴシック" panose="020B0600070205080204" pitchFamily="34" charset="-128"/>
              </a:rPr>
              <a:t>+</a:t>
            </a:r>
            <a:r>
              <a:rPr lang="en-US" altLang="en-US">
                <a:latin typeface="Times" pitchFamily="2" charset="0"/>
                <a:ea typeface="ＭＳ Ｐゴシック" panose="020B0600070205080204" pitchFamily="34" charset="-128"/>
              </a:rPr>
              <a:t>, the resting membrane potential (E) is little affected by changing the concentration of this ion. (After Hodgkin and Katz, 1949.)</a:t>
            </a:r>
          </a:p>
        </p:txBody>
      </p:sp>
      <p:sp>
        <p:nvSpPr>
          <p:cNvPr id="37891" name="Slide Number Placeholder 3">
            <a:extLst>
              <a:ext uri="{FF2B5EF4-FFF2-40B4-BE49-F238E27FC236}">
                <a16:creationId xmlns:a16="http://schemas.microsoft.com/office/drawing/2014/main" id="{E4B42155-23EB-508D-9E87-C3312B0477E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7D0A6DF-854A-E44D-BB51-4A471D0F6C6A}" type="slidenum">
              <a:rPr lang="en-US" altLang="en-US" sz="1200" smtClean="0">
                <a:latin typeface="Times" pitchFamily="2" charset="0"/>
              </a:rPr>
              <a:pPr/>
              <a:t>14</a:t>
            </a:fld>
            <a:endParaRPr lang="en-US" altLang="en-US" sz="1200">
              <a:latin typeface="Times" pitchFamily="2"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a:extLst>
              <a:ext uri="{FF2B5EF4-FFF2-40B4-BE49-F238E27FC236}">
                <a16:creationId xmlns:a16="http://schemas.microsoft.com/office/drawing/2014/main" id="{C466782A-65F0-E6BB-A1A1-9EEB98485459}"/>
              </a:ext>
            </a:extLst>
          </p:cNvPr>
          <p:cNvSpPr>
            <a:spLocks noGrp="1" noRot="1" noChangeAspect="1" noChangeArrowheads="1" noTextEdit="1"/>
          </p:cNvSpPr>
          <p:nvPr>
            <p:ph type="sldImg"/>
          </p:nvPr>
        </p:nvSpPr>
        <p:spPr>
          <a:ln/>
        </p:spPr>
      </p:sp>
      <p:sp>
        <p:nvSpPr>
          <p:cNvPr id="19458" name="Notes Placeholder 2">
            <a:extLst>
              <a:ext uri="{FF2B5EF4-FFF2-40B4-BE49-F238E27FC236}">
                <a16:creationId xmlns:a16="http://schemas.microsoft.com/office/drawing/2014/main" id="{02BEA3F9-33A8-5B96-7F63-E389EE36CAA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b="1">
                <a:latin typeface="Times" pitchFamily="2" charset="0"/>
                <a:ea typeface="ＭＳ Ｐゴシック" panose="020B0600070205080204" pitchFamily="34" charset="-128"/>
              </a:rPr>
              <a:t>FIGURE 2.2  Recording passive and active electrical signals in a nerve cell.</a:t>
            </a:r>
            <a:r>
              <a:rPr lang="en-US" altLang="en-US">
                <a:latin typeface="Times" pitchFamily="2" charset="0"/>
                <a:ea typeface="ＭＳ Ｐゴシック" panose="020B0600070205080204" pitchFamily="34" charset="-128"/>
              </a:rPr>
              <a:t> (A) Two microelectrodes are inserted into a neuron; one of these measures membrane potential while the other injects current into the neuron. (B) Inserting the voltage-measuring microelectrode into the neuron (bottom) reveals a negative potential, the resting membrane potential. Injecting current through the other microelectrode (top) alters the neuronal membrane potential. Hyperpolarizing current pulses produce only passive changes in the membrane potential. While small depolarizing currents also elicit only passive responses, depolarizations that cause the membrane potential to meet or exceed threshold additionally evoke action potentials. </a:t>
            </a:r>
          </a:p>
          <a:p>
            <a:endParaRPr lang="en-US" altLang="en-US">
              <a:latin typeface="Times" pitchFamily="2" charset="0"/>
              <a:ea typeface="ＭＳ Ｐゴシック" panose="020B0600070205080204" pitchFamily="34" charset="-128"/>
            </a:endParaRPr>
          </a:p>
        </p:txBody>
      </p:sp>
      <p:sp>
        <p:nvSpPr>
          <p:cNvPr id="19459" name="Slide Number Placeholder 3">
            <a:extLst>
              <a:ext uri="{FF2B5EF4-FFF2-40B4-BE49-F238E27FC236}">
                <a16:creationId xmlns:a16="http://schemas.microsoft.com/office/drawing/2014/main" id="{0A22C3C8-2725-8119-7B1E-D9E69D92A9C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0BD101B-3F33-304B-AFA4-0069216CA75E}" type="slidenum">
              <a:rPr lang="en-US" altLang="en-US" sz="1200" smtClean="0">
                <a:latin typeface="Times" pitchFamily="2" charset="0"/>
              </a:rPr>
              <a:pPr/>
              <a:t>3</a:t>
            </a:fld>
            <a:endParaRPr lang="en-US" altLang="en-US" sz="1200">
              <a:latin typeface="Times" pitchFamily="2"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806FDE41-4487-461A-299F-F8E5D12D9EC6}"/>
              </a:ext>
            </a:extLst>
          </p:cNvPr>
          <p:cNvSpPr>
            <a:spLocks noGrp="1" noRot="1" noChangeAspect="1" noChangeArrowheads="1" noTextEdit="1"/>
          </p:cNvSpPr>
          <p:nvPr>
            <p:ph type="sldImg"/>
          </p:nvPr>
        </p:nvSpPr>
        <p:spPr>
          <a:ln/>
        </p:spPr>
      </p:sp>
      <p:sp>
        <p:nvSpPr>
          <p:cNvPr id="22530" name="Notes Placeholder 2">
            <a:extLst>
              <a:ext uri="{FF2B5EF4-FFF2-40B4-BE49-F238E27FC236}">
                <a16:creationId xmlns:a16="http://schemas.microsoft.com/office/drawing/2014/main" id="{9CA7829D-70B8-D491-6408-BEED43E2609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b="1">
                <a:latin typeface="Times" pitchFamily="2" charset="0"/>
                <a:ea typeface="ＭＳ Ｐゴシック" panose="020B0600070205080204" pitchFamily="34" charset="-128"/>
              </a:rPr>
              <a:t>FIGURE 2.4  Active transporters and ion channels are responsible for ion movements across neuronal membranes.</a:t>
            </a:r>
            <a:r>
              <a:rPr lang="en-US" altLang="en-US">
                <a:latin typeface="Times" pitchFamily="2" charset="0"/>
                <a:ea typeface="ＭＳ Ｐゴシック" panose="020B0600070205080204" pitchFamily="34" charset="-128"/>
              </a:rPr>
              <a:t> Transporters create ion concentration differences by actively transporting ions against their chemical gradients. Channels take advantage of these concentration gradients, allowing selected ions to move, via diffusion, down their chemical gradients.</a:t>
            </a:r>
          </a:p>
          <a:p>
            <a:endParaRPr lang="en-US" altLang="en-US">
              <a:latin typeface="Times" pitchFamily="2" charset="0"/>
              <a:ea typeface="ＭＳ Ｐゴシック" panose="020B0600070205080204" pitchFamily="34" charset="-128"/>
            </a:endParaRPr>
          </a:p>
        </p:txBody>
      </p:sp>
      <p:sp>
        <p:nvSpPr>
          <p:cNvPr id="22531" name="Slide Number Placeholder 3">
            <a:extLst>
              <a:ext uri="{FF2B5EF4-FFF2-40B4-BE49-F238E27FC236}">
                <a16:creationId xmlns:a16="http://schemas.microsoft.com/office/drawing/2014/main" id="{AEC95457-32A1-C4E1-CD60-46BAB3573C10}"/>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C386BB6-50F8-B84A-BEEC-FBD54BB2E604}" type="slidenum">
              <a:rPr lang="en-US" altLang="en-US" sz="1200" smtClean="0">
                <a:latin typeface="Times" pitchFamily="2" charset="0"/>
              </a:rPr>
              <a:pPr/>
              <a:t>5</a:t>
            </a:fld>
            <a:endParaRPr lang="en-US" altLang="en-US" sz="1200">
              <a:latin typeface="Times" pitchFamily="2"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9512A425-CCB3-D1D4-73A8-B1085E6B742B}"/>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B214F4BD-6BD2-5D01-4B84-88430186F3D9}"/>
              </a:ext>
            </a:extLst>
          </p:cNvPr>
          <p:cNvSpPr>
            <a:spLocks noGrp="1"/>
          </p:cNvSpPr>
          <p:nvPr>
            <p:ph type="body" idx="1"/>
          </p:nvPr>
        </p:nvSpPr>
        <p:spPr/>
        <p:txBody>
          <a:bodyPr/>
          <a:lstStyle/>
          <a:p>
            <a:pPr>
              <a:defRPr/>
            </a:pPr>
            <a:r>
              <a:rPr lang="en-US" b="1" dirty="0">
                <a:ea typeface="+mn-ea"/>
                <a:cs typeface="+mn-cs"/>
              </a:rPr>
              <a:t>TABLE </a:t>
            </a:r>
            <a:r>
              <a:rPr lang="en-US" b="1" dirty="0"/>
              <a:t>2.1  Extracellular and Intracellular Ion Concentrations</a:t>
            </a:r>
            <a:endParaRPr lang="en-US" dirty="0"/>
          </a:p>
        </p:txBody>
      </p:sp>
      <p:sp>
        <p:nvSpPr>
          <p:cNvPr id="24579" name="Slide Number Placeholder 3">
            <a:extLst>
              <a:ext uri="{FF2B5EF4-FFF2-40B4-BE49-F238E27FC236}">
                <a16:creationId xmlns:a16="http://schemas.microsoft.com/office/drawing/2014/main" id="{E738950C-EC58-5548-113A-457C714CE3C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CF5E48C-7CF2-AA4E-990A-9387BC4F55B4}" type="slidenum">
              <a:rPr lang="en-US" altLang="en-US" sz="1200" smtClean="0">
                <a:latin typeface="Times" pitchFamily="2" charset="0"/>
              </a:rPr>
              <a:pPr/>
              <a:t>7</a:t>
            </a:fld>
            <a:endParaRPr lang="en-US" altLang="en-US" sz="1200">
              <a:latin typeface="Times" pitchFamily="2"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id="{F761F110-F9A3-A25D-3605-4E4606AD85D2}"/>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23A6C85C-E0A5-6932-B413-24A1421AD567}"/>
              </a:ext>
            </a:extLst>
          </p:cNvPr>
          <p:cNvSpPr>
            <a:spLocks noGrp="1"/>
          </p:cNvSpPr>
          <p:nvPr>
            <p:ph type="body" idx="1"/>
          </p:nvPr>
        </p:nvSpPr>
        <p:spPr/>
        <p:txBody>
          <a:bodyPr/>
          <a:lstStyle/>
          <a:p>
            <a:pPr>
              <a:defRPr/>
            </a:pPr>
            <a:r>
              <a:rPr lang="en-US" b="1" dirty="0">
                <a:ea typeface="+mn-ea"/>
                <a:cs typeface="+mn-cs"/>
              </a:rPr>
              <a:t>TABLE </a:t>
            </a:r>
            <a:r>
              <a:rPr lang="en-US" b="1" dirty="0"/>
              <a:t>2.1  Extracellular and Intracellular Ion Concentrations</a:t>
            </a:r>
            <a:endParaRPr lang="en-US" dirty="0"/>
          </a:p>
        </p:txBody>
      </p:sp>
      <p:sp>
        <p:nvSpPr>
          <p:cNvPr id="26627" name="Slide Number Placeholder 3">
            <a:extLst>
              <a:ext uri="{FF2B5EF4-FFF2-40B4-BE49-F238E27FC236}">
                <a16:creationId xmlns:a16="http://schemas.microsoft.com/office/drawing/2014/main" id="{A4DB180B-FE32-9CAF-A65F-7E018F09AD5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4235C2D-E277-4B4E-AA86-C6759329ED25}" type="slidenum">
              <a:rPr lang="en-US" altLang="en-US" sz="1200" smtClean="0">
                <a:latin typeface="Times" pitchFamily="2" charset="0"/>
              </a:rPr>
              <a:pPr/>
              <a:t>8</a:t>
            </a:fld>
            <a:endParaRPr lang="en-US" altLang="en-US" sz="1200">
              <a:latin typeface="Times" pitchFamily="2"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94AB052F-4E24-E1EF-B033-986F19D66357}"/>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50078A20-9578-3B90-D1DB-133D3C46C0DB}"/>
              </a:ext>
            </a:extLst>
          </p:cNvPr>
          <p:cNvSpPr>
            <a:spLocks noGrp="1"/>
          </p:cNvSpPr>
          <p:nvPr>
            <p:ph type="body" idx="1"/>
          </p:nvPr>
        </p:nvSpPr>
        <p:spPr/>
        <p:txBody>
          <a:bodyPr/>
          <a:lstStyle/>
          <a:p>
            <a:pPr>
              <a:defRPr/>
            </a:pPr>
            <a:r>
              <a:rPr lang="en-US" b="1" dirty="0">
                <a:ea typeface="+mn-ea"/>
                <a:cs typeface="+mn-cs"/>
              </a:rPr>
              <a:t>TABLE </a:t>
            </a:r>
            <a:r>
              <a:rPr lang="en-US" b="1" dirty="0"/>
              <a:t>2.1  Extracellular and Intracellular Ion Concentrations</a:t>
            </a:r>
            <a:endParaRPr lang="en-US" dirty="0"/>
          </a:p>
        </p:txBody>
      </p:sp>
      <p:sp>
        <p:nvSpPr>
          <p:cNvPr id="29699" name="Slide Number Placeholder 3">
            <a:extLst>
              <a:ext uri="{FF2B5EF4-FFF2-40B4-BE49-F238E27FC236}">
                <a16:creationId xmlns:a16="http://schemas.microsoft.com/office/drawing/2014/main" id="{F15E596D-41EB-0D96-F575-734480D75805}"/>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90F71F2-DD94-994A-994A-C0B2AE623FC1}" type="slidenum">
              <a:rPr lang="en-US" altLang="en-US" sz="1200" smtClean="0">
                <a:latin typeface="Times" pitchFamily="2" charset="0"/>
              </a:rPr>
              <a:pPr/>
              <a:t>10</a:t>
            </a:fld>
            <a:endParaRPr lang="en-US" altLang="en-US" sz="1200">
              <a:latin typeface="Times" pitchFamily="2"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a:extLst>
              <a:ext uri="{FF2B5EF4-FFF2-40B4-BE49-F238E27FC236}">
                <a16:creationId xmlns:a16="http://schemas.microsoft.com/office/drawing/2014/main" id="{A080D706-F516-2185-2BEB-4C34900979A5}"/>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78A93760-2D54-7A0F-7000-B9093F704A67}"/>
              </a:ext>
            </a:extLst>
          </p:cNvPr>
          <p:cNvSpPr>
            <a:spLocks noGrp="1"/>
          </p:cNvSpPr>
          <p:nvPr>
            <p:ph type="body" idx="1"/>
          </p:nvPr>
        </p:nvSpPr>
        <p:spPr/>
        <p:txBody>
          <a:bodyPr/>
          <a:lstStyle/>
          <a:p>
            <a:pPr>
              <a:defRPr/>
            </a:pPr>
            <a:r>
              <a:rPr lang="en-US" b="1" dirty="0">
                <a:ea typeface="+mn-ea"/>
                <a:cs typeface="+mn-cs"/>
              </a:rPr>
              <a:t>BOX </a:t>
            </a:r>
            <a:r>
              <a:rPr lang="en-US" b="1" dirty="0"/>
              <a:t>2A  The Remarkable Giant Nerve Cells of Squid</a:t>
            </a:r>
            <a:endParaRPr lang="en-US" dirty="0"/>
          </a:p>
          <a:p>
            <a:pPr>
              <a:defRPr/>
            </a:pPr>
            <a:r>
              <a:rPr lang="en-US" dirty="0"/>
              <a:t>(A) Diagram of a squid, showing the location of its giant nerve cells. Different colors indicate the neuronal components of the escape circuitry. The first- and second-level neurons originate in the brain, while the third-level neurons are in the stellate ganglion and innervate muscle cells of the mantle. (B) Giant synapses within the stellate ganglion. The second-level neuron forms a series of fingerlike processes, each of which makes an extraordinarily large synapse with a single third-level neuron. (C) Structure of a giant axon of a third-level neuron lying within its nerve. The enormous difference in the diameters of a squid giant axon and a mammalian axon are shown below.</a:t>
            </a:r>
          </a:p>
        </p:txBody>
      </p:sp>
      <p:sp>
        <p:nvSpPr>
          <p:cNvPr id="31747" name="Slide Number Placeholder 3">
            <a:extLst>
              <a:ext uri="{FF2B5EF4-FFF2-40B4-BE49-F238E27FC236}">
                <a16:creationId xmlns:a16="http://schemas.microsoft.com/office/drawing/2014/main" id="{BD866EC6-B364-D03A-C6E3-73B5B29E9B9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48E3CCE-7E71-8B4C-A4FB-C5D646378B00}" type="slidenum">
              <a:rPr lang="en-US" altLang="en-US" sz="1200" smtClean="0">
                <a:latin typeface="Times" pitchFamily="2" charset="0"/>
              </a:rPr>
              <a:pPr/>
              <a:t>11</a:t>
            </a:fld>
            <a:endParaRPr lang="en-US" altLang="en-US" sz="1200">
              <a:latin typeface="Times" pitchFamily="2"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91495DBD-C414-49F9-6E13-D8D62BE4E97E}"/>
              </a:ext>
            </a:extLst>
          </p:cNvPr>
          <p:cNvSpPr>
            <a:spLocks noGrp="1" noRot="1" noChangeAspect="1" noChangeArrowheads="1" noTextEdit="1"/>
          </p:cNvSpPr>
          <p:nvPr>
            <p:ph type="sldImg"/>
          </p:nvPr>
        </p:nvSpPr>
        <p:spPr>
          <a:ln/>
        </p:spPr>
      </p:sp>
      <p:sp>
        <p:nvSpPr>
          <p:cNvPr id="33794" name="Notes Placeholder 2">
            <a:extLst>
              <a:ext uri="{FF2B5EF4-FFF2-40B4-BE49-F238E27FC236}">
                <a16:creationId xmlns:a16="http://schemas.microsoft.com/office/drawing/2014/main" id="{178C618D-0AE2-AD88-2EF9-12C5A8AE5EA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b="1">
                <a:latin typeface="Times" pitchFamily="2" charset="0"/>
                <a:ea typeface="ＭＳ Ｐゴシック" panose="020B0600070205080204" pitchFamily="34" charset="-128"/>
              </a:rPr>
              <a:t>FIGURE 2.8  The resting membrane potential of a squid giant axon is determined by the K</a:t>
            </a:r>
            <a:r>
              <a:rPr lang="en-US" altLang="en-US" b="1" baseline="30000">
                <a:latin typeface="Times" pitchFamily="2" charset="0"/>
                <a:ea typeface="ＭＳ Ｐゴシック" panose="020B0600070205080204" pitchFamily="34" charset="-128"/>
              </a:rPr>
              <a:t>+</a:t>
            </a:r>
            <a:r>
              <a:rPr lang="en-US" altLang="en-US" b="1">
                <a:latin typeface="Times" pitchFamily="2" charset="0"/>
                <a:ea typeface="ＭＳ Ｐゴシック" panose="020B0600070205080204" pitchFamily="34" charset="-128"/>
              </a:rPr>
              <a:t> concentration gradient across the membrane.</a:t>
            </a:r>
            <a:r>
              <a:rPr lang="en-US" altLang="en-US">
                <a:latin typeface="Times" pitchFamily="2" charset="0"/>
                <a:ea typeface="ＭＳ Ｐゴシック" panose="020B0600070205080204" pitchFamily="34" charset="-128"/>
              </a:rPr>
              <a:t> (A) Increasing the external K</a:t>
            </a:r>
            <a:r>
              <a:rPr lang="en-US" altLang="en-US" baseline="30000">
                <a:latin typeface="Times" pitchFamily="2" charset="0"/>
                <a:ea typeface="ＭＳ Ｐゴシック" panose="020B0600070205080204" pitchFamily="34" charset="-128"/>
              </a:rPr>
              <a:t>+</a:t>
            </a:r>
            <a:r>
              <a:rPr lang="en-US" altLang="en-US">
                <a:latin typeface="Times" pitchFamily="2" charset="0"/>
                <a:ea typeface="ＭＳ Ｐゴシック" panose="020B0600070205080204" pitchFamily="34" charset="-128"/>
              </a:rPr>
              <a:t> concentration depolarizes the resting membrane potential. (B) Relationship between resting membrane potential and external K</a:t>
            </a:r>
            <a:r>
              <a:rPr lang="en-US" altLang="en-US" baseline="30000">
                <a:latin typeface="Times" pitchFamily="2" charset="0"/>
                <a:ea typeface="ＭＳ Ｐゴシック" panose="020B0600070205080204" pitchFamily="34" charset="-128"/>
              </a:rPr>
              <a:t>+</a:t>
            </a:r>
            <a:r>
              <a:rPr lang="en-US" altLang="en-US">
                <a:latin typeface="Times" pitchFamily="2" charset="0"/>
                <a:ea typeface="ＭＳ Ｐゴシック" panose="020B0600070205080204" pitchFamily="34" charset="-128"/>
              </a:rPr>
              <a:t> concentration, plotted on a semilogarithmic scale. The straight line represents a slope of 58 mV per tenfold change in concentration, as given by the Nernst equation. (After Hodgkin and Katz, 1949.)</a:t>
            </a:r>
          </a:p>
        </p:txBody>
      </p:sp>
      <p:sp>
        <p:nvSpPr>
          <p:cNvPr id="33795" name="Slide Number Placeholder 3">
            <a:extLst>
              <a:ext uri="{FF2B5EF4-FFF2-40B4-BE49-F238E27FC236}">
                <a16:creationId xmlns:a16="http://schemas.microsoft.com/office/drawing/2014/main" id="{8CDBF656-FB3E-5DD3-65BA-BD8574953469}"/>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36615BE-2676-204C-88ED-F46827489ACC}" type="slidenum">
              <a:rPr lang="en-US" altLang="en-US" sz="1200" smtClean="0">
                <a:latin typeface="Times" pitchFamily="2" charset="0"/>
              </a:rPr>
              <a:pPr/>
              <a:t>12</a:t>
            </a:fld>
            <a:endParaRPr lang="en-US" altLang="en-US" sz="1200">
              <a:latin typeface="Times" pitchFamily="2"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a:extLst>
              <a:ext uri="{FF2B5EF4-FFF2-40B4-BE49-F238E27FC236}">
                <a16:creationId xmlns:a16="http://schemas.microsoft.com/office/drawing/2014/main" id="{23C378A8-4281-B796-0509-2F3B4527B2DF}"/>
              </a:ext>
            </a:extLst>
          </p:cNvPr>
          <p:cNvSpPr>
            <a:spLocks noGrp="1" noRot="1" noChangeAspect="1" noChangeArrowheads="1" noTextEdit="1"/>
          </p:cNvSpPr>
          <p:nvPr>
            <p:ph type="sldImg"/>
          </p:nvPr>
        </p:nvSpPr>
        <p:spPr>
          <a:ln/>
        </p:spPr>
      </p:sp>
      <p:sp>
        <p:nvSpPr>
          <p:cNvPr id="35842" name="Notes Placeholder 2">
            <a:extLst>
              <a:ext uri="{FF2B5EF4-FFF2-40B4-BE49-F238E27FC236}">
                <a16:creationId xmlns:a16="http://schemas.microsoft.com/office/drawing/2014/main" id="{F433D8D3-C727-CE0C-E29C-D839ACBB48D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b="1">
                <a:latin typeface="Times" pitchFamily="2" charset="0"/>
                <a:ea typeface="ＭＳ Ｐゴシック" panose="020B0600070205080204" pitchFamily="34" charset="-128"/>
              </a:rPr>
              <a:t>FIGURE 2.8  The resting membrane potential of a squid giant axon is determined by the K</a:t>
            </a:r>
            <a:r>
              <a:rPr lang="en-US" altLang="en-US" b="1" baseline="30000">
                <a:latin typeface="Times" pitchFamily="2" charset="0"/>
                <a:ea typeface="ＭＳ Ｐゴシック" panose="020B0600070205080204" pitchFamily="34" charset="-128"/>
              </a:rPr>
              <a:t>+</a:t>
            </a:r>
            <a:r>
              <a:rPr lang="en-US" altLang="en-US" b="1">
                <a:latin typeface="Times" pitchFamily="2" charset="0"/>
                <a:ea typeface="ＭＳ Ｐゴシック" panose="020B0600070205080204" pitchFamily="34" charset="-128"/>
              </a:rPr>
              <a:t> concentration gradient across the membrane.</a:t>
            </a:r>
            <a:r>
              <a:rPr lang="en-US" altLang="en-US">
                <a:latin typeface="Times" pitchFamily="2" charset="0"/>
                <a:ea typeface="ＭＳ Ｐゴシック" panose="020B0600070205080204" pitchFamily="34" charset="-128"/>
              </a:rPr>
              <a:t> (A) Increasing the external K</a:t>
            </a:r>
            <a:r>
              <a:rPr lang="en-US" altLang="en-US" baseline="30000">
                <a:latin typeface="Times" pitchFamily="2" charset="0"/>
                <a:ea typeface="ＭＳ Ｐゴシック" panose="020B0600070205080204" pitchFamily="34" charset="-128"/>
              </a:rPr>
              <a:t>+</a:t>
            </a:r>
            <a:r>
              <a:rPr lang="en-US" altLang="en-US">
                <a:latin typeface="Times" pitchFamily="2" charset="0"/>
                <a:ea typeface="ＭＳ Ｐゴシック" panose="020B0600070205080204" pitchFamily="34" charset="-128"/>
              </a:rPr>
              <a:t> concentration depolarizes the resting membrane potential. (B) Relationship between resting membrane potential and external K</a:t>
            </a:r>
            <a:r>
              <a:rPr lang="en-US" altLang="en-US" baseline="30000">
                <a:latin typeface="Times" pitchFamily="2" charset="0"/>
                <a:ea typeface="ＭＳ Ｐゴシック" panose="020B0600070205080204" pitchFamily="34" charset="-128"/>
              </a:rPr>
              <a:t>+</a:t>
            </a:r>
            <a:r>
              <a:rPr lang="en-US" altLang="en-US">
                <a:latin typeface="Times" pitchFamily="2" charset="0"/>
                <a:ea typeface="ＭＳ Ｐゴシック" panose="020B0600070205080204" pitchFamily="34" charset="-128"/>
              </a:rPr>
              <a:t> concentration, plotted on a semilogarithmic scale. The straight line represents a slope of 58 mV per tenfold change in concentration, as given by the Nernst equation. (After Hodgkin and Katz, 1949.)</a:t>
            </a:r>
          </a:p>
          <a:p>
            <a:endParaRPr lang="en-US" altLang="en-US">
              <a:latin typeface="Times" pitchFamily="2" charset="0"/>
              <a:ea typeface="ＭＳ Ｐゴシック" panose="020B0600070205080204" pitchFamily="34" charset="-128"/>
            </a:endParaRPr>
          </a:p>
        </p:txBody>
      </p:sp>
      <p:sp>
        <p:nvSpPr>
          <p:cNvPr id="35843" name="Slide Number Placeholder 3">
            <a:extLst>
              <a:ext uri="{FF2B5EF4-FFF2-40B4-BE49-F238E27FC236}">
                <a16:creationId xmlns:a16="http://schemas.microsoft.com/office/drawing/2014/main" id="{6DDECEDE-EB96-7669-645A-9FBCFFDAF11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27B8932-642B-014E-8ADF-0F4A0AF0B283}" type="slidenum">
              <a:rPr lang="en-US" altLang="en-US" sz="1200" smtClean="0">
                <a:latin typeface="Times" pitchFamily="2" charset="0"/>
              </a:rPr>
              <a:pPr/>
              <a:t>13</a:t>
            </a:fld>
            <a:endParaRPr lang="en-US" altLang="en-US" sz="1200">
              <a:latin typeface="Times" pitchFamily="2"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02816FCF-68A2-F896-43D1-608684F7388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F9C494F-CC6E-6E6B-1172-DA50B3E00C9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652BB95-9BE9-C43D-2200-23E3CC8C4F14}"/>
              </a:ext>
            </a:extLst>
          </p:cNvPr>
          <p:cNvSpPr>
            <a:spLocks noGrp="1" noChangeArrowheads="1"/>
          </p:cNvSpPr>
          <p:nvPr>
            <p:ph type="sldNum" sz="quarter" idx="12"/>
          </p:nvPr>
        </p:nvSpPr>
        <p:spPr>
          <a:ln/>
        </p:spPr>
        <p:txBody>
          <a:bodyPr/>
          <a:lstStyle>
            <a:lvl1pPr>
              <a:defRPr/>
            </a:lvl1pPr>
          </a:lstStyle>
          <a:p>
            <a:pPr>
              <a:defRPr/>
            </a:pPr>
            <a:fld id="{A992DAC8-6EB6-B843-AF05-FA1CE05A1383}" type="slidenum">
              <a:rPr lang="en-US" altLang="en-US"/>
              <a:pPr>
                <a:defRPr/>
              </a:pPr>
              <a:t>‹#›</a:t>
            </a:fld>
            <a:endParaRPr lang="en-US" altLang="en-US"/>
          </a:p>
        </p:txBody>
      </p:sp>
    </p:spTree>
    <p:extLst>
      <p:ext uri="{BB962C8B-B14F-4D97-AF65-F5344CB8AC3E}">
        <p14:creationId xmlns:p14="http://schemas.microsoft.com/office/powerpoint/2010/main" val="3633967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A311E25-B3E7-5CFE-CB23-55F0907F5FF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70155EE-C506-67FB-55DF-AB307B23A23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F5F2E42-C183-7FD3-0D82-CB1B7266C161}"/>
              </a:ext>
            </a:extLst>
          </p:cNvPr>
          <p:cNvSpPr>
            <a:spLocks noGrp="1" noChangeArrowheads="1"/>
          </p:cNvSpPr>
          <p:nvPr>
            <p:ph type="sldNum" sz="quarter" idx="12"/>
          </p:nvPr>
        </p:nvSpPr>
        <p:spPr>
          <a:ln/>
        </p:spPr>
        <p:txBody>
          <a:bodyPr/>
          <a:lstStyle>
            <a:lvl1pPr>
              <a:defRPr/>
            </a:lvl1pPr>
          </a:lstStyle>
          <a:p>
            <a:pPr>
              <a:defRPr/>
            </a:pPr>
            <a:fld id="{9520DB83-44F8-1340-8CFC-DBC2CA9A76FB}" type="slidenum">
              <a:rPr lang="en-US" altLang="en-US"/>
              <a:pPr>
                <a:defRPr/>
              </a:pPr>
              <a:t>‹#›</a:t>
            </a:fld>
            <a:endParaRPr lang="en-US" altLang="en-US"/>
          </a:p>
        </p:txBody>
      </p:sp>
    </p:spTree>
    <p:extLst>
      <p:ext uri="{BB962C8B-B14F-4D97-AF65-F5344CB8AC3E}">
        <p14:creationId xmlns:p14="http://schemas.microsoft.com/office/powerpoint/2010/main" val="239190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1261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5946E78-BAB1-04B3-C70A-8D03D297D59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A233D6C-2AB4-A03A-CA76-B26B4DCD72D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9C1AF12-EBE8-6D36-161D-ECE22CF5BF7E}"/>
              </a:ext>
            </a:extLst>
          </p:cNvPr>
          <p:cNvSpPr>
            <a:spLocks noGrp="1" noChangeArrowheads="1"/>
          </p:cNvSpPr>
          <p:nvPr>
            <p:ph type="sldNum" sz="quarter" idx="12"/>
          </p:nvPr>
        </p:nvSpPr>
        <p:spPr>
          <a:ln/>
        </p:spPr>
        <p:txBody>
          <a:bodyPr/>
          <a:lstStyle>
            <a:lvl1pPr>
              <a:defRPr/>
            </a:lvl1pPr>
          </a:lstStyle>
          <a:p>
            <a:pPr>
              <a:defRPr/>
            </a:pPr>
            <a:fld id="{550E030B-D8E0-A64E-B244-E5F82711FC27}" type="slidenum">
              <a:rPr lang="en-US" altLang="en-US"/>
              <a:pPr>
                <a:defRPr/>
              </a:pPr>
              <a:t>‹#›</a:t>
            </a:fld>
            <a:endParaRPr lang="en-US" altLang="en-US"/>
          </a:p>
        </p:txBody>
      </p:sp>
    </p:spTree>
    <p:extLst>
      <p:ext uri="{BB962C8B-B14F-4D97-AF65-F5344CB8AC3E}">
        <p14:creationId xmlns:p14="http://schemas.microsoft.com/office/powerpoint/2010/main" val="387183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63D9C0B-59A1-EBB5-9F25-BAF67148BFA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B4FA14B-4430-BFA0-094E-E052C435A2D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D0473D6-BC76-E230-EE2B-057777EB8FD4}"/>
              </a:ext>
            </a:extLst>
          </p:cNvPr>
          <p:cNvSpPr>
            <a:spLocks noGrp="1" noChangeArrowheads="1"/>
          </p:cNvSpPr>
          <p:nvPr>
            <p:ph type="sldNum" sz="quarter" idx="12"/>
          </p:nvPr>
        </p:nvSpPr>
        <p:spPr>
          <a:ln/>
        </p:spPr>
        <p:txBody>
          <a:bodyPr/>
          <a:lstStyle>
            <a:lvl1pPr>
              <a:defRPr/>
            </a:lvl1pPr>
          </a:lstStyle>
          <a:p>
            <a:pPr>
              <a:defRPr/>
            </a:pPr>
            <a:fld id="{1D60DCA8-53F6-A041-981B-A8D92800077B}" type="slidenum">
              <a:rPr lang="en-US" altLang="en-US"/>
              <a:pPr>
                <a:defRPr/>
              </a:pPr>
              <a:t>‹#›</a:t>
            </a:fld>
            <a:endParaRPr lang="en-US" altLang="en-US"/>
          </a:p>
        </p:txBody>
      </p:sp>
    </p:spTree>
    <p:extLst>
      <p:ext uri="{BB962C8B-B14F-4D97-AF65-F5344CB8AC3E}">
        <p14:creationId xmlns:p14="http://schemas.microsoft.com/office/powerpoint/2010/main" val="1855285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F314EF9-95E1-EB04-5056-D26A599E2B4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7850D2C-397F-10C5-C680-E6C55449A91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576920B-60AA-FA9E-5BBF-050921445853}"/>
              </a:ext>
            </a:extLst>
          </p:cNvPr>
          <p:cNvSpPr>
            <a:spLocks noGrp="1" noChangeArrowheads="1"/>
          </p:cNvSpPr>
          <p:nvPr>
            <p:ph type="sldNum" sz="quarter" idx="12"/>
          </p:nvPr>
        </p:nvSpPr>
        <p:spPr>
          <a:ln/>
        </p:spPr>
        <p:txBody>
          <a:bodyPr/>
          <a:lstStyle>
            <a:lvl1pPr>
              <a:defRPr/>
            </a:lvl1pPr>
          </a:lstStyle>
          <a:p>
            <a:pPr>
              <a:defRPr/>
            </a:pPr>
            <a:fld id="{1918B478-3C5F-D54E-BBA4-30FCFA0E7354}" type="slidenum">
              <a:rPr lang="en-US" altLang="en-US"/>
              <a:pPr>
                <a:defRPr/>
              </a:pPr>
              <a:t>‹#›</a:t>
            </a:fld>
            <a:endParaRPr lang="en-US" altLang="en-US"/>
          </a:p>
        </p:txBody>
      </p:sp>
    </p:spTree>
    <p:extLst>
      <p:ext uri="{BB962C8B-B14F-4D97-AF65-F5344CB8AC3E}">
        <p14:creationId xmlns:p14="http://schemas.microsoft.com/office/powerpoint/2010/main" val="557327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9A1A03F-C0EA-10E5-7740-066E72AF46F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67ACF6D-919B-7FE4-E22F-343DFF8325E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F6285D6-9EB2-90D3-1E88-26D6FD901837}"/>
              </a:ext>
            </a:extLst>
          </p:cNvPr>
          <p:cNvSpPr>
            <a:spLocks noGrp="1" noChangeArrowheads="1"/>
          </p:cNvSpPr>
          <p:nvPr>
            <p:ph type="sldNum" sz="quarter" idx="12"/>
          </p:nvPr>
        </p:nvSpPr>
        <p:spPr>
          <a:ln/>
        </p:spPr>
        <p:txBody>
          <a:bodyPr/>
          <a:lstStyle>
            <a:lvl1pPr>
              <a:defRPr/>
            </a:lvl1pPr>
          </a:lstStyle>
          <a:p>
            <a:pPr>
              <a:defRPr/>
            </a:pPr>
            <a:fld id="{6711EF47-DAC8-FE4C-9C27-7D9EA8607039}" type="slidenum">
              <a:rPr lang="en-US" altLang="en-US"/>
              <a:pPr>
                <a:defRPr/>
              </a:pPr>
              <a:t>‹#›</a:t>
            </a:fld>
            <a:endParaRPr lang="en-US" altLang="en-US"/>
          </a:p>
        </p:txBody>
      </p:sp>
    </p:spTree>
    <p:extLst>
      <p:ext uri="{BB962C8B-B14F-4D97-AF65-F5344CB8AC3E}">
        <p14:creationId xmlns:p14="http://schemas.microsoft.com/office/powerpoint/2010/main" val="76115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096D4F4-E827-2B96-0E5F-42F9132BF01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9BDDB7F-523A-7A65-CCBE-B63DB610D9D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ADC5E74-C270-5979-82F3-4AFCDC13C415}"/>
              </a:ext>
            </a:extLst>
          </p:cNvPr>
          <p:cNvSpPr>
            <a:spLocks noGrp="1" noChangeArrowheads="1"/>
          </p:cNvSpPr>
          <p:nvPr>
            <p:ph type="sldNum" sz="quarter" idx="12"/>
          </p:nvPr>
        </p:nvSpPr>
        <p:spPr>
          <a:ln/>
        </p:spPr>
        <p:txBody>
          <a:bodyPr/>
          <a:lstStyle>
            <a:lvl1pPr>
              <a:defRPr/>
            </a:lvl1pPr>
          </a:lstStyle>
          <a:p>
            <a:pPr>
              <a:defRPr/>
            </a:pPr>
            <a:fld id="{C9CACCF0-801B-AF47-B500-2FF4F6693C8F}" type="slidenum">
              <a:rPr lang="en-US" altLang="en-US"/>
              <a:pPr>
                <a:defRPr/>
              </a:pPr>
              <a:t>‹#›</a:t>
            </a:fld>
            <a:endParaRPr lang="en-US" altLang="en-US"/>
          </a:p>
        </p:txBody>
      </p:sp>
    </p:spTree>
    <p:extLst>
      <p:ext uri="{BB962C8B-B14F-4D97-AF65-F5344CB8AC3E}">
        <p14:creationId xmlns:p14="http://schemas.microsoft.com/office/powerpoint/2010/main" val="1330636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D0A4709-29C4-2D68-54CF-B90A74F31CC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2BA7E85-0965-C752-E172-F56A0EB2658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A4E00BC-6860-B63B-5FF6-17CEAA11C188}"/>
              </a:ext>
            </a:extLst>
          </p:cNvPr>
          <p:cNvSpPr>
            <a:spLocks noGrp="1" noChangeArrowheads="1"/>
          </p:cNvSpPr>
          <p:nvPr>
            <p:ph type="sldNum" sz="quarter" idx="12"/>
          </p:nvPr>
        </p:nvSpPr>
        <p:spPr>
          <a:ln/>
        </p:spPr>
        <p:txBody>
          <a:bodyPr/>
          <a:lstStyle>
            <a:lvl1pPr>
              <a:defRPr/>
            </a:lvl1pPr>
          </a:lstStyle>
          <a:p>
            <a:pPr>
              <a:defRPr/>
            </a:pPr>
            <a:fld id="{C31A6B5A-08C7-7348-A7A7-8AF6E9588DFC}" type="slidenum">
              <a:rPr lang="en-US" altLang="en-US"/>
              <a:pPr>
                <a:defRPr/>
              </a:pPr>
              <a:t>‹#›</a:t>
            </a:fld>
            <a:endParaRPr lang="en-US" altLang="en-US"/>
          </a:p>
        </p:txBody>
      </p:sp>
    </p:spTree>
    <p:extLst>
      <p:ext uri="{BB962C8B-B14F-4D97-AF65-F5344CB8AC3E}">
        <p14:creationId xmlns:p14="http://schemas.microsoft.com/office/powerpoint/2010/main" val="392404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3A4F927-4B80-5950-71D2-FBC02FE6A16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AA72A36C-89E9-BA02-E988-C71CAC7B0EF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E4552E9D-91A5-FD9C-1FA9-1D6966B3BEF9}"/>
              </a:ext>
            </a:extLst>
          </p:cNvPr>
          <p:cNvSpPr>
            <a:spLocks noGrp="1" noChangeArrowheads="1"/>
          </p:cNvSpPr>
          <p:nvPr>
            <p:ph type="sldNum" sz="quarter" idx="12"/>
          </p:nvPr>
        </p:nvSpPr>
        <p:spPr>
          <a:ln/>
        </p:spPr>
        <p:txBody>
          <a:bodyPr/>
          <a:lstStyle>
            <a:lvl1pPr>
              <a:defRPr/>
            </a:lvl1pPr>
          </a:lstStyle>
          <a:p>
            <a:pPr>
              <a:defRPr/>
            </a:pPr>
            <a:fld id="{B76308F6-402F-BF46-A24B-2A1AEFA360FC}" type="slidenum">
              <a:rPr lang="en-US" altLang="en-US"/>
              <a:pPr>
                <a:defRPr/>
              </a:pPr>
              <a:t>‹#›</a:t>
            </a:fld>
            <a:endParaRPr lang="en-US" altLang="en-US"/>
          </a:p>
        </p:txBody>
      </p:sp>
    </p:spTree>
    <p:extLst>
      <p:ext uri="{BB962C8B-B14F-4D97-AF65-F5344CB8AC3E}">
        <p14:creationId xmlns:p14="http://schemas.microsoft.com/office/powerpoint/2010/main" val="1653746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0694DDF-30E5-15F8-A975-642CD8AA259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0CDB15B-DB4D-4E36-699B-693E2AD8C9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7AA38D6-ABE2-9A11-AB89-3D9FB55415C8}"/>
              </a:ext>
            </a:extLst>
          </p:cNvPr>
          <p:cNvSpPr>
            <a:spLocks noGrp="1" noChangeArrowheads="1"/>
          </p:cNvSpPr>
          <p:nvPr>
            <p:ph type="sldNum" sz="quarter" idx="12"/>
          </p:nvPr>
        </p:nvSpPr>
        <p:spPr>
          <a:ln/>
        </p:spPr>
        <p:txBody>
          <a:bodyPr/>
          <a:lstStyle>
            <a:lvl1pPr>
              <a:defRPr/>
            </a:lvl1pPr>
          </a:lstStyle>
          <a:p>
            <a:pPr>
              <a:defRPr/>
            </a:pPr>
            <a:fld id="{4AECA078-30D3-B34C-87DA-03A93AC3A436}" type="slidenum">
              <a:rPr lang="en-US" altLang="en-US"/>
              <a:pPr>
                <a:defRPr/>
              </a:pPr>
              <a:t>‹#›</a:t>
            </a:fld>
            <a:endParaRPr lang="en-US" altLang="en-US"/>
          </a:p>
        </p:txBody>
      </p:sp>
    </p:spTree>
    <p:extLst>
      <p:ext uri="{BB962C8B-B14F-4D97-AF65-F5344CB8AC3E}">
        <p14:creationId xmlns:p14="http://schemas.microsoft.com/office/powerpoint/2010/main" val="604218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51FB68B-E364-2819-08E9-47300046CE6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AC8C06C-25F9-B933-F907-8E84413A2C9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BF6D733-0966-6896-4E9C-E10611992E94}"/>
              </a:ext>
            </a:extLst>
          </p:cNvPr>
          <p:cNvSpPr>
            <a:spLocks noGrp="1" noChangeArrowheads="1"/>
          </p:cNvSpPr>
          <p:nvPr>
            <p:ph type="sldNum" sz="quarter" idx="12"/>
          </p:nvPr>
        </p:nvSpPr>
        <p:spPr>
          <a:ln/>
        </p:spPr>
        <p:txBody>
          <a:bodyPr/>
          <a:lstStyle>
            <a:lvl1pPr>
              <a:defRPr/>
            </a:lvl1pPr>
          </a:lstStyle>
          <a:p>
            <a:pPr>
              <a:defRPr/>
            </a:pPr>
            <a:fld id="{05414D36-77A2-7042-B8DB-7B5F914E01B5}" type="slidenum">
              <a:rPr lang="en-US" altLang="en-US"/>
              <a:pPr>
                <a:defRPr/>
              </a:pPr>
              <a:t>‹#›</a:t>
            </a:fld>
            <a:endParaRPr lang="en-US" altLang="en-US"/>
          </a:p>
        </p:txBody>
      </p:sp>
    </p:spTree>
    <p:extLst>
      <p:ext uri="{BB962C8B-B14F-4D97-AF65-F5344CB8AC3E}">
        <p14:creationId xmlns:p14="http://schemas.microsoft.com/office/powerpoint/2010/main" val="3146407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a:extLst>
              <a:ext uri="{FF2B5EF4-FFF2-40B4-BE49-F238E27FC236}">
                <a16:creationId xmlns:a16="http://schemas.microsoft.com/office/drawing/2014/main" id="{B89C6694-1AC2-6C1A-842C-8EDCA7D37E5F}"/>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atin typeface="Times"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71B82DEC-42E6-5BC1-0C6F-4E347292CAD4}"/>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latin typeface="Times"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BFC613EF-8780-DF35-C100-F8283D0E18AE}"/>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latin typeface="Times" pitchFamily="2" charset="0"/>
              </a:defRPr>
            </a:lvl1pPr>
          </a:lstStyle>
          <a:p>
            <a:pPr>
              <a:defRPr/>
            </a:pPr>
            <a:fld id="{BCEB453E-0A74-444C-AC0F-9C4DEBE9B8E3}" type="slidenum">
              <a:rPr lang="en-US" altLang="en-US"/>
              <a:pPr>
                <a:defRPr/>
              </a:pPr>
              <a:t>‹#›</a:t>
            </a:fld>
            <a:endParaRPr lang="en-US" altLang="en-US"/>
          </a:p>
        </p:txBody>
      </p:sp>
      <p:sp>
        <p:nvSpPr>
          <p:cNvPr id="2" name="Rectangle 2">
            <a:extLst>
              <a:ext uri="{FF2B5EF4-FFF2-40B4-BE49-F238E27FC236}">
                <a16:creationId xmlns:a16="http://schemas.microsoft.com/office/drawing/2014/main" id="{BA717D0A-E7E7-A05B-9563-2D6231359FDC}"/>
              </a:ext>
            </a:extLst>
          </p:cNvPr>
          <p:cNvSpPr>
            <a:spLocks noGrp="1" noChangeArrowheads="1"/>
          </p:cNvSpPr>
          <p:nvPr>
            <p:ph type="title"/>
          </p:nvPr>
        </p:nvSpPr>
        <p:spPr bwMode="auto">
          <a:xfrm>
            <a:off x="0" y="0"/>
            <a:ext cx="9144000" cy="381000"/>
          </a:xfrm>
          <a:prstGeom prst="rect">
            <a:avLst/>
          </a:prstGeom>
          <a:solidFill>
            <a:srgbClr val="3671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1600">
          <a:solidFill>
            <a:srgbClr val="FFFFFF"/>
          </a:solidFill>
          <a:latin typeface="+mj-lt"/>
          <a:ea typeface="ＭＳ Ｐゴシック" charset="0"/>
          <a:cs typeface="ＭＳ Ｐゴシック" charset="0"/>
        </a:defRPr>
      </a:lvl1pPr>
      <a:lvl2pPr algn="l" rtl="0" eaLnBrk="0" fontAlgn="base" hangingPunct="0">
        <a:spcBef>
          <a:spcPct val="0"/>
        </a:spcBef>
        <a:spcAft>
          <a:spcPct val="0"/>
        </a:spcAft>
        <a:defRPr sz="1600">
          <a:solidFill>
            <a:srgbClr val="FFFFFF"/>
          </a:solidFill>
          <a:latin typeface="Arial" charset="0"/>
          <a:ea typeface="ＭＳ Ｐゴシック" charset="0"/>
          <a:cs typeface="ＭＳ Ｐゴシック" charset="0"/>
        </a:defRPr>
      </a:lvl2pPr>
      <a:lvl3pPr algn="l" rtl="0" eaLnBrk="0" fontAlgn="base" hangingPunct="0">
        <a:spcBef>
          <a:spcPct val="0"/>
        </a:spcBef>
        <a:spcAft>
          <a:spcPct val="0"/>
        </a:spcAft>
        <a:defRPr sz="1600">
          <a:solidFill>
            <a:srgbClr val="FFFFFF"/>
          </a:solidFill>
          <a:latin typeface="Arial" charset="0"/>
          <a:ea typeface="ＭＳ Ｐゴシック" charset="0"/>
          <a:cs typeface="ＭＳ Ｐゴシック" charset="0"/>
        </a:defRPr>
      </a:lvl3pPr>
      <a:lvl4pPr algn="l" rtl="0" eaLnBrk="0" fontAlgn="base" hangingPunct="0">
        <a:spcBef>
          <a:spcPct val="0"/>
        </a:spcBef>
        <a:spcAft>
          <a:spcPct val="0"/>
        </a:spcAft>
        <a:defRPr sz="1600">
          <a:solidFill>
            <a:srgbClr val="FFFFFF"/>
          </a:solidFill>
          <a:latin typeface="Arial" charset="0"/>
          <a:ea typeface="ＭＳ Ｐゴシック" charset="0"/>
          <a:cs typeface="ＭＳ Ｐゴシック" charset="0"/>
        </a:defRPr>
      </a:lvl4pPr>
      <a:lvl5pPr algn="l" rtl="0" eaLnBrk="0" fontAlgn="base" hangingPunct="0">
        <a:spcBef>
          <a:spcPct val="0"/>
        </a:spcBef>
        <a:spcAft>
          <a:spcPct val="0"/>
        </a:spcAft>
        <a:defRPr sz="1600">
          <a:solidFill>
            <a:srgbClr val="FFFFFF"/>
          </a:solidFill>
          <a:latin typeface="Arial" charset="0"/>
          <a:ea typeface="ＭＳ Ｐゴシック" charset="0"/>
          <a:cs typeface="ＭＳ Ｐゴシック" charset="0"/>
        </a:defRPr>
      </a:lvl5pPr>
      <a:lvl6pPr marL="457200" algn="l" rtl="0" fontAlgn="base">
        <a:spcBef>
          <a:spcPct val="0"/>
        </a:spcBef>
        <a:spcAft>
          <a:spcPct val="0"/>
        </a:spcAft>
        <a:defRPr sz="1600">
          <a:solidFill>
            <a:srgbClr val="FFFFFF"/>
          </a:solidFill>
          <a:latin typeface="Arial" charset="0"/>
        </a:defRPr>
      </a:lvl6pPr>
      <a:lvl7pPr marL="914400" algn="l" rtl="0" fontAlgn="base">
        <a:spcBef>
          <a:spcPct val="0"/>
        </a:spcBef>
        <a:spcAft>
          <a:spcPct val="0"/>
        </a:spcAft>
        <a:defRPr sz="1600">
          <a:solidFill>
            <a:srgbClr val="FFFFFF"/>
          </a:solidFill>
          <a:latin typeface="Arial" charset="0"/>
        </a:defRPr>
      </a:lvl7pPr>
      <a:lvl8pPr marL="1371600" algn="l" rtl="0" fontAlgn="base">
        <a:spcBef>
          <a:spcPct val="0"/>
        </a:spcBef>
        <a:spcAft>
          <a:spcPct val="0"/>
        </a:spcAft>
        <a:defRPr sz="1600">
          <a:solidFill>
            <a:srgbClr val="FFFFFF"/>
          </a:solidFill>
          <a:latin typeface="Arial" charset="0"/>
        </a:defRPr>
      </a:lvl8pPr>
      <a:lvl9pPr marL="1828800" algn="l" rtl="0" fontAlgn="base">
        <a:spcBef>
          <a:spcPct val="0"/>
        </a:spcBef>
        <a:spcAft>
          <a:spcPct val="0"/>
        </a:spcAft>
        <a:defRPr sz="1600">
          <a:solidFill>
            <a:srgbClr val="FFFFFF"/>
          </a:solidFill>
          <a:latin typeface="Arial" charset="0"/>
        </a:defRPr>
      </a:lvl9pPr>
    </p:titleStyle>
    <p:bodyStyle>
      <a:lvl1pPr marL="342900" indent="-342900" algn="l" rtl="0" eaLnBrk="0" fontAlgn="base" hangingPunct="0">
        <a:spcBef>
          <a:spcPct val="20000"/>
        </a:spcBef>
        <a:spcAft>
          <a:spcPct val="0"/>
        </a:spcAft>
        <a:defRPr sz="24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E0BC0E7F-8A0E-2E85-E8CA-069713F6561B}"/>
              </a:ext>
            </a:extLst>
          </p:cNvPr>
          <p:cNvSpPr>
            <a:spLocks noGrp="1" noChangeArrowheads="1"/>
          </p:cNvSpPr>
          <p:nvPr>
            <p:ph type="title"/>
          </p:nvPr>
        </p:nvSpPr>
        <p:spPr>
          <a:xfrm>
            <a:off x="628650" y="685800"/>
            <a:ext cx="7886700" cy="993775"/>
          </a:xfrm>
          <a:solidFill>
            <a:schemeClr val="bg1"/>
          </a:solidFill>
        </p:spPr>
        <p:txBody>
          <a:bodyPr/>
          <a:lstStyle/>
          <a:p>
            <a:pPr algn="ctr"/>
            <a:r>
              <a:rPr lang="en-US" altLang="en-US" sz="3200">
                <a:solidFill>
                  <a:srgbClr val="002060"/>
                </a:solidFill>
                <a:ea typeface="ＭＳ Ｐゴシック" panose="020B0600070205080204" pitchFamily="34" charset="-128"/>
              </a:rPr>
              <a:t>BMD ENG 301</a:t>
            </a:r>
            <a:br>
              <a:rPr lang="en-US" altLang="en-US" sz="3200">
                <a:solidFill>
                  <a:srgbClr val="002060"/>
                </a:solidFill>
                <a:ea typeface="ＭＳ Ｐゴシック" panose="020B0600070205080204" pitchFamily="34" charset="-128"/>
              </a:rPr>
            </a:br>
            <a:r>
              <a:rPr lang="en-US" altLang="en-US" sz="3200">
                <a:solidFill>
                  <a:srgbClr val="002060"/>
                </a:solidFill>
                <a:ea typeface="ＭＳ Ｐゴシック" panose="020B0600070205080204" pitchFamily="34" charset="-128"/>
              </a:rPr>
              <a:t>Quantitative Systems Physiology</a:t>
            </a:r>
            <a:br>
              <a:rPr lang="en-US" altLang="en-US" sz="3200">
                <a:solidFill>
                  <a:srgbClr val="002060"/>
                </a:solidFill>
                <a:ea typeface="ＭＳ Ｐゴシック" panose="020B0600070205080204" pitchFamily="34" charset="-128"/>
              </a:rPr>
            </a:br>
            <a:r>
              <a:rPr lang="en-US" altLang="en-US" sz="3200">
                <a:solidFill>
                  <a:srgbClr val="002060"/>
                </a:solidFill>
                <a:ea typeface="ＭＳ Ｐゴシック" panose="020B0600070205080204" pitchFamily="34" charset="-128"/>
              </a:rPr>
              <a:t>(Nervous System)</a:t>
            </a:r>
          </a:p>
        </p:txBody>
      </p:sp>
      <p:sp>
        <p:nvSpPr>
          <p:cNvPr id="15362" name="Content Placeholder 2">
            <a:extLst>
              <a:ext uri="{FF2B5EF4-FFF2-40B4-BE49-F238E27FC236}">
                <a16:creationId xmlns:a16="http://schemas.microsoft.com/office/drawing/2014/main" id="{A6DC698F-3A42-6A1D-B4FE-3D3C93D99D55}"/>
              </a:ext>
            </a:extLst>
          </p:cNvPr>
          <p:cNvSpPr>
            <a:spLocks noGrp="1" noChangeArrowheads="1"/>
          </p:cNvSpPr>
          <p:nvPr>
            <p:ph idx="1"/>
          </p:nvPr>
        </p:nvSpPr>
        <p:spPr bwMode="auto">
          <a:xfrm>
            <a:off x="628650" y="2667000"/>
            <a:ext cx="7886700" cy="3263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ctr"/>
            <a:endParaRPr lang="en-US" altLang="en-US" dirty="0">
              <a:ea typeface="ＭＳ Ｐゴシック" panose="020B0600070205080204" pitchFamily="34" charset="-128"/>
            </a:endParaRPr>
          </a:p>
          <a:p>
            <a:pPr marL="0" indent="0" algn="ctr"/>
            <a:r>
              <a:rPr lang="en-US" altLang="en-US" dirty="0">
                <a:ea typeface="ＭＳ Ｐゴシック" panose="020B0600070205080204" pitchFamily="34" charset="-128"/>
              </a:rPr>
              <a:t>Lecture 5:  Resting Membrane Potential</a:t>
            </a:r>
          </a:p>
          <a:p>
            <a:pPr marL="0" indent="0" algn="ctr"/>
            <a:r>
              <a:rPr lang="en-US" altLang="en-US" dirty="0">
                <a:ea typeface="ＭＳ Ｐゴシック" panose="020B0600070205080204" pitchFamily="34" charset="-128"/>
              </a:rPr>
              <a:t>2022_v1</a:t>
            </a:r>
          </a:p>
          <a:p>
            <a:pPr marL="0" indent="0" algn="ctr"/>
            <a:endParaRPr lang="en-US" altLang="en-US" dirty="0">
              <a:ea typeface="ＭＳ Ｐゴシック" panose="020B0600070205080204" pitchFamily="34" charset="-128"/>
            </a:endParaRPr>
          </a:p>
          <a:p>
            <a:pPr marL="0" indent="0" algn="ctr"/>
            <a:endParaRPr lang="en-US" altLang="en-US" dirty="0">
              <a:ea typeface="ＭＳ Ｐゴシック" panose="020B0600070205080204" pitchFamily="34" charset="-128"/>
            </a:endParaRPr>
          </a:p>
          <a:p>
            <a:pPr marL="0" indent="0" algn="ctr"/>
            <a:r>
              <a:rPr lang="en-US" altLang="en-US" dirty="0">
                <a:ea typeface="ＭＳ Ｐゴシック" panose="020B0600070205080204" pitchFamily="34" charset="-128"/>
              </a:rPr>
              <a:t>Professor Malcolm A. MacIver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 descr="Neuroscience6e-Table-02-01.jpg">
            <a:extLst>
              <a:ext uri="{FF2B5EF4-FFF2-40B4-BE49-F238E27FC236}">
                <a16:creationId xmlns:a16="http://schemas.microsoft.com/office/drawing/2014/main" id="{87CE1386-5AD7-386A-42B7-78BDB8FB3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538" y="455613"/>
            <a:ext cx="6638925"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4" name="Title 2">
            <a:extLst>
              <a:ext uri="{FF2B5EF4-FFF2-40B4-BE49-F238E27FC236}">
                <a16:creationId xmlns:a16="http://schemas.microsoft.com/office/drawing/2014/main" id="{1128897B-499F-C60A-4B75-B812D052517B}"/>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TABLE 2.1  Extracellular and Intracellular Ion Concentrations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descr="Neuroscience6e-Box-02A.jpg">
            <a:extLst>
              <a:ext uri="{FF2B5EF4-FFF2-40B4-BE49-F238E27FC236}">
                <a16:creationId xmlns:a16="http://schemas.microsoft.com/office/drawing/2014/main" id="{5F914781-651F-730A-57FD-315D44A825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3" y="455613"/>
            <a:ext cx="8169275"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2" name="Title 2">
            <a:extLst>
              <a:ext uri="{FF2B5EF4-FFF2-40B4-BE49-F238E27FC236}">
                <a16:creationId xmlns:a16="http://schemas.microsoft.com/office/drawing/2014/main" id="{3D96D389-EA58-F66C-8F0A-73BA499F443A}"/>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The Remarkable Giant Nerve Cells of Squid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2">
            <a:extLst>
              <a:ext uri="{FF2B5EF4-FFF2-40B4-BE49-F238E27FC236}">
                <a16:creationId xmlns:a16="http://schemas.microsoft.com/office/drawing/2014/main" id="{3421A938-7F2D-34C2-1CCD-366DA00CC644}"/>
              </a:ext>
            </a:extLst>
          </p:cNvPr>
          <p:cNvSpPr>
            <a:spLocks noGrp="1" noChangeArrowheads="1"/>
          </p:cNvSpPr>
          <p:nvPr>
            <p:ph type="title"/>
          </p:nvPr>
        </p:nvSpPr>
        <p:spPr>
          <a:xfrm>
            <a:off x="0" y="0"/>
            <a:ext cx="9144000" cy="609600"/>
          </a:xfrm>
        </p:spPr>
        <p:txBody>
          <a:bodyPr/>
          <a:lstStyle/>
          <a:p>
            <a:pPr algn="ctr"/>
            <a:r>
              <a:rPr lang="en-US" altLang="en-US">
                <a:ea typeface="ＭＳ Ｐゴシック" panose="020B0600070205080204" pitchFamily="34" charset="-128"/>
              </a:rPr>
              <a:t>The resting membrane potential of a squid giant axon is determined by the K</a:t>
            </a:r>
            <a:r>
              <a:rPr lang="en-US" altLang="en-US" baseline="30000">
                <a:ea typeface="ＭＳ Ｐゴシック" panose="020B0600070205080204" pitchFamily="34" charset="-128"/>
              </a:rPr>
              <a:t>+</a:t>
            </a:r>
            <a:r>
              <a:rPr lang="en-US" altLang="en-US">
                <a:ea typeface="ＭＳ Ｐゴシック" panose="020B0600070205080204" pitchFamily="34" charset="-128"/>
              </a:rPr>
              <a:t> concentration gradient across the membrane</a:t>
            </a:r>
          </a:p>
        </p:txBody>
      </p:sp>
      <p:pic>
        <p:nvPicPr>
          <p:cNvPr id="32770" name="Picture 3" descr="Neuroscience6e-Fig-02-08-1R.jpg">
            <a:extLst>
              <a:ext uri="{FF2B5EF4-FFF2-40B4-BE49-F238E27FC236}">
                <a16:creationId xmlns:a16="http://schemas.microsoft.com/office/drawing/2014/main" id="{8F9AF8E1-6D33-2968-7A57-C8E5F5404E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8534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2">
            <a:extLst>
              <a:ext uri="{FF2B5EF4-FFF2-40B4-BE49-F238E27FC236}">
                <a16:creationId xmlns:a16="http://schemas.microsoft.com/office/drawing/2014/main" id="{CE5B68A8-D56F-6E24-3F04-8CDC28712A46}"/>
              </a:ext>
            </a:extLst>
          </p:cNvPr>
          <p:cNvSpPr>
            <a:spLocks noGrp="1" noChangeArrowheads="1"/>
          </p:cNvSpPr>
          <p:nvPr>
            <p:ph type="title"/>
          </p:nvPr>
        </p:nvSpPr>
        <p:spPr>
          <a:xfrm>
            <a:off x="0" y="0"/>
            <a:ext cx="9144000" cy="533400"/>
          </a:xfrm>
        </p:spPr>
        <p:txBody>
          <a:bodyPr/>
          <a:lstStyle/>
          <a:p>
            <a:pPr algn="ctr"/>
            <a:r>
              <a:rPr lang="en-US" altLang="en-US">
                <a:ea typeface="ＭＳ Ｐゴシック" panose="020B0600070205080204" pitchFamily="34" charset="-128"/>
              </a:rPr>
              <a:t>The resting membrane potential of a squid giant axon is determined by the K</a:t>
            </a:r>
            <a:r>
              <a:rPr lang="en-US" altLang="en-US" baseline="30000">
                <a:ea typeface="ＭＳ Ｐゴシック" panose="020B0600070205080204" pitchFamily="34" charset="-128"/>
              </a:rPr>
              <a:t>+</a:t>
            </a:r>
            <a:r>
              <a:rPr lang="en-US" altLang="en-US">
                <a:ea typeface="ＭＳ Ｐゴシック" panose="020B0600070205080204" pitchFamily="34" charset="-128"/>
              </a:rPr>
              <a:t> concentration gradient across the membrane</a:t>
            </a:r>
          </a:p>
        </p:txBody>
      </p:sp>
      <p:pic>
        <p:nvPicPr>
          <p:cNvPr id="34818" name="Picture 3" descr="Neuroscience6e-Fig-02-08-2R.jpg">
            <a:extLst>
              <a:ext uri="{FF2B5EF4-FFF2-40B4-BE49-F238E27FC236}">
                <a16:creationId xmlns:a16="http://schemas.microsoft.com/office/drawing/2014/main" id="{A816660B-6B27-7413-7F50-DB9FA121F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79513"/>
            <a:ext cx="8534400"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1">
            <a:extLst>
              <a:ext uri="{FF2B5EF4-FFF2-40B4-BE49-F238E27FC236}">
                <a16:creationId xmlns:a16="http://schemas.microsoft.com/office/drawing/2014/main" id="{51F80664-A1FC-64AA-D6B9-17DE99C287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238" y="488950"/>
            <a:ext cx="6613525" cy="621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6" name="Title 2">
            <a:extLst>
              <a:ext uri="{FF2B5EF4-FFF2-40B4-BE49-F238E27FC236}">
                <a16:creationId xmlns:a16="http://schemas.microsoft.com/office/drawing/2014/main" id="{619681CE-176F-44A1-13D4-88570AD3E555}"/>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The role of Na</a:t>
            </a:r>
            <a:r>
              <a:rPr lang="en-US" altLang="en-US" baseline="30000">
                <a:ea typeface="ＭＳ Ｐゴシック" panose="020B0600070205080204" pitchFamily="34" charset="-128"/>
              </a:rPr>
              <a:t>+</a:t>
            </a:r>
            <a:r>
              <a:rPr lang="en-US" altLang="en-US">
                <a:ea typeface="ＭＳ Ｐゴシック" panose="020B0600070205080204" pitchFamily="34" charset="-128"/>
              </a:rPr>
              <a:t> in generating an action potential in a squid giant axon</a:t>
            </a:r>
          </a:p>
        </p:txBody>
      </p:sp>
      <p:sp>
        <p:nvSpPr>
          <p:cNvPr id="4" name="Rectangle 3">
            <a:extLst>
              <a:ext uri="{FF2B5EF4-FFF2-40B4-BE49-F238E27FC236}">
                <a16:creationId xmlns:a16="http://schemas.microsoft.com/office/drawing/2014/main" id="{7588E039-1FCC-DABD-35E6-AFBFADC8390E}"/>
              </a:ext>
            </a:extLst>
          </p:cNvPr>
          <p:cNvSpPr>
            <a:spLocks noChangeArrowheads="1"/>
          </p:cNvSpPr>
          <p:nvPr/>
        </p:nvSpPr>
        <p:spPr bwMode="auto">
          <a:xfrm>
            <a:off x="4343400" y="3200400"/>
            <a:ext cx="3784600" cy="259080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 name="Rectangle 4">
            <a:extLst>
              <a:ext uri="{FF2B5EF4-FFF2-40B4-BE49-F238E27FC236}">
                <a16:creationId xmlns:a16="http://schemas.microsoft.com/office/drawing/2014/main" id="{AA9DF68B-163C-CA13-D88E-017FCD07DBDD}"/>
              </a:ext>
            </a:extLst>
          </p:cNvPr>
          <p:cNvSpPr>
            <a:spLocks noChangeArrowheads="1"/>
          </p:cNvSpPr>
          <p:nvPr/>
        </p:nvSpPr>
        <p:spPr bwMode="auto">
          <a:xfrm>
            <a:off x="4349750" y="5875338"/>
            <a:ext cx="4572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Resting membrane potential does depend on [Na</a:t>
            </a:r>
            <a:r>
              <a:rPr lang="en-US" altLang="en-US" baseline="30000"/>
              <a:t>+]</a:t>
            </a:r>
            <a:r>
              <a:rPr lang="en-US" altLang="en-US" baseline="-25000"/>
              <a:t>OUT</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DE429B02-41A0-F074-96A2-0E8BC7A841DC}"/>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Resting Potential</a:t>
            </a:r>
          </a:p>
        </p:txBody>
      </p:sp>
      <p:sp>
        <p:nvSpPr>
          <p:cNvPr id="38914" name="TextBox 2">
            <a:extLst>
              <a:ext uri="{FF2B5EF4-FFF2-40B4-BE49-F238E27FC236}">
                <a16:creationId xmlns:a16="http://schemas.microsoft.com/office/drawing/2014/main" id="{F00F902A-EC7F-799D-F84D-722FAEB1AD6C}"/>
              </a:ext>
            </a:extLst>
          </p:cNvPr>
          <p:cNvSpPr txBox="1">
            <a:spLocks noChangeArrowheads="1"/>
          </p:cNvSpPr>
          <p:nvPr/>
        </p:nvSpPr>
        <p:spPr bwMode="auto">
          <a:xfrm>
            <a:off x="762000" y="2438400"/>
            <a:ext cx="7391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Resting membrane potential depends on both K</a:t>
            </a:r>
            <a:r>
              <a:rPr lang="en-US" altLang="en-US" baseline="30000"/>
              <a:t>+</a:t>
            </a:r>
            <a:r>
              <a:rPr lang="en-US" altLang="en-US"/>
              <a:t> and Na</a:t>
            </a:r>
            <a:r>
              <a:rPr lang="en-US" altLang="en-US" baseline="30000"/>
              <a:t>+</a:t>
            </a:r>
            <a:r>
              <a:rPr lang="en-US" altLang="en-US"/>
              <a:t>, but the dependence on K</a:t>
            </a:r>
            <a:r>
              <a:rPr lang="en-US" altLang="en-US" baseline="30000"/>
              <a:t>+</a:t>
            </a:r>
            <a:r>
              <a:rPr lang="en-US" altLang="en-US"/>
              <a:t> ions is clearly more important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descr="Neuroscience6e-Fig-02-02-1R.jpg">
            <a:extLst>
              <a:ext uri="{FF2B5EF4-FFF2-40B4-BE49-F238E27FC236}">
                <a16:creationId xmlns:a16="http://schemas.microsoft.com/office/drawing/2014/main" id="{64C2B0F9-D69F-9C75-5C82-AB66FDFA88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588" y="455613"/>
            <a:ext cx="4314825"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Title 2">
            <a:extLst>
              <a:ext uri="{FF2B5EF4-FFF2-40B4-BE49-F238E27FC236}">
                <a16:creationId xmlns:a16="http://schemas.microsoft.com/office/drawing/2014/main" id="{9EF3A0E4-393D-32E1-CAB8-282C519D49E5}"/>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Recording passive and active electrical signals in a nerve cell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descr="Neuroscience6e-Fig-02-02-2R.jpg">
            <a:extLst>
              <a:ext uri="{FF2B5EF4-FFF2-40B4-BE49-F238E27FC236}">
                <a16:creationId xmlns:a16="http://schemas.microsoft.com/office/drawing/2014/main" id="{5D87203F-9CF8-8A07-B2B6-DE5A2416D8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188" y="455613"/>
            <a:ext cx="7413625"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 name="Title 2">
            <a:extLst>
              <a:ext uri="{FF2B5EF4-FFF2-40B4-BE49-F238E27FC236}">
                <a16:creationId xmlns:a16="http://schemas.microsoft.com/office/drawing/2014/main" id="{7A15626B-FFE3-68FB-7B18-48E602F7BF71}"/>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Recording passive and active electrical signals in a nerve cell</a:t>
            </a:r>
          </a:p>
        </p:txBody>
      </p:sp>
      <p:sp>
        <p:nvSpPr>
          <p:cNvPr id="4" name="TextBox 3">
            <a:extLst>
              <a:ext uri="{FF2B5EF4-FFF2-40B4-BE49-F238E27FC236}">
                <a16:creationId xmlns:a16="http://schemas.microsoft.com/office/drawing/2014/main" id="{515C25CA-81CB-16FC-A5D0-FA7CA215B6D0}"/>
              </a:ext>
            </a:extLst>
          </p:cNvPr>
          <p:cNvSpPr txBox="1">
            <a:spLocks noChangeArrowheads="1"/>
          </p:cNvSpPr>
          <p:nvPr/>
        </p:nvSpPr>
        <p:spPr bwMode="auto">
          <a:xfrm>
            <a:off x="2438400" y="3124200"/>
            <a:ext cx="45608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rgbClr val="FF3300"/>
                </a:solidFill>
              </a:rPr>
              <a:t>Why is there a resting membrane potential?</a:t>
            </a:r>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9BDC7AB4-C6DA-B191-9599-E96301937814}"/>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pic>
        <p:nvPicPr>
          <p:cNvPr id="20482" name="Picture 3">
            <a:extLst>
              <a:ext uri="{FF2B5EF4-FFF2-40B4-BE49-F238E27FC236}">
                <a16:creationId xmlns:a16="http://schemas.microsoft.com/office/drawing/2014/main" id="{0625102A-4D31-6525-AFFC-5B6B55C68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57200"/>
            <a:ext cx="60198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descr="Neuroscience6e-Fig-02-04-2R.jpg">
            <a:extLst>
              <a:ext uri="{FF2B5EF4-FFF2-40B4-BE49-F238E27FC236}">
                <a16:creationId xmlns:a16="http://schemas.microsoft.com/office/drawing/2014/main" id="{F7E8B6F7-C93C-556A-E350-16B30FA82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595313"/>
            <a:ext cx="5543550" cy="626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6" name="Title 2">
            <a:extLst>
              <a:ext uri="{FF2B5EF4-FFF2-40B4-BE49-F238E27FC236}">
                <a16:creationId xmlns:a16="http://schemas.microsoft.com/office/drawing/2014/main" id="{3C1DD0E7-507E-F9E5-33F6-55EF5DF6CF60}"/>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Ion channels provide a means for charge to move across neuronal membranes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7CD32-F726-3502-81F9-40F9C36328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BDAF6B-E7E0-291C-05DA-916E3E6DE082}"/>
              </a:ext>
            </a:extLst>
          </p:cNvPr>
          <p:cNvSpPr txBox="1">
            <a:spLocks noChangeArrowheads="1"/>
          </p:cNvSpPr>
          <p:nvPr/>
        </p:nvSpPr>
        <p:spPr bwMode="auto">
          <a:xfrm>
            <a:off x="628650" y="2667000"/>
            <a:ext cx="7886700" cy="3263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defRPr sz="24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endParaRPr lang="en-US" altLang="en-US" kern="0" dirty="0">
              <a:ea typeface="ＭＳ Ｐゴシック" panose="020B0600070205080204" pitchFamily="34" charset="-128"/>
            </a:endParaRPr>
          </a:p>
          <a:p>
            <a:pPr marL="0" indent="0" algn="ctr"/>
            <a:r>
              <a:rPr lang="en-US" altLang="en-US" kern="0" dirty="0">
                <a:ea typeface="ＭＳ Ｐゴシック" panose="020B0600070205080204" pitchFamily="34" charset="-128"/>
              </a:rPr>
              <a:t>Derivation on doc projector</a:t>
            </a:r>
          </a:p>
        </p:txBody>
      </p:sp>
    </p:spTree>
    <p:extLst>
      <p:ext uri="{BB962C8B-B14F-4D97-AF65-F5344CB8AC3E}">
        <p14:creationId xmlns:p14="http://schemas.microsoft.com/office/powerpoint/2010/main" val="81911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 descr="Neuroscience6e-Table-02-01.jpg">
            <a:extLst>
              <a:ext uri="{FF2B5EF4-FFF2-40B4-BE49-F238E27FC236}">
                <a16:creationId xmlns:a16="http://schemas.microsoft.com/office/drawing/2014/main" id="{6CFD8124-2342-5F49-A36A-146068E7C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538" y="455613"/>
            <a:ext cx="6638925"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2">
            <a:extLst>
              <a:ext uri="{FF2B5EF4-FFF2-40B4-BE49-F238E27FC236}">
                <a16:creationId xmlns:a16="http://schemas.microsoft.com/office/drawing/2014/main" id="{E8384A8B-771E-0757-2241-09314B8CB9E8}"/>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TABLE 2.1  Extracellular and Intracellular Ion Concentrations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1" descr="Neuroscience6e-Table-02-01.jpg">
            <a:extLst>
              <a:ext uri="{FF2B5EF4-FFF2-40B4-BE49-F238E27FC236}">
                <a16:creationId xmlns:a16="http://schemas.microsoft.com/office/drawing/2014/main" id="{5DC54083-BD87-A0C5-9B27-9220ED064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5600" y="1109663"/>
            <a:ext cx="49784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2" name="TextBox 3">
            <a:extLst>
              <a:ext uri="{FF2B5EF4-FFF2-40B4-BE49-F238E27FC236}">
                <a16:creationId xmlns:a16="http://schemas.microsoft.com/office/drawing/2014/main" id="{67F34DE0-CD68-820B-B245-C001E7ABE2F5}"/>
              </a:ext>
            </a:extLst>
          </p:cNvPr>
          <p:cNvSpPr txBox="1">
            <a:spLocks noChangeArrowheads="1"/>
          </p:cNvSpPr>
          <p:nvPr/>
        </p:nvSpPr>
        <p:spPr bwMode="auto">
          <a:xfrm>
            <a:off x="376238" y="1295400"/>
            <a:ext cx="3789362"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b="1"/>
              <a:t>Squid Axon</a:t>
            </a:r>
          </a:p>
          <a:p>
            <a:endParaRPr lang="en-US" altLang="en-US" sz="1800" b="1"/>
          </a:p>
          <a:p>
            <a:r>
              <a:rPr lang="en-US" altLang="en-US" sz="1800" b="1"/>
              <a:t>Intracellular:</a:t>
            </a:r>
            <a:r>
              <a:rPr lang="en-US" altLang="en-US" sz="1800"/>
              <a:t>  400 + 50 – 95</a:t>
            </a:r>
          </a:p>
          <a:p>
            <a:r>
              <a:rPr lang="en-US" altLang="en-US" sz="1800" b="1"/>
              <a:t>Extracellular:  </a:t>
            </a:r>
            <a:r>
              <a:rPr lang="en-US" altLang="en-US" sz="1800"/>
              <a:t>20 + 440 + 20 - 560</a:t>
            </a:r>
          </a:p>
          <a:p>
            <a:endParaRPr lang="en-US" altLang="en-US" sz="1800" b="1"/>
          </a:p>
          <a:p>
            <a:r>
              <a:rPr lang="en-US" altLang="en-US" sz="1800" b="1"/>
              <a:t>Mammalian Neuron</a:t>
            </a:r>
          </a:p>
          <a:p>
            <a:endParaRPr lang="en-US" altLang="en-US" sz="1800" b="1"/>
          </a:p>
          <a:p>
            <a:r>
              <a:rPr lang="en-US" altLang="en-US" sz="1800" b="1"/>
              <a:t>Intracellular:</a:t>
            </a:r>
            <a:r>
              <a:rPr lang="en-US" altLang="en-US" sz="1800"/>
              <a:t>  140 + 10 -17</a:t>
            </a:r>
          </a:p>
          <a:p>
            <a:r>
              <a:rPr lang="en-US" altLang="en-US" sz="1800" b="1"/>
              <a:t>Extracellular:</a:t>
            </a:r>
            <a:r>
              <a:rPr lang="en-US" altLang="en-US" sz="1800"/>
              <a:t>  5 + 145 + 3 - 110</a:t>
            </a:r>
            <a:endParaRPr lang="en-US" altLang="en-US" sz="18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48FFD8EB-7103-FA85-7255-68DD76E3F8EF}"/>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What is wrong with the previous Table?</a:t>
            </a:r>
          </a:p>
        </p:txBody>
      </p:sp>
      <p:sp>
        <p:nvSpPr>
          <p:cNvPr id="3" name="TextBox 2">
            <a:extLst>
              <a:ext uri="{FF2B5EF4-FFF2-40B4-BE49-F238E27FC236}">
                <a16:creationId xmlns:a16="http://schemas.microsoft.com/office/drawing/2014/main" id="{BA5D72DC-246B-2073-5776-412306BF0801}"/>
              </a:ext>
            </a:extLst>
          </p:cNvPr>
          <p:cNvSpPr txBox="1"/>
          <p:nvPr/>
        </p:nvSpPr>
        <p:spPr>
          <a:xfrm>
            <a:off x="990600" y="1143000"/>
            <a:ext cx="4673600" cy="3416300"/>
          </a:xfrm>
          <a:prstGeom prst="rect">
            <a:avLst/>
          </a:prstGeom>
          <a:noFill/>
        </p:spPr>
        <p:txBody>
          <a:bodyPr wrap="none">
            <a:spAutoFit/>
          </a:bodyPr>
          <a:lstStyle/>
          <a:p>
            <a:pPr>
              <a:defRPr/>
            </a:pPr>
            <a:r>
              <a:rPr lang="en-US" u="sng" dirty="0"/>
              <a:t>Squid neuron</a:t>
            </a:r>
            <a:endParaRPr lang="en-US" dirty="0"/>
          </a:p>
          <a:p>
            <a:pPr>
              <a:defRPr/>
            </a:pPr>
            <a:endParaRPr lang="en-US" u="sng" dirty="0"/>
          </a:p>
          <a:p>
            <a:pPr marL="342900" indent="-342900">
              <a:buFont typeface="Wingdings" pitchFamily="2" charset="2"/>
              <a:buChar char="§"/>
              <a:defRPr/>
            </a:pPr>
            <a:r>
              <a:rPr lang="en-US" dirty="0"/>
              <a:t>Intracellular excess of cations</a:t>
            </a:r>
          </a:p>
          <a:p>
            <a:pPr marL="342900" indent="-342900">
              <a:buFont typeface="Wingdings" pitchFamily="2" charset="2"/>
              <a:buChar char="§"/>
              <a:defRPr/>
            </a:pPr>
            <a:r>
              <a:rPr lang="en-US" dirty="0"/>
              <a:t>Extracellular excess of anions</a:t>
            </a:r>
          </a:p>
          <a:p>
            <a:pPr>
              <a:defRPr/>
            </a:pPr>
            <a:endParaRPr lang="en-US" dirty="0"/>
          </a:p>
          <a:p>
            <a:pPr>
              <a:defRPr/>
            </a:pPr>
            <a:r>
              <a:rPr lang="en-US" u="sng" dirty="0"/>
              <a:t>Mammalian neuron</a:t>
            </a:r>
            <a:endParaRPr lang="en-US" dirty="0"/>
          </a:p>
          <a:p>
            <a:pPr>
              <a:defRPr/>
            </a:pPr>
            <a:endParaRPr lang="en-US" u="sng" dirty="0"/>
          </a:p>
          <a:p>
            <a:pPr marL="342900" indent="-342900">
              <a:buFont typeface="Wingdings" pitchFamily="2" charset="2"/>
              <a:buChar char="§"/>
              <a:defRPr/>
            </a:pPr>
            <a:r>
              <a:rPr lang="en-US" dirty="0"/>
              <a:t>Intracellular excess of cations</a:t>
            </a:r>
          </a:p>
          <a:p>
            <a:pPr marL="342900" indent="-342900">
              <a:buFont typeface="Wingdings" pitchFamily="2" charset="2"/>
              <a:buChar char="§"/>
              <a:defRPr/>
            </a:pPr>
            <a:r>
              <a:rPr lang="en-US" dirty="0"/>
              <a:t>Extracellular excess of cations</a:t>
            </a:r>
          </a:p>
        </p:txBody>
      </p:sp>
      <p:sp>
        <p:nvSpPr>
          <p:cNvPr id="4" name="TextBox 3">
            <a:extLst>
              <a:ext uri="{FF2B5EF4-FFF2-40B4-BE49-F238E27FC236}">
                <a16:creationId xmlns:a16="http://schemas.microsoft.com/office/drawing/2014/main" id="{A9E10A50-BBDD-7B2F-DD9B-DC1745A4688B}"/>
              </a:ext>
            </a:extLst>
          </p:cNvPr>
          <p:cNvSpPr txBox="1">
            <a:spLocks noChangeArrowheads="1"/>
          </p:cNvSpPr>
          <p:nvPr/>
        </p:nvSpPr>
        <p:spPr bwMode="auto">
          <a:xfrm>
            <a:off x="533400" y="4800600"/>
            <a:ext cx="8077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FF0000"/>
                </a:solidFill>
              </a:rPr>
              <a:t>One might expect there to be an excess of intracellular anions and extracellular cations to account for the negative resting membrane potential, but a -65 mV membrane potential is obtained without affecting mM ion concentrations.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2360</TotalTime>
  <Words>1035</Words>
  <Application>Microsoft Macintosh PowerPoint</Application>
  <PresentationFormat>On-screen Show (4:3)</PresentationFormat>
  <Paragraphs>63</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ＭＳ Ｐゴシック</vt:lpstr>
      <vt:lpstr>Times</vt:lpstr>
      <vt:lpstr>Wingdings</vt:lpstr>
      <vt:lpstr>Blank Presentation</vt:lpstr>
      <vt:lpstr>BMD ENG 301 Quantitative Systems Physiology (Nervous System)</vt:lpstr>
      <vt:lpstr>Recording passive and active electrical signals in a nerve cell</vt:lpstr>
      <vt:lpstr>Recording passive and active electrical signals in a nerve cell</vt:lpstr>
      <vt:lpstr>PowerPoint Presentation</vt:lpstr>
      <vt:lpstr>Ion channels provide a means for charge to move across neuronal membranes</vt:lpstr>
      <vt:lpstr>PowerPoint Presentation</vt:lpstr>
      <vt:lpstr>TABLE 2.1  Extracellular and Intracellular Ion Concentrations</vt:lpstr>
      <vt:lpstr>PowerPoint Presentation</vt:lpstr>
      <vt:lpstr>What is wrong with the previous Table?</vt:lpstr>
      <vt:lpstr>TABLE 2.1  Extracellular and Intracellular Ion Concentrations</vt:lpstr>
      <vt:lpstr>The Remarkable Giant Nerve Cells of Squid</vt:lpstr>
      <vt:lpstr>The resting membrane potential of a squid giant axon is determined by the K+ concentration gradient across the membrane</vt:lpstr>
      <vt:lpstr>The resting membrane potential of a squid giant axon is determined by the K+ concentration gradient across the membrane</vt:lpstr>
      <vt:lpstr>The role of Na+ in generating an action potential in a squid giant axon</vt:lpstr>
      <vt:lpstr>Resting Potential</vt:lpstr>
    </vt:vector>
  </TitlesOfParts>
  <Manager>Sumanas, Inc.</Manager>
  <Company>Sinauer Associates,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Neuroscience 5e</dc:title>
  <dc:creator>Sinauer Associates, Inc.</dc:creator>
  <cp:lastModifiedBy>Malcolm Angus MacIver</cp:lastModifiedBy>
  <cp:revision>219</cp:revision>
  <cp:lastPrinted>2016-09-28T16:20:03Z</cp:lastPrinted>
  <dcterms:created xsi:type="dcterms:W3CDTF">2002-12-24T01:08:46Z</dcterms:created>
  <dcterms:modified xsi:type="dcterms:W3CDTF">2022-09-30T18:29:29Z</dcterms:modified>
</cp:coreProperties>
</file>