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26" r:id="rId2"/>
    <p:sldId id="329" r:id="rId3"/>
    <p:sldId id="327" r:id="rId4"/>
    <p:sldId id="306" r:id="rId5"/>
    <p:sldId id="283" r:id="rId6"/>
    <p:sldId id="304" r:id="rId7"/>
    <p:sldId id="308" r:id="rId8"/>
    <p:sldId id="309" r:id="rId9"/>
    <p:sldId id="276" r:id="rId10"/>
    <p:sldId id="277" r:id="rId11"/>
    <p:sldId id="263" r:id="rId12"/>
    <p:sldId id="310" r:id="rId13"/>
    <p:sldId id="311" r:id="rId14"/>
    <p:sldId id="312" r:id="rId15"/>
    <p:sldId id="313" r:id="rId16"/>
    <p:sldId id="292" r:id="rId17"/>
    <p:sldId id="301" r:id="rId18"/>
    <p:sldId id="302" r:id="rId19"/>
    <p:sldId id="303" r:id="rId20"/>
    <p:sldId id="328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83"/>
    <p:restoredTop sz="94626"/>
  </p:normalViewPr>
  <p:slideViewPr>
    <p:cSldViewPr snapToGrid="0" snapToObjects="1">
      <p:cViewPr varScale="1">
        <p:scale>
          <a:sx n="114" d="100"/>
          <a:sy n="114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6BE6E-3ECF-604A-BB83-63AA0A66483C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9888A-8DD5-1841-9529-03F5FAE5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81A3CBC9-4AD7-BD43-B3CA-46972A5707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44123C-F497-054A-B3A3-DE5986A808BF}" type="slidenum">
              <a:rPr lang="en-US" altLang="zh-CN" smtClean="0">
                <a:ea typeface="宋体" panose="02010600030101010101" pitchFamily="2" charset="-122"/>
              </a:rPr>
              <a:pPr/>
              <a:t>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54023C83-2FD8-4D45-9B84-14B4F25EE6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54AF383-BB2A-5842-948E-4A1CDA49D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This figure show the modeling procedures of dendrites.  Figure A shows one portion of dendrite.  In Figure B, it’s divided into three sub-cylinders.  Figure C is the discrete electrical model for the three sub-cylinders.  </a:t>
            </a:r>
          </a:p>
        </p:txBody>
      </p:sp>
    </p:spTree>
    <p:extLst>
      <p:ext uri="{BB962C8B-B14F-4D97-AF65-F5344CB8AC3E}">
        <p14:creationId xmlns:p14="http://schemas.microsoft.com/office/powerpoint/2010/main" val="113773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31743458-6016-FC4C-B7C3-DD13F7EA3F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707EC7-4813-5F49-BC26-45A9A3F0682C}" type="slidenum">
              <a:rPr lang="en-US" altLang="zh-CN" smtClean="0">
                <a:ea typeface="宋体" panose="02010600030101010101" pitchFamily="2" charset="-122"/>
              </a:rPr>
              <a:pPr/>
              <a:t>16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C60DD6D8-F34B-A846-8281-F70EFA2F10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302C2F2-08BE-9848-B2E6-F41DA7D8C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ri: intracellular resistance; rm: membrane resistance</a:t>
            </a:r>
          </a:p>
          <a:p>
            <a:pPr eaLnBrk="1" hangingPunct="1"/>
            <a:r>
              <a:rPr lang="en-US" altLang="zh-CN"/>
              <a:t>Three seconds power law</a:t>
            </a:r>
          </a:p>
        </p:txBody>
      </p:sp>
    </p:spTree>
    <p:extLst>
      <p:ext uri="{BB962C8B-B14F-4D97-AF65-F5344CB8AC3E}">
        <p14:creationId xmlns:p14="http://schemas.microsoft.com/office/powerpoint/2010/main" val="405041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08DA-6506-F042-AADC-5B451B570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AEC7C-A8FA-6B4B-8C46-50FD2D63E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355B4-6FB4-E641-9B0D-89562F86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6B29-02C3-8C49-87A5-0BACFE1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182D-DC49-EB47-8F75-CDE9971F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7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5B27-7C0F-E842-9487-3C94E00C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B0F16-CB0A-EC49-B196-996945664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F461-4988-A74F-AB4B-E35A96A5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235A-E4E9-B742-A4E9-B5854461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10B8-670B-3C4D-9596-20F3CA25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6F1A8-BE03-4F44-BEF9-A6500A595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A9BC4-D6B9-7044-9E8C-631328D55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FD507-4369-8645-84DE-0DF5FAC0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132D8-FB22-3847-8399-1319BE89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194F9-E496-4C48-BA9D-AE911D91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866B-97F4-5943-AAED-71DAEE73775B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4EEB-C93D-304C-86A0-E5C923DD7D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57F6A-80F4-2F45-BF30-2528CF90328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F7FC58-D81E-E441-A7B7-0EA041C237DF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5F133-1EBC-DB45-A704-C14FB40D1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6FBD8F-20E4-DE4A-8E45-A1BEA64143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1C0CEED-F129-0149-8CAC-A28F6BE36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4000510-DC85-C144-B285-3115409A8E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131AA-4812-764B-9CAC-3B1D455286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66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E119-8A23-6243-84F5-D0383723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F4E2-ACF3-FF4A-BB99-27BB405A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65A7-9039-164B-924D-180B038F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7B6C-D7DD-5C4C-9E07-C6CEA400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7287-23B0-994E-A37A-6817CC01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E366-7510-4A46-A527-1B249834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3456-25F4-A640-B075-D3C5F1119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42A9-65CE-7E42-BB25-BC293032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DF26-BA8A-DF40-9350-F7EFC7A7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0FAB-4003-4647-9B12-EC5189A1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7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1105-7587-8040-9AA9-40E85505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E5C3-BC44-B645-85E8-5AC24889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05B7-5AE3-B640-A770-13FA06BCC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55F7D-5658-234A-95F5-C770D0A0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DDCDF-132E-E74F-9F1B-BE159A6E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F8865-FC06-2548-9F93-86985E6B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5CA3-8442-A445-AF98-870986BF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555B1-5BFE-F24E-BEAA-9617C368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F60D-FDA4-D24A-9B4B-5C017B898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71B17-22DC-554E-B984-E0BD8EBF5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84504-5784-334B-9920-E696A6B94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6A825-8A09-D744-974D-50E5E0E2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D9FFE-16C8-9C4D-BD94-D907F3D5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C27BE-680E-8847-8F90-3E0F1AD1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AB1E-2F77-A94D-BEE2-92FC4EC3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9E5F5-46E0-A343-8FEA-5CEE6CC0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864DC-50E8-DA42-97B9-A01055BD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E854-024E-4B4F-A516-5AD50EBE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7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318BB-5F2E-4A4B-B7E1-7E42E1A2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D94D8-0F9E-FD4B-8D31-9533CBA7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7F8A-C4FD-2843-A6D4-31D21EC5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A942-C183-4045-A864-35562695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FC36-E34C-BD44-9148-99A769091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9E9B0-4394-EF47-83D7-CAEFB4AD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8E40B-AC04-7B4C-997A-40B836C9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2C824-3784-A24B-A42A-E76E026A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C39F1-1A8D-9741-946C-41B37338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2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8BF0-CCD1-7B44-A542-1009E7F9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B2C49-1715-4248-932C-64CC24886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E178E-AD8D-C74B-A85E-EE8F0D7DC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8F4AD-5F65-C440-82D6-372E399D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1C6C-6279-F847-B024-AAE6A6C7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A70F2-1A8E-AB44-8B57-1D874779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23DF4-FCBF-834C-BC1E-C6B69D1D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CBBFD-D1C9-674C-8F09-C632A9C8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12EC5-EB84-424F-BAC3-16A53F2D9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8E7A8-C6F3-D144-9512-4D83C16B7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AC93-87CE-164B-A66F-71067723A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2.e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17.emf"/><Relationship Id="rId21" Type="http://schemas.openxmlformats.org/officeDocument/2006/relationships/image" Target="../media/image26.emf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4.emf"/><Relationship Id="rId25" Type="http://schemas.openxmlformats.org/officeDocument/2006/relationships/image" Target="../media/image29.png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1.emf"/><Relationship Id="rId24" Type="http://schemas.openxmlformats.org/officeDocument/2006/relationships/image" Target="../media/image28.png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23" Type="http://schemas.openxmlformats.org/officeDocument/2006/relationships/image" Target="../media/image27.e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5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0.e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8.bin"/><Relationship Id="rId2" Type="http://schemas.openxmlformats.org/officeDocument/2006/relationships/image" Target="../media/image7.jpeg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09AC2F-E422-864C-BD6C-1CE047B54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685801"/>
            <a:ext cx="7886700" cy="9937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BMD ENG 301</a:t>
            </a:r>
            <a:b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Quantitative Systems Physiology</a:t>
            </a:r>
            <a:b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(Nervous System)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26B1B5A3-5768-0B47-B29E-66F7B6388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52650" y="2667000"/>
            <a:ext cx="7886700" cy="326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algn="ctr">
              <a:buNone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Lectures 6:  Neural Signals in Dendrites</a:t>
            </a:r>
          </a:p>
          <a:p>
            <a:pPr marL="0" indent="0" algn="ctr">
              <a:buNone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2022_v1</a:t>
            </a:r>
          </a:p>
          <a:p>
            <a:pPr marL="0" indent="0" algn="ctr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Professor Malcolm A. MacIver</a:t>
            </a:r>
          </a:p>
        </p:txBody>
      </p:sp>
    </p:spTree>
    <p:extLst>
      <p:ext uri="{BB962C8B-B14F-4D97-AF65-F5344CB8AC3E}">
        <p14:creationId xmlns:p14="http://schemas.microsoft.com/office/powerpoint/2010/main" val="205689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C3C05A35-BC71-C64A-9027-EC819F56AB4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      d/dt=0                 d/dx=0</a:t>
            </a:r>
          </a:p>
        </p:txBody>
      </p:sp>
      <p:graphicFrame>
        <p:nvGraphicFramePr>
          <p:cNvPr id="80898" name="Object 4">
            <a:extLst>
              <a:ext uri="{FF2B5EF4-FFF2-40B4-BE49-F238E27FC236}">
                <a16:creationId xmlns:a16="http://schemas.microsoft.com/office/drawing/2014/main" id="{A5416008-801F-544A-9A6C-77646A5F2511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58989" y="1906588"/>
          <a:ext cx="36544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711600" imgH="10528300" progId="Equation.3">
                  <p:embed/>
                </p:oleObj>
              </mc:Choice>
              <mc:Fallback>
                <p:oleObj name="Equation" r:id="rId2" imgW="54711600" imgH="10528300" progId="Equation.3">
                  <p:embed/>
                  <p:pic>
                    <p:nvPicPr>
                      <p:cNvPr id="80898" name="Object 4">
                        <a:extLst>
                          <a:ext uri="{FF2B5EF4-FFF2-40B4-BE49-F238E27FC236}">
                            <a16:creationId xmlns:a16="http://schemas.microsoft.com/office/drawing/2014/main" id="{A5416008-801F-544A-9A6C-77646A5F25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9" y="1906588"/>
                        <a:ext cx="365442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8">
            <a:extLst>
              <a:ext uri="{FF2B5EF4-FFF2-40B4-BE49-F238E27FC236}">
                <a16:creationId xmlns:a16="http://schemas.microsoft.com/office/drawing/2014/main" id="{A0BB76ED-B600-D441-904F-0A177ED8B3C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19400" y="2820988"/>
          <a:ext cx="21463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84500" imgH="5270500" progId="Equation.3">
                  <p:embed/>
                </p:oleObj>
              </mc:Choice>
              <mc:Fallback>
                <p:oleObj name="Equation" r:id="rId4" imgW="28384500" imgH="5270500" progId="Equation.3">
                  <p:embed/>
                  <p:pic>
                    <p:nvPicPr>
                      <p:cNvPr id="80899" name="Object 8">
                        <a:extLst>
                          <a:ext uri="{FF2B5EF4-FFF2-40B4-BE49-F238E27FC236}">
                            <a16:creationId xmlns:a16="http://schemas.microsoft.com/office/drawing/2014/main" id="{A0BB76ED-B600-D441-904F-0A177ED8B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20988"/>
                        <a:ext cx="21463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11">
            <a:extLst>
              <a:ext uri="{FF2B5EF4-FFF2-40B4-BE49-F238E27FC236}">
                <a16:creationId xmlns:a16="http://schemas.microsoft.com/office/drawing/2014/main" id="{833486A3-B575-2F4F-BF4D-FCA54EBC57B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29000" y="3244850"/>
          <a:ext cx="8255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506700" imgH="11112500" progId="Equation.3">
                  <p:embed/>
                </p:oleObj>
              </mc:Choice>
              <mc:Fallback>
                <p:oleObj name="Equation" r:id="rId6" imgW="15506700" imgH="11112500" progId="Equation.3">
                  <p:embed/>
                  <p:pic>
                    <p:nvPicPr>
                      <p:cNvPr id="80900" name="Object 11">
                        <a:extLst>
                          <a:ext uri="{FF2B5EF4-FFF2-40B4-BE49-F238E27FC236}">
                            <a16:creationId xmlns:a16="http://schemas.microsoft.com/office/drawing/2014/main" id="{833486A3-B575-2F4F-BF4D-FCA54EBC5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44850"/>
                        <a:ext cx="8255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13">
            <a:extLst>
              <a:ext uri="{FF2B5EF4-FFF2-40B4-BE49-F238E27FC236}">
                <a16:creationId xmlns:a16="http://schemas.microsoft.com/office/drawing/2014/main" id="{70FFED44-96AC-3B4C-BA06-150E6E79604A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581401" y="3889375"/>
          <a:ext cx="5826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12500" imgH="10528300" progId="Equation.3">
                  <p:embed/>
                </p:oleObj>
              </mc:Choice>
              <mc:Fallback>
                <p:oleObj name="Equation" r:id="rId8" imgW="11112500" imgH="10528300" progId="Equation.3">
                  <p:embed/>
                  <p:pic>
                    <p:nvPicPr>
                      <p:cNvPr id="80902" name="Object 13">
                        <a:extLst>
                          <a:ext uri="{FF2B5EF4-FFF2-40B4-BE49-F238E27FC236}">
                            <a16:creationId xmlns:a16="http://schemas.microsoft.com/office/drawing/2014/main" id="{70FFED44-96AC-3B4C-BA06-150E6E796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3889375"/>
                        <a:ext cx="5826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Text Box 10">
            <a:extLst>
              <a:ext uri="{FF2B5EF4-FFF2-40B4-BE49-F238E27FC236}">
                <a16:creationId xmlns:a16="http://schemas.microsoft.com/office/drawing/2014/main" id="{A60DBEF2-B854-464A-A952-B096CE53D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371601"/>
            <a:ext cx="795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Assume conductor is a semi-infinite long cable that extends from x=0 to x=inf</a:t>
            </a:r>
          </a:p>
        </p:txBody>
      </p:sp>
      <p:graphicFrame>
        <p:nvGraphicFramePr>
          <p:cNvPr id="80903" name="Object 15">
            <a:extLst>
              <a:ext uri="{FF2B5EF4-FFF2-40B4-BE49-F238E27FC236}">
                <a16:creationId xmlns:a16="http://schemas.microsoft.com/office/drawing/2014/main" id="{55B58496-42D4-E043-B2C0-972034AE8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3564" y="4398963"/>
          <a:ext cx="14763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361400" imgH="6146800" progId="Equation.3">
                  <p:embed/>
                </p:oleObj>
              </mc:Choice>
              <mc:Fallback>
                <p:oleObj name="Equation" r:id="rId10" imgW="21361400" imgH="6146800" progId="Equation.3">
                  <p:embed/>
                  <p:pic>
                    <p:nvPicPr>
                      <p:cNvPr id="80903" name="Object 15">
                        <a:extLst>
                          <a:ext uri="{FF2B5EF4-FFF2-40B4-BE49-F238E27FC236}">
                            <a16:creationId xmlns:a16="http://schemas.microsoft.com/office/drawing/2014/main" id="{55B58496-42D4-E043-B2C0-972034AE8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4" y="4398963"/>
                        <a:ext cx="14763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16">
            <a:extLst>
              <a:ext uri="{FF2B5EF4-FFF2-40B4-BE49-F238E27FC236}">
                <a16:creationId xmlns:a16="http://schemas.microsoft.com/office/drawing/2014/main" id="{4A63AAAC-A383-5F44-AF0A-5A9907143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1981200"/>
          <a:ext cx="33274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7340500" imgH="10528300" progId="Equation.3">
                  <p:embed/>
                </p:oleObj>
              </mc:Choice>
              <mc:Fallback>
                <p:oleObj name="Equation" r:id="rId12" imgW="57340500" imgH="10528300" progId="Equation.3">
                  <p:embed/>
                  <p:pic>
                    <p:nvPicPr>
                      <p:cNvPr id="80904" name="Object 16">
                        <a:extLst>
                          <a:ext uri="{FF2B5EF4-FFF2-40B4-BE49-F238E27FC236}">
                            <a16:creationId xmlns:a16="http://schemas.microsoft.com/office/drawing/2014/main" id="{4A63AAAC-A383-5F44-AF0A-5A9907143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33274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17">
            <a:extLst>
              <a:ext uri="{FF2B5EF4-FFF2-40B4-BE49-F238E27FC236}">
                <a16:creationId xmlns:a16="http://schemas.microsoft.com/office/drawing/2014/main" id="{54361C1D-1590-4647-B800-44454F2C0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2743201"/>
          <a:ext cx="9906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090900" imgH="9944100" progId="Equation.3">
                  <p:embed/>
                </p:oleObj>
              </mc:Choice>
              <mc:Fallback>
                <p:oleObj name="Equation" r:id="rId14" imgW="16090900" imgH="9944100" progId="Equation.3">
                  <p:embed/>
                  <p:pic>
                    <p:nvPicPr>
                      <p:cNvPr id="80905" name="Object 17">
                        <a:extLst>
                          <a:ext uri="{FF2B5EF4-FFF2-40B4-BE49-F238E27FC236}">
                            <a16:creationId xmlns:a16="http://schemas.microsoft.com/office/drawing/2014/main" id="{54361C1D-1590-4647-B800-44454F2C0E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743201"/>
                        <a:ext cx="9906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8">
            <a:extLst>
              <a:ext uri="{FF2B5EF4-FFF2-40B4-BE49-F238E27FC236}">
                <a16:creationId xmlns:a16="http://schemas.microsoft.com/office/drawing/2014/main" id="{432C0E20-0D18-574E-8512-ECB1B75ECF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3429001"/>
          <a:ext cx="1295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945600" imgH="9944100" progId="Equation.3">
                  <p:embed/>
                </p:oleObj>
              </mc:Choice>
              <mc:Fallback>
                <p:oleObj name="Equation" r:id="rId16" imgW="21945600" imgH="9944100" progId="Equation.3">
                  <p:embed/>
                  <p:pic>
                    <p:nvPicPr>
                      <p:cNvPr id="80906" name="Object 18">
                        <a:extLst>
                          <a:ext uri="{FF2B5EF4-FFF2-40B4-BE49-F238E27FC236}">
                            <a16:creationId xmlns:a16="http://schemas.microsoft.com/office/drawing/2014/main" id="{432C0E20-0D18-574E-8512-ECB1B75ECF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429001"/>
                        <a:ext cx="1295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19">
            <a:extLst>
              <a:ext uri="{FF2B5EF4-FFF2-40B4-BE49-F238E27FC236}">
                <a16:creationId xmlns:a16="http://schemas.microsoft.com/office/drawing/2014/main" id="{AC5479C9-CA54-D94F-AFDB-0047143CD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2743200"/>
          <a:ext cx="990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675100" imgH="9944100" progId="Equation.3">
                  <p:embed/>
                </p:oleObj>
              </mc:Choice>
              <mc:Fallback>
                <p:oleObj name="Equation" r:id="rId18" imgW="16675100" imgH="9944100" progId="Equation.3">
                  <p:embed/>
                  <p:pic>
                    <p:nvPicPr>
                      <p:cNvPr id="80907" name="Object 19">
                        <a:extLst>
                          <a:ext uri="{FF2B5EF4-FFF2-40B4-BE49-F238E27FC236}">
                            <a16:creationId xmlns:a16="http://schemas.microsoft.com/office/drawing/2014/main" id="{AC5479C9-CA54-D94F-AFDB-0047143CD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743200"/>
                        <a:ext cx="9906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20">
            <a:extLst>
              <a:ext uri="{FF2B5EF4-FFF2-40B4-BE49-F238E27FC236}">
                <a16:creationId xmlns:a16="http://schemas.microsoft.com/office/drawing/2014/main" id="{B622A17F-189C-2342-8FFA-02048CDCC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4191000"/>
          <a:ext cx="1676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193000" imgH="5270500" progId="Equation.3">
                  <p:embed/>
                </p:oleObj>
              </mc:Choice>
              <mc:Fallback>
                <p:oleObj name="Equation" r:id="rId20" imgW="20193000" imgH="5270500" progId="Equation.3">
                  <p:embed/>
                  <p:pic>
                    <p:nvPicPr>
                      <p:cNvPr id="80908" name="Object 20">
                        <a:extLst>
                          <a:ext uri="{FF2B5EF4-FFF2-40B4-BE49-F238E27FC236}">
                            <a16:creationId xmlns:a16="http://schemas.microsoft.com/office/drawing/2014/main" id="{B622A17F-189C-2342-8FFA-02048CDCC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191000"/>
                        <a:ext cx="1676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21">
            <a:extLst>
              <a:ext uri="{FF2B5EF4-FFF2-40B4-BE49-F238E27FC236}">
                <a16:creationId xmlns:a16="http://schemas.microsoft.com/office/drawing/2014/main" id="{D2D3AB73-385D-5043-B527-3C17C9EF5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28900" imgH="4978400" progId="Equation.3">
                  <p:embed/>
                </p:oleObj>
              </mc:Choice>
              <mc:Fallback>
                <p:oleObj name="Equation" r:id="rId22" imgW="2628900" imgH="4978400" progId="Equation.3">
                  <p:embed/>
                  <p:pic>
                    <p:nvPicPr>
                      <p:cNvPr id="80909" name="Object 21">
                        <a:extLst>
                          <a:ext uri="{FF2B5EF4-FFF2-40B4-BE49-F238E27FC236}">
                            <a16:creationId xmlns:a16="http://schemas.microsoft.com/office/drawing/2014/main" id="{D2D3AB73-385D-5043-B527-3C17C9EF5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10" name="Picture 23" descr="ch3fbc1">
            <a:extLst>
              <a:ext uri="{FF2B5EF4-FFF2-40B4-BE49-F238E27FC236}">
                <a16:creationId xmlns:a16="http://schemas.microsoft.com/office/drawing/2014/main" id="{9F16977E-1EDD-EA43-9B31-FA4F99AE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78388"/>
            <a:ext cx="3505200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11" name="Picture 25" descr="ch3fbc2">
            <a:extLst>
              <a:ext uri="{FF2B5EF4-FFF2-40B4-BE49-F238E27FC236}">
                <a16:creationId xmlns:a16="http://schemas.microsoft.com/office/drawing/2014/main" id="{80C509E1-AA35-5441-97CD-A94DD1C0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49788"/>
            <a:ext cx="2743200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75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5">
            <a:extLst>
              <a:ext uri="{FF2B5EF4-FFF2-40B4-BE49-F238E27FC236}">
                <a16:creationId xmlns:a16="http://schemas.microsoft.com/office/drawing/2014/main" id="{2E8C9826-1062-1E47-A53F-56E1954E2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9667" y="-15980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Signal propagation</a:t>
            </a:r>
          </a:p>
        </p:txBody>
      </p:sp>
      <p:pic>
        <p:nvPicPr>
          <p:cNvPr id="81922" name="Picture 4">
            <a:extLst>
              <a:ext uri="{FF2B5EF4-FFF2-40B4-BE49-F238E27FC236}">
                <a16:creationId xmlns:a16="http://schemas.microsoft.com/office/drawing/2014/main" id="{C1C99980-7EFF-6841-A43D-24BB633E3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0" y="990600"/>
            <a:ext cx="4730750" cy="5105400"/>
          </a:xfrm>
          <a:noFill/>
        </p:spPr>
      </p:pic>
    </p:spTree>
    <p:extLst>
      <p:ext uri="{BB962C8B-B14F-4D97-AF65-F5344CB8AC3E}">
        <p14:creationId xmlns:p14="http://schemas.microsoft.com/office/powerpoint/2010/main" val="46480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AFEA784-C95E-5D4F-96D0-77F091FF8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381000"/>
            <a:ext cx="697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</a:rPr>
              <a:t>Charge Degradation over Time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42DA40DC-850B-3549-9AC1-29DF83316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676401"/>
            <a:ext cx="73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 baseline="30000">
                <a:latin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37FE0875-E0BC-3E46-9FF0-50449D38B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222567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FB6B8424-6E43-F242-8EA7-8D180F1AC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2325688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en-US" sz="2800" baseline="30000">
                <a:latin typeface="Times New Roman" panose="02020603050405020304" pitchFamily="18" charset="0"/>
              </a:rPr>
              <a:t>2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FE95D531-5915-5F49-9C0E-066423A31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1987551"/>
            <a:ext cx="650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= 0</a:t>
            </a:r>
            <a:endParaRPr lang="en-US" altLang="en-US" sz="2800" baseline="-25000">
              <a:latin typeface="Times New Roman" panose="02020603050405020304" pitchFamily="18" charset="0"/>
            </a:endParaRP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694C0221-6629-A244-A79B-8087E6D9F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3063876"/>
            <a:ext cx="79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 baseline="30000">
                <a:latin typeface="Times New Roman" panose="02020603050405020304" pitchFamily="18" charset="0"/>
              </a:rPr>
              <a:t> 2</a:t>
            </a:r>
            <a:r>
              <a:rPr lang="en-US" altLang="en-US" sz="28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21F2DF25-0CD4-D143-A902-A8BD9F183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6131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A12F5CAD-4A7A-6442-B72D-8B9D24FB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713163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en-US" sz="2800" baseline="30000">
                <a:latin typeface="Times New Roman" panose="02020603050405020304" pitchFamily="18" charset="0"/>
              </a:rPr>
              <a:t>2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F5D50703-C34F-F649-92BF-6E91796F7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254376"/>
            <a:ext cx="7809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latin typeface="Times New Roman" panose="02020603050405020304" pitchFamily="18" charset="0"/>
              </a:rPr>
              <a:t>= R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265E1A84-A156-5041-AAE3-B10F552A6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070226"/>
            <a:ext cx="1688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latin typeface="Times New Roman" panose="02020603050405020304" pitchFamily="18" charset="0"/>
              </a:rPr>
              <a:t>(V –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</a:t>
            </a:r>
            <a:r>
              <a:rPr lang="en-US" altLang="en-US" sz="2800" baseline="-25000" dirty="0" err="1">
                <a:latin typeface="Times New Roman" panose="02020603050405020304" pitchFamily="18" charset="0"/>
              </a:rPr>
              <a:t>leak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86D3EA9F-6B91-6A47-9530-54431A39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352801"/>
            <a:ext cx="89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+ C</a:t>
            </a:r>
            <a:r>
              <a:rPr lang="en-US" altLang="en-US" sz="2800" baseline="-250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66A3382A-A52E-A34A-9A62-600774FBA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5" y="3101976"/>
            <a:ext cx="61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2668C083-522D-324E-B2C3-09F4F4A4A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4550" y="36512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8509A006-F104-8045-A2CB-F6632DD61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150" y="3751263"/>
            <a:ext cx="45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t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5377" name="Line 17">
            <a:extLst>
              <a:ext uri="{FF2B5EF4-FFF2-40B4-BE49-F238E27FC236}">
                <a16:creationId xmlns:a16="http://schemas.microsoft.com/office/drawing/2014/main" id="{1E4A1F86-EC02-E04F-8871-E1CF54E30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6576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E14A2F4C-3DED-4C45-BE6E-D5DE506E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6" y="3679826"/>
            <a:ext cx="608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R</a:t>
            </a:r>
            <a:r>
              <a:rPr lang="en-US" altLang="en-US" sz="2800" baseline="-250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9C5C33D6-E0F3-2C4C-BE5E-B3BAF2FC0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6" y="3509963"/>
            <a:ext cx="30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[</a:t>
            </a:r>
          </a:p>
        </p:txBody>
      </p:sp>
      <p:sp>
        <p:nvSpPr>
          <p:cNvPr id="15380" name="Text Box 20">
            <a:extLst>
              <a:ext uri="{FF2B5EF4-FFF2-40B4-BE49-F238E27FC236}">
                <a16:creationId xmlns:a16="http://schemas.microsoft.com/office/drawing/2014/main" id="{8C027725-AF69-2C4F-A327-C043F15D750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13751" y="3427413"/>
            <a:ext cx="30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15381" name="Text Box 21">
            <a:extLst>
              <a:ext uri="{FF2B5EF4-FFF2-40B4-BE49-F238E27FC236}">
                <a16:creationId xmlns:a16="http://schemas.microsoft.com/office/drawing/2014/main" id="{A460B060-9910-3A4D-BAF4-144DEF7E1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2003426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Ignore space: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24715CB8-50C4-A340-A3B2-4653C7310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006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600">
                <a:latin typeface="Times New Roman" panose="02020603050405020304" pitchFamily="18" charset="0"/>
              </a:rPr>
              <a:t>So:</a:t>
            </a:r>
          </a:p>
        </p:txBody>
      </p:sp>
      <p:sp>
        <p:nvSpPr>
          <p:cNvPr id="15383" name="Text Box 23">
            <a:extLst>
              <a:ext uri="{FF2B5EF4-FFF2-40B4-BE49-F238E27FC236}">
                <a16:creationId xmlns:a16="http://schemas.microsoft.com/office/drawing/2014/main" id="{4EF3DD71-C8F0-2F4F-A3AC-549201996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6" y="4845050"/>
            <a:ext cx="235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600">
                <a:latin typeface="Times New Roman" panose="02020603050405020304" pitchFamily="18" charset="0"/>
              </a:rPr>
              <a:t>V = V</a:t>
            </a:r>
            <a:r>
              <a:rPr lang="en-US" altLang="en-US" sz="1600">
                <a:latin typeface="Times New Roman" panose="02020603050405020304" pitchFamily="18" charset="0"/>
              </a:rPr>
              <a:t>0</a:t>
            </a:r>
            <a:r>
              <a:rPr lang="en-US" altLang="en-US" sz="3600">
                <a:latin typeface="Times New Roman" panose="02020603050405020304" pitchFamily="18" charset="0"/>
              </a:rPr>
              <a:t> exp(</a:t>
            </a:r>
          </a:p>
        </p:txBody>
      </p:sp>
      <p:grpSp>
        <p:nvGrpSpPr>
          <p:cNvPr id="15389" name="Group 29">
            <a:extLst>
              <a:ext uri="{FF2B5EF4-FFF2-40B4-BE49-F238E27FC236}">
                <a16:creationId xmlns:a16="http://schemas.microsoft.com/office/drawing/2014/main" id="{C72D837D-6508-4F46-801B-638A70EE8C1F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495801"/>
            <a:ext cx="1479550" cy="1128713"/>
            <a:chOff x="2544" y="2832"/>
            <a:chExt cx="932" cy="711"/>
          </a:xfrm>
        </p:grpSpPr>
        <p:sp>
          <p:nvSpPr>
            <p:cNvPr id="15384" name="Text Box 24">
              <a:extLst>
                <a:ext uri="{FF2B5EF4-FFF2-40B4-BE49-F238E27FC236}">
                  <a16:creationId xmlns:a16="http://schemas.microsoft.com/office/drawing/2014/main" id="{296A799B-0746-6D45-8B06-108C73528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32"/>
              <a:ext cx="2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Times New Roman" panose="02020603050405020304" pitchFamily="18" charset="0"/>
                </a:rPr>
                <a:t>-t</a:t>
              </a:r>
            </a:p>
          </p:txBody>
        </p:sp>
        <p:sp>
          <p:nvSpPr>
            <p:cNvPr id="15385" name="Text Box 25">
              <a:extLst>
                <a:ext uri="{FF2B5EF4-FFF2-40B4-BE49-F238E27FC236}">
                  <a16:creationId xmlns:a16="http://schemas.microsoft.com/office/drawing/2014/main" id="{16B9F6E4-F0AD-F743-8921-AE36D82C8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216"/>
              <a:ext cx="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800">
                  <a:latin typeface="Times New Roman" panose="02020603050405020304" pitchFamily="18" charset="0"/>
                </a:rPr>
                <a:t>R</a:t>
              </a:r>
              <a:r>
                <a:rPr lang="en-US" altLang="en-US" sz="2800" baseline="-25000">
                  <a:latin typeface="Times New Roman" panose="02020603050405020304" pitchFamily="18" charset="0"/>
                </a:rPr>
                <a:t>m</a:t>
              </a:r>
              <a:r>
                <a:rPr lang="en-US" altLang="en-US" sz="2800">
                  <a:latin typeface="Times New Roman" panose="02020603050405020304" pitchFamily="18" charset="0"/>
                </a:rPr>
                <a:t>.C</a:t>
              </a:r>
              <a:r>
                <a:rPr lang="en-US" altLang="en-US" sz="2800" baseline="-2500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5386" name="Line 26">
              <a:extLst>
                <a:ext uri="{FF2B5EF4-FFF2-40B4-BE49-F238E27FC236}">
                  <a16:creationId xmlns:a16="http://schemas.microsoft.com/office/drawing/2014/main" id="{94BC59ED-5FDB-3849-8D73-32C760DAA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Text Box 27">
              <a:extLst>
                <a:ext uri="{FF2B5EF4-FFF2-40B4-BE49-F238E27FC236}">
                  <a16:creationId xmlns:a16="http://schemas.microsoft.com/office/drawing/2014/main" id="{E73A83CB-FC96-A745-8C06-0FD2081BD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7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5388" name="Text Box 28">
            <a:extLst>
              <a:ext uri="{FF2B5EF4-FFF2-40B4-BE49-F238E27FC236}">
                <a16:creationId xmlns:a16="http://schemas.microsoft.com/office/drawing/2014/main" id="{FABD5498-5C87-9840-B7D6-C91BB182F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935663"/>
            <a:ext cx="6337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600">
                <a:latin typeface="Times New Roman" panose="02020603050405020304" pitchFamily="18" charset="0"/>
              </a:rPr>
              <a:t>Where R</a:t>
            </a:r>
            <a:r>
              <a:rPr lang="en-US" altLang="en-US" sz="3600" baseline="-25000">
                <a:latin typeface="Times New Roman" panose="02020603050405020304" pitchFamily="18" charset="0"/>
              </a:rPr>
              <a:t>m</a:t>
            </a:r>
            <a:r>
              <a:rPr lang="en-US" altLang="en-US" sz="3600">
                <a:latin typeface="Times New Roman" panose="02020603050405020304" pitchFamily="18" charset="0"/>
              </a:rPr>
              <a:t>.C</a:t>
            </a:r>
            <a:r>
              <a:rPr lang="en-US" altLang="en-US" sz="3600" baseline="-25000">
                <a:latin typeface="Times New Roman" panose="02020603050405020304" pitchFamily="18" charset="0"/>
              </a:rPr>
              <a:t>m</a:t>
            </a:r>
            <a:r>
              <a:rPr lang="en-US" altLang="en-US" sz="3600">
                <a:latin typeface="Times New Roman" panose="02020603050405020304" pitchFamily="18" charset="0"/>
              </a:rPr>
              <a:t> = </a:t>
            </a:r>
            <a:r>
              <a:rPr lang="en-US" altLang="en-US" sz="3600">
                <a:latin typeface="Symbol" pitchFamily="2" charset="2"/>
              </a:rPr>
              <a:t>t</a:t>
            </a:r>
            <a:r>
              <a:rPr lang="en-US" altLang="en-US" sz="3600">
                <a:latin typeface="Times New Roman" panose="02020603050405020304" pitchFamily="18" charset="0"/>
              </a:rPr>
              <a:t> = time constant</a:t>
            </a:r>
            <a:endParaRPr lang="en-US" altLang="en-US" sz="3600" baseline="-25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9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>
            <a:extLst>
              <a:ext uri="{FF2B5EF4-FFF2-40B4-BE49-F238E27FC236}">
                <a16:creationId xmlns:a16="http://schemas.microsoft.com/office/drawing/2014/main" id="{3FFBDC58-469E-D44F-91E7-8BF29D106E3B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1828800"/>
            <a:ext cx="4333875" cy="2514600"/>
            <a:chOff x="1200" y="1200"/>
            <a:chExt cx="2730" cy="1584"/>
          </a:xfrm>
        </p:grpSpPr>
        <p:sp>
          <p:nvSpPr>
            <p:cNvPr id="24579" name="Line 3">
              <a:extLst>
                <a:ext uri="{FF2B5EF4-FFF2-40B4-BE49-F238E27FC236}">
                  <a16:creationId xmlns:a16="http://schemas.microsoft.com/office/drawing/2014/main" id="{188DE82F-1CFB-7F42-97E6-38655E950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1489"/>
              <a:ext cx="0" cy="9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0" name="Line 4">
              <a:extLst>
                <a:ext uri="{FF2B5EF4-FFF2-40B4-BE49-F238E27FC236}">
                  <a16:creationId xmlns:a16="http://schemas.microsoft.com/office/drawing/2014/main" id="{6B534B20-BBC5-4947-8D73-E7F42D702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2456"/>
              <a:ext cx="22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1" name="Freeform 5">
              <a:extLst>
                <a:ext uri="{FF2B5EF4-FFF2-40B4-BE49-F238E27FC236}">
                  <a16:creationId xmlns:a16="http://schemas.microsoft.com/office/drawing/2014/main" id="{F04E4577-6EFC-1943-A04D-DB9BB7257D3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25" y="1489"/>
              <a:ext cx="1979" cy="967"/>
            </a:xfrm>
            <a:custGeom>
              <a:avLst/>
              <a:gdLst>
                <a:gd name="T0" fmla="*/ 0 w 624"/>
                <a:gd name="T1" fmla="*/ 480 h 480"/>
                <a:gd name="T2" fmla="*/ 48 w 624"/>
                <a:gd name="T3" fmla="*/ 336 h 480"/>
                <a:gd name="T4" fmla="*/ 144 w 624"/>
                <a:gd name="T5" fmla="*/ 192 h 480"/>
                <a:gd name="T6" fmla="*/ 384 w 624"/>
                <a:gd name="T7" fmla="*/ 48 h 480"/>
                <a:gd name="T8" fmla="*/ 624 w 624"/>
                <a:gd name="T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480">
                  <a:moveTo>
                    <a:pt x="0" y="480"/>
                  </a:moveTo>
                  <a:cubicBezTo>
                    <a:pt x="12" y="432"/>
                    <a:pt x="24" y="384"/>
                    <a:pt x="48" y="336"/>
                  </a:cubicBezTo>
                  <a:cubicBezTo>
                    <a:pt x="72" y="288"/>
                    <a:pt x="88" y="240"/>
                    <a:pt x="144" y="192"/>
                  </a:cubicBezTo>
                  <a:cubicBezTo>
                    <a:pt x="200" y="144"/>
                    <a:pt x="304" y="80"/>
                    <a:pt x="384" y="48"/>
                  </a:cubicBezTo>
                  <a:cubicBezTo>
                    <a:pt x="464" y="16"/>
                    <a:pt x="544" y="8"/>
                    <a:pt x="62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2" name="Text Box 6">
              <a:extLst>
                <a:ext uri="{FF2B5EF4-FFF2-40B4-BE49-F238E27FC236}">
                  <a16:creationId xmlns:a16="http://schemas.microsoft.com/office/drawing/2014/main" id="{86222FE0-E473-C64F-ABAE-0EC4F81CA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200"/>
              <a:ext cx="3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Times New Roman" panose="02020603050405020304" pitchFamily="18" charset="0"/>
                </a:rPr>
                <a:t>V</a:t>
              </a:r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  <a:endParaRPr lang="en-US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24583" name="Text Box 7">
              <a:extLst>
                <a:ext uri="{FF2B5EF4-FFF2-40B4-BE49-F238E27FC236}">
                  <a16:creationId xmlns:a16="http://schemas.microsoft.com/office/drawing/2014/main" id="{A7EFB844-7DE4-C44A-A1B4-2CD6ACCE8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584"/>
              <a:ext cx="3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4584" name="Text Box 8">
              <a:extLst>
                <a:ext uri="{FF2B5EF4-FFF2-40B4-BE49-F238E27FC236}">
                  <a16:creationId xmlns:a16="http://schemas.microsoft.com/office/drawing/2014/main" id="{8CE585AA-0A0F-3B41-81F3-7EB515751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380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4585" name="Line 9">
              <a:extLst>
                <a:ext uri="{FF2B5EF4-FFF2-40B4-BE49-F238E27FC236}">
                  <a16:creationId xmlns:a16="http://schemas.microsoft.com/office/drawing/2014/main" id="{F30CCBA8-53AC-4245-9D7D-D6B822D29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12"/>
              <a:ext cx="48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Line 10">
              <a:extLst>
                <a:ext uri="{FF2B5EF4-FFF2-40B4-BE49-F238E27FC236}">
                  <a16:creationId xmlns:a16="http://schemas.microsoft.com/office/drawing/2014/main" id="{15754256-995C-2A41-9CC7-B633A8269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12"/>
              <a:ext cx="0" cy="33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Text Box 11">
              <a:extLst>
                <a:ext uri="{FF2B5EF4-FFF2-40B4-BE49-F238E27FC236}">
                  <a16:creationId xmlns:a16="http://schemas.microsoft.com/office/drawing/2014/main" id="{B64E9165-9086-4A4F-9BC9-6D873E3CB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347"/>
              <a:ext cx="24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Symbol" pitchFamily="2" charset="2"/>
                </a:rPr>
                <a:t>t</a:t>
              </a:r>
            </a:p>
          </p:txBody>
        </p:sp>
      </p:grp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483A1F28-D54E-6948-B8FA-00D594449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 of time constant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0C60667D-00D3-DE47-AC93-041453E48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95600"/>
            <a:ext cx="3124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37 %</a:t>
            </a:r>
          </a:p>
        </p:txBody>
      </p:sp>
    </p:spTree>
    <p:extLst>
      <p:ext uri="{BB962C8B-B14F-4D97-AF65-F5344CB8AC3E}">
        <p14:creationId xmlns:p14="http://schemas.microsoft.com/office/powerpoint/2010/main" val="223770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6E3013F-9417-AB4B-9713-C4DBDAC91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457200"/>
            <a:ext cx="697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</a:rPr>
              <a:t>Charge Degradation over Distance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CC24D712-DAC6-9D43-8310-607971AA6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676401"/>
            <a:ext cx="61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5E4A4DAE-0189-804C-996E-AE9814832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222567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2373859E-66A4-BF4F-9088-5BA349E3F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2325688"/>
            <a:ext cx="45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t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13FCE7C6-1EB3-A24D-9320-0616E809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1987551"/>
            <a:ext cx="650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= 0</a:t>
            </a:r>
            <a:endParaRPr lang="en-US" altLang="en-US" sz="2800" baseline="-25000">
              <a:latin typeface="Times New Roman" panose="02020603050405020304" pitchFamily="18" charset="0"/>
            </a:endParaRP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D8741C68-E7E1-AF48-BDA8-0AA276FE9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3063876"/>
            <a:ext cx="73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 baseline="30000">
                <a:latin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94CE5D01-6E8A-394E-A96C-034BA67D3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6131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B2CC81FB-CC7D-BC4A-B5D1-12E6F69E4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713163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en-US" sz="2800" baseline="30000">
                <a:latin typeface="Times New Roman" panose="02020603050405020304" pitchFamily="18" charset="0"/>
              </a:rPr>
              <a:t>2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F7A0C308-39DB-254A-ADF2-1ECB2ADF6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254376"/>
            <a:ext cx="7809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latin typeface="Times New Roman" panose="02020603050405020304" pitchFamily="18" charset="0"/>
              </a:rPr>
              <a:t>= R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5FB632E3-ACB4-654D-BFBA-2B4C86338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070226"/>
            <a:ext cx="1688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latin typeface="Times New Roman" panose="02020603050405020304" pitchFamily="18" charset="0"/>
              </a:rPr>
              <a:t>(V –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</a:t>
            </a:r>
            <a:r>
              <a:rPr lang="en-US" altLang="en-US" sz="2800" baseline="-25000" dirty="0" err="1">
                <a:latin typeface="Times New Roman" panose="02020603050405020304" pitchFamily="18" charset="0"/>
              </a:rPr>
              <a:t>leak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B4588932-1459-B241-BFC9-D26F80A0B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352801"/>
            <a:ext cx="89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+ C</a:t>
            </a:r>
            <a:r>
              <a:rPr lang="en-US" altLang="en-US" sz="2800" baseline="-250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F44F0A06-A389-694E-AE63-56FFFCD2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3027363"/>
            <a:ext cx="617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id="{1338C0AC-CFC0-7C45-8FC1-42804F91F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57663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3C4A1E53-08D6-504B-9EAB-E81EA1EEF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676651"/>
            <a:ext cx="45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t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6401" name="Line 17">
            <a:extLst>
              <a:ext uri="{FF2B5EF4-FFF2-40B4-BE49-F238E27FC236}">
                <a16:creationId xmlns:a16="http://schemas.microsoft.com/office/drawing/2014/main" id="{677DCD8A-950B-744F-AE43-3481A8380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2326" y="3657600"/>
            <a:ext cx="1768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82D709BE-D52C-424F-9255-691440D3E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6" y="3679826"/>
            <a:ext cx="608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R</a:t>
            </a:r>
            <a:r>
              <a:rPr lang="en-US" altLang="en-US" sz="2800" baseline="-250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96A641AE-ED36-8D4E-86FA-343E6CDE1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6" y="3509963"/>
            <a:ext cx="30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[</a:t>
            </a:r>
          </a:p>
        </p:txBody>
      </p:sp>
      <p:sp>
        <p:nvSpPr>
          <p:cNvPr id="16404" name="Text Box 20">
            <a:extLst>
              <a:ext uri="{FF2B5EF4-FFF2-40B4-BE49-F238E27FC236}">
                <a16:creationId xmlns:a16="http://schemas.microsoft.com/office/drawing/2014/main" id="{1AD13F36-208E-3D4E-A138-21F3B05FFE6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610601" y="3352801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16405" name="Text Box 21">
            <a:extLst>
              <a:ext uri="{FF2B5EF4-FFF2-40B4-BE49-F238E27FC236}">
                <a16:creationId xmlns:a16="http://schemas.microsoft.com/office/drawing/2014/main" id="{9042053A-652A-EA46-9E24-C4741281F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03426"/>
            <a:ext cx="193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Ignore time:</a:t>
            </a:r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D8BBD1DB-C084-6141-A76F-311C37740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6" y="4633913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So: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A63A364A-E4AA-224C-BA5A-BC0B6C4DB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4678363"/>
            <a:ext cx="3725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V(x) = A</a:t>
            </a:r>
            <a:r>
              <a:rPr lang="en-US" altLang="en-US" sz="2800" baseline="-25000">
                <a:latin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</a:rPr>
              <a:t>e</a:t>
            </a:r>
            <a:r>
              <a:rPr lang="en-US" altLang="en-US" sz="2800" baseline="30000">
                <a:latin typeface="Times New Roman" panose="02020603050405020304" pitchFamily="18" charset="0"/>
              </a:rPr>
              <a:t>(x/</a:t>
            </a:r>
            <a:r>
              <a:rPr lang="en-US" altLang="en-US" sz="2800" baseline="30000">
                <a:latin typeface="Symbol" pitchFamily="2" charset="2"/>
              </a:rPr>
              <a:t>l</a:t>
            </a:r>
            <a:r>
              <a:rPr lang="en-US" altLang="en-US" sz="2800" baseline="30000">
                <a:latin typeface="Times New Roman" panose="02020603050405020304" pitchFamily="18" charset="0"/>
              </a:rPr>
              <a:t>)</a:t>
            </a:r>
            <a:r>
              <a:rPr lang="en-US" altLang="en-US" sz="2800">
                <a:latin typeface="Times New Roman" panose="02020603050405020304" pitchFamily="18" charset="0"/>
              </a:rPr>
              <a:t> + A</a:t>
            </a:r>
            <a:r>
              <a:rPr lang="en-US" altLang="en-US" sz="2800" baseline="-25000">
                <a:latin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</a:rPr>
              <a:t>e</a:t>
            </a:r>
            <a:r>
              <a:rPr lang="en-US" altLang="en-US" sz="2800" baseline="30000">
                <a:latin typeface="Times New Roman" panose="02020603050405020304" pitchFamily="18" charset="0"/>
              </a:rPr>
              <a:t>(-x/</a:t>
            </a:r>
            <a:r>
              <a:rPr lang="en-US" altLang="en-US" sz="2800" baseline="30000">
                <a:latin typeface="Symbol" pitchFamily="2" charset="2"/>
              </a:rPr>
              <a:t>l</a:t>
            </a:r>
            <a:r>
              <a:rPr lang="en-US" altLang="en-US" sz="2800" baseline="30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61CF808E-2099-AB4D-99D4-EECFEA735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615" y="5526870"/>
            <a:ext cx="412965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800" dirty="0">
                <a:latin typeface="Times New Roman" panose="02020603050405020304" pitchFamily="18" charset="0"/>
              </a:rPr>
              <a:t>Where </a:t>
            </a:r>
            <a:r>
              <a:rPr lang="en-US" altLang="en-US" sz="2800" dirty="0">
                <a:latin typeface="Symbol" pitchFamily="2" charset="2"/>
              </a:rPr>
              <a:t>l</a:t>
            </a:r>
            <a:r>
              <a:rPr lang="en-US" altLang="en-US" sz="2800" dirty="0">
                <a:latin typeface="Times New Roman" panose="02020603050405020304" pitchFamily="18" charset="0"/>
              </a:rPr>
              <a:t> = length constant </a:t>
            </a:r>
          </a:p>
          <a:p>
            <a:pPr algn="ctr" eaLnBrk="0" hangingPunct="0"/>
            <a:r>
              <a:rPr lang="en-US" altLang="en-US" sz="2800" dirty="0">
                <a:latin typeface="Symbol" pitchFamily="2" charset="2"/>
              </a:rPr>
              <a:t>l</a:t>
            </a:r>
            <a:r>
              <a:rPr lang="en-US" altLang="en-US" sz="2800" dirty="0">
                <a:latin typeface="Times New Roman" panose="02020603050405020304" pitchFamily="18" charset="0"/>
              </a:rPr>
              <a:t> = </a:t>
            </a:r>
            <a:r>
              <a:rPr lang="en-US" altLang="en-US" sz="2800" dirty="0" err="1">
                <a:latin typeface="Times New Roman" panose="02020603050405020304" pitchFamily="18" charset="0"/>
                <a:sym typeface="Symbol" pitchFamily="2" charset="2"/>
              </a:rPr>
              <a:t>sqroot</a:t>
            </a:r>
            <a:r>
              <a:rPr lang="en-US" altLang="en-US" sz="2800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US" sz="2800" dirty="0">
                <a:latin typeface="Times New Roman" panose="02020603050405020304" pitchFamily="18" charset="0"/>
              </a:rPr>
              <a:t>R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m</a:t>
            </a:r>
            <a:r>
              <a:rPr lang="en-US" altLang="en-US" sz="2800" dirty="0">
                <a:latin typeface="Times New Roman" panose="02020603050405020304" pitchFamily="18" charset="0"/>
              </a:rPr>
              <a:t>/R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793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729E65C-2122-AB41-8D22-E21EF06AB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Representation of length constant</a:t>
            </a: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3C11513D-DBFF-A647-964B-B5EE918AA28A}"/>
              </a:ext>
            </a:extLst>
          </p:cNvPr>
          <p:cNvGrpSpPr>
            <a:grpSpLocks/>
          </p:cNvGrpSpPr>
          <p:nvPr/>
        </p:nvGrpSpPr>
        <p:grpSpPr bwMode="auto">
          <a:xfrm>
            <a:off x="2971801" y="2133600"/>
            <a:ext cx="4435475" cy="2622550"/>
            <a:chOff x="1200" y="2544"/>
            <a:chExt cx="2794" cy="1652"/>
          </a:xfrm>
        </p:grpSpPr>
        <p:sp>
          <p:nvSpPr>
            <p:cNvPr id="26628" name="Line 4">
              <a:extLst>
                <a:ext uri="{FF2B5EF4-FFF2-40B4-BE49-F238E27FC236}">
                  <a16:creationId xmlns:a16="http://schemas.microsoft.com/office/drawing/2014/main" id="{074667FE-5FFC-194D-8C25-1F622F0E0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2833"/>
              <a:ext cx="0" cy="9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Line 5">
              <a:extLst>
                <a:ext uri="{FF2B5EF4-FFF2-40B4-BE49-F238E27FC236}">
                  <a16:creationId xmlns:a16="http://schemas.microsoft.com/office/drawing/2014/main" id="{AA9A0B27-6075-4C43-8BDD-2D23698CC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3800"/>
              <a:ext cx="22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Freeform 6">
              <a:extLst>
                <a:ext uri="{FF2B5EF4-FFF2-40B4-BE49-F238E27FC236}">
                  <a16:creationId xmlns:a16="http://schemas.microsoft.com/office/drawing/2014/main" id="{A1204D81-3B80-764B-AF1C-DDF93D422A8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25" y="2833"/>
              <a:ext cx="1979" cy="967"/>
            </a:xfrm>
            <a:custGeom>
              <a:avLst/>
              <a:gdLst>
                <a:gd name="T0" fmla="*/ 0 w 624"/>
                <a:gd name="T1" fmla="*/ 480 h 480"/>
                <a:gd name="T2" fmla="*/ 48 w 624"/>
                <a:gd name="T3" fmla="*/ 336 h 480"/>
                <a:gd name="T4" fmla="*/ 144 w 624"/>
                <a:gd name="T5" fmla="*/ 192 h 480"/>
                <a:gd name="T6" fmla="*/ 384 w 624"/>
                <a:gd name="T7" fmla="*/ 48 h 480"/>
                <a:gd name="T8" fmla="*/ 624 w 624"/>
                <a:gd name="T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480">
                  <a:moveTo>
                    <a:pt x="0" y="480"/>
                  </a:moveTo>
                  <a:cubicBezTo>
                    <a:pt x="12" y="432"/>
                    <a:pt x="24" y="384"/>
                    <a:pt x="48" y="336"/>
                  </a:cubicBezTo>
                  <a:cubicBezTo>
                    <a:pt x="72" y="288"/>
                    <a:pt x="88" y="240"/>
                    <a:pt x="144" y="192"/>
                  </a:cubicBezTo>
                  <a:cubicBezTo>
                    <a:pt x="200" y="144"/>
                    <a:pt x="304" y="80"/>
                    <a:pt x="384" y="48"/>
                  </a:cubicBezTo>
                  <a:cubicBezTo>
                    <a:pt x="464" y="16"/>
                    <a:pt x="544" y="8"/>
                    <a:pt x="62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Text Box 7">
              <a:extLst>
                <a:ext uri="{FF2B5EF4-FFF2-40B4-BE49-F238E27FC236}">
                  <a16:creationId xmlns:a16="http://schemas.microsoft.com/office/drawing/2014/main" id="{2F78B17B-8318-BE48-A567-EAD224D8A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544"/>
              <a:ext cx="3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Times New Roman" panose="02020603050405020304" pitchFamily="18" charset="0"/>
                </a:rPr>
                <a:t>V</a:t>
              </a:r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26632" name="Text Box 8">
              <a:extLst>
                <a:ext uri="{FF2B5EF4-FFF2-40B4-BE49-F238E27FC236}">
                  <a16:creationId xmlns:a16="http://schemas.microsoft.com/office/drawing/2014/main" id="{B0B654FC-CC9D-7C41-9207-19E6618FD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928"/>
              <a:ext cx="3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6633" name="Text Box 9">
              <a:extLst>
                <a:ext uri="{FF2B5EF4-FFF2-40B4-BE49-F238E27FC236}">
                  <a16:creationId xmlns:a16="http://schemas.microsoft.com/office/drawing/2014/main" id="{7E66520F-E139-AA4D-9E8F-8540F1F1F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3724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6634" name="Line 10">
              <a:extLst>
                <a:ext uri="{FF2B5EF4-FFF2-40B4-BE49-F238E27FC236}">
                  <a16:creationId xmlns:a16="http://schemas.microsoft.com/office/drawing/2014/main" id="{11CF185B-35FC-DC45-A3D2-CC7240D1A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456"/>
              <a:ext cx="48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11">
              <a:extLst>
                <a:ext uri="{FF2B5EF4-FFF2-40B4-BE49-F238E27FC236}">
                  <a16:creationId xmlns:a16="http://schemas.microsoft.com/office/drawing/2014/main" id="{E2E30D5A-A3FD-D140-9171-7BA885B78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56"/>
              <a:ext cx="0" cy="33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Text Box 12">
              <a:extLst>
                <a:ext uri="{FF2B5EF4-FFF2-40B4-BE49-F238E27FC236}">
                  <a16:creationId xmlns:a16="http://schemas.microsoft.com/office/drawing/2014/main" id="{F78AA6B9-2B11-E74D-98AE-EBF012C3A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792"/>
              <a:ext cx="27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Symbol" pitchFamily="2" charset="2"/>
                </a:rPr>
                <a:t>l</a:t>
              </a:r>
            </a:p>
          </p:txBody>
        </p:sp>
      </p:grpSp>
      <p:sp>
        <p:nvSpPr>
          <p:cNvPr id="26637" name="Text Box 13">
            <a:extLst>
              <a:ext uri="{FF2B5EF4-FFF2-40B4-BE49-F238E27FC236}">
                <a16:creationId xmlns:a16="http://schemas.microsoft.com/office/drawing/2014/main" id="{EADEFF2E-52F6-434C-92E7-DD6E4F807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37 %</a:t>
            </a:r>
          </a:p>
        </p:txBody>
      </p:sp>
    </p:spTree>
    <p:extLst>
      <p:ext uri="{BB962C8B-B14F-4D97-AF65-F5344CB8AC3E}">
        <p14:creationId xmlns:p14="http://schemas.microsoft.com/office/powerpoint/2010/main" val="282379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CF9B2371-198A-3F44-9265-92E995C37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Equivalent Cylinder Theorem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48811AF9-0193-1941-B4BD-762F798B9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3048000"/>
            <a:ext cx="8229600" cy="31242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Equivalent Cylinder Theorem: an entire class of dendritic trees can be reduced into a single equivalent cylinder if the following conditions are met: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The values of r</a:t>
            </a:r>
            <a:r>
              <a:rPr lang="en-US" altLang="zh-CN" sz="2000" baseline="-25000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and r</a:t>
            </a:r>
            <a:r>
              <a:rPr lang="en-US" altLang="zh-CN" sz="2000" baseline="-25000">
                <a:ea typeface="宋体" panose="02010600030101010101" pitchFamily="2" charset="-122"/>
              </a:rPr>
              <a:t>m</a:t>
            </a:r>
            <a:r>
              <a:rPr lang="en-US" altLang="zh-CN" sz="2000">
                <a:ea typeface="宋体" panose="02010600030101010101" pitchFamily="2" charset="-122"/>
              </a:rPr>
              <a:t> are the same in all branches;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All terminals end at the same boundary condition;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All terminal branches end at the same electrotonic distance from the origin in main branch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The 3/2 power law at every branch point</a:t>
            </a:r>
          </a:p>
          <a:p>
            <a:pPr lvl="1"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</p:txBody>
      </p:sp>
      <p:graphicFrame>
        <p:nvGraphicFramePr>
          <p:cNvPr id="62467" name="Object 4">
            <a:extLst>
              <a:ext uri="{FF2B5EF4-FFF2-40B4-BE49-F238E27FC236}">
                <a16:creationId xmlns:a16="http://schemas.microsoft.com/office/drawing/2014/main" id="{C89E30D0-B86F-0C43-A0E6-2307833C2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1" y="5410200"/>
          <a:ext cx="23717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11300" imgH="10236200" progId="Equation.DSMT4">
                  <p:embed/>
                </p:oleObj>
              </mc:Choice>
              <mc:Fallback>
                <p:oleObj name="Equation" r:id="rId3" imgW="26911300" imgH="10236200" progId="Equation.DSMT4">
                  <p:embed/>
                  <p:pic>
                    <p:nvPicPr>
                      <p:cNvPr id="62467" name="Object 4">
                        <a:extLst>
                          <a:ext uri="{FF2B5EF4-FFF2-40B4-BE49-F238E27FC236}">
                            <a16:creationId xmlns:a16="http://schemas.microsoft.com/office/drawing/2014/main" id="{C89E30D0-B86F-0C43-A0E6-2307833C2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5410200"/>
                        <a:ext cx="2371725" cy="903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Line 5">
            <a:extLst>
              <a:ext uri="{FF2B5EF4-FFF2-40B4-BE49-F238E27FC236}">
                <a16:creationId xmlns:a16="http://schemas.microsoft.com/office/drawing/2014/main" id="{F1049713-4B19-CD4D-B4DD-D8668DF0D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2860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" name="Line 7">
            <a:extLst>
              <a:ext uri="{FF2B5EF4-FFF2-40B4-BE49-F238E27FC236}">
                <a16:creationId xmlns:a16="http://schemas.microsoft.com/office/drawing/2014/main" id="{9AFCBEAB-DB4D-E04B-9B32-8CFF6510F9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1371600"/>
            <a:ext cx="1981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Line 8">
            <a:extLst>
              <a:ext uri="{FF2B5EF4-FFF2-40B4-BE49-F238E27FC236}">
                <a16:creationId xmlns:a16="http://schemas.microsoft.com/office/drawing/2014/main" id="{95CEA65B-8913-B94B-A022-8EBCC4476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286000"/>
            <a:ext cx="1371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9">
            <a:extLst>
              <a:ext uri="{FF2B5EF4-FFF2-40B4-BE49-F238E27FC236}">
                <a16:creationId xmlns:a16="http://schemas.microsoft.com/office/drawing/2014/main" id="{34FBF176-887A-1C4E-91CE-18333A2A60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0574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Line 10">
            <a:extLst>
              <a:ext uri="{FF2B5EF4-FFF2-40B4-BE49-F238E27FC236}">
                <a16:creationId xmlns:a16="http://schemas.microsoft.com/office/drawing/2014/main" id="{CAEFE592-385E-EE40-A440-9B339C385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514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Rectangle 11">
            <a:extLst>
              <a:ext uri="{FF2B5EF4-FFF2-40B4-BE49-F238E27FC236}">
                <a16:creationId xmlns:a16="http://schemas.microsoft.com/office/drawing/2014/main" id="{7FC9B7AB-4822-2F46-9832-EAAF3BD4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05000"/>
            <a:ext cx="1149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Original tree</a:t>
            </a:r>
          </a:p>
        </p:txBody>
      </p:sp>
      <p:sp>
        <p:nvSpPr>
          <p:cNvPr id="62474" name="Rectangle 12">
            <a:extLst>
              <a:ext uri="{FF2B5EF4-FFF2-40B4-BE49-F238E27FC236}">
                <a16:creationId xmlns:a16="http://schemas.microsoft.com/office/drawing/2014/main" id="{3560C443-B426-034B-9B66-7C76248F6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2286000"/>
            <a:ext cx="733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</a:t>
            </a:r>
            <a:r>
              <a:rPr lang="en-US" altLang="zh-CN" sz="1400" baseline="-25000">
                <a:ea typeface="宋体" panose="02010600030101010101" pitchFamily="2" charset="-122"/>
              </a:rPr>
              <a:t>11</a:t>
            </a:r>
            <a:r>
              <a:rPr lang="en-US" altLang="zh-CN" sz="1400">
                <a:ea typeface="宋体" panose="02010600030101010101" pitchFamily="2" charset="-122"/>
              </a:rPr>
              <a:t>, d</a:t>
            </a:r>
            <a:r>
              <a:rPr lang="en-US" altLang="zh-CN" sz="1400" baseline="-25000"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62475" name="Rectangle 13">
            <a:extLst>
              <a:ext uri="{FF2B5EF4-FFF2-40B4-BE49-F238E27FC236}">
                <a16:creationId xmlns:a16="http://schemas.microsoft.com/office/drawing/2014/main" id="{58135FCC-7981-0940-A008-F4B9CB983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1524001"/>
            <a:ext cx="7521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</a:t>
            </a:r>
            <a:r>
              <a:rPr lang="en-US" altLang="zh-CN" sz="1400" baseline="-25000">
                <a:ea typeface="宋体" panose="02010600030101010101" pitchFamily="2" charset="-122"/>
              </a:rPr>
              <a:t>21</a:t>
            </a:r>
            <a:r>
              <a:rPr lang="en-US" altLang="zh-CN" sz="1400">
                <a:ea typeface="宋体" panose="02010600030101010101" pitchFamily="2" charset="-122"/>
              </a:rPr>
              <a:t>, d</a:t>
            </a:r>
            <a:r>
              <a:rPr lang="en-US" altLang="zh-CN" sz="1400" baseline="-25000"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62476" name="Rectangle 14">
            <a:extLst>
              <a:ext uri="{FF2B5EF4-FFF2-40B4-BE49-F238E27FC236}">
                <a16:creationId xmlns:a16="http://schemas.microsoft.com/office/drawing/2014/main" id="{4716275E-C9AD-E64F-8F49-00EB40EB9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2438401"/>
            <a:ext cx="7521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</a:t>
            </a:r>
            <a:r>
              <a:rPr lang="en-US" altLang="zh-CN" sz="1400" baseline="-25000">
                <a:ea typeface="宋体" panose="02010600030101010101" pitchFamily="2" charset="-122"/>
              </a:rPr>
              <a:t>22</a:t>
            </a:r>
            <a:r>
              <a:rPr lang="en-US" altLang="zh-CN" sz="1400">
                <a:ea typeface="宋体" panose="02010600030101010101" pitchFamily="2" charset="-122"/>
              </a:rPr>
              <a:t>, d</a:t>
            </a:r>
            <a:r>
              <a:rPr lang="en-US" altLang="zh-CN" sz="1400" baseline="-25000"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62477" name="Rectangle 15">
            <a:extLst>
              <a:ext uri="{FF2B5EF4-FFF2-40B4-BE49-F238E27FC236}">
                <a16:creationId xmlns:a16="http://schemas.microsoft.com/office/drawing/2014/main" id="{369788DD-9B5E-F04E-A9A9-B4C1CD67D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1" y="2590801"/>
            <a:ext cx="7521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</a:t>
            </a:r>
            <a:r>
              <a:rPr lang="en-US" altLang="zh-CN" sz="1400" baseline="-25000">
                <a:ea typeface="宋体" panose="02010600030101010101" pitchFamily="2" charset="-122"/>
              </a:rPr>
              <a:t>32</a:t>
            </a:r>
            <a:r>
              <a:rPr lang="en-US" altLang="zh-CN" sz="1400">
                <a:ea typeface="宋体" panose="02010600030101010101" pitchFamily="2" charset="-122"/>
              </a:rPr>
              <a:t>, d</a:t>
            </a:r>
            <a:r>
              <a:rPr lang="en-US" altLang="zh-CN" sz="1400" baseline="-25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62478" name="Rectangle 16">
            <a:extLst>
              <a:ext uri="{FF2B5EF4-FFF2-40B4-BE49-F238E27FC236}">
                <a16:creationId xmlns:a16="http://schemas.microsoft.com/office/drawing/2014/main" id="{73E7176D-E1F2-774B-A589-89BBB2EFE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1752601"/>
            <a:ext cx="7521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</a:t>
            </a:r>
            <a:r>
              <a:rPr lang="en-US" altLang="zh-CN" sz="1400" baseline="-25000">
                <a:ea typeface="宋体" panose="02010600030101010101" pitchFamily="2" charset="-122"/>
              </a:rPr>
              <a:t>31</a:t>
            </a:r>
            <a:r>
              <a:rPr lang="en-US" altLang="zh-CN" sz="1400">
                <a:ea typeface="宋体" panose="02010600030101010101" pitchFamily="2" charset="-122"/>
              </a:rPr>
              <a:t>, d</a:t>
            </a:r>
            <a:r>
              <a:rPr lang="en-US" altLang="zh-CN" sz="1400" baseline="-25000"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62479" name="Rectangle 17">
            <a:extLst>
              <a:ext uri="{FF2B5EF4-FFF2-40B4-BE49-F238E27FC236}">
                <a16:creationId xmlns:a16="http://schemas.microsoft.com/office/drawing/2014/main" id="{CEF1FAEC-0834-3043-8A78-7F303AE71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1" y="1346200"/>
            <a:ext cx="1673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Equivalent cylinder</a:t>
            </a:r>
          </a:p>
        </p:txBody>
      </p:sp>
      <p:sp>
        <p:nvSpPr>
          <p:cNvPr id="62480" name="AutoShape 18">
            <a:extLst>
              <a:ext uri="{FF2B5EF4-FFF2-40B4-BE49-F238E27FC236}">
                <a16:creationId xmlns:a16="http://schemas.microsoft.com/office/drawing/2014/main" id="{BA191EB2-423E-0643-8AE1-2618603AE5A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382000" y="838200"/>
            <a:ext cx="533400" cy="2819400"/>
          </a:xfrm>
          <a:prstGeom prst="can">
            <a:avLst>
              <a:gd name="adj" fmla="val 47474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62481" name="Rectangle 19">
            <a:extLst>
              <a:ext uri="{FF2B5EF4-FFF2-40B4-BE49-F238E27FC236}">
                <a16:creationId xmlns:a16="http://schemas.microsoft.com/office/drawing/2014/main" id="{9D55B5FA-D1ED-2A4E-ABEA-1491A36E0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16764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L, d</a:t>
            </a:r>
            <a:endParaRPr lang="en-US" altLang="zh-CN" sz="1400" baseline="-25000">
              <a:ea typeface="宋体" panose="02010600030101010101" pitchFamily="2" charset="-122"/>
            </a:endParaRPr>
          </a:p>
        </p:txBody>
      </p:sp>
      <p:sp>
        <p:nvSpPr>
          <p:cNvPr id="62482" name="AutoShape 20">
            <a:extLst>
              <a:ext uri="{FF2B5EF4-FFF2-40B4-BE49-F238E27FC236}">
                <a16:creationId xmlns:a16="http://schemas.microsoft.com/office/drawing/2014/main" id="{61354230-156B-AB49-A325-14AA57374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1336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84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Rall</a:t>
            </a:r>
            <a:r>
              <a:rPr lang="en-US" dirty="0"/>
              <a:t> Model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5734" y="365125"/>
            <a:ext cx="5827183" cy="575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478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Rall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933" y="1690688"/>
            <a:ext cx="4800600" cy="4325112"/>
          </a:xfrm>
        </p:spPr>
        <p:txBody>
          <a:bodyPr/>
          <a:lstStyle/>
          <a:p>
            <a:r>
              <a:rPr lang="en-US" dirty="0"/>
              <a:t>Allowed modeling of </a:t>
            </a:r>
            <a:r>
              <a:rPr lang="en-US" dirty="0" err="1"/>
              <a:t>dendritic</a:t>
            </a:r>
            <a:r>
              <a:rPr lang="en-US" dirty="0"/>
              <a:t> behavior</a:t>
            </a:r>
          </a:p>
          <a:p>
            <a:pPr lvl="1"/>
            <a:r>
              <a:rPr lang="en-US" dirty="0"/>
              <a:t>Confirmed by experimental results</a:t>
            </a:r>
          </a:p>
          <a:p>
            <a:endParaRPr lang="en-US" dirty="0"/>
          </a:p>
          <a:p>
            <a:r>
              <a:rPr lang="en-US" dirty="0"/>
              <a:t>Stimulation at different distances along arbor</a:t>
            </a:r>
          </a:p>
          <a:p>
            <a:endParaRPr lang="en-US" dirty="0"/>
          </a:p>
          <a:p>
            <a:r>
              <a:rPr lang="en-US" dirty="0"/>
              <a:t>Modeling of EPSPs</a:t>
            </a:r>
          </a:p>
        </p:txBody>
      </p:sp>
      <p:pic>
        <p:nvPicPr>
          <p:cNvPr id="4" name="Picture 2" descr="http://www.scholarpedia.org/w/images/thumb/d/d6/Rall_Fig3.gif/400px-Rall_Fig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599" y="728133"/>
            <a:ext cx="4750741" cy="55583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365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Rall</a:t>
            </a:r>
            <a:r>
              <a:rPr lang="en-US" dirty="0"/>
              <a:t> Model</a:t>
            </a:r>
          </a:p>
        </p:txBody>
      </p:sp>
      <p:pic>
        <p:nvPicPr>
          <p:cNvPr id="23554" name="Picture 2" descr="File:Rall Fig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2933" y="626534"/>
            <a:ext cx="7918291" cy="556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87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B6E7-2D88-F449-B35F-3464F4AB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Never Too Late to Up One’s Game</a:t>
            </a:r>
          </a:p>
        </p:txBody>
      </p:sp>
      <p:pic>
        <p:nvPicPr>
          <p:cNvPr id="5" name="Picture 4" descr="A painting of a group of women&#10;&#10;Description automatically generated with medium confidence">
            <a:extLst>
              <a:ext uri="{FF2B5EF4-FFF2-40B4-BE49-F238E27FC236}">
                <a16:creationId xmlns:a16="http://schemas.microsoft.com/office/drawing/2014/main" id="{E50CC86B-D45E-7340-BD06-A0AF3EC3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6" y="1569270"/>
            <a:ext cx="3611106" cy="4784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D5C562-2430-7A44-B788-F9A03B0F5410}"/>
              </a:ext>
            </a:extLst>
          </p:cNvPr>
          <p:cNvSpPr txBox="1"/>
          <p:nvPr/>
        </p:nvSpPr>
        <p:spPr>
          <a:xfrm>
            <a:off x="4680487" y="1976491"/>
            <a:ext cx="573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Anne Bronte (1820-1849) </a:t>
            </a:r>
            <a:r>
              <a:rPr lang="en-US" i="1" dirty="0"/>
              <a:t>The Tenant of Wildfell Hall (1849)</a:t>
            </a:r>
            <a:endParaRPr lang="en-US" dirty="0"/>
          </a:p>
          <a:p>
            <a:r>
              <a:rPr lang="en-US" dirty="0"/>
              <a:t>Charlotte Bronte (1816-1855) </a:t>
            </a:r>
            <a:r>
              <a:rPr lang="en-US" i="1" dirty="0"/>
              <a:t>Jane Eyre (1847)</a:t>
            </a:r>
            <a:endParaRPr lang="en-US" dirty="0"/>
          </a:p>
          <a:p>
            <a:r>
              <a:rPr lang="en-US" dirty="0"/>
              <a:t>Emily Bronte (1818-1848) </a:t>
            </a:r>
            <a:r>
              <a:rPr lang="en-US" i="1" dirty="0"/>
              <a:t>Wuthering Heights (1847)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63D25-538E-D243-8FAF-9440F42B44B4}"/>
              </a:ext>
            </a:extLst>
          </p:cNvPr>
          <p:cNvSpPr txBox="1"/>
          <p:nvPr/>
        </p:nvSpPr>
        <p:spPr>
          <a:xfrm>
            <a:off x="4680487" y="4432515"/>
            <a:ext cx="701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James Bronte </a:t>
            </a:r>
            <a:r>
              <a:rPr lang="en-US" dirty="0" err="1"/>
              <a:t>Gatenby</a:t>
            </a:r>
            <a:r>
              <a:rPr lang="en-US" dirty="0"/>
              <a:t> (1892-1960) – zoologist known for his study of Golgi bodies</a:t>
            </a:r>
          </a:p>
        </p:txBody>
      </p:sp>
    </p:spTree>
    <p:extLst>
      <p:ext uri="{BB962C8B-B14F-4D97-AF65-F5344CB8AC3E}">
        <p14:creationId xmlns:p14="http://schemas.microsoft.com/office/powerpoint/2010/main" val="173767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A6E0DE-BD17-8040-BB57-2D64D926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82" y="372532"/>
            <a:ext cx="7547796" cy="6129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D1381-86F5-444D-B972-06BE150C085D}"/>
              </a:ext>
            </a:extLst>
          </p:cNvPr>
          <p:cNvSpPr txBox="1"/>
          <p:nvPr/>
        </p:nvSpPr>
        <p:spPr>
          <a:xfrm>
            <a:off x="8396162" y="1330035"/>
            <a:ext cx="3158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 R</a:t>
            </a:r>
            <a:r>
              <a:rPr lang="en-US" sz="2800" baseline="-25000" dirty="0"/>
              <a:t>m</a:t>
            </a:r>
            <a:r>
              <a:rPr lang="en-US" sz="2800" dirty="0"/>
              <a:t> is not constant, depending on x, V and t?</a:t>
            </a:r>
          </a:p>
        </p:txBody>
      </p:sp>
    </p:spTree>
    <p:extLst>
      <p:ext uri="{BB962C8B-B14F-4D97-AF65-F5344CB8AC3E}">
        <p14:creationId xmlns:p14="http://schemas.microsoft.com/office/powerpoint/2010/main" val="317134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4">
            <a:extLst>
              <a:ext uri="{FF2B5EF4-FFF2-40B4-BE49-F238E27FC236}">
                <a16:creationId xmlns:a16="http://schemas.microsoft.com/office/drawing/2014/main" id="{D9B51A94-9FE0-0244-AF18-7841004C028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1867" y="81461"/>
            <a:ext cx="7179733" cy="4500931"/>
          </a:xfrm>
          <a:noFill/>
        </p:spPr>
      </p:pic>
      <p:graphicFrame>
        <p:nvGraphicFramePr>
          <p:cNvPr id="82947" name="Object 6">
            <a:extLst>
              <a:ext uri="{FF2B5EF4-FFF2-40B4-BE49-F238E27FC236}">
                <a16:creationId xmlns:a16="http://schemas.microsoft.com/office/drawing/2014/main" id="{B6046B70-AE1E-064A-B268-F0B9BA84304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516189" y="4957764"/>
          <a:ext cx="70818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477600" imgH="10236200" progId="Equation.3">
                  <p:embed/>
                </p:oleObj>
              </mc:Choice>
              <mc:Fallback>
                <p:oleObj name="Equation" r:id="rId3" imgW="87477600" imgH="10236200" progId="Equation.3">
                  <p:embed/>
                  <p:pic>
                    <p:nvPicPr>
                      <p:cNvPr id="82947" name="Object 6">
                        <a:extLst>
                          <a:ext uri="{FF2B5EF4-FFF2-40B4-BE49-F238E27FC236}">
                            <a16:creationId xmlns:a16="http://schemas.microsoft.com/office/drawing/2014/main" id="{B6046B70-AE1E-064A-B268-F0B9BA8430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9" y="4957764"/>
                        <a:ext cx="708183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56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195E-4F1B-5F49-A2BC-E1AF13DD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-4685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Spinal Motor Neuron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A2265-C8E5-924A-89FD-CCD4FF61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26" y="1452017"/>
            <a:ext cx="3158837" cy="4944267"/>
          </a:xfrm>
          <a:prstGeom prst="rect">
            <a:avLst/>
          </a:prstGeom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FE0AA7CD-B5C3-A24F-8AF2-DE56D0E098E4}"/>
              </a:ext>
            </a:extLst>
          </p:cNvPr>
          <p:cNvSpPr/>
          <p:nvPr/>
        </p:nvSpPr>
        <p:spPr>
          <a:xfrm>
            <a:off x="4429159" y="545253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BA62BE-A9DD-3449-AAF1-A15A416261FB}"/>
              </a:ext>
            </a:extLst>
          </p:cNvPr>
          <p:cNvSpPr txBox="1"/>
          <p:nvPr/>
        </p:nvSpPr>
        <p:spPr>
          <a:xfrm>
            <a:off x="5585187" y="5402461"/>
            <a:ext cx="102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Axon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9A6E68-B251-4B43-96F2-8A1584D55C6F}"/>
              </a:ext>
            </a:extLst>
          </p:cNvPr>
          <p:cNvSpPr txBox="1"/>
          <p:nvPr/>
        </p:nvSpPr>
        <p:spPr>
          <a:xfrm>
            <a:off x="5585188" y="2616183"/>
            <a:ext cx="59125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model summation of synaptic inputs?</a:t>
            </a:r>
          </a:p>
        </p:txBody>
      </p:sp>
    </p:spTree>
    <p:extLst>
      <p:ext uri="{BB962C8B-B14F-4D97-AF65-F5344CB8AC3E}">
        <p14:creationId xmlns:p14="http://schemas.microsoft.com/office/powerpoint/2010/main" val="221070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7C3E936A-7693-AB48-A63E-583961572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of neural cable theory</a:t>
            </a:r>
          </a:p>
        </p:txBody>
      </p:sp>
      <p:sp>
        <p:nvSpPr>
          <p:cNvPr id="5125" name="Rectangle 5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008D311-045B-4C49-97F9-74862782C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7306733" cy="4351338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Cable theory developed for signal flow along electrical cables in the 19</a:t>
            </a:r>
            <a:r>
              <a:rPr lang="en-US" altLang="en-US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</a:rPr>
              <a:t> century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Original neural application by Hodgkin and Rushton (1946) to the conduction of potential along an axon</a:t>
            </a:r>
          </a:p>
          <a:p>
            <a:r>
              <a:rPr lang="en-US" altLang="en-US" dirty="0" err="1">
                <a:latin typeface="Times New Roman" panose="02020603050405020304" pitchFamily="18" charset="0"/>
              </a:rPr>
              <a:t>Rall</a:t>
            </a:r>
            <a:r>
              <a:rPr lang="en-US" altLang="en-US" dirty="0">
                <a:latin typeface="Times New Roman" panose="02020603050405020304" pitchFamily="18" charset="0"/>
              </a:rPr>
              <a:t> (1959) extended theory and applied it to the dendritic trees of neurons. 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2" descr="File:Wil Rall in San Diego2.jpg">
            <a:extLst>
              <a:ext uri="{FF2B5EF4-FFF2-40B4-BE49-F238E27FC236}">
                <a16:creationId xmlns:a16="http://schemas.microsoft.com/office/drawing/2014/main" id="{7B3769DE-C4F7-4E43-802F-B73DC520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9466" y="1075267"/>
            <a:ext cx="3524250" cy="4699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664B46-A9A6-D447-8A48-BDEFACFB267F}"/>
              </a:ext>
            </a:extLst>
          </p:cNvPr>
          <p:cNvSpPr txBox="1"/>
          <p:nvPr/>
        </p:nvSpPr>
        <p:spPr>
          <a:xfrm>
            <a:off x="8833642" y="5915353"/>
            <a:ext cx="187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Wilfred </a:t>
            </a:r>
            <a:r>
              <a:rPr lang="en-US" sz="2800" dirty="0" err="1"/>
              <a:t>Rall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59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402111D1-D7AF-234F-80D9-4DBFC5052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Dendritic Cable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C92FAC5D-08FC-E549-938C-3749C16F80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39000" y="1371600"/>
            <a:ext cx="3124200" cy="5105400"/>
          </a:xfrm>
        </p:spPr>
        <p:txBody>
          <a:bodyPr/>
          <a:lstStyle/>
          <a:p>
            <a:pPr marL="344488" indent="-344488"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344488" indent="-344488">
              <a:buNone/>
            </a:pPr>
            <a:r>
              <a:rPr lang="en-US" altLang="zh-CN" sz="2000">
                <a:ea typeface="宋体" panose="02010600030101010101" pitchFamily="2" charset="-122"/>
              </a:rPr>
              <a:t>A. One portion of dendrite</a:t>
            </a:r>
          </a:p>
          <a:p>
            <a:pPr marL="344488" indent="-344488"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344488" indent="-344488"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344488" indent="-344488"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344488" indent="-344488"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344488" indent="-344488">
              <a:buNone/>
            </a:pPr>
            <a:r>
              <a:rPr lang="en-US" altLang="zh-CN" sz="2000">
                <a:ea typeface="宋体" panose="02010600030101010101" pitchFamily="2" charset="-122"/>
              </a:rPr>
              <a:t>B. divided into three sub-cylinders.</a:t>
            </a:r>
          </a:p>
          <a:p>
            <a:pPr marL="344488" indent="-344488"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344488" indent="-344488"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344488" indent="-344488">
              <a:buNone/>
            </a:pPr>
            <a:r>
              <a:rPr lang="en-US" altLang="zh-CN" sz="2000">
                <a:ea typeface="宋体" panose="02010600030101010101" pitchFamily="2" charset="-122"/>
              </a:rPr>
              <a:t>C. Discrete electrical model for the three sub-cylinders.</a:t>
            </a:r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77014303-D747-AA4A-8BC0-5C230D52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47826"/>
            <a:ext cx="49530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24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Gfig5_4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40" y="228076"/>
            <a:ext cx="7065980" cy="64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0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2D05FE46-345F-9440-AA03-A10306C1C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2" y="-76200"/>
            <a:ext cx="697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Equivalent electrical circuit</a:t>
            </a:r>
          </a:p>
        </p:txBody>
      </p:sp>
      <p:sp>
        <p:nvSpPr>
          <p:cNvPr id="13316" name="AutoShape 4">
            <a:extLst>
              <a:ext uri="{FF2B5EF4-FFF2-40B4-BE49-F238E27FC236}">
                <a16:creationId xmlns:a16="http://schemas.microsoft.com/office/drawing/2014/main" id="{FA994302-F74E-3D42-B34D-0993069DBD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76500" y="952500"/>
            <a:ext cx="1600200" cy="3048000"/>
          </a:xfrm>
          <a:prstGeom prst="can">
            <a:avLst>
              <a:gd name="adj" fmla="val 47619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5839E422-291F-2244-BFDE-1E3DA175E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396734"/>
            <a:ext cx="16273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Leaky insulator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EA1AAFEC-1D2F-A44F-BC8B-FB1BC8C5B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586" y="2194454"/>
            <a:ext cx="158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Poor conduc</a:t>
            </a:r>
            <a:r>
              <a:rPr lang="en-US" altLang="en-US" dirty="0">
                <a:latin typeface="Times New Roman" panose="02020603050405020304" pitchFamily="18" charset="0"/>
              </a:rPr>
              <a:t>tor</a:t>
            </a:r>
          </a:p>
        </p:txBody>
      </p:sp>
      <p:sp>
        <p:nvSpPr>
          <p:cNvPr id="13339" name="Line 27">
            <a:extLst>
              <a:ext uri="{FF2B5EF4-FFF2-40B4-BE49-F238E27FC236}">
                <a16:creationId xmlns:a16="http://schemas.microsoft.com/office/drawing/2014/main" id="{3BD468D8-6F99-5746-B143-E51B88F7A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038600"/>
            <a:ext cx="495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68" name="Group 56">
            <a:extLst>
              <a:ext uri="{FF2B5EF4-FFF2-40B4-BE49-F238E27FC236}">
                <a16:creationId xmlns:a16="http://schemas.microsoft.com/office/drawing/2014/main" id="{D13AE729-0788-EE4B-927A-CD807889E81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524000"/>
            <a:ext cx="4724400" cy="3276600"/>
            <a:chOff x="2688" y="1440"/>
            <a:chExt cx="2976" cy="2064"/>
          </a:xfrm>
        </p:grpSpPr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564D966C-AF56-084C-B13B-D7DE3953C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82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21" name="Group 9">
              <a:extLst>
                <a:ext uri="{FF2B5EF4-FFF2-40B4-BE49-F238E27FC236}">
                  <a16:creationId xmlns:a16="http://schemas.microsoft.com/office/drawing/2014/main" id="{5991C62F-9581-1C41-8EAC-30ECF7A0F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728"/>
              <a:ext cx="336" cy="144"/>
              <a:chOff x="3216" y="1728"/>
              <a:chExt cx="336" cy="144"/>
            </a:xfrm>
          </p:grpSpPr>
          <p:sp>
            <p:nvSpPr>
              <p:cNvPr id="13322" name="Line 10">
                <a:extLst>
                  <a:ext uri="{FF2B5EF4-FFF2-40B4-BE49-F238E27FC236}">
                    <a16:creationId xmlns:a16="http://schemas.microsoft.com/office/drawing/2014/main" id="{487ABCF6-9AD3-6046-954E-776132955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3" name="Line 11">
                <a:extLst>
                  <a:ext uri="{FF2B5EF4-FFF2-40B4-BE49-F238E27FC236}">
                    <a16:creationId xmlns:a16="http://schemas.microsoft.com/office/drawing/2014/main" id="{ED8034E8-ED5D-4C43-98D8-B538576D0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4" name="Line 12">
                <a:extLst>
                  <a:ext uri="{FF2B5EF4-FFF2-40B4-BE49-F238E27FC236}">
                    <a16:creationId xmlns:a16="http://schemas.microsoft.com/office/drawing/2014/main" id="{093C84C3-2334-C544-8FE0-B7DA770ED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5" name="Line 13">
                <a:extLst>
                  <a:ext uri="{FF2B5EF4-FFF2-40B4-BE49-F238E27FC236}">
                    <a16:creationId xmlns:a16="http://schemas.microsoft.com/office/drawing/2014/main" id="{B59BE3B5-BFF7-1F41-B72C-5564413BE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6" name="Line 14">
                <a:extLst>
                  <a:ext uri="{FF2B5EF4-FFF2-40B4-BE49-F238E27FC236}">
                    <a16:creationId xmlns:a16="http://schemas.microsoft.com/office/drawing/2014/main" id="{1FB3A605-A4F7-F54B-8E4F-80D040CA0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7" name="Line 15">
                <a:extLst>
                  <a:ext uri="{FF2B5EF4-FFF2-40B4-BE49-F238E27FC236}">
                    <a16:creationId xmlns:a16="http://schemas.microsoft.com/office/drawing/2014/main" id="{7C4679F6-A3F9-2C42-AF8F-1C35E8796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8" name="Line 16">
                <a:extLst>
                  <a:ext uri="{FF2B5EF4-FFF2-40B4-BE49-F238E27FC236}">
                    <a16:creationId xmlns:a16="http://schemas.microsoft.com/office/drawing/2014/main" id="{4357D218-04C1-0443-85DD-E72A66174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95A80925-CEF7-A04C-98F3-AB0B557B1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8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ADFE2EC6-B5C1-AD44-8EED-DDDFEC648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2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9">
              <a:extLst>
                <a:ext uri="{FF2B5EF4-FFF2-40B4-BE49-F238E27FC236}">
                  <a16:creationId xmlns:a16="http://schemas.microsoft.com/office/drawing/2014/main" id="{12F1B4C6-5AA3-FA4A-94CF-47A39D9BF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0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20">
              <a:extLst>
                <a:ext uri="{FF2B5EF4-FFF2-40B4-BE49-F238E27FC236}">
                  <a16:creationId xmlns:a16="http://schemas.microsoft.com/office/drawing/2014/main" id="{593F02F7-BF70-BE40-9169-CB9FDB387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21">
              <a:extLst>
                <a:ext uri="{FF2B5EF4-FFF2-40B4-BE49-F238E27FC236}">
                  <a16:creationId xmlns:a16="http://schemas.microsoft.com/office/drawing/2014/main" id="{2816CF6C-1F2B-A645-BD90-5A452DBCE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9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22">
              <a:extLst>
                <a:ext uri="{FF2B5EF4-FFF2-40B4-BE49-F238E27FC236}">
                  <a16:creationId xmlns:a16="http://schemas.microsoft.com/office/drawing/2014/main" id="{4425511E-1243-6942-BB6F-DD9CC397D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8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3">
              <a:extLst>
                <a:ext uri="{FF2B5EF4-FFF2-40B4-BE49-F238E27FC236}">
                  <a16:creationId xmlns:a16="http://schemas.microsoft.com/office/drawing/2014/main" id="{C8E38938-FDFB-EC44-BA10-9568A7733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35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4">
              <a:extLst>
                <a:ext uri="{FF2B5EF4-FFF2-40B4-BE49-F238E27FC236}">
                  <a16:creationId xmlns:a16="http://schemas.microsoft.com/office/drawing/2014/main" id="{12F0EDEA-9081-FD4C-B29F-2BB4B6CD4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6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25">
              <a:extLst>
                <a:ext uri="{FF2B5EF4-FFF2-40B4-BE49-F238E27FC236}">
                  <a16:creationId xmlns:a16="http://schemas.microsoft.com/office/drawing/2014/main" id="{9BDC2498-B170-6C4B-BA73-8F410870A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7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Line 26">
              <a:extLst>
                <a:ext uri="{FF2B5EF4-FFF2-40B4-BE49-F238E27FC236}">
                  <a16:creationId xmlns:a16="http://schemas.microsoft.com/office/drawing/2014/main" id="{75258BAC-964C-9041-B5A6-D3ED695DA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73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40" name="Group 28">
              <a:extLst>
                <a:ext uri="{FF2B5EF4-FFF2-40B4-BE49-F238E27FC236}">
                  <a16:creationId xmlns:a16="http://schemas.microsoft.com/office/drawing/2014/main" id="{1E5457AD-398B-EF45-8CCE-A0E96A0A2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728"/>
              <a:ext cx="336" cy="144"/>
              <a:chOff x="3216" y="1728"/>
              <a:chExt cx="336" cy="144"/>
            </a:xfrm>
          </p:grpSpPr>
          <p:sp>
            <p:nvSpPr>
              <p:cNvPr id="13341" name="Line 29">
                <a:extLst>
                  <a:ext uri="{FF2B5EF4-FFF2-40B4-BE49-F238E27FC236}">
                    <a16:creationId xmlns:a16="http://schemas.microsoft.com/office/drawing/2014/main" id="{0EA8373E-D83D-9341-BA99-F57DCC862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2" name="Line 30">
                <a:extLst>
                  <a:ext uri="{FF2B5EF4-FFF2-40B4-BE49-F238E27FC236}">
                    <a16:creationId xmlns:a16="http://schemas.microsoft.com/office/drawing/2014/main" id="{90A4375A-F105-5C4D-B10E-566E75005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3" name="Line 31">
                <a:extLst>
                  <a:ext uri="{FF2B5EF4-FFF2-40B4-BE49-F238E27FC236}">
                    <a16:creationId xmlns:a16="http://schemas.microsoft.com/office/drawing/2014/main" id="{BD2AB5BC-094F-2046-954A-B67B484A8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4" name="Line 32">
                <a:extLst>
                  <a:ext uri="{FF2B5EF4-FFF2-40B4-BE49-F238E27FC236}">
                    <a16:creationId xmlns:a16="http://schemas.microsoft.com/office/drawing/2014/main" id="{8814E45C-E35E-8849-86C1-DBD7E980A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5" name="Line 33">
                <a:extLst>
                  <a:ext uri="{FF2B5EF4-FFF2-40B4-BE49-F238E27FC236}">
                    <a16:creationId xmlns:a16="http://schemas.microsoft.com/office/drawing/2014/main" id="{50A71A8B-3FAF-4747-A838-304756CD9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6" name="Line 34">
                <a:extLst>
                  <a:ext uri="{FF2B5EF4-FFF2-40B4-BE49-F238E27FC236}">
                    <a16:creationId xmlns:a16="http://schemas.microsoft.com/office/drawing/2014/main" id="{1840E30F-25A1-2145-AE38-7ABB719BE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7" name="Line 35">
                <a:extLst>
                  <a:ext uri="{FF2B5EF4-FFF2-40B4-BE49-F238E27FC236}">
                    <a16:creationId xmlns:a16="http://schemas.microsoft.com/office/drawing/2014/main" id="{D4A9A058-2280-F74B-86FB-FB42B0BC5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48" name="Group 36">
              <a:extLst>
                <a:ext uri="{FF2B5EF4-FFF2-40B4-BE49-F238E27FC236}">
                  <a16:creationId xmlns:a16="http://schemas.microsoft.com/office/drawing/2014/main" id="{61E394E7-5B7B-5A46-939E-30E5CB6A1F4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512" y="2112"/>
              <a:ext cx="336" cy="144"/>
              <a:chOff x="3216" y="1728"/>
              <a:chExt cx="336" cy="144"/>
            </a:xfrm>
          </p:grpSpPr>
          <p:sp>
            <p:nvSpPr>
              <p:cNvPr id="13349" name="Line 37">
                <a:extLst>
                  <a:ext uri="{FF2B5EF4-FFF2-40B4-BE49-F238E27FC236}">
                    <a16:creationId xmlns:a16="http://schemas.microsoft.com/office/drawing/2014/main" id="{4CD7C12B-F534-B44E-838B-418495940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Line 38">
                <a:extLst>
                  <a:ext uri="{FF2B5EF4-FFF2-40B4-BE49-F238E27FC236}">
                    <a16:creationId xmlns:a16="http://schemas.microsoft.com/office/drawing/2014/main" id="{2B29F46C-6194-2D45-9634-B0A51C7BC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1" name="Line 39">
                <a:extLst>
                  <a:ext uri="{FF2B5EF4-FFF2-40B4-BE49-F238E27FC236}">
                    <a16:creationId xmlns:a16="http://schemas.microsoft.com/office/drawing/2014/main" id="{515F6B4A-5289-1B40-A38F-6D4C36945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Line 40">
                <a:extLst>
                  <a:ext uri="{FF2B5EF4-FFF2-40B4-BE49-F238E27FC236}">
                    <a16:creationId xmlns:a16="http://schemas.microsoft.com/office/drawing/2014/main" id="{A1D86764-F73A-7B49-8D8D-123D14860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Line 41">
                <a:extLst>
                  <a:ext uri="{FF2B5EF4-FFF2-40B4-BE49-F238E27FC236}">
                    <a16:creationId xmlns:a16="http://schemas.microsoft.com/office/drawing/2014/main" id="{FE567A3D-2BA9-8E4D-A7F8-0F3D03AA0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Line 42">
                <a:extLst>
                  <a:ext uri="{FF2B5EF4-FFF2-40B4-BE49-F238E27FC236}">
                    <a16:creationId xmlns:a16="http://schemas.microsoft.com/office/drawing/2014/main" id="{4340E2DA-8665-2648-BC83-F5CE9E05D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Line 43">
                <a:extLst>
                  <a:ext uri="{FF2B5EF4-FFF2-40B4-BE49-F238E27FC236}">
                    <a16:creationId xmlns:a16="http://schemas.microsoft.com/office/drawing/2014/main" id="{04C8FC9A-0B69-8A4E-8ABB-EE7CBFB7B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56" name="Line 44">
              <a:extLst>
                <a:ext uri="{FF2B5EF4-FFF2-40B4-BE49-F238E27FC236}">
                  <a16:creationId xmlns:a16="http://schemas.microsoft.com/office/drawing/2014/main" id="{8375CC05-CA41-914D-BB04-47B10C4F2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82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Line 45">
              <a:extLst>
                <a:ext uri="{FF2B5EF4-FFF2-40B4-BE49-F238E27FC236}">
                  <a16:creationId xmlns:a16="http://schemas.microsoft.com/office/drawing/2014/main" id="{61877570-FA4D-5A49-92A9-FAE6EE8B9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30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Line 46">
              <a:extLst>
                <a:ext uri="{FF2B5EF4-FFF2-40B4-BE49-F238E27FC236}">
                  <a16:creationId xmlns:a16="http://schemas.microsoft.com/office/drawing/2014/main" id="{D9F1D6BB-AEC6-9843-8F03-D80572E92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36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Line 47">
              <a:extLst>
                <a:ext uri="{FF2B5EF4-FFF2-40B4-BE49-F238E27FC236}">
                  <a16:creationId xmlns:a16="http://schemas.microsoft.com/office/drawing/2014/main" id="{02619FCD-876D-FB40-85D7-D19241776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Line 48">
              <a:extLst>
                <a:ext uri="{FF2B5EF4-FFF2-40B4-BE49-F238E27FC236}">
                  <a16:creationId xmlns:a16="http://schemas.microsoft.com/office/drawing/2014/main" id="{5FD654B5-2C85-0848-9750-A60E2006A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Line 49">
              <a:extLst>
                <a:ext uri="{FF2B5EF4-FFF2-40B4-BE49-F238E27FC236}">
                  <a16:creationId xmlns:a16="http://schemas.microsoft.com/office/drawing/2014/main" id="{A3155889-DD25-D846-B363-039D3CC5C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504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Text Box 50">
              <a:extLst>
                <a:ext uri="{FF2B5EF4-FFF2-40B4-BE49-F238E27FC236}">
                  <a16:creationId xmlns:a16="http://schemas.microsoft.com/office/drawing/2014/main" id="{92E201AA-B8E6-DE40-9EAA-D18D05DC9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256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Cm</a:t>
              </a:r>
            </a:p>
          </p:txBody>
        </p:sp>
        <p:sp>
          <p:nvSpPr>
            <p:cNvPr id="13363" name="Text Box 51">
              <a:extLst>
                <a:ext uri="{FF2B5EF4-FFF2-40B4-BE49-F238E27FC236}">
                  <a16:creationId xmlns:a16="http://schemas.microsoft.com/office/drawing/2014/main" id="{80C00C9E-817D-D042-BFEC-2A2B6DBE8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112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R</a:t>
              </a:r>
              <a:r>
                <a:rPr lang="en-US" altLang="en-US" sz="1400">
                  <a:latin typeface="Times New Roman" panose="02020603050405020304" pitchFamily="18" charset="0"/>
                </a:rPr>
                <a:t>m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3365" name="Text Box 53">
              <a:extLst>
                <a:ext uri="{FF2B5EF4-FFF2-40B4-BE49-F238E27FC236}">
                  <a16:creationId xmlns:a16="http://schemas.microsoft.com/office/drawing/2014/main" id="{998FC837-5B50-D24E-8049-8A930BF75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440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Times New Roman" panose="02020603050405020304" pitchFamily="18" charset="0"/>
                </a:rPr>
                <a:t>R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i</a:t>
              </a:r>
              <a:r>
                <a:rPr lang="en-US" altLang="en-US" dirty="0">
                  <a:latin typeface="Times New Roman" panose="02020603050405020304" pitchFamily="18" charset="0"/>
                </a:rPr>
                <a:t>/2</a:t>
              </a:r>
            </a:p>
          </p:txBody>
        </p:sp>
        <p:sp>
          <p:nvSpPr>
            <p:cNvPr id="13366" name="Text Box 54">
              <a:extLst>
                <a:ext uri="{FF2B5EF4-FFF2-40B4-BE49-F238E27FC236}">
                  <a16:creationId xmlns:a16="http://schemas.microsoft.com/office/drawing/2014/main" id="{77F71179-8615-8F4B-9F4B-0D276D9AF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440"/>
              <a:ext cx="5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Times New Roman" panose="02020603050405020304" pitchFamily="18" charset="0"/>
                </a:rPr>
                <a:t>R</a:t>
              </a:r>
              <a:r>
                <a:rPr lang="en-US" altLang="en-US" sz="1200" dirty="0">
                  <a:latin typeface="Times New Roman" panose="02020603050405020304" pitchFamily="18" charset="0"/>
                </a:rPr>
                <a:t>i</a:t>
              </a:r>
              <a:r>
                <a:rPr lang="en-US" altLang="en-US" dirty="0">
                  <a:latin typeface="Times New Roman" panose="02020603050405020304" pitchFamily="18" charset="0"/>
                </a:rPr>
                <a:t>/2</a:t>
              </a:r>
            </a:p>
          </p:txBody>
        </p:sp>
        <p:sp>
          <p:nvSpPr>
            <p:cNvPr id="13367" name="Text Box 55">
              <a:extLst>
                <a:ext uri="{FF2B5EF4-FFF2-40B4-BE49-F238E27FC236}">
                  <a16:creationId xmlns:a16="http://schemas.microsoft.com/office/drawing/2014/main" id="{1C770AD2-C43C-FE45-A7A0-63F088DBF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544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err="1"/>
                <a:t>V</a:t>
              </a:r>
              <a:r>
                <a:rPr lang="en-US" altLang="en-US" sz="1200" dirty="0" err="1"/>
                <a:t>Leak</a:t>
              </a:r>
              <a:endParaRPr lang="en-US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8B54B8-FFCD-5545-A5BD-EEAD1A53440A}"/>
              </a:ext>
            </a:extLst>
          </p:cNvPr>
          <p:cNvSpPr txBox="1"/>
          <p:nvPr/>
        </p:nvSpPr>
        <p:spPr>
          <a:xfrm>
            <a:off x="7374467" y="5116513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OUTSIDE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C83CF-1E56-C345-9D42-C97CBE2360DD}"/>
              </a:ext>
            </a:extLst>
          </p:cNvPr>
          <p:cNvSpPr txBox="1"/>
          <p:nvPr/>
        </p:nvSpPr>
        <p:spPr>
          <a:xfrm>
            <a:off x="7467600" y="137160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6FD03-F44B-CA42-AD7B-AA6806CD0B09}"/>
              </a:ext>
            </a:extLst>
          </p:cNvPr>
          <p:cNvSpPr txBox="1"/>
          <p:nvPr/>
        </p:nvSpPr>
        <p:spPr>
          <a:xfrm>
            <a:off x="778933" y="4800600"/>
            <a:ext cx="345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Parallel RC Circuit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F1DC8-A59D-2247-B756-0C114343DEBE}"/>
              </a:ext>
            </a:extLst>
          </p:cNvPr>
          <p:cNvSpPr txBox="1"/>
          <p:nvPr/>
        </p:nvSpPr>
        <p:spPr>
          <a:xfrm>
            <a:off x="5943600" y="5774267"/>
            <a:ext cx="381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</a:t>
            </a:r>
            <a:r>
              <a:rPr lang="en-US" baseline="-25000" dirty="0" err="1">
                <a:solidFill>
                  <a:srgbClr val="FF0000"/>
                </a:solidFill>
              </a:rPr>
              <a:t>Leak</a:t>
            </a:r>
            <a:r>
              <a:rPr lang="en-US" dirty="0">
                <a:solidFill>
                  <a:srgbClr val="FF0000"/>
                </a:solidFill>
              </a:rPr>
              <a:t> is the resting membrane potential</a:t>
            </a:r>
          </a:p>
        </p:txBody>
      </p:sp>
    </p:spTree>
    <p:extLst>
      <p:ext uri="{BB962C8B-B14F-4D97-AF65-F5344CB8AC3E}">
        <p14:creationId xmlns:p14="http://schemas.microsoft.com/office/powerpoint/2010/main" val="36060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BCB0708-EF81-FE46-94DC-77185D5A7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4" y="228600"/>
            <a:ext cx="697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</a:rPr>
              <a:t>Cable equation</a:t>
            </a:r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7181F6D5-F205-6C49-B537-F1F5096D0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9475" y="26225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41389DD6-18D7-A548-92DA-5471256C3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073276"/>
            <a:ext cx="73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 baseline="30000">
                <a:latin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31604E32-37E6-B644-937F-0A1E87329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134" y="2652712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en-US" sz="2800" baseline="30000">
                <a:latin typeface="Times New Roman" panose="02020603050405020304" pitchFamily="18" charset="0"/>
              </a:rPr>
              <a:t>2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9EB705D4-989B-5A43-B80E-C89C5E49E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6" y="2263776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latin typeface="Times New Roman" panose="02020603050405020304" pitchFamily="18" charset="0"/>
              </a:rPr>
              <a:t>= R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19663184-1912-404E-8386-F58C6BEAA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79626"/>
            <a:ext cx="165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(V – E</a:t>
            </a:r>
            <a:r>
              <a:rPr lang="en-US" altLang="en-US" sz="2800" baseline="-25000">
                <a:latin typeface="Times New Roman" panose="02020603050405020304" pitchFamily="18" charset="0"/>
              </a:rPr>
              <a:t>leak</a:t>
            </a:r>
            <a:r>
              <a:rPr lang="en-US" altLang="en-US" sz="28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E5284900-967C-9B46-9A43-85716198C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360613"/>
            <a:ext cx="896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+ C</a:t>
            </a:r>
            <a:r>
              <a:rPr lang="en-US" altLang="en-US" sz="2800" baseline="-250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C3FF47AB-20CD-964D-BCC9-11F55F56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057401"/>
            <a:ext cx="61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7D5E31FC-6855-7349-AD48-64A488BDB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4875" y="260667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FD9D62CC-8DE4-1F4C-A519-3640F5B20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2706688"/>
            <a:ext cx="45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t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86BBE5AC-EAD0-2A42-A9D2-D12F5ED2C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6670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63A5C262-A777-F045-B1B9-ECF6E0158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2689226"/>
            <a:ext cx="608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R</a:t>
            </a:r>
            <a:r>
              <a:rPr lang="en-US" altLang="en-US" sz="2800" baseline="-250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3215881F-8803-2E49-87FA-9A0ADCF0E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2" y="2519363"/>
            <a:ext cx="24606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latin typeface="Times New Roman" panose="02020603050405020304" pitchFamily="18" charset="0"/>
              </a:rPr>
              <a:t>[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12F391A4-E4DE-7D47-84B8-D43A48A3357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305801" y="2495551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102C00-4762-2A41-A9A4-C91B62AA6B8F}"/>
              </a:ext>
            </a:extLst>
          </p:cNvPr>
          <p:cNvSpPr/>
          <p:nvPr/>
        </p:nvSpPr>
        <p:spPr>
          <a:xfrm>
            <a:off x="4481514" y="2057401"/>
            <a:ext cx="1843086" cy="1323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29FC52-E2B9-A845-9D68-2129B684D53E}"/>
              </a:ext>
            </a:extLst>
          </p:cNvPr>
          <p:cNvSpPr/>
          <p:nvPr/>
        </p:nvSpPr>
        <p:spPr>
          <a:xfrm>
            <a:off x="6518422" y="2057401"/>
            <a:ext cx="1843086" cy="1323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A3B35-5A2D-C14D-92B6-B59EAC0F35AD}"/>
              </a:ext>
            </a:extLst>
          </p:cNvPr>
          <p:cNvSpPr txBox="1"/>
          <p:nvPr/>
        </p:nvSpPr>
        <p:spPr>
          <a:xfrm>
            <a:off x="4780269" y="3686896"/>
            <a:ext cx="127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Membrane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Resistance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BD693-FA24-CA44-A37D-77D30F6BCB24}"/>
              </a:ext>
            </a:extLst>
          </p:cNvPr>
          <p:cNvSpPr txBox="1"/>
          <p:nvPr/>
        </p:nvSpPr>
        <p:spPr>
          <a:xfrm>
            <a:off x="6696869" y="3683721"/>
            <a:ext cx="1321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Membrane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Capacitance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F2CA6A-8E9C-BE4F-82A9-097BFEB6360F}"/>
              </a:ext>
            </a:extLst>
          </p:cNvPr>
          <p:cNvSpPr/>
          <p:nvPr/>
        </p:nvSpPr>
        <p:spPr>
          <a:xfrm>
            <a:off x="1829668" y="2057401"/>
            <a:ext cx="1685396" cy="1323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347AC-08A8-1F4D-AE56-00C09CD1CE4B}"/>
              </a:ext>
            </a:extLst>
          </p:cNvPr>
          <p:cNvSpPr txBox="1"/>
          <p:nvPr/>
        </p:nvSpPr>
        <p:spPr>
          <a:xfrm>
            <a:off x="2067331" y="3686896"/>
            <a:ext cx="117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Internal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Resistance</a:t>
            </a:r>
            <a:endParaRPr lang="en-US" dirty="0"/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id="{1FCDA7D4-BC06-AD43-AE0C-08DFDF2D7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88" y="4571881"/>
            <a:ext cx="4959837" cy="195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528732-ABBF-6048-B9C6-5363ECB4C57E}"/>
              </a:ext>
            </a:extLst>
          </p:cNvPr>
          <p:cNvSpPr/>
          <p:nvPr/>
        </p:nvSpPr>
        <p:spPr>
          <a:xfrm>
            <a:off x="3158088" y="4607051"/>
            <a:ext cx="356976" cy="303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3" grpId="0"/>
      <p:bldP spid="4" grpId="0"/>
      <p:bldP spid="20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5" descr="img020">
            <a:extLst>
              <a:ext uri="{FF2B5EF4-FFF2-40B4-BE49-F238E27FC236}">
                <a16:creationId xmlns:a16="http://schemas.microsoft.com/office/drawing/2014/main" id="{19B9AA1C-ECEC-4C43-8F12-40FC9C5C25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219200"/>
            <a:ext cx="5257800" cy="3284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79875" name="Object 8">
            <a:extLst>
              <a:ext uri="{FF2B5EF4-FFF2-40B4-BE49-F238E27FC236}">
                <a16:creationId xmlns:a16="http://schemas.microsoft.com/office/drawing/2014/main" id="{5A71FF1A-F5A6-A04D-99B6-6C710C47B2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685801"/>
          <a:ext cx="142398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96100" imgH="9067800" progId="Equation.3">
                  <p:embed/>
                </p:oleObj>
              </mc:Choice>
              <mc:Fallback>
                <p:oleObj name="Equation" r:id="rId3" imgW="19596100" imgH="9067800" progId="Equation.3">
                  <p:embed/>
                  <p:pic>
                    <p:nvPicPr>
                      <p:cNvPr id="79875" name="Object 8">
                        <a:extLst>
                          <a:ext uri="{FF2B5EF4-FFF2-40B4-BE49-F238E27FC236}">
                            <a16:creationId xmlns:a16="http://schemas.microsoft.com/office/drawing/2014/main" id="{5A71FF1A-F5A6-A04D-99B6-6C710C47B2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85801"/>
                        <a:ext cx="142398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9">
            <a:extLst>
              <a:ext uri="{FF2B5EF4-FFF2-40B4-BE49-F238E27FC236}">
                <a16:creationId xmlns:a16="http://schemas.microsoft.com/office/drawing/2014/main" id="{793076D8-87EA-C445-B32D-9923B6C0D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0" y="685801"/>
          <a:ext cx="12192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596100" imgH="9652000" progId="Equation.3">
                  <p:embed/>
                </p:oleObj>
              </mc:Choice>
              <mc:Fallback>
                <p:oleObj name="Equation" r:id="rId5" imgW="19596100" imgH="9652000" progId="Equation.3">
                  <p:embed/>
                  <p:pic>
                    <p:nvPicPr>
                      <p:cNvPr id="79876" name="Object 9">
                        <a:extLst>
                          <a:ext uri="{FF2B5EF4-FFF2-40B4-BE49-F238E27FC236}">
                            <a16:creationId xmlns:a16="http://schemas.microsoft.com/office/drawing/2014/main" id="{793076D8-87EA-C445-B32D-9923B6C0D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685801"/>
                        <a:ext cx="12192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10">
            <a:extLst>
              <a:ext uri="{FF2B5EF4-FFF2-40B4-BE49-F238E27FC236}">
                <a16:creationId xmlns:a16="http://schemas.microsoft.com/office/drawing/2014/main" id="{F14623D2-BA9B-DD4B-A275-2C99DD9FF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1371600"/>
          <a:ext cx="8382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046200" imgH="9067800" progId="Equation.3">
                  <p:embed/>
                </p:oleObj>
              </mc:Choice>
              <mc:Fallback>
                <p:oleObj name="Equation" r:id="rId7" imgW="14046200" imgH="9067800" progId="Equation.3">
                  <p:embed/>
                  <p:pic>
                    <p:nvPicPr>
                      <p:cNvPr id="79877" name="Object 10">
                        <a:extLst>
                          <a:ext uri="{FF2B5EF4-FFF2-40B4-BE49-F238E27FC236}">
                            <a16:creationId xmlns:a16="http://schemas.microsoft.com/office/drawing/2014/main" id="{F14623D2-BA9B-DD4B-A275-2C99DD9FF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371600"/>
                        <a:ext cx="8382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11">
            <a:extLst>
              <a:ext uri="{FF2B5EF4-FFF2-40B4-BE49-F238E27FC236}">
                <a16:creationId xmlns:a16="http://schemas.microsoft.com/office/drawing/2014/main" id="{4CF91291-1853-DF4F-BF86-55F2D5044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2057401"/>
          <a:ext cx="12192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900900" imgH="10528300" progId="Equation.3">
                  <p:embed/>
                </p:oleObj>
              </mc:Choice>
              <mc:Fallback>
                <p:oleObj name="Equation" r:id="rId9" imgW="19900900" imgH="10528300" progId="Equation.3">
                  <p:embed/>
                  <p:pic>
                    <p:nvPicPr>
                      <p:cNvPr id="79878" name="Object 11">
                        <a:extLst>
                          <a:ext uri="{FF2B5EF4-FFF2-40B4-BE49-F238E27FC236}">
                            <a16:creationId xmlns:a16="http://schemas.microsoft.com/office/drawing/2014/main" id="{4CF91291-1853-DF4F-BF86-55F2D5044C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057401"/>
                        <a:ext cx="12192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12">
            <a:extLst>
              <a:ext uri="{FF2B5EF4-FFF2-40B4-BE49-F238E27FC236}">
                <a16:creationId xmlns:a16="http://schemas.microsoft.com/office/drawing/2014/main" id="{9153AF27-0917-B44D-B09F-55D9E32AA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1"/>
          <a:ext cx="23241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7744400" imgH="9944100" progId="Equation.3">
                  <p:embed/>
                </p:oleObj>
              </mc:Choice>
              <mc:Fallback>
                <p:oleObj name="Equation" r:id="rId11" imgW="37744400" imgH="9944100" progId="Equation.3">
                  <p:embed/>
                  <p:pic>
                    <p:nvPicPr>
                      <p:cNvPr id="79879" name="Object 12">
                        <a:extLst>
                          <a:ext uri="{FF2B5EF4-FFF2-40B4-BE49-F238E27FC236}">
                            <a16:creationId xmlns:a16="http://schemas.microsoft.com/office/drawing/2014/main" id="{9153AF27-0917-B44D-B09F-55D9E32AA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1"/>
                        <a:ext cx="23241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13">
            <a:extLst>
              <a:ext uri="{FF2B5EF4-FFF2-40B4-BE49-F238E27FC236}">
                <a16:creationId xmlns:a16="http://schemas.microsoft.com/office/drawing/2014/main" id="{CFF60930-23E3-934F-BB17-8792F54E2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953000"/>
          <a:ext cx="1600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574500" imgH="9067800" progId="Equation.3">
                  <p:embed/>
                </p:oleObj>
              </mc:Choice>
              <mc:Fallback>
                <p:oleObj name="Equation" r:id="rId13" imgW="24574500" imgH="9067800" progId="Equation.3">
                  <p:embed/>
                  <p:pic>
                    <p:nvPicPr>
                      <p:cNvPr id="79880" name="Object 13">
                        <a:extLst>
                          <a:ext uri="{FF2B5EF4-FFF2-40B4-BE49-F238E27FC236}">
                            <a16:creationId xmlns:a16="http://schemas.microsoft.com/office/drawing/2014/main" id="{CFF60930-23E3-934F-BB17-8792F54E2D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1600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14">
            <a:extLst>
              <a:ext uri="{FF2B5EF4-FFF2-40B4-BE49-F238E27FC236}">
                <a16:creationId xmlns:a16="http://schemas.microsoft.com/office/drawing/2014/main" id="{27359743-B824-1844-816C-6089240B8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7800" y="5200651"/>
          <a:ext cx="990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046200" imgH="5270500" progId="Equation.3">
                  <p:embed/>
                </p:oleObj>
              </mc:Choice>
              <mc:Fallback>
                <p:oleObj name="Equation" r:id="rId15" imgW="14046200" imgH="5270500" progId="Equation.3">
                  <p:embed/>
                  <p:pic>
                    <p:nvPicPr>
                      <p:cNvPr id="79881" name="Object 14">
                        <a:extLst>
                          <a:ext uri="{FF2B5EF4-FFF2-40B4-BE49-F238E27FC236}">
                            <a16:creationId xmlns:a16="http://schemas.microsoft.com/office/drawing/2014/main" id="{27359743-B824-1844-816C-6089240B84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5200651"/>
                        <a:ext cx="990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5">
            <a:extLst>
              <a:ext uri="{FF2B5EF4-FFF2-40B4-BE49-F238E27FC236}">
                <a16:creationId xmlns:a16="http://schemas.microsoft.com/office/drawing/2014/main" id="{88B7FE0B-8B8F-6C45-80BE-39F041A136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038600"/>
          <a:ext cx="2565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8676600" imgH="9652000" progId="Equation.3">
                  <p:embed/>
                </p:oleObj>
              </mc:Choice>
              <mc:Fallback>
                <p:oleObj name="Equation" r:id="rId17" imgW="28676600" imgH="9652000" progId="Equation.3">
                  <p:embed/>
                  <p:pic>
                    <p:nvPicPr>
                      <p:cNvPr id="79882" name="Object 15">
                        <a:extLst>
                          <a:ext uri="{FF2B5EF4-FFF2-40B4-BE49-F238E27FC236}">
                            <a16:creationId xmlns:a16="http://schemas.microsoft.com/office/drawing/2014/main" id="{88B7FE0B-8B8F-6C45-80BE-39F041A136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038600"/>
                        <a:ext cx="2565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6">
            <a:extLst>
              <a:ext uri="{FF2B5EF4-FFF2-40B4-BE49-F238E27FC236}">
                <a16:creationId xmlns:a16="http://schemas.microsoft.com/office/drawing/2014/main" id="{D5F231F5-1940-4642-9B01-0CF013DE9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5049838"/>
          <a:ext cx="7112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877800" imgH="11112500" progId="Equation.3">
                  <p:embed/>
                </p:oleObj>
              </mc:Choice>
              <mc:Fallback>
                <p:oleObj name="Equation" r:id="rId19" imgW="12877800" imgH="11112500" progId="Equation.3">
                  <p:embed/>
                  <p:pic>
                    <p:nvPicPr>
                      <p:cNvPr id="79883" name="Object 16">
                        <a:extLst>
                          <a:ext uri="{FF2B5EF4-FFF2-40B4-BE49-F238E27FC236}">
                            <a16:creationId xmlns:a16="http://schemas.microsoft.com/office/drawing/2014/main" id="{D5F231F5-1940-4642-9B01-0CF013DE91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049838"/>
                        <a:ext cx="7112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Line 17">
            <a:extLst>
              <a:ext uri="{FF2B5EF4-FFF2-40B4-BE49-F238E27FC236}">
                <a16:creationId xmlns:a16="http://schemas.microsoft.com/office/drawing/2014/main" id="{B7F0B383-27A8-954A-A303-E28648953E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92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5" name="Line 19">
            <a:extLst>
              <a:ext uri="{FF2B5EF4-FFF2-40B4-BE49-F238E27FC236}">
                <a16:creationId xmlns:a16="http://schemas.microsoft.com/office/drawing/2014/main" id="{5E47B3DE-7793-174E-A497-B17675937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6" name="Line 20">
            <a:extLst>
              <a:ext uri="{FF2B5EF4-FFF2-40B4-BE49-F238E27FC236}">
                <a16:creationId xmlns:a16="http://schemas.microsoft.com/office/drawing/2014/main" id="{A5224567-79B9-C044-BC4C-5D6C3AD64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4C62F-A535-C04C-B246-A3093EF1B67A}"/>
              </a:ext>
            </a:extLst>
          </p:cNvPr>
          <p:cNvSpPr txBox="1"/>
          <p:nvPr/>
        </p:nvSpPr>
        <p:spPr>
          <a:xfrm>
            <a:off x="1905000" y="6233596"/>
            <a:ext cx="765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N.B.:  </a:t>
            </a: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baseline="-25000" dirty="0" err="1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is often used to mean axial (internal) resistance but many use </a:t>
            </a: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 instead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4F7E1-AE65-9548-A209-10532F372476}"/>
              </a:ext>
            </a:extLst>
          </p:cNvPr>
          <p:cNvSpPr txBox="1"/>
          <p:nvPr/>
        </p:nvSpPr>
        <p:spPr>
          <a:xfrm>
            <a:off x="5869759" y="1576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9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609</Words>
  <Application>Microsoft Macintosh PowerPoint</Application>
  <PresentationFormat>Widescreen</PresentationFormat>
  <Paragraphs>145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BMD ENG 301 Quantitative Systems Physiology (Nervous System)</vt:lpstr>
      <vt:lpstr>Never Too Late to Up One’s Game</vt:lpstr>
      <vt:lpstr>Spinal Motor Neuron</vt:lpstr>
      <vt:lpstr>History of neural cable theory</vt:lpstr>
      <vt:lpstr>Dendritic Cable</vt:lpstr>
      <vt:lpstr>PowerPoint Presentation</vt:lpstr>
      <vt:lpstr>PowerPoint Presentation</vt:lpstr>
      <vt:lpstr>PowerPoint Presentation</vt:lpstr>
      <vt:lpstr>PowerPoint Presentation</vt:lpstr>
      <vt:lpstr>       d/dt=0                 d/dx=0</vt:lpstr>
      <vt:lpstr>Signal propagation</vt:lpstr>
      <vt:lpstr>PowerPoint Presentation</vt:lpstr>
      <vt:lpstr>Representation of time constant</vt:lpstr>
      <vt:lpstr>PowerPoint Presentation</vt:lpstr>
      <vt:lpstr>Representation of length constant</vt:lpstr>
      <vt:lpstr>Equivalent Cylinder Theorem</vt:lpstr>
      <vt:lpstr>Rall Model</vt:lpstr>
      <vt:lpstr>Rall Model</vt:lpstr>
      <vt:lpstr>Rall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BMD ENG 301 Quantitative Systems Physiology (Nervous System)</dc:title>
  <dc:creator>John B Troy</dc:creator>
  <cp:lastModifiedBy>Malcolm Angus MacIver</cp:lastModifiedBy>
  <cp:revision>24</cp:revision>
  <dcterms:created xsi:type="dcterms:W3CDTF">2020-05-08T13:20:12Z</dcterms:created>
  <dcterms:modified xsi:type="dcterms:W3CDTF">2022-10-03T02:35:37Z</dcterms:modified>
</cp:coreProperties>
</file>