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CFB63-6202-40A6-AB6F-ECBA42C104EF}" v="30" dt="2024-10-07T15:05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F483-E495-BCA4-D462-C8E1ED0F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EAF2-29D1-7F9A-2F3F-2D7527EC6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01CDE-54A4-E685-2469-5BB5C94D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974F-D3F2-A4DE-C6D4-2D6503B0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1898-A0E6-55AF-9575-C8948820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13AE-84EF-A89B-6988-09E97549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50BCE-670F-CE51-4C6E-52C63DC6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4E8B-AA0D-0D7F-0C76-7750951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56FB-3547-1410-4928-AD5D5BA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8D9D-18A0-B205-44D1-56A4978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97E9-76C1-18CE-9204-F059A557F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5C9F1-7974-1C7C-EC3E-80FBD29E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AA3E-339B-AA2A-FDCA-25380838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793C-64EA-99EB-9319-1314D286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5D62-0711-DAE1-2BE1-75A79F3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E52B-3375-4800-2D98-53664F9B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5495-E23F-6816-68DF-6DEBC959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5625-B3C9-F393-3C43-427AB6B6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6BB8-26E6-6B69-B1E1-958BCB5D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C3D6-15C2-684A-E19B-4487AAE8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6463-C65C-3C70-8836-7C03E1AD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0DE8-3548-1E93-36E6-9CFD747A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EDECC-8B2B-0C43-700E-82F6A292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875E-F17D-013C-7C09-AFD2224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F0CA-3D80-50AF-3E4C-3CD5CB1B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39E8-0B47-C898-C1B5-C86CA30F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0C4E0-0763-B349-45B7-3F2161CF4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FFA70-8372-CFE7-4F2E-F19E6D15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F8F9-2D27-AC9B-0BCB-00375289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59E5E-9D0E-F4C3-6626-FCDF112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F1E96-A9A1-1963-6D7D-4A7747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3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1851-C987-A250-D11D-05AD08B8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6993-DAF7-AF27-F61D-EFCF595A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F66D-AAA9-B896-B1EB-DAC6C70A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2C190-2816-76D8-B7E4-01FBBB28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16E3-5AEE-20B9-2DD7-886260E4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08D88-DB7F-3A21-598B-5051BAAC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ACA5-EAFF-D43C-6F28-5FA4DCD2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AB172-8B64-1BAA-7788-F9FE42D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26B1-B681-6E18-1E72-6A8584D0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089B-AEB4-BC71-1D0A-4FB75C0D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1057B-579B-407B-584E-B99879B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0A5E-85BC-E588-6143-0A8F468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14A56-963C-5998-7BDB-C1112C9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30570-13AE-BCF7-40F1-608F8830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86BF-15BE-7C12-2D00-CEE749CE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A514-36D0-6380-9CCA-BA11C67B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0848-66BB-1205-E069-F3CAD0B5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3C8A9-DDB1-D4AC-C918-FDC4F4A0B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88C6B-32E1-7C7C-7746-133A1D79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36AA-817D-548A-EAAC-64BCFB1E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F580-3CB5-3176-90FA-99E3BB9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681C-A535-C03C-7D3E-207891FB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F6E30-E34A-D3B4-2C05-67996827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F7350-583E-8570-501C-3F615708B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E90D-CEE5-B7A8-C5AE-74B80F2B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F620-024F-167C-28E3-44F00C9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DC54-C0C7-6DD0-AFB0-F85EBE64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457A-1769-A1DC-F708-D7E81BE7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7DD6-977A-E2BF-3BC4-3D58852F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E5BD-A87B-FBA4-4ED7-E806FA16B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27390-F52D-4850-88A2-1BD22A27208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D936-2A3D-0B8D-4F4B-653B5CD95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5FD1-EB03-30FB-20A3-45F2FC95F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0F755-ACF5-4CA6-AABC-AA25E13E7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autism/about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U.S._states_and_territories_by_population" TargetMode="External"/><Relationship Id="rId7" Type="http://schemas.openxmlformats.org/officeDocument/2006/relationships/hyperlink" Target="https://www.cdc.gov/ncbddd/autism/data/assets/exceldata/ADV_ADDMN-National-Data.csv" TargetMode="External"/><Relationship Id="rId2" Type="http://schemas.openxmlformats.org/officeDocument/2006/relationships/hyperlink" Target="https://pt.wikipedia.org/wiki/Demografia_do_Bras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.gov/ncbddd/autism/data/assets/exceldata/ADV_AllData.csv" TargetMode="External"/><Relationship Id="rId5" Type="http://schemas.openxmlformats.org/officeDocument/2006/relationships/hyperlink" Target="https://transition.fcc.gov/oet/info/maps/census/fips/fips.txt" TargetMode="External"/><Relationship Id="rId4" Type="http://schemas.openxmlformats.org/officeDocument/2006/relationships/hyperlink" Target="https://data.cdc.gov/dataset/county-level-ASD-prevalence-estimates/7vg3-e5u2/about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4970-286F-7E9D-4AFB-88C185C375E3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Arquitetura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da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Prevalência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sob o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Transtorno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Espectro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Autista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(TEA) </a:t>
            </a:r>
            <a:r>
              <a:rPr lang="en-US" sz="4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nos</a:t>
            </a:r>
            <a:r>
              <a:rPr lang="en-US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EUA.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cube&#10;&#10;Description automatically generated">
            <a:extLst>
              <a:ext uri="{FF2B5EF4-FFF2-40B4-BE49-F238E27FC236}">
                <a16:creationId xmlns:a16="http://schemas.microsoft.com/office/drawing/2014/main" id="{62CA3342-59FD-1094-7DA2-05E5840B2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317940-0834-23A5-A04D-5EC8B9D8CDA0}"/>
              </a:ext>
            </a:extLst>
          </p:cNvPr>
          <p:cNvSpPr txBox="1"/>
          <p:nvPr/>
        </p:nvSpPr>
        <p:spPr>
          <a:xfrm>
            <a:off x="877967" y="5230941"/>
            <a:ext cx="60977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Universidade Presbiteriana Mackenzie</a:t>
            </a:r>
          </a:p>
          <a:p>
            <a:endParaRPr lang="pt-BR" b="1" dirty="0"/>
          </a:p>
          <a:p>
            <a:r>
              <a:rPr lang="pt-BR" sz="1400" dirty="0"/>
              <a:t>Rafael Almeida  - RA: 10326188</a:t>
            </a:r>
          </a:p>
          <a:p>
            <a:r>
              <a:rPr lang="pt-BR" sz="1400" dirty="0"/>
              <a:t>Bruno Schenberg - RA: 10374855</a:t>
            </a:r>
          </a:p>
          <a:p>
            <a:r>
              <a:rPr lang="pt-BR" sz="1400" dirty="0"/>
              <a:t>Magna Fernandes - RA: 10722096</a:t>
            </a:r>
          </a:p>
          <a:p>
            <a:r>
              <a:rPr lang="pt-BR" sz="1400" dirty="0"/>
              <a:t>Renato Godoi -    RA: 10406532</a:t>
            </a:r>
          </a:p>
        </p:txBody>
      </p:sp>
    </p:spTree>
    <p:extLst>
      <p:ext uri="{BB962C8B-B14F-4D97-AF65-F5344CB8AC3E}">
        <p14:creationId xmlns:p14="http://schemas.microsoft.com/office/powerpoint/2010/main" val="19769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0682D-25A2-71F1-22EB-BB6747D83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44" r="11344"/>
          <a:stretch/>
        </p:blipFill>
        <p:spPr>
          <a:xfrm>
            <a:off x="25858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A739F-CDF4-97CF-8938-7299A1B11618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Sobre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o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Transtorno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do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Espectro</a:t>
            </a:r>
            <a:r>
              <a:rPr lang="en-US" sz="4000" b="0" i="0" dirty="0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4000" b="0" i="0" dirty="0" err="1"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Autista</a:t>
            </a:r>
            <a:endParaRPr lang="en-US" sz="40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E95CD-E158-3545-FD05-4AFE8A4D579E}"/>
              </a:ext>
            </a:extLst>
          </p:cNvPr>
          <p:cNvSpPr txBox="1"/>
          <p:nvPr/>
        </p:nvSpPr>
        <p:spPr>
          <a:xfrm>
            <a:off x="158020" y="2188837"/>
            <a:ext cx="7055580" cy="4058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900" b="1" i="0" cap="all" dirty="0" err="1">
                <a:effectLst/>
              </a:rPr>
              <a:t>Pontos-chave</a:t>
            </a:r>
            <a:endParaRPr lang="pt-BR" sz="1900" b="1" i="0" cap="all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900" b="0" i="0" cap="all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O transtorno do espectro autista (TEA) é uma deficiência de desenvolvimento causada por diferenças no cérebro.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Algumas pessoas com TEA têm uma diferença conhecida, como uma condição genética. Outras causas ainda não são conhecidas.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Cientistas acreditam que há múltiplas causas de TEA que agem juntas para mudar as formas mais comuns de desenvolvimento das pessoas. Ainda temos muito a aprender sobre essas causas e como elas impactam as pessoas com TEA.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900" b="0" i="0" dirty="0">
                <a:effectLst/>
              </a:rPr>
              <a:t>Serviços de intervenção precoce podem melhorar muito o desenvolvimento de uma criança com TEA.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CB290-24E8-8E8F-D652-F226CAB2D1BA}"/>
              </a:ext>
            </a:extLst>
          </p:cNvPr>
          <p:cNvSpPr txBox="1"/>
          <p:nvPr/>
        </p:nvSpPr>
        <p:spPr>
          <a:xfrm>
            <a:off x="226467" y="6415772"/>
            <a:ext cx="61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Fonte: </a:t>
            </a:r>
            <a:r>
              <a:rPr lang="en-US" dirty="0">
                <a:hlinkClick r:id="rId3"/>
              </a:rPr>
              <a:t>https://www.cdc.gov/autism/about/index.html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69776-BABB-1341-2FD0-8F727740C139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A Coleta,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Centralização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Disponibilização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Dados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B0516-E533-6725-6482-6B49F5D95ABA}"/>
              </a:ext>
            </a:extLst>
          </p:cNvPr>
          <p:cNvSpPr txBox="1"/>
          <p:nvPr/>
        </p:nvSpPr>
        <p:spPr>
          <a:xfrm>
            <a:off x="292100" y="2872899"/>
            <a:ext cx="5270500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No </a:t>
            </a:r>
            <a:r>
              <a:rPr lang="en-US" sz="1900" b="1" dirty="0"/>
              <a:t>Brasil</a:t>
            </a:r>
            <a:r>
              <a:rPr lang="en-US" sz="1900" dirty="0"/>
              <a:t>, </a:t>
            </a:r>
            <a:r>
              <a:rPr lang="en-US" sz="1900" dirty="0" err="1"/>
              <a:t>quando</a:t>
            </a:r>
            <a:r>
              <a:rPr lang="en-US" sz="1900" dirty="0"/>
              <a:t> </a:t>
            </a:r>
            <a:r>
              <a:rPr lang="en-US" sz="1900" dirty="0" err="1"/>
              <a:t>falamos</a:t>
            </a:r>
            <a:r>
              <a:rPr lang="en-US" sz="1900" dirty="0"/>
              <a:t> de </a:t>
            </a:r>
            <a:r>
              <a:rPr lang="en-US" sz="1900" dirty="0" err="1"/>
              <a:t>centralização</a:t>
            </a:r>
            <a:r>
              <a:rPr lang="en-US" sz="1900" dirty="0"/>
              <a:t> e </a:t>
            </a:r>
            <a:r>
              <a:rPr lang="en-US" sz="1900" dirty="0" err="1"/>
              <a:t>dispinibilização</a:t>
            </a:r>
            <a:r>
              <a:rPr lang="en-US" sz="1900" dirty="0"/>
              <a:t> de dados de </a:t>
            </a:r>
            <a:r>
              <a:rPr lang="en-US" sz="1900" dirty="0" err="1"/>
              <a:t>pacientes</a:t>
            </a:r>
            <a:r>
              <a:rPr lang="en-US" sz="1900" dirty="0"/>
              <a:t> </a:t>
            </a:r>
            <a:r>
              <a:rPr lang="en-US" sz="1900" dirty="0" err="1"/>
              <a:t>diagnosticados</a:t>
            </a:r>
            <a:r>
              <a:rPr lang="en-US" sz="1900" dirty="0"/>
              <a:t> com TEA,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foram</a:t>
            </a:r>
            <a:r>
              <a:rPr lang="en-US" sz="1900" dirty="0"/>
              <a:t> </a:t>
            </a:r>
            <a:r>
              <a:rPr lang="en-US" sz="1900" dirty="0" err="1"/>
              <a:t>encontradas</a:t>
            </a:r>
            <a:r>
              <a:rPr lang="en-US" sz="1900" dirty="0"/>
              <a:t> </a:t>
            </a:r>
            <a:r>
              <a:rPr lang="en-US" sz="1900" dirty="0" err="1"/>
              <a:t>fontes</a:t>
            </a:r>
            <a:r>
              <a:rPr lang="en-US" sz="1900" dirty="0"/>
              <a:t> que </a:t>
            </a:r>
            <a:r>
              <a:rPr lang="en-US" sz="1900" dirty="0" err="1"/>
              <a:t>consolidam</a:t>
            </a:r>
            <a:r>
              <a:rPr lang="en-US" sz="1900" dirty="0"/>
              <a:t> e </a:t>
            </a:r>
            <a:r>
              <a:rPr lang="en-US" sz="1900" dirty="0" err="1"/>
              <a:t>disponibilizam</a:t>
            </a:r>
            <a:r>
              <a:rPr lang="en-US" sz="1900" dirty="0"/>
              <a:t> esses dados.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Nesse</a:t>
            </a:r>
            <a:r>
              <a:rPr lang="en-US" sz="1900" dirty="0"/>
              <a:t> </a:t>
            </a:r>
            <a:r>
              <a:rPr lang="en-US" sz="1900" dirty="0" err="1"/>
              <a:t>sentido</a:t>
            </a:r>
            <a:r>
              <a:rPr lang="en-US" sz="1900" dirty="0"/>
              <a:t>, </a:t>
            </a:r>
            <a:r>
              <a:rPr lang="en-US" sz="1900" dirty="0" err="1"/>
              <a:t>focamos</a:t>
            </a:r>
            <a:r>
              <a:rPr lang="en-US" sz="1900" dirty="0"/>
              <a:t> </a:t>
            </a:r>
            <a:r>
              <a:rPr lang="en-US" sz="1900" dirty="0" err="1"/>
              <a:t>nossos</a:t>
            </a:r>
            <a:r>
              <a:rPr lang="en-US" sz="1900" dirty="0"/>
              <a:t> </a:t>
            </a:r>
            <a:r>
              <a:rPr lang="en-US" sz="1900" dirty="0" err="1"/>
              <a:t>esforços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</a:t>
            </a:r>
            <a:r>
              <a:rPr lang="en-US" sz="1900" dirty="0" err="1"/>
              <a:t>trazer</a:t>
            </a:r>
            <a:r>
              <a:rPr lang="en-US" sz="1900" dirty="0"/>
              <a:t> </a:t>
            </a:r>
            <a:r>
              <a:rPr lang="en-US" sz="1900" dirty="0" err="1"/>
              <a:t>uma</a:t>
            </a:r>
            <a:r>
              <a:rPr lang="en-US" sz="1900" dirty="0"/>
              <a:t> </a:t>
            </a:r>
            <a:r>
              <a:rPr lang="en-US" sz="1900" dirty="0" err="1"/>
              <a:t>visão</a:t>
            </a:r>
            <a:r>
              <a:rPr lang="en-US" sz="1900" dirty="0"/>
              <a:t> com </a:t>
            </a:r>
            <a:r>
              <a:rPr lang="en-US" sz="1900" dirty="0" err="1"/>
              <a:t>os</a:t>
            </a:r>
            <a:r>
              <a:rPr lang="en-US" sz="1900" dirty="0"/>
              <a:t> dados </a:t>
            </a:r>
            <a:r>
              <a:rPr lang="en-US" sz="1900" dirty="0" err="1"/>
              <a:t>disponíveis</a:t>
            </a:r>
            <a:r>
              <a:rPr lang="en-US" sz="1900" dirty="0"/>
              <a:t> </a:t>
            </a:r>
            <a:r>
              <a:rPr lang="en-US" sz="1900" dirty="0" err="1"/>
              <a:t>nos</a:t>
            </a:r>
            <a:r>
              <a:rPr lang="en-US" sz="1900" dirty="0"/>
              <a:t> </a:t>
            </a:r>
            <a:r>
              <a:rPr lang="en-US" sz="1900" b="1" dirty="0"/>
              <a:t>EUA</a:t>
            </a:r>
            <a:r>
              <a:rPr lang="en-US" sz="19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7DDC-20E9-AEED-9898-15D2A68F3222}"/>
              </a:ext>
            </a:extLst>
          </p:cNvPr>
          <p:cNvGrpSpPr/>
          <p:nvPr/>
        </p:nvGrpSpPr>
        <p:grpSpPr>
          <a:xfrm>
            <a:off x="5311702" y="10"/>
            <a:ext cx="6878775" cy="6857990"/>
            <a:chOff x="5311702" y="10"/>
            <a:chExt cx="6878775" cy="6857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360C23-1022-3104-782C-5B85443C4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303"/>
            <a:stretch/>
          </p:blipFill>
          <p:spPr>
            <a:xfrm>
              <a:off x="5311702" y="10"/>
              <a:ext cx="6878775" cy="6857990"/>
            </a:xfrm>
            <a:custGeom>
              <a:avLst/>
              <a:gdLst/>
              <a:ahLst/>
              <a:cxnLst/>
              <a:rect l="l" t="t" r="r" b="b"/>
              <a:pathLst>
                <a:path w="6878775" h="6858000">
                  <a:moveTo>
                    <a:pt x="1102973" y="0"/>
                  </a:moveTo>
                  <a:lnTo>
                    <a:pt x="1160688" y="0"/>
                  </a:lnTo>
                  <a:lnTo>
                    <a:pt x="983189" y="331786"/>
                  </a:lnTo>
                  <a:cubicBezTo>
                    <a:pt x="914866" y="469145"/>
                    <a:pt x="850355" y="608712"/>
                    <a:pt x="789261" y="750263"/>
                  </a:cubicBezTo>
                  <a:cubicBezTo>
                    <a:pt x="774307" y="784928"/>
                    <a:pt x="759992" y="819849"/>
                    <a:pt x="745295" y="854514"/>
                  </a:cubicBezTo>
                  <a:cubicBezTo>
                    <a:pt x="756682" y="845393"/>
                    <a:pt x="765489" y="833492"/>
                    <a:pt x="770857" y="819975"/>
                  </a:cubicBezTo>
                  <a:cubicBezTo>
                    <a:pt x="879943" y="589569"/>
                    <a:pt x="999605" y="365513"/>
                    <a:pt x="1131329" y="148742"/>
                  </a:cubicBezTo>
                  <a:lnTo>
                    <a:pt x="1227589" y="0"/>
                  </a:lnTo>
                  <a:lnTo>
                    <a:pt x="6878775" y="0"/>
                  </a:lnTo>
                  <a:lnTo>
                    <a:pt x="6878775" y="6858000"/>
                  </a:lnTo>
                  <a:lnTo>
                    <a:pt x="713521" y="6858000"/>
                  </a:lnTo>
                  <a:lnTo>
                    <a:pt x="625642" y="6670527"/>
                  </a:lnTo>
                  <a:cubicBezTo>
                    <a:pt x="507232" y="6398531"/>
                    <a:pt x="403083" y="6118381"/>
                    <a:pt x="312785" y="5830359"/>
                  </a:cubicBezTo>
                  <a:cubicBezTo>
                    <a:pt x="278149" y="5719759"/>
                    <a:pt x="248879" y="5607635"/>
                    <a:pt x="212198" y="5480401"/>
                  </a:cubicBezTo>
                  <a:cubicBezTo>
                    <a:pt x="212208" y="5491601"/>
                    <a:pt x="212803" y="5502788"/>
                    <a:pt x="213988" y="5513923"/>
                  </a:cubicBezTo>
                  <a:cubicBezTo>
                    <a:pt x="264089" y="5723695"/>
                    <a:pt x="307290" y="5935370"/>
                    <a:pt x="365826" y="6142729"/>
                  </a:cubicBezTo>
                  <a:cubicBezTo>
                    <a:pt x="433152" y="6380817"/>
                    <a:pt x="510068" y="6614016"/>
                    <a:pt x="597975" y="6841549"/>
                  </a:cubicBezTo>
                  <a:lnTo>
                    <a:pt x="604824" y="6858000"/>
                  </a:lnTo>
                  <a:lnTo>
                    <a:pt x="552056" y="6858000"/>
                  </a:lnTo>
                  <a:lnTo>
                    <a:pt x="539576" y="6828295"/>
                  </a:lnTo>
                  <a:cubicBezTo>
                    <a:pt x="380597" y="6414594"/>
                    <a:pt x="260223" y="5988893"/>
                    <a:pt x="171555" y="5552906"/>
                  </a:cubicBezTo>
                  <a:cubicBezTo>
                    <a:pt x="91163" y="5157998"/>
                    <a:pt x="43746" y="4758899"/>
                    <a:pt x="12305" y="4357388"/>
                  </a:cubicBezTo>
                  <a:cubicBezTo>
                    <a:pt x="-14281" y="4013908"/>
                    <a:pt x="4507" y="3672965"/>
                    <a:pt x="46684" y="3331516"/>
                  </a:cubicBezTo>
                  <a:cubicBezTo>
                    <a:pt x="127203" y="2664286"/>
                    <a:pt x="277819" y="2007265"/>
                    <a:pt x="496065" y="1371196"/>
                  </a:cubicBezTo>
                  <a:cubicBezTo>
                    <a:pt x="636273" y="966066"/>
                    <a:pt x="800445" y="573253"/>
                    <a:pt x="995723" y="196614"/>
                  </a:cubicBezTo>
                  <a:close/>
                </a:path>
              </a:pathLst>
            </a:cu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5A6DA2-5F60-6501-0334-76C2ABC453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1620" t="3877" b="82646"/>
            <a:stretch/>
          </p:blipFill>
          <p:spPr>
            <a:xfrm>
              <a:off x="9296401" y="5930890"/>
              <a:ext cx="2892552" cy="927100"/>
            </a:xfrm>
            <a:custGeom>
              <a:avLst/>
              <a:gdLst/>
              <a:ahLst/>
              <a:cxnLst/>
              <a:rect l="l" t="t" r="r" b="b"/>
              <a:pathLst>
                <a:path w="6878775" h="6858000">
                  <a:moveTo>
                    <a:pt x="1102973" y="0"/>
                  </a:moveTo>
                  <a:lnTo>
                    <a:pt x="1160688" y="0"/>
                  </a:lnTo>
                  <a:lnTo>
                    <a:pt x="983189" y="331786"/>
                  </a:lnTo>
                  <a:cubicBezTo>
                    <a:pt x="914866" y="469145"/>
                    <a:pt x="850355" y="608712"/>
                    <a:pt x="789261" y="750263"/>
                  </a:cubicBezTo>
                  <a:cubicBezTo>
                    <a:pt x="774307" y="784928"/>
                    <a:pt x="759992" y="819849"/>
                    <a:pt x="745295" y="854514"/>
                  </a:cubicBezTo>
                  <a:cubicBezTo>
                    <a:pt x="756682" y="845393"/>
                    <a:pt x="765489" y="833492"/>
                    <a:pt x="770857" y="819975"/>
                  </a:cubicBezTo>
                  <a:cubicBezTo>
                    <a:pt x="879943" y="589569"/>
                    <a:pt x="999605" y="365513"/>
                    <a:pt x="1131329" y="148742"/>
                  </a:cubicBezTo>
                  <a:lnTo>
                    <a:pt x="1227589" y="0"/>
                  </a:lnTo>
                  <a:lnTo>
                    <a:pt x="6878775" y="0"/>
                  </a:lnTo>
                  <a:lnTo>
                    <a:pt x="6878775" y="6858000"/>
                  </a:lnTo>
                  <a:lnTo>
                    <a:pt x="713521" y="6858000"/>
                  </a:lnTo>
                  <a:lnTo>
                    <a:pt x="625642" y="6670527"/>
                  </a:lnTo>
                  <a:cubicBezTo>
                    <a:pt x="507232" y="6398531"/>
                    <a:pt x="403083" y="6118381"/>
                    <a:pt x="312785" y="5830359"/>
                  </a:cubicBezTo>
                  <a:cubicBezTo>
                    <a:pt x="278149" y="5719759"/>
                    <a:pt x="248879" y="5607635"/>
                    <a:pt x="212198" y="5480401"/>
                  </a:cubicBezTo>
                  <a:cubicBezTo>
                    <a:pt x="212208" y="5491601"/>
                    <a:pt x="212803" y="5502788"/>
                    <a:pt x="213988" y="5513923"/>
                  </a:cubicBezTo>
                  <a:cubicBezTo>
                    <a:pt x="264089" y="5723695"/>
                    <a:pt x="307290" y="5935370"/>
                    <a:pt x="365826" y="6142729"/>
                  </a:cubicBezTo>
                  <a:cubicBezTo>
                    <a:pt x="433152" y="6380817"/>
                    <a:pt x="510068" y="6614016"/>
                    <a:pt x="597975" y="6841549"/>
                  </a:cubicBezTo>
                  <a:lnTo>
                    <a:pt x="604824" y="6858000"/>
                  </a:lnTo>
                  <a:lnTo>
                    <a:pt x="552056" y="6858000"/>
                  </a:lnTo>
                  <a:lnTo>
                    <a:pt x="539576" y="6828295"/>
                  </a:lnTo>
                  <a:cubicBezTo>
                    <a:pt x="380597" y="6414594"/>
                    <a:pt x="260223" y="5988893"/>
                    <a:pt x="171555" y="5552906"/>
                  </a:cubicBezTo>
                  <a:cubicBezTo>
                    <a:pt x="91163" y="5157998"/>
                    <a:pt x="43746" y="4758899"/>
                    <a:pt x="12305" y="4357388"/>
                  </a:cubicBezTo>
                  <a:cubicBezTo>
                    <a:pt x="-14281" y="4013908"/>
                    <a:pt x="4507" y="3672965"/>
                    <a:pt x="46684" y="3331516"/>
                  </a:cubicBezTo>
                  <a:cubicBezTo>
                    <a:pt x="127203" y="2664286"/>
                    <a:pt x="277819" y="2007265"/>
                    <a:pt x="496065" y="1371196"/>
                  </a:cubicBezTo>
                  <a:cubicBezTo>
                    <a:pt x="636273" y="966066"/>
                    <a:pt x="800445" y="573253"/>
                    <a:pt x="995723" y="196614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7015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5D512E-D2EC-592C-EDE3-75CBE9FB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" y="1615441"/>
            <a:ext cx="7177958" cy="89724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4BBE76-B887-54FD-4F01-DEE40C570874}"/>
              </a:ext>
            </a:extLst>
          </p:cNvPr>
          <p:cNvSpPr txBox="1"/>
          <p:nvPr/>
        </p:nvSpPr>
        <p:spPr>
          <a:xfrm>
            <a:off x="106680" y="462776"/>
            <a:ext cx="7818120" cy="1213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CDC –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Centros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para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Prevenção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Controle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Doenças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nos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EUA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35193-7F9C-7673-FF8C-517EEC709FA5}"/>
              </a:ext>
            </a:extLst>
          </p:cNvPr>
          <p:cNvSpPr txBox="1"/>
          <p:nvPr/>
        </p:nvSpPr>
        <p:spPr>
          <a:xfrm>
            <a:off x="142875" y="6304001"/>
            <a:ext cx="612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Fonte: </a:t>
            </a:r>
            <a:r>
              <a:rPr lang="en-US" dirty="0">
                <a:hlinkClick r:id="rId3"/>
              </a:rPr>
              <a:t>https://www.cdc.gov/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FA53E-404C-F962-7175-DA45689C9B64}"/>
              </a:ext>
            </a:extLst>
          </p:cNvPr>
          <p:cNvSpPr txBox="1"/>
          <p:nvPr/>
        </p:nvSpPr>
        <p:spPr>
          <a:xfrm>
            <a:off x="142875" y="3076818"/>
            <a:ext cx="6127750" cy="2531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/>
            </a:lvl1pPr>
          </a:lstStyle>
          <a:p>
            <a:pPr indent="0">
              <a:buNone/>
            </a:pPr>
            <a:endParaRPr lang="pt-BR" sz="1900" dirty="0"/>
          </a:p>
          <a:p>
            <a:pPr indent="0">
              <a:buNone/>
            </a:pPr>
            <a:r>
              <a:rPr lang="pt-BR" sz="1900" dirty="0"/>
              <a:t>O CDC é a principal organização de serviços baseada em ciência e orientada por dados do país que protege a saúde pública nos EUA. De acordo com o site oficial, o CDC trabalha 24 horas por dia, 7 dias por semana, para proteger a América de ameaças à saúde, segurança e proteção, tanto estrangeiras quanto nos próprios EUA.</a:t>
            </a: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C7D97C-AFA9-E4F9-D92D-ED5163C7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18" y="2510418"/>
            <a:ext cx="5655167" cy="37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085377-83C0-8CA3-D442-EBE171D9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D1C96-CC59-E905-7A7D-10572C35FE98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O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Desafio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8567A-FE98-9377-977B-6846FEB3507D}"/>
              </a:ext>
            </a:extLst>
          </p:cNvPr>
          <p:cNvSpPr/>
          <p:nvPr/>
        </p:nvSpPr>
        <p:spPr>
          <a:xfrm>
            <a:off x="244474" y="2933700"/>
            <a:ext cx="7134225" cy="11430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9ED06-68D4-72A7-4181-D112F97F7A70}"/>
              </a:ext>
            </a:extLst>
          </p:cNvPr>
          <p:cNvSpPr txBox="1"/>
          <p:nvPr/>
        </p:nvSpPr>
        <p:spPr>
          <a:xfrm>
            <a:off x="244475" y="1511299"/>
            <a:ext cx="7134224" cy="462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200"/>
            </a:lvl1pPr>
          </a:lstStyle>
          <a:p>
            <a:r>
              <a:rPr lang="pt-BR" sz="1900" dirty="0"/>
              <a:t>O desafio consiste em utilizar dados americanos sobre o Transtorno do Espectro Autista (TEA) para estimar a prevalência e características dos casos de TEA no Brasil, devido à </a:t>
            </a:r>
            <a:r>
              <a:rPr lang="pt-BR" sz="1900" b="1" dirty="0"/>
              <a:t>falta de centralização e disponibilização de dados nacionais</a:t>
            </a:r>
            <a:r>
              <a:rPr lang="pt-BR" sz="1900" dirty="0"/>
              <a:t>. </a:t>
            </a:r>
          </a:p>
          <a:p>
            <a:endParaRPr lang="pt-BR" sz="1900" dirty="0"/>
          </a:p>
          <a:p>
            <a:r>
              <a:rPr lang="pt-BR" sz="1900" dirty="0"/>
              <a:t>Nossa proposta visa fomentar a pesquisa e o desenvolvimento na integração de dados de saúde mental no Brasil, com foco em TEA, utilizando como referência os dados do CDC dos EUA. </a:t>
            </a:r>
          </a:p>
          <a:p>
            <a:endParaRPr lang="pt-BR" sz="1900" dirty="0"/>
          </a:p>
          <a:p>
            <a:r>
              <a:rPr lang="pt-BR" sz="1900" dirty="0"/>
              <a:t>A solução considera a proposta de trabalho e envolve a criação de uma arquitetura que permita a coleta, análise e integração desses dados, promovendo uma melhor compreensão e intervenção precoce no desenvolvimento de crianças com TEA no Brasil.</a:t>
            </a:r>
          </a:p>
        </p:txBody>
      </p:sp>
    </p:spTree>
    <p:extLst>
      <p:ext uri="{BB962C8B-B14F-4D97-AF65-F5344CB8AC3E}">
        <p14:creationId xmlns:p14="http://schemas.microsoft.com/office/powerpoint/2010/main" val="27458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AA3C8-FF6C-DDAB-8531-A6EF5C3E3639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Prposta</a:t>
            </a: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 de </a:t>
            </a:r>
            <a:r>
              <a:rPr lang="en-US" sz="3400" dirty="0" err="1">
                <a:highlight>
                  <a:srgbClr val="FFFFFF"/>
                </a:highlight>
                <a:latin typeface="+mj-lt"/>
                <a:ea typeface="+mj-ea"/>
                <a:cs typeface="+mj-cs"/>
              </a:rPr>
              <a:t>Arquitetura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4D47A-73F8-3C3A-3DE1-B3FC99DD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15" y="1523907"/>
            <a:ext cx="9883852" cy="43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BCF45-7280-40C9-C4DF-50EC268AC95B}"/>
              </a:ext>
            </a:extLst>
          </p:cNvPr>
          <p:cNvSpPr txBox="1"/>
          <p:nvPr/>
        </p:nvSpPr>
        <p:spPr>
          <a:xfrm>
            <a:off x="601980" y="584199"/>
            <a:ext cx="7818120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dirty="0">
                <a:highlight>
                  <a:srgbClr val="FFFFFF"/>
                </a:highlight>
                <a:latin typeface="+mj-lt"/>
                <a:ea typeface="+mj-ea"/>
                <a:cs typeface="+mj-cs"/>
              </a:rPr>
              <a:t>Fontes De Dados</a:t>
            </a:r>
            <a:endParaRPr lang="en-US" sz="3400" b="0" i="0" dirty="0">
              <a:effectLst/>
              <a:highlight>
                <a:srgbClr val="FFFFFF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D4927-9E65-3A62-5158-244B962D0160}"/>
              </a:ext>
            </a:extLst>
          </p:cNvPr>
          <p:cNvSpPr txBox="1"/>
          <p:nvPr/>
        </p:nvSpPr>
        <p:spPr>
          <a:xfrm>
            <a:off x="601980" y="2348150"/>
            <a:ext cx="9265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de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brasileira</a:t>
            </a:r>
            <a:r>
              <a:rPr lang="en-US" dirty="0"/>
              <a:t> 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e de </a:t>
            </a:r>
            <a:r>
              <a:rPr lang="en-US" dirty="0" err="1"/>
              <a:t>população</a:t>
            </a:r>
            <a:r>
              <a:rPr lang="en-US" dirty="0"/>
              <a:t> americana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https://pt.wikipedia.org/wiki/Demografia_do_Brasil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B7ACF-E492-5EB3-F318-90EEC0E37DD2}"/>
              </a:ext>
            </a:extLst>
          </p:cNvPr>
          <p:cNvSpPr txBox="1"/>
          <p:nvPr/>
        </p:nvSpPr>
        <p:spPr>
          <a:xfrm>
            <a:off x="601980" y="32550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https://en.wikipedia.org/wiki/List_of_U.S._states_and_territories_by_population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A4F50-ABB7-8C5B-309A-578A7EC9A101}"/>
              </a:ext>
            </a:extLst>
          </p:cNvPr>
          <p:cNvSpPr txBox="1"/>
          <p:nvPr/>
        </p:nvSpPr>
        <p:spPr>
          <a:xfrm>
            <a:off x="601980" y="1454666"/>
            <a:ext cx="10701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compilados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ameriano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https://data.cdc.gov/dataset/county-level-ASD-prevalence-estimates/7vg3-e5u2/about_data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1BC30-AF11-3CE6-DD77-096AD7D2E987}"/>
              </a:ext>
            </a:extLst>
          </p:cNvPr>
          <p:cNvSpPr txBox="1"/>
          <p:nvPr/>
        </p:nvSpPr>
        <p:spPr>
          <a:xfrm>
            <a:off x="601980" y="4130192"/>
            <a:ext cx="7818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enriquecimento</a:t>
            </a:r>
            <a:r>
              <a:rPr lang="en-US" dirty="0"/>
              <a:t> e </a:t>
            </a:r>
            <a:r>
              <a:rPr lang="en-US" dirty="0" err="1"/>
              <a:t>leitura</a:t>
            </a:r>
            <a:r>
              <a:rPr lang="en-US" dirty="0"/>
              <a:t> dos </a:t>
            </a:r>
            <a:r>
              <a:rPr lang="en-US" dirty="0" err="1"/>
              <a:t>condados</a:t>
            </a:r>
            <a:r>
              <a:rPr lang="en-US" dirty="0"/>
              <a:t> americanos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https://transition.fcc.gov/oet/info/maps/census/fips/fips.txt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3FAAC-707E-76AB-B20D-4D00EA7D47E7}"/>
              </a:ext>
            </a:extLst>
          </p:cNvPr>
          <p:cNvSpPr txBox="1"/>
          <p:nvPr/>
        </p:nvSpPr>
        <p:spPr>
          <a:xfrm>
            <a:off x="601979" y="5423098"/>
            <a:ext cx="9754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Dados </a:t>
            </a:r>
            <a:r>
              <a:rPr lang="en-US" dirty="0" err="1"/>
              <a:t>incrementais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Autismo</a:t>
            </a:r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 https://www.cdc.gov/ncbddd/autism/data/assets/exceldata/ADV_AllData.csv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C054A-AEE0-D564-B084-DC1E939BC8AD}"/>
              </a:ext>
            </a:extLst>
          </p:cNvPr>
          <p:cNvSpPr txBox="1"/>
          <p:nvPr/>
        </p:nvSpPr>
        <p:spPr>
          <a:xfrm>
            <a:off x="601980" y="6156190"/>
            <a:ext cx="10988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https://www.cdc.gov/ncbddd/autism/data/assets/exceldata/ADV_ADDMN-National-Data.csv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83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4062de4-74ba-4730-a339-59645ae170de}" enabled="0" method="" siteId="{d4062de4-74ba-4730-a339-59645ae170d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585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Almeida, Rafael Colen de</dc:creator>
  <cp:lastModifiedBy>Almeida, Rafael Colen de</cp:lastModifiedBy>
  <cp:revision>2</cp:revision>
  <dcterms:created xsi:type="dcterms:W3CDTF">2024-10-07T12:34:28Z</dcterms:created>
  <dcterms:modified xsi:type="dcterms:W3CDTF">2024-10-07T15:08:04Z</dcterms:modified>
</cp:coreProperties>
</file>