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CCFB63-6202-40A6-AB6F-ECBA42C104EF}" v="29" dt="2024-10-07T15:01:08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F483-E495-BCA4-D462-C8E1ED0F9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6EAF2-29D1-7F9A-2F3F-2D7527EC6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01CDE-54A4-E685-2469-5BB5C94D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7390-F52D-4850-88A2-1BD22A27208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0974F-D3F2-A4DE-C6D4-2D6503B09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01898-A0E6-55AF-9575-C8948820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F755-ACF5-4CA6-AABC-AA25E13E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5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13AE-84EF-A89B-6988-09E97549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50BCE-670F-CE51-4C6E-52C63DC67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14E8B-AA0D-0D7F-0C76-7750951FF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7390-F52D-4850-88A2-1BD22A27208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556FB-3547-1410-4928-AD5D5BA1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28D9D-18A0-B205-44D1-56A49788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F755-ACF5-4CA6-AABC-AA25E13E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3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797E9-76C1-18CE-9204-F059A557F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5C9F1-7974-1C7C-EC3E-80FBD29EB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3AA3E-339B-AA2A-FDCA-25380838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7390-F52D-4850-88A2-1BD22A27208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E793C-64EA-99EB-9319-1314D286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35D62-0711-DAE1-2BE1-75A79F307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F755-ACF5-4CA6-AABC-AA25E13E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5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E52B-3375-4800-2D98-53664F9B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45495-E23F-6816-68DF-6DEBC959B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15625-B3C9-F393-3C43-427AB6B67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7390-F52D-4850-88A2-1BD22A27208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16BB8-26E6-6B69-B1E1-958BCB5D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1C3D6-15C2-684A-E19B-4487AAE8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F755-ACF5-4CA6-AABC-AA25E13E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7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6463-C65C-3C70-8836-7C03E1AD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A0DE8-3548-1E93-36E6-9CFD747AF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EDECC-8B2B-0C43-700E-82F6A2923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7390-F52D-4850-88A2-1BD22A27208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F875E-F17D-013C-7C09-AFD22245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BF0CA-3D80-50AF-3E4C-3CD5CB1B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F755-ACF5-4CA6-AABC-AA25E13E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1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839E8-0B47-C898-C1B5-C86CA30F8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0C4E0-0763-B349-45B7-3F2161CF4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FFA70-8372-CFE7-4F2E-F19E6D15C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CF8F9-2D27-AC9B-0BCB-00375289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7390-F52D-4850-88A2-1BD22A27208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59E5E-9D0E-F4C3-6626-FCDF112B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F1E96-A9A1-1963-6D7D-4A7747E5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F755-ACF5-4CA6-AABC-AA25E13E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3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1851-C987-A250-D11D-05AD08B8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6993-DAF7-AF27-F61D-EFCF595AB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DF66D-AAA9-B896-B1EB-DAC6C70AC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2C190-2816-76D8-B7E4-01FBBB282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B16E3-5AEE-20B9-2DD7-886260E46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08D88-DB7F-3A21-598B-5051BAAC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7390-F52D-4850-88A2-1BD22A27208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45ACA5-EAFF-D43C-6F28-5FA4DCD2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AB172-8B64-1BAA-7788-F9FE42D1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F755-ACF5-4CA6-AABC-AA25E13E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9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26B1-B681-6E18-1E72-6A8584D0E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9089B-AEB4-BC71-1D0A-4FB75C0DF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7390-F52D-4850-88A2-1BD22A27208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1057B-579B-407B-584E-B99879B2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B0A5E-85BC-E588-6143-0A8F4684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F755-ACF5-4CA6-AABC-AA25E13E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5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14A56-963C-5998-7BDB-C1112C9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7390-F52D-4850-88A2-1BD22A27208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30570-13AE-BCF7-40F1-608F8830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C86BF-15BE-7C12-2D00-CEE749CE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F755-ACF5-4CA6-AABC-AA25E13E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6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6A514-36D0-6380-9CCA-BA11C67BE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B0848-66BB-1205-E069-F3CAD0B53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3C8A9-DDB1-D4AC-C918-FDC4F4A0B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88C6B-32E1-7C7C-7746-133A1D79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7390-F52D-4850-88A2-1BD22A27208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536AA-817D-548A-EAAC-64BCFB1E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2F580-3CB5-3176-90FA-99E3BB9D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F755-ACF5-4CA6-AABC-AA25E13E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1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681C-A535-C03C-7D3E-207891FBC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F6E30-E34A-D3B4-2C05-67996827A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F7350-583E-8570-501C-3F615708B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FE90D-CEE5-B7A8-C5AE-74B80F2B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7390-F52D-4850-88A2-1BD22A27208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EF620-024F-167C-28E3-44F00C9E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6DC54-C0C7-6DD0-AFB0-F85EBE64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F755-ACF5-4CA6-AABC-AA25E13E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6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BE457A-1769-A1DC-F708-D7E81BE7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77DD6-977A-E2BF-3BC4-3D58852FA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2E5BD-A87B-FBA4-4ED7-E806FA16B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927390-F52D-4850-88A2-1BD22A27208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AD936-2A3D-0B8D-4F4B-653B5CD95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55FD1-EB03-30FB-20A3-45F2FC95F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B0F755-ACF5-4CA6-AABC-AA25E13E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autism/about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U.S._states_and_territories_by_population" TargetMode="External"/><Relationship Id="rId7" Type="http://schemas.openxmlformats.org/officeDocument/2006/relationships/hyperlink" Target="https://www.cdc.gov/ncbddd/autism/data/assets/exceldata/ADV_ADDMN-National-Data.csv" TargetMode="External"/><Relationship Id="rId2" Type="http://schemas.openxmlformats.org/officeDocument/2006/relationships/hyperlink" Target="https://pt.wikipedia.org/wiki/Demografia_do_Brasi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dc.gov/ncbddd/autism/data/assets/exceldata/ADV_AllData.csv" TargetMode="External"/><Relationship Id="rId5" Type="http://schemas.openxmlformats.org/officeDocument/2006/relationships/hyperlink" Target="https://transition.fcc.gov/oet/info/maps/census/fips/fips.txt" TargetMode="External"/><Relationship Id="rId4" Type="http://schemas.openxmlformats.org/officeDocument/2006/relationships/hyperlink" Target="https://data.cdc.gov/dataset/county-level-ASD-prevalence-estimates/7vg3-e5u2/about_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B4970-286F-7E9D-4AFB-88C185C375E3}"/>
              </a:ext>
            </a:extLst>
          </p:cNvPr>
          <p:cNvSpPr txBox="1"/>
          <p:nvPr/>
        </p:nvSpPr>
        <p:spPr>
          <a:xfrm>
            <a:off x="890338" y="640080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Arquitetura</a:t>
            </a:r>
            <a:r>
              <a:rPr lang="en-US" sz="4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 para </a:t>
            </a:r>
            <a:r>
              <a:rPr lang="en-US" sz="4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Análise</a:t>
            </a:r>
            <a:r>
              <a:rPr lang="en-US" sz="4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 da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Prevalência</a:t>
            </a:r>
            <a:r>
              <a:rPr lang="en-US" sz="4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 sob o </a:t>
            </a:r>
            <a:r>
              <a:rPr lang="en-US" sz="4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Transtorno</a:t>
            </a:r>
            <a:r>
              <a:rPr lang="en-US" sz="4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 do </a:t>
            </a:r>
            <a:r>
              <a:rPr lang="en-US" sz="4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Espectro</a:t>
            </a:r>
            <a:r>
              <a:rPr lang="en-US" sz="4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Autista</a:t>
            </a:r>
            <a:r>
              <a:rPr lang="en-US" sz="4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 (TEA) </a:t>
            </a:r>
            <a:r>
              <a:rPr lang="en-US" sz="4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nos</a:t>
            </a:r>
            <a:r>
              <a:rPr lang="en-US" sz="4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 EUA.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-up of a cube&#10;&#10;Description automatically generated">
            <a:extLst>
              <a:ext uri="{FF2B5EF4-FFF2-40B4-BE49-F238E27FC236}">
                <a16:creationId xmlns:a16="http://schemas.microsoft.com/office/drawing/2014/main" id="{62CA3342-59FD-1094-7DA2-05E5840B21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7691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80682D-25A2-71F1-22EB-BB6747D835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344" r="11344"/>
          <a:stretch/>
        </p:blipFill>
        <p:spPr>
          <a:xfrm>
            <a:off x="2585856" y="10"/>
            <a:ext cx="966964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CA739F-CDF4-97CF-8938-7299A1B11618}"/>
              </a:ext>
            </a:extLst>
          </p:cNvPr>
          <p:cNvSpPr txBox="1"/>
          <p:nvPr/>
        </p:nvSpPr>
        <p:spPr>
          <a:xfrm>
            <a:off x="838200" y="365125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i="0" dirty="0" err="1"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Sobre</a:t>
            </a:r>
            <a:r>
              <a:rPr lang="en-US" sz="4000" b="0" i="0" dirty="0"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 o </a:t>
            </a:r>
            <a:r>
              <a:rPr lang="en-US" sz="4000" b="0" i="0" dirty="0" err="1"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Transtorno</a:t>
            </a:r>
            <a:r>
              <a:rPr lang="en-US" sz="4000" b="0" i="0" dirty="0"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 do </a:t>
            </a:r>
            <a:r>
              <a:rPr lang="en-US" sz="4000" b="0" i="0" dirty="0" err="1"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Espectro</a:t>
            </a:r>
            <a:r>
              <a:rPr lang="en-US" sz="4000" b="0" i="0" dirty="0"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 </a:t>
            </a:r>
            <a:r>
              <a:rPr lang="en-US" sz="4000" b="0" i="0" dirty="0" err="1"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Autista</a:t>
            </a:r>
            <a:endParaRPr lang="en-US" sz="4000" b="0" i="0" dirty="0">
              <a:effectLst/>
              <a:highlight>
                <a:srgbClr val="FFFFFF"/>
              </a:highlight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4E95CD-E158-3545-FD05-4AFE8A4D579E}"/>
              </a:ext>
            </a:extLst>
          </p:cNvPr>
          <p:cNvSpPr txBox="1"/>
          <p:nvPr/>
        </p:nvSpPr>
        <p:spPr>
          <a:xfrm>
            <a:off x="158020" y="2188837"/>
            <a:ext cx="7055580" cy="4058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900" b="1" i="0" cap="all" dirty="0" err="1">
                <a:effectLst/>
              </a:rPr>
              <a:t>Pontos-chave</a:t>
            </a:r>
            <a:endParaRPr lang="pt-BR" sz="1900" b="1" i="0" cap="all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1900" b="0" i="0" cap="all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900" b="0" i="0" dirty="0">
                <a:effectLst/>
              </a:rPr>
              <a:t>O transtorno do espectro autista (TEA) é uma deficiência de desenvolvimento causada por diferenças no cérebro.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900" b="0" i="0" dirty="0">
                <a:effectLst/>
              </a:rPr>
              <a:t>Algumas pessoas com TEA têm uma diferença conhecida, como uma condição genética. Outras causas ainda não são conhecidas.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900" b="0" i="0" dirty="0">
                <a:effectLst/>
              </a:rPr>
              <a:t>Cientistas acreditam que há múltiplas causas de TEA que agem juntas para mudar as formas mais comuns de desenvolvimento das pessoas. Ainda temos muito a aprender sobre essas causas e como elas impactam as pessoas com TEA.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900" b="0" i="0" dirty="0">
                <a:effectLst/>
              </a:rPr>
              <a:t>Serviços de intervenção precoce podem melhorar muito o desenvolvimento de uma criança com TEA.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FCB290-24E8-8E8F-D652-F226CAB2D1BA}"/>
              </a:ext>
            </a:extLst>
          </p:cNvPr>
          <p:cNvSpPr txBox="1"/>
          <p:nvPr/>
        </p:nvSpPr>
        <p:spPr>
          <a:xfrm>
            <a:off x="226467" y="6415772"/>
            <a:ext cx="61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Fonte: </a:t>
            </a:r>
            <a:r>
              <a:rPr lang="en-US" dirty="0">
                <a:hlinkClick r:id="rId3"/>
              </a:rPr>
              <a:t>https://www.cdc.gov/autism/about/index.html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061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69776-BABB-1341-2FD0-8F727740C139}"/>
              </a:ext>
            </a:extLst>
          </p:cNvPr>
          <p:cNvSpPr txBox="1"/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highlight>
                  <a:srgbClr val="FFFFFF"/>
                </a:highlight>
                <a:latin typeface="+mj-lt"/>
                <a:ea typeface="+mj-ea"/>
                <a:cs typeface="+mj-cs"/>
              </a:rPr>
              <a:t>A Coleta, </a:t>
            </a:r>
            <a:r>
              <a:rPr lang="en-US" sz="3400" dirty="0" err="1">
                <a:highlight>
                  <a:srgbClr val="FFFFFF"/>
                </a:highlight>
                <a:latin typeface="+mj-lt"/>
                <a:ea typeface="+mj-ea"/>
                <a:cs typeface="+mj-cs"/>
              </a:rPr>
              <a:t>Centralização</a:t>
            </a:r>
            <a:r>
              <a:rPr lang="en-US" sz="3400" dirty="0">
                <a:highlight>
                  <a:srgbClr val="FFFFFF"/>
                </a:highlight>
                <a:latin typeface="+mj-lt"/>
                <a:ea typeface="+mj-ea"/>
                <a:cs typeface="+mj-cs"/>
              </a:rPr>
              <a:t> e </a:t>
            </a:r>
            <a:r>
              <a:rPr lang="en-US" sz="3400" dirty="0" err="1">
                <a:highlight>
                  <a:srgbClr val="FFFFFF"/>
                </a:highlight>
                <a:latin typeface="+mj-lt"/>
                <a:ea typeface="+mj-ea"/>
                <a:cs typeface="+mj-cs"/>
              </a:rPr>
              <a:t>Disponibilização</a:t>
            </a:r>
            <a:r>
              <a:rPr lang="en-US" sz="3400" dirty="0">
                <a:highlight>
                  <a:srgbClr val="FFFFFF"/>
                </a:highlight>
                <a:latin typeface="+mj-lt"/>
                <a:ea typeface="+mj-ea"/>
                <a:cs typeface="+mj-cs"/>
              </a:rPr>
              <a:t> de Dados</a:t>
            </a:r>
            <a:endParaRPr lang="en-US" sz="3400" b="0" i="0" dirty="0">
              <a:effectLst/>
              <a:highlight>
                <a:srgbClr val="FFFFFF"/>
              </a:highlight>
              <a:latin typeface="+mj-lt"/>
              <a:ea typeface="+mj-ea"/>
              <a:cs typeface="+mj-cs"/>
            </a:endParaRP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5B0516-E533-6725-6482-6B49F5D95ABA}"/>
              </a:ext>
            </a:extLst>
          </p:cNvPr>
          <p:cNvSpPr txBox="1"/>
          <p:nvPr/>
        </p:nvSpPr>
        <p:spPr>
          <a:xfrm>
            <a:off x="292100" y="2872899"/>
            <a:ext cx="5270500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No </a:t>
            </a:r>
            <a:r>
              <a:rPr lang="en-US" sz="1900" b="1" dirty="0"/>
              <a:t>Brasil</a:t>
            </a:r>
            <a:r>
              <a:rPr lang="en-US" sz="1900" dirty="0"/>
              <a:t>, </a:t>
            </a:r>
            <a:r>
              <a:rPr lang="en-US" sz="1900" dirty="0" err="1"/>
              <a:t>quando</a:t>
            </a:r>
            <a:r>
              <a:rPr lang="en-US" sz="1900" dirty="0"/>
              <a:t> </a:t>
            </a:r>
            <a:r>
              <a:rPr lang="en-US" sz="1900" dirty="0" err="1"/>
              <a:t>falamos</a:t>
            </a:r>
            <a:r>
              <a:rPr lang="en-US" sz="1900" dirty="0"/>
              <a:t> de </a:t>
            </a:r>
            <a:r>
              <a:rPr lang="en-US" sz="1900" dirty="0" err="1"/>
              <a:t>centralização</a:t>
            </a:r>
            <a:r>
              <a:rPr lang="en-US" sz="1900" dirty="0"/>
              <a:t> e </a:t>
            </a:r>
            <a:r>
              <a:rPr lang="en-US" sz="1900" dirty="0" err="1"/>
              <a:t>dispinibilização</a:t>
            </a:r>
            <a:r>
              <a:rPr lang="en-US" sz="1900" dirty="0"/>
              <a:t> de dados de </a:t>
            </a:r>
            <a:r>
              <a:rPr lang="en-US" sz="1900" dirty="0" err="1"/>
              <a:t>pacientes</a:t>
            </a:r>
            <a:r>
              <a:rPr lang="en-US" sz="1900" dirty="0"/>
              <a:t> </a:t>
            </a:r>
            <a:r>
              <a:rPr lang="en-US" sz="1900" dirty="0" err="1"/>
              <a:t>diagnosticados</a:t>
            </a:r>
            <a:r>
              <a:rPr lang="en-US" sz="1900" dirty="0"/>
              <a:t> com TEA, </a:t>
            </a:r>
            <a:r>
              <a:rPr lang="en-US" sz="1900" dirty="0" err="1"/>
              <a:t>não</a:t>
            </a:r>
            <a:r>
              <a:rPr lang="en-US" sz="1900" dirty="0"/>
              <a:t> </a:t>
            </a:r>
            <a:r>
              <a:rPr lang="en-US" sz="1900" dirty="0" err="1"/>
              <a:t>foram</a:t>
            </a:r>
            <a:r>
              <a:rPr lang="en-US" sz="1900" dirty="0"/>
              <a:t> </a:t>
            </a:r>
            <a:r>
              <a:rPr lang="en-US" sz="1900" dirty="0" err="1"/>
              <a:t>encontradas</a:t>
            </a:r>
            <a:r>
              <a:rPr lang="en-US" sz="1900" dirty="0"/>
              <a:t> </a:t>
            </a:r>
            <a:r>
              <a:rPr lang="en-US" sz="1900" dirty="0" err="1"/>
              <a:t>fontes</a:t>
            </a:r>
            <a:r>
              <a:rPr lang="en-US" sz="1900" dirty="0"/>
              <a:t> que </a:t>
            </a:r>
            <a:r>
              <a:rPr lang="en-US" sz="1900" dirty="0" err="1"/>
              <a:t>consolidam</a:t>
            </a:r>
            <a:r>
              <a:rPr lang="en-US" sz="1900" dirty="0"/>
              <a:t> e </a:t>
            </a:r>
            <a:r>
              <a:rPr lang="en-US" sz="1900" dirty="0" err="1"/>
              <a:t>disponibilizam</a:t>
            </a:r>
            <a:r>
              <a:rPr lang="en-US" sz="1900" dirty="0"/>
              <a:t> esses dados.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Nesse</a:t>
            </a:r>
            <a:r>
              <a:rPr lang="en-US" sz="1900" dirty="0"/>
              <a:t> </a:t>
            </a:r>
            <a:r>
              <a:rPr lang="en-US" sz="1900" dirty="0" err="1"/>
              <a:t>sentido</a:t>
            </a:r>
            <a:r>
              <a:rPr lang="en-US" sz="1900" dirty="0"/>
              <a:t>, </a:t>
            </a:r>
            <a:r>
              <a:rPr lang="en-US" sz="1900" dirty="0" err="1"/>
              <a:t>focamos</a:t>
            </a:r>
            <a:r>
              <a:rPr lang="en-US" sz="1900" dirty="0"/>
              <a:t> </a:t>
            </a:r>
            <a:r>
              <a:rPr lang="en-US" sz="1900" dirty="0" err="1"/>
              <a:t>nossos</a:t>
            </a:r>
            <a:r>
              <a:rPr lang="en-US" sz="1900" dirty="0"/>
              <a:t> </a:t>
            </a:r>
            <a:r>
              <a:rPr lang="en-US" sz="1900" dirty="0" err="1"/>
              <a:t>esforços</a:t>
            </a:r>
            <a:r>
              <a:rPr lang="en-US" sz="1900" dirty="0"/>
              <a:t> </a:t>
            </a:r>
            <a:r>
              <a:rPr lang="en-US" sz="1900" dirty="0" err="1"/>
              <a:t>em</a:t>
            </a:r>
            <a:r>
              <a:rPr lang="en-US" sz="1900" dirty="0"/>
              <a:t> </a:t>
            </a:r>
            <a:r>
              <a:rPr lang="en-US" sz="1900" dirty="0" err="1"/>
              <a:t>trazer</a:t>
            </a:r>
            <a:r>
              <a:rPr lang="en-US" sz="1900" dirty="0"/>
              <a:t> </a:t>
            </a:r>
            <a:r>
              <a:rPr lang="en-US" sz="1900" dirty="0" err="1"/>
              <a:t>uma</a:t>
            </a:r>
            <a:r>
              <a:rPr lang="en-US" sz="1900" dirty="0"/>
              <a:t> </a:t>
            </a:r>
            <a:r>
              <a:rPr lang="en-US" sz="1900" dirty="0" err="1"/>
              <a:t>visão</a:t>
            </a:r>
            <a:r>
              <a:rPr lang="en-US" sz="1900" dirty="0"/>
              <a:t> com </a:t>
            </a:r>
            <a:r>
              <a:rPr lang="en-US" sz="1900" dirty="0" err="1"/>
              <a:t>os</a:t>
            </a:r>
            <a:r>
              <a:rPr lang="en-US" sz="1900" dirty="0"/>
              <a:t> dados </a:t>
            </a:r>
            <a:r>
              <a:rPr lang="en-US" sz="1900" dirty="0" err="1"/>
              <a:t>disponíveis</a:t>
            </a:r>
            <a:r>
              <a:rPr lang="en-US" sz="1900" dirty="0"/>
              <a:t> </a:t>
            </a:r>
            <a:r>
              <a:rPr lang="en-US" sz="1900" dirty="0" err="1"/>
              <a:t>nos</a:t>
            </a:r>
            <a:r>
              <a:rPr lang="en-US" sz="1900" dirty="0"/>
              <a:t> </a:t>
            </a:r>
            <a:r>
              <a:rPr lang="en-US" sz="1900" b="1" dirty="0"/>
              <a:t>EUA</a:t>
            </a:r>
            <a:r>
              <a:rPr lang="en-US" sz="1900" dirty="0"/>
              <a:t>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9B37DDC-20E9-AEED-9898-15D2A68F3222}"/>
              </a:ext>
            </a:extLst>
          </p:cNvPr>
          <p:cNvGrpSpPr/>
          <p:nvPr/>
        </p:nvGrpSpPr>
        <p:grpSpPr>
          <a:xfrm>
            <a:off x="5311702" y="10"/>
            <a:ext cx="6878775" cy="6857990"/>
            <a:chOff x="5311702" y="10"/>
            <a:chExt cx="6878775" cy="685799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3360C23-1022-3104-782C-5B85443C4A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b="303"/>
            <a:stretch/>
          </p:blipFill>
          <p:spPr>
            <a:xfrm>
              <a:off x="5311702" y="10"/>
              <a:ext cx="6878775" cy="6857990"/>
            </a:xfrm>
            <a:custGeom>
              <a:avLst/>
              <a:gdLst/>
              <a:ahLst/>
              <a:cxnLst/>
              <a:rect l="l" t="t" r="r" b="b"/>
              <a:pathLst>
                <a:path w="6878775" h="6858000">
                  <a:moveTo>
                    <a:pt x="1102973" y="0"/>
                  </a:moveTo>
                  <a:lnTo>
                    <a:pt x="1160688" y="0"/>
                  </a:lnTo>
                  <a:lnTo>
                    <a:pt x="983189" y="331786"/>
                  </a:lnTo>
                  <a:cubicBezTo>
                    <a:pt x="914866" y="469145"/>
                    <a:pt x="850355" y="608712"/>
                    <a:pt x="789261" y="750263"/>
                  </a:cubicBezTo>
                  <a:cubicBezTo>
                    <a:pt x="774307" y="784928"/>
                    <a:pt x="759992" y="819849"/>
                    <a:pt x="745295" y="854514"/>
                  </a:cubicBezTo>
                  <a:cubicBezTo>
                    <a:pt x="756682" y="845393"/>
                    <a:pt x="765489" y="833492"/>
                    <a:pt x="770857" y="819975"/>
                  </a:cubicBezTo>
                  <a:cubicBezTo>
                    <a:pt x="879943" y="589569"/>
                    <a:pt x="999605" y="365513"/>
                    <a:pt x="1131329" y="148742"/>
                  </a:cubicBezTo>
                  <a:lnTo>
                    <a:pt x="1227589" y="0"/>
                  </a:lnTo>
                  <a:lnTo>
                    <a:pt x="6878775" y="0"/>
                  </a:lnTo>
                  <a:lnTo>
                    <a:pt x="6878775" y="6858000"/>
                  </a:lnTo>
                  <a:lnTo>
                    <a:pt x="713521" y="6858000"/>
                  </a:lnTo>
                  <a:lnTo>
                    <a:pt x="625642" y="6670527"/>
                  </a:lnTo>
                  <a:cubicBezTo>
                    <a:pt x="507232" y="6398531"/>
                    <a:pt x="403083" y="6118381"/>
                    <a:pt x="312785" y="5830359"/>
                  </a:cubicBezTo>
                  <a:cubicBezTo>
                    <a:pt x="278149" y="5719759"/>
                    <a:pt x="248879" y="5607635"/>
                    <a:pt x="212198" y="5480401"/>
                  </a:cubicBezTo>
                  <a:cubicBezTo>
                    <a:pt x="212208" y="5491601"/>
                    <a:pt x="212803" y="5502788"/>
                    <a:pt x="213988" y="5513923"/>
                  </a:cubicBezTo>
                  <a:cubicBezTo>
                    <a:pt x="264089" y="5723695"/>
                    <a:pt x="307290" y="5935370"/>
                    <a:pt x="365826" y="6142729"/>
                  </a:cubicBezTo>
                  <a:cubicBezTo>
                    <a:pt x="433152" y="6380817"/>
                    <a:pt x="510068" y="6614016"/>
                    <a:pt x="597975" y="6841549"/>
                  </a:cubicBezTo>
                  <a:lnTo>
                    <a:pt x="604824" y="6858000"/>
                  </a:lnTo>
                  <a:lnTo>
                    <a:pt x="552056" y="6858000"/>
                  </a:lnTo>
                  <a:lnTo>
                    <a:pt x="539576" y="6828295"/>
                  </a:lnTo>
                  <a:cubicBezTo>
                    <a:pt x="380597" y="6414594"/>
                    <a:pt x="260223" y="5988893"/>
                    <a:pt x="171555" y="5552906"/>
                  </a:cubicBezTo>
                  <a:cubicBezTo>
                    <a:pt x="91163" y="5157998"/>
                    <a:pt x="43746" y="4758899"/>
                    <a:pt x="12305" y="4357388"/>
                  </a:cubicBezTo>
                  <a:cubicBezTo>
                    <a:pt x="-14281" y="4013908"/>
                    <a:pt x="4507" y="3672965"/>
                    <a:pt x="46684" y="3331516"/>
                  </a:cubicBezTo>
                  <a:cubicBezTo>
                    <a:pt x="127203" y="2664286"/>
                    <a:pt x="277819" y="2007265"/>
                    <a:pt x="496065" y="1371196"/>
                  </a:cubicBezTo>
                  <a:cubicBezTo>
                    <a:pt x="636273" y="966066"/>
                    <a:pt x="800445" y="573253"/>
                    <a:pt x="995723" y="196614"/>
                  </a:cubicBezTo>
                  <a:close/>
                </a:path>
              </a:pathLst>
            </a:cu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B5A6DA2-5F60-6501-0334-76C2ABC453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61620" t="3877" b="82646"/>
            <a:stretch/>
          </p:blipFill>
          <p:spPr>
            <a:xfrm>
              <a:off x="9296401" y="5930890"/>
              <a:ext cx="2892552" cy="927100"/>
            </a:xfrm>
            <a:custGeom>
              <a:avLst/>
              <a:gdLst/>
              <a:ahLst/>
              <a:cxnLst/>
              <a:rect l="l" t="t" r="r" b="b"/>
              <a:pathLst>
                <a:path w="6878775" h="6858000">
                  <a:moveTo>
                    <a:pt x="1102973" y="0"/>
                  </a:moveTo>
                  <a:lnTo>
                    <a:pt x="1160688" y="0"/>
                  </a:lnTo>
                  <a:lnTo>
                    <a:pt x="983189" y="331786"/>
                  </a:lnTo>
                  <a:cubicBezTo>
                    <a:pt x="914866" y="469145"/>
                    <a:pt x="850355" y="608712"/>
                    <a:pt x="789261" y="750263"/>
                  </a:cubicBezTo>
                  <a:cubicBezTo>
                    <a:pt x="774307" y="784928"/>
                    <a:pt x="759992" y="819849"/>
                    <a:pt x="745295" y="854514"/>
                  </a:cubicBezTo>
                  <a:cubicBezTo>
                    <a:pt x="756682" y="845393"/>
                    <a:pt x="765489" y="833492"/>
                    <a:pt x="770857" y="819975"/>
                  </a:cubicBezTo>
                  <a:cubicBezTo>
                    <a:pt x="879943" y="589569"/>
                    <a:pt x="999605" y="365513"/>
                    <a:pt x="1131329" y="148742"/>
                  </a:cubicBezTo>
                  <a:lnTo>
                    <a:pt x="1227589" y="0"/>
                  </a:lnTo>
                  <a:lnTo>
                    <a:pt x="6878775" y="0"/>
                  </a:lnTo>
                  <a:lnTo>
                    <a:pt x="6878775" y="6858000"/>
                  </a:lnTo>
                  <a:lnTo>
                    <a:pt x="713521" y="6858000"/>
                  </a:lnTo>
                  <a:lnTo>
                    <a:pt x="625642" y="6670527"/>
                  </a:lnTo>
                  <a:cubicBezTo>
                    <a:pt x="507232" y="6398531"/>
                    <a:pt x="403083" y="6118381"/>
                    <a:pt x="312785" y="5830359"/>
                  </a:cubicBezTo>
                  <a:cubicBezTo>
                    <a:pt x="278149" y="5719759"/>
                    <a:pt x="248879" y="5607635"/>
                    <a:pt x="212198" y="5480401"/>
                  </a:cubicBezTo>
                  <a:cubicBezTo>
                    <a:pt x="212208" y="5491601"/>
                    <a:pt x="212803" y="5502788"/>
                    <a:pt x="213988" y="5513923"/>
                  </a:cubicBezTo>
                  <a:cubicBezTo>
                    <a:pt x="264089" y="5723695"/>
                    <a:pt x="307290" y="5935370"/>
                    <a:pt x="365826" y="6142729"/>
                  </a:cubicBezTo>
                  <a:cubicBezTo>
                    <a:pt x="433152" y="6380817"/>
                    <a:pt x="510068" y="6614016"/>
                    <a:pt x="597975" y="6841549"/>
                  </a:cubicBezTo>
                  <a:lnTo>
                    <a:pt x="604824" y="6858000"/>
                  </a:lnTo>
                  <a:lnTo>
                    <a:pt x="552056" y="6858000"/>
                  </a:lnTo>
                  <a:lnTo>
                    <a:pt x="539576" y="6828295"/>
                  </a:lnTo>
                  <a:cubicBezTo>
                    <a:pt x="380597" y="6414594"/>
                    <a:pt x="260223" y="5988893"/>
                    <a:pt x="171555" y="5552906"/>
                  </a:cubicBezTo>
                  <a:cubicBezTo>
                    <a:pt x="91163" y="5157998"/>
                    <a:pt x="43746" y="4758899"/>
                    <a:pt x="12305" y="4357388"/>
                  </a:cubicBezTo>
                  <a:cubicBezTo>
                    <a:pt x="-14281" y="4013908"/>
                    <a:pt x="4507" y="3672965"/>
                    <a:pt x="46684" y="3331516"/>
                  </a:cubicBezTo>
                  <a:cubicBezTo>
                    <a:pt x="127203" y="2664286"/>
                    <a:pt x="277819" y="2007265"/>
                    <a:pt x="496065" y="1371196"/>
                  </a:cubicBezTo>
                  <a:cubicBezTo>
                    <a:pt x="636273" y="966066"/>
                    <a:pt x="800445" y="573253"/>
                    <a:pt x="995723" y="196614"/>
                  </a:cubicBez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7015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95D512E-D2EC-592C-EDE3-75CBE9FB7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5" y="1615441"/>
            <a:ext cx="7177958" cy="89724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D4BBE76-B887-54FD-4F01-DEE40C570874}"/>
              </a:ext>
            </a:extLst>
          </p:cNvPr>
          <p:cNvSpPr txBox="1"/>
          <p:nvPr/>
        </p:nvSpPr>
        <p:spPr>
          <a:xfrm>
            <a:off x="106680" y="462776"/>
            <a:ext cx="7818120" cy="12135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highlight>
                  <a:srgbClr val="FFFFFF"/>
                </a:highlight>
                <a:latin typeface="+mj-lt"/>
                <a:ea typeface="+mj-ea"/>
                <a:cs typeface="+mj-cs"/>
              </a:rPr>
              <a:t>CDC – </a:t>
            </a:r>
            <a:r>
              <a:rPr lang="en-US" sz="3400" dirty="0" err="1">
                <a:highlight>
                  <a:srgbClr val="FFFFFF"/>
                </a:highlight>
                <a:latin typeface="+mj-lt"/>
                <a:ea typeface="+mj-ea"/>
                <a:cs typeface="+mj-cs"/>
              </a:rPr>
              <a:t>Centros</a:t>
            </a:r>
            <a:r>
              <a:rPr lang="en-US" sz="3400" dirty="0">
                <a:highlight>
                  <a:srgbClr val="FFFFFF"/>
                </a:highlight>
                <a:latin typeface="+mj-lt"/>
                <a:ea typeface="+mj-ea"/>
                <a:cs typeface="+mj-cs"/>
              </a:rPr>
              <a:t> para </a:t>
            </a:r>
            <a:r>
              <a:rPr lang="en-US" sz="3400" dirty="0" err="1">
                <a:highlight>
                  <a:srgbClr val="FFFFFF"/>
                </a:highlight>
                <a:latin typeface="+mj-lt"/>
                <a:ea typeface="+mj-ea"/>
                <a:cs typeface="+mj-cs"/>
              </a:rPr>
              <a:t>Prevenção</a:t>
            </a:r>
            <a:r>
              <a:rPr lang="en-US" sz="3400" dirty="0">
                <a:highlight>
                  <a:srgbClr val="FFFFFF"/>
                </a:highlight>
                <a:latin typeface="+mj-lt"/>
                <a:ea typeface="+mj-ea"/>
                <a:cs typeface="+mj-cs"/>
              </a:rPr>
              <a:t> e </a:t>
            </a:r>
            <a:r>
              <a:rPr lang="en-US" sz="3400" dirty="0" err="1">
                <a:highlight>
                  <a:srgbClr val="FFFFFF"/>
                </a:highlight>
                <a:latin typeface="+mj-lt"/>
                <a:ea typeface="+mj-ea"/>
                <a:cs typeface="+mj-cs"/>
              </a:rPr>
              <a:t>Controle</a:t>
            </a:r>
            <a:r>
              <a:rPr lang="en-US" sz="3400" dirty="0">
                <a:highlight>
                  <a:srgbClr val="FFFFFF"/>
                </a:highlight>
                <a:latin typeface="+mj-lt"/>
                <a:ea typeface="+mj-ea"/>
                <a:cs typeface="+mj-cs"/>
              </a:rPr>
              <a:t> de </a:t>
            </a:r>
            <a:r>
              <a:rPr lang="en-US" sz="3400" dirty="0" err="1">
                <a:highlight>
                  <a:srgbClr val="FFFFFF"/>
                </a:highlight>
                <a:latin typeface="+mj-lt"/>
                <a:ea typeface="+mj-ea"/>
                <a:cs typeface="+mj-cs"/>
              </a:rPr>
              <a:t>Doenças</a:t>
            </a:r>
            <a:r>
              <a:rPr lang="en-US" sz="3400" dirty="0">
                <a:highlight>
                  <a:srgbClr val="FFFFFF"/>
                </a:highlight>
                <a:latin typeface="+mj-lt"/>
                <a:ea typeface="+mj-ea"/>
                <a:cs typeface="+mj-cs"/>
              </a:rPr>
              <a:t> </a:t>
            </a:r>
            <a:r>
              <a:rPr lang="en-US" sz="3400" dirty="0" err="1">
                <a:highlight>
                  <a:srgbClr val="FFFFFF"/>
                </a:highlight>
                <a:latin typeface="+mj-lt"/>
                <a:ea typeface="+mj-ea"/>
                <a:cs typeface="+mj-cs"/>
              </a:rPr>
              <a:t>nos</a:t>
            </a:r>
            <a:r>
              <a:rPr lang="en-US" sz="3400" dirty="0">
                <a:highlight>
                  <a:srgbClr val="FFFFFF"/>
                </a:highlight>
                <a:latin typeface="+mj-lt"/>
                <a:ea typeface="+mj-ea"/>
                <a:cs typeface="+mj-cs"/>
              </a:rPr>
              <a:t> EUA</a:t>
            </a:r>
            <a:endParaRPr lang="en-US" sz="3400" b="0" i="0" dirty="0">
              <a:effectLst/>
              <a:highlight>
                <a:srgbClr val="FFFFFF"/>
              </a:highlight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635193-7F9C-7673-FF8C-517EEC709FA5}"/>
              </a:ext>
            </a:extLst>
          </p:cNvPr>
          <p:cNvSpPr txBox="1"/>
          <p:nvPr/>
        </p:nvSpPr>
        <p:spPr>
          <a:xfrm>
            <a:off x="142875" y="6304001"/>
            <a:ext cx="6127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Fonte: </a:t>
            </a:r>
            <a:r>
              <a:rPr lang="en-US" dirty="0">
                <a:hlinkClick r:id="rId3"/>
              </a:rPr>
              <a:t>https://www.cdc.gov/</a:t>
            </a:r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1FA53E-404C-F962-7175-DA45689C9B64}"/>
              </a:ext>
            </a:extLst>
          </p:cNvPr>
          <p:cNvSpPr txBox="1"/>
          <p:nvPr/>
        </p:nvSpPr>
        <p:spPr>
          <a:xfrm>
            <a:off x="142875" y="3076818"/>
            <a:ext cx="6127750" cy="2531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  <a:lvl1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200"/>
            </a:lvl1pPr>
          </a:lstStyle>
          <a:p>
            <a:pPr indent="0">
              <a:buNone/>
            </a:pPr>
            <a:endParaRPr lang="pt-BR" sz="1900" dirty="0"/>
          </a:p>
          <a:p>
            <a:pPr indent="0">
              <a:buNone/>
            </a:pPr>
            <a:r>
              <a:rPr lang="pt-BR" sz="1900" dirty="0"/>
              <a:t>O CDC é a principal organização de serviços baseada em ciência e orientada por dados do país que protege a saúde pública nos EUA. De acordo com o site oficial, o CDC trabalha 24 horas por dia, 7 dias por semana, para proteger a América de ameaças à saúde, segurança e proteção, tanto estrangeiras quanto nos próprios EUA.</a:t>
            </a:r>
            <a:endParaRPr lang="en-US" sz="19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C7D97C-AFA9-E4F9-D92D-ED5163C7F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918" y="2510418"/>
            <a:ext cx="5655167" cy="378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0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085377-83C0-8CA3-D442-EBE171D9C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0"/>
            <a:ext cx="12192000" cy="609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1D1C96-CC59-E905-7A7D-10572C35FE98}"/>
              </a:ext>
            </a:extLst>
          </p:cNvPr>
          <p:cNvSpPr txBox="1"/>
          <p:nvPr/>
        </p:nvSpPr>
        <p:spPr>
          <a:xfrm>
            <a:off x="601980" y="584199"/>
            <a:ext cx="7818120" cy="685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highlight>
                  <a:srgbClr val="FFFFFF"/>
                </a:highlight>
                <a:latin typeface="+mj-lt"/>
                <a:ea typeface="+mj-ea"/>
                <a:cs typeface="+mj-cs"/>
              </a:rPr>
              <a:t>O </a:t>
            </a:r>
            <a:r>
              <a:rPr lang="en-US" sz="3400" dirty="0" err="1">
                <a:highlight>
                  <a:srgbClr val="FFFFFF"/>
                </a:highlight>
                <a:latin typeface="+mj-lt"/>
                <a:ea typeface="+mj-ea"/>
                <a:cs typeface="+mj-cs"/>
              </a:rPr>
              <a:t>Desafio</a:t>
            </a:r>
            <a:endParaRPr lang="en-US" sz="3400" b="0" i="0" dirty="0">
              <a:effectLst/>
              <a:highlight>
                <a:srgbClr val="FFFFFF"/>
              </a:highlight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78567A-FE98-9377-977B-6846FEB3507D}"/>
              </a:ext>
            </a:extLst>
          </p:cNvPr>
          <p:cNvSpPr/>
          <p:nvPr/>
        </p:nvSpPr>
        <p:spPr>
          <a:xfrm>
            <a:off x="244474" y="2933700"/>
            <a:ext cx="7134225" cy="114300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69ED06-68D4-72A7-4181-D112F97F7A70}"/>
              </a:ext>
            </a:extLst>
          </p:cNvPr>
          <p:cNvSpPr txBox="1"/>
          <p:nvPr/>
        </p:nvSpPr>
        <p:spPr>
          <a:xfrm>
            <a:off x="244475" y="1511299"/>
            <a:ext cx="7134224" cy="4622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  <a:lvl1pPr indent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200"/>
            </a:lvl1pPr>
          </a:lstStyle>
          <a:p>
            <a:r>
              <a:rPr lang="pt-BR" sz="1900" dirty="0"/>
              <a:t>O desafio consiste em utilizar dados americanos sobre o Transtorno do Espectro Autista (TEA) para estimar a prevalência e características dos casos de TEA no Brasil, devido à </a:t>
            </a:r>
            <a:r>
              <a:rPr lang="pt-BR" sz="1900" b="1" dirty="0"/>
              <a:t>falta de centralização e disponibilização de dados nacionais</a:t>
            </a:r>
            <a:r>
              <a:rPr lang="pt-BR" sz="1900" dirty="0"/>
              <a:t>. </a:t>
            </a:r>
          </a:p>
          <a:p>
            <a:endParaRPr lang="pt-BR" sz="1900" dirty="0"/>
          </a:p>
          <a:p>
            <a:r>
              <a:rPr lang="pt-BR" sz="1900" dirty="0"/>
              <a:t>Nossa proposta visa fomentar a pesquisa e o desenvolvimento na integração de dados de saúde mental no Brasil, com foco em TEA, utilizando como referência os dados do CDC dos EUA. </a:t>
            </a:r>
          </a:p>
          <a:p>
            <a:endParaRPr lang="pt-BR" sz="1900" dirty="0"/>
          </a:p>
          <a:p>
            <a:r>
              <a:rPr lang="pt-BR" sz="1900" dirty="0"/>
              <a:t>A solução considera a proposta de trabalho e envolve a criação de uma arquitetura que permita a coleta, análise e integração desses dados, promovendo uma melhor compreensão e intervenção precoce no desenvolvimento de crianças com TEA no Brasil.</a:t>
            </a:r>
          </a:p>
        </p:txBody>
      </p:sp>
    </p:spTree>
    <p:extLst>
      <p:ext uri="{BB962C8B-B14F-4D97-AF65-F5344CB8AC3E}">
        <p14:creationId xmlns:p14="http://schemas.microsoft.com/office/powerpoint/2010/main" val="274585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8AA3C8-FF6C-DDAB-8531-A6EF5C3E3639}"/>
              </a:ext>
            </a:extLst>
          </p:cNvPr>
          <p:cNvSpPr txBox="1"/>
          <p:nvPr/>
        </p:nvSpPr>
        <p:spPr>
          <a:xfrm>
            <a:off x="601980" y="584199"/>
            <a:ext cx="7818120" cy="685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 err="1">
                <a:highlight>
                  <a:srgbClr val="FFFFFF"/>
                </a:highlight>
                <a:latin typeface="+mj-lt"/>
                <a:ea typeface="+mj-ea"/>
                <a:cs typeface="+mj-cs"/>
              </a:rPr>
              <a:t>Prposta</a:t>
            </a:r>
            <a:r>
              <a:rPr lang="en-US" sz="3400" dirty="0">
                <a:highlight>
                  <a:srgbClr val="FFFFFF"/>
                </a:highlight>
                <a:latin typeface="+mj-lt"/>
                <a:ea typeface="+mj-ea"/>
                <a:cs typeface="+mj-cs"/>
              </a:rPr>
              <a:t> de </a:t>
            </a:r>
            <a:r>
              <a:rPr lang="en-US" sz="3400" dirty="0" err="1">
                <a:highlight>
                  <a:srgbClr val="FFFFFF"/>
                </a:highlight>
                <a:latin typeface="+mj-lt"/>
                <a:ea typeface="+mj-ea"/>
                <a:cs typeface="+mj-cs"/>
              </a:rPr>
              <a:t>Arquitetura</a:t>
            </a:r>
            <a:endParaRPr lang="en-US" sz="3400" b="0" i="0" dirty="0">
              <a:effectLst/>
              <a:highlight>
                <a:srgbClr val="FFFFFF"/>
              </a:highlight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B4D47A-73F8-3C3A-3DE1-B3FC99DDC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15" y="1523907"/>
            <a:ext cx="9883852" cy="436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9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4BCF45-7280-40C9-C4DF-50EC268AC95B}"/>
              </a:ext>
            </a:extLst>
          </p:cNvPr>
          <p:cNvSpPr txBox="1"/>
          <p:nvPr/>
        </p:nvSpPr>
        <p:spPr>
          <a:xfrm>
            <a:off x="601980" y="584199"/>
            <a:ext cx="7818120" cy="685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highlight>
                  <a:srgbClr val="FFFFFF"/>
                </a:highlight>
                <a:latin typeface="+mj-lt"/>
                <a:ea typeface="+mj-ea"/>
                <a:cs typeface="+mj-cs"/>
              </a:rPr>
              <a:t>Fontes De Dados</a:t>
            </a:r>
            <a:endParaRPr lang="en-US" sz="3400" b="0" i="0" dirty="0">
              <a:effectLst/>
              <a:highlight>
                <a:srgbClr val="FFFFFF"/>
              </a:highlight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CD4927-9E65-3A62-5158-244B962D0160}"/>
              </a:ext>
            </a:extLst>
          </p:cNvPr>
          <p:cNvSpPr txBox="1"/>
          <p:nvPr/>
        </p:nvSpPr>
        <p:spPr>
          <a:xfrm>
            <a:off x="601980" y="2173492"/>
            <a:ext cx="92659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Dados de </a:t>
            </a:r>
            <a:r>
              <a:rPr lang="en-US" dirty="0" err="1"/>
              <a:t>População</a:t>
            </a:r>
            <a:r>
              <a:rPr lang="en-US" dirty="0"/>
              <a:t> </a:t>
            </a:r>
            <a:r>
              <a:rPr lang="en-US" dirty="0" err="1"/>
              <a:t>brasileira</a:t>
            </a:r>
            <a:r>
              <a:rPr lang="en-US" dirty="0"/>
              <a:t> e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e de </a:t>
            </a:r>
            <a:r>
              <a:rPr lang="en-US" dirty="0" err="1"/>
              <a:t>população</a:t>
            </a:r>
            <a:r>
              <a:rPr lang="en-US" dirty="0"/>
              <a:t> americana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https://pt.wikipedia.org/wiki/Demografia_do_Brasil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EB7ACF-E492-5EB3-F318-90EEC0E37DD2}"/>
              </a:ext>
            </a:extLst>
          </p:cNvPr>
          <p:cNvSpPr txBox="1"/>
          <p:nvPr/>
        </p:nvSpPr>
        <p:spPr>
          <a:xfrm>
            <a:off x="601980" y="30804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https://en.wikipedia.org/wiki/List_of_U.S._states_and_territories_by_population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2A4F50-ABB7-8C5B-309A-578A7EC9A101}"/>
              </a:ext>
            </a:extLst>
          </p:cNvPr>
          <p:cNvSpPr txBox="1"/>
          <p:nvPr/>
        </p:nvSpPr>
        <p:spPr>
          <a:xfrm>
            <a:off x="601980" y="1454666"/>
            <a:ext cx="107010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API para </a:t>
            </a:r>
            <a:r>
              <a:rPr lang="en-US" dirty="0" err="1"/>
              <a:t>receber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compilados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ameriano</a:t>
            </a:r>
            <a:endParaRPr lang="en-US" dirty="0"/>
          </a:p>
          <a:p>
            <a:r>
              <a:rPr lang="en-US" dirty="0">
                <a:hlinkClick r:id="rId4"/>
              </a:rPr>
              <a:t>https://data.cdc.gov/dataset/county-level-ASD-prevalence-estimates/7vg3-e5u2/about_data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D1BC30-AF11-3CE6-DD77-096AD7D2E987}"/>
              </a:ext>
            </a:extLst>
          </p:cNvPr>
          <p:cNvSpPr txBox="1"/>
          <p:nvPr/>
        </p:nvSpPr>
        <p:spPr>
          <a:xfrm>
            <a:off x="601980" y="3955534"/>
            <a:ext cx="78181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Dados </a:t>
            </a:r>
            <a:r>
              <a:rPr lang="en-US" dirty="0" err="1"/>
              <a:t>usados</a:t>
            </a:r>
            <a:r>
              <a:rPr lang="en-US" dirty="0"/>
              <a:t> para </a:t>
            </a:r>
            <a:r>
              <a:rPr lang="en-US" dirty="0" err="1"/>
              <a:t>enriquecimento</a:t>
            </a:r>
            <a:r>
              <a:rPr lang="en-US" dirty="0"/>
              <a:t> e </a:t>
            </a:r>
            <a:r>
              <a:rPr lang="en-US" dirty="0" err="1"/>
              <a:t>leitura</a:t>
            </a:r>
            <a:r>
              <a:rPr lang="en-US" dirty="0"/>
              <a:t> dos </a:t>
            </a:r>
            <a:r>
              <a:rPr lang="en-US" dirty="0" err="1"/>
              <a:t>condados</a:t>
            </a:r>
            <a:r>
              <a:rPr lang="en-US" dirty="0"/>
              <a:t> americanos </a:t>
            </a:r>
            <a:r>
              <a:rPr lang="en-US" dirty="0">
                <a:hlinkClick r:id="rId5"/>
              </a:rPr>
              <a:t>https://transition.fcc.gov/oet/info/maps/census/fips/fips.txt</a:t>
            </a:r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43FAAC-707E-76AB-B20D-4D00EA7D47E7}"/>
              </a:ext>
            </a:extLst>
          </p:cNvPr>
          <p:cNvSpPr txBox="1"/>
          <p:nvPr/>
        </p:nvSpPr>
        <p:spPr>
          <a:xfrm>
            <a:off x="601980" y="4827201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Dados </a:t>
            </a:r>
            <a:r>
              <a:rPr lang="en-US" dirty="0" err="1"/>
              <a:t>incrementais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Autismo</a:t>
            </a:r>
            <a:endParaRPr lang="en-US" dirty="0">
              <a:hlinkClick r:id="rId6"/>
            </a:endParaRPr>
          </a:p>
          <a:p>
            <a:r>
              <a:rPr lang="en-US" dirty="0">
                <a:hlinkClick r:id="rId6"/>
              </a:rPr>
              <a:t> https://www.cdc.gov/ncbddd/autism/data/assets/exceldata/ADV_AllData.csv</a:t>
            </a:r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8C054A-AEE0-D564-B084-DC1E939BC8AD}"/>
              </a:ext>
            </a:extLst>
          </p:cNvPr>
          <p:cNvSpPr txBox="1"/>
          <p:nvPr/>
        </p:nvSpPr>
        <p:spPr>
          <a:xfrm>
            <a:off x="601980" y="598153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https://www.cdc.gov/ncbddd/autism/data/assets/exceldata/ADV_ADDMN-National-Data.csv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83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557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Almeida, Rafael Colen de</dc:creator>
  <cp:lastModifiedBy>Almeida, Rafael Colen de</cp:lastModifiedBy>
  <cp:revision>2</cp:revision>
  <dcterms:created xsi:type="dcterms:W3CDTF">2024-10-07T12:34:28Z</dcterms:created>
  <dcterms:modified xsi:type="dcterms:W3CDTF">2024-10-07T15:03:06Z</dcterms:modified>
</cp:coreProperties>
</file>