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Łukasz Wiśniewski"/>
  <p:cmAuthor clrIdx="1" id="1" initials="" lastIdx="12" name="Karol K"/>
  <p:cmAuthor clrIdx="2" id="2" initials="" lastIdx="5" name="Anonymous"/>
  <p:cmAuthor clrIdx="3" id="3" initials="" lastIdx="3" name="Bartek Szafr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276841-2F48-47B0-883D-736092DDA7E1}">
  <a:tblStyle styleId="{B1276841-2F48-47B0-883D-736092DDA7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1-15T09:08:35.397">
    <p:pos x="407" y="1098"/>
    <p:text>nie rozumiem ;)</p:text>
  </p:cm>
  <p:cm authorId="1" idx="1" dt="2018-11-15T08:59:36.519">
    <p:pos x="407" y="1198"/>
    <p:text>Którego fragmentu?</p:text>
  </p:cm>
  <p:cm authorId="1" idx="2" dt="2018-11-15T09:08:35.397">
    <p:pos x="407" y="1298"/>
    <p:text>Dla opornych - slajd 3. Jakaś sugestia prostszej alternatywy?</p:text>
  </p:cm>
  <p:cm authorId="2" idx="1" dt="2018-11-15T09:31:42.239">
    <p:pos x="407" y="1398"/>
    <p:text>Ciężka definicja na dzień dobry,  może odstraszyć trochę. Może rzeczywiście najpierw napisać czym jest Cookbook i porównać do programowania i pokazać co jest podobne</p:text>
  </p:cm>
  <p:cm authorId="1" idx="3" dt="2018-11-15T09:00:59.046">
    <p:pos x="407" y="1498"/>
    <p:text>Kuźwa, jak to prościej powiedzieć?
Dane i instrukcje na danych (produkty i instrukcje ich przygotowania)</p:text>
  </p:cm>
  <p:cm authorId="1" idx="4" dt="2018-11-15T09:08:40.977">
    <p:pos x="407" y="1598"/>
    <p:text>Dla opornych - slajd 3. Jakaś sugestia prostszej alternatywy?</p:text>
  </p:cm>
  <p:cm authorId="0" idx="2" dt="2018-11-15T09:15:36.068">
    <p:pos x="407" y="1698"/>
    <p:text>http://www.programmingforbeginnersbook.com/blog/what_is_programming_coding/</p:text>
  </p:cm>
  <p:cm authorId="1" idx="5" dt="2018-11-15T09:24:02.684">
    <p:pos x="407" y="1798"/>
    <p:text>"...Software is a set of instructions for a computer to perform."
"...Instead of manipulating ingredients, computers manipulate data."</p:text>
  </p:cm>
  <p:cm authorId="1" idx="6" dt="2018-11-15T09:31:42.239">
    <p:pos x="407" y="1898"/>
    <p:text>O analogii się opowie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2" dt="2018-11-15T09:01:05.258">
    <p:pos x="407" y="1098"/>
    <p:text>Interactive webpage === Javascript :D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7" dt="2018-11-12T21:09:49.726">
    <p:pos x="642" y="1062"/>
    <p:text>Tu bym dał consty (zamiast let - żeby im mieszać, w końcu się nie zmieniają. Uczmy dobrych praktyk od razu). Generalnie trzeba będzie cała prezentacje przejrzeć - zrobimy na koniec :)
Generalnie to można robić jeszcze inline kilka przypisan</p:text>
  </p:cm>
  <p:cm authorId="3" idx="1" dt="2018-11-12T21:03:51.262">
    <p:pos x="642" y="1162"/>
    <p:text>Pewnie, potem jeszcze kilka razy to trzeba będzie przejrzeć :-) Już poprawiam</p:text>
  </p:cm>
  <p:cm authorId="3" idx="2" dt="2018-11-12T21:03:53.192">
    <p:pos x="642" y="1262"/>
    <p:text>_Marked as resolved_</p:text>
  </p:cm>
  <p:cm authorId="1" idx="8" dt="2018-11-12T21:09:39.146">
    <p:pos x="642" y="1362"/>
    <p:text>_Re-opened_</p:text>
  </p:cm>
  <p:cm authorId="1" idx="9" dt="2018-11-12T21:09:49.726">
    <p:pos x="642" y="1462"/>
    <p:text>Zostawiam otwarte co by nie zapomnieć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3" dt="2018-11-15T09:49:09.845">
    <p:pos x="196" y="799"/>
    <p:text>ja bym napomknął jeszcze o short-circuit evaluation o pokazał coś takiego
const num1 = 5 || 6
const num2 =5 &amp;&amp; 6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4" dt="2018-11-15T10:01:14.149">
    <p:pos x="6000" y="0"/>
    <p:text>warto wspomnieć o function declaration vs function expression, bo tutaj padną pytania "przepraszam, co tu się odjaniepawliło?"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0" dt="2018-11-14T10:21:43.239">
    <p:pos x="6000" y="0"/>
    <p:text>"Internally it works a little different than for other well-known object oriented programming languages, but it's not that important now" - chociaż wspomnieć trzeba</p:text>
  </p:cm>
  <p:cm authorId="3" idx="3" dt="2018-11-14T10:11:32.079">
    <p:pos x="6000" y="100"/>
    <p:text>Chcesz bezpośrednio coś takiego wrzucić na slajd? Trochę masło maślane, skoro nie znają "zwykłego" programowania obiektowego</p:text>
  </p:cm>
  <p:cm authorId="1" idx="11" dt="2018-11-14T10:21:22.827">
    <p:pos x="6000" y="200"/>
    <p:text>Na slajd może nie, ale wspomnieć. Jak to są pasjonaci, to może kojarzą OOP z C++, Javy bądź C# - miałem kumpli w liceum, którzy już ogarniali programowanie obiektowe.</p:text>
  </p:cm>
  <p:cm authorId="1" idx="12" dt="2018-11-14T10:21:43.239">
    <p:pos x="6000" y="300"/>
    <p:text>Ale to już zostawiam Tobie, może faktycznie za dużo mieszam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5" dt="2018-11-15T10:13:47.830">
    <p:pos x="6000" y="0"/>
    <p:text>co to this?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da86e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da86e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6da86ee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6da86ee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da86ee3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da86ee3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da86ee3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da86ee3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7e1c68d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7e1c68d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e1c68d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e1c68d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e1c68d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e1c68d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e1c68d0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e1c68d0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There also exists one more primitive type - Symbol. It’s behaviour is not important for the rest of the course, so it has been intentionally skipped. Worth to be mentioned about, though.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e1c68d0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e1c68d0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7e1c68d0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7e1c68d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7d73676a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7d73676a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Analogię do cookbooka się opowie przecież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7e1c68d0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7e1c68d0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7e1c68d0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7e1c68d0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7e1c68d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7e1c68d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7e1c68d07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7e1c68d07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7e1c68d0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7e1c68d0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7e1c68d0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7e1c68d0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7e1c68d07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7e1c68d07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7e1c68d0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7e1c68d0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7e1c68d07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7e1c68d0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7e1c68d0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7e1c68d0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d73676a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d73676a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7e1c68d07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7e1c68d07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7e1c68d07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7e1c68d07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5ea9ca18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5ea9ca18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7ec35e69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7ec35e69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7e1c68d07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7e1c68d07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7e1c68d07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7e1c68d07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7e1c68d0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7e1c68d0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7e1c68d0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7e1c68d0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7e1c68d0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7e1c68d0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7e1c68d0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7e1c68d0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7d73676a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7d73676a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7e1c68d0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7e1c68d0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7e1c68d0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7e1c68d0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7e1c68d0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7e1c68d0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7e1c68d0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7e1c68d0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7e1c68d07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7e1c68d07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5e2f2858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5e2f2858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5e2f285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5e2f285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5e2f2858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5e2f2858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5e2f2858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5e2f285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7ec35e6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7ec35e6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d73676a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d73676a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7ec35e6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7ec35e6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7ec35e6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7ec35e6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7ec35e6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7ec35e6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7ec35e69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47ec35e6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7ec35e69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7ec35e69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7ec35e69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7ec35e69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7ec35e69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7ec35e69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7ec35e69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7ec35e69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7ec35e69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7ec35e69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5e97979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5e97979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d73676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d73676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5e97979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5e97979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45e97979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45e97979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45e97979c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45e97979c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5e97979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5e97979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45e97979c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45e97979c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5e97979c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45e97979c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5e97979c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5e97979c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45e97979c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45e97979c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5e97979c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45e97979c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45e97979c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45e97979c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d73676a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d73676a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45e97979c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45e97979c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5e97979c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5e97979c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45e97979c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45e97979c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45e97979c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45e97979c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45ea9ca1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45ea9ca1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45ea9ca18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45ea9ca18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45ea9ca18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45ea9ca18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5ea9ca18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5ea9ca18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Trzeba powiedzieć, że w tym przypadku w &lt;head&gt; nie zadziała - w momencie odpalania skryptu nie ma jeszcze żadnych elementów h1 w DOMie</a:t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45ea9ca18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45ea9ca18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45ea9ca18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45ea9ca18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ea9ca18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ea9ca18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45ea9ca18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45ea9ca18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5ea9ca18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5ea9ca18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45ea9ca18a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45ea9ca18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47ec35e690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47ec35e690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47ec35e690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47ec35e690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7ec35e690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7ec35e690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7ec35e690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7ec35e690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47ec35e690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47ec35e690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5ea9ca1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45ea9ca1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45ea9ca18a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45ea9ca18a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ea9ca18a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ea9ca18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45ea9ca18a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45ea9ca18a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45ea9ca18a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45ea9ca18a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45ea9ca18a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45ea9ca18a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60350" y="4644325"/>
            <a:ext cx="4494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2"/>
                </a:solidFill>
              </a:rPr>
              <a:t>jit.team 2018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83278" y="4751275"/>
            <a:ext cx="377075" cy="167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3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comments" Target="../comments/comment4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comments" Target="../comments/comment5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developer.mozilla.org/pl/docs/Web/Events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comments" Target="../comments/comment6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comments" Target="../comments/comment7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Javascript Crash Course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November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types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Each </a:t>
            </a:r>
            <a:r>
              <a:rPr lang="pl" sz="2000">
                <a:solidFill>
                  <a:schemeClr val="accent4"/>
                </a:solidFill>
              </a:rPr>
              <a:t>variable </a:t>
            </a:r>
            <a:r>
              <a:rPr lang="pl" sz="2000">
                <a:solidFill>
                  <a:schemeClr val="dk1"/>
                </a:solidFill>
              </a:rPr>
              <a:t>can represent different type of data. Javascript is dynamically typed - it means than in opposite to other common programming languages (like C, C#, Java and more), type annotation </a:t>
            </a:r>
            <a:r>
              <a:rPr lang="pl" sz="2000" u="sng">
                <a:solidFill>
                  <a:schemeClr val="accent4"/>
                </a:solidFill>
              </a:rPr>
              <a:t>is not</a:t>
            </a:r>
            <a:r>
              <a:rPr lang="pl" sz="2000">
                <a:solidFill>
                  <a:schemeClr val="dk1"/>
                </a:solidFill>
              </a:rPr>
              <a:t> a part of the variable declaration. One variable can represent various types of data in different phases of the application lifecycle.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types</a:t>
            </a:r>
            <a:endParaRPr/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875550" y="170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data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variable “data” represents </a:t>
                      </a:r>
                      <a:r>
                        <a:rPr i="1"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undefined</a:t>
                      </a:r>
                      <a:endParaRPr i="1"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 = 199.99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now “data” is a </a:t>
                      </a:r>
                      <a:r>
                        <a:rPr i="1"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</a:t>
                      </a:r>
                      <a:endParaRPr i="1"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otherData = data + 2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“otherData” is also a </a:t>
                      </a:r>
                      <a:r>
                        <a:rPr i="1"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</a:t>
                      </a:r>
                      <a:endParaRPr i="1"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console.log(otherData)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201.99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 = “JS”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now “data” is a </a:t>
                      </a:r>
                      <a:r>
                        <a:rPr i="1"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 i="1"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otherData = data + “2018”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now “otherData” is also a </a:t>
                      </a:r>
                      <a:r>
                        <a:rPr i="1"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 i="1"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console.log(otherData)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“JS2018”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boolean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600">
                <a:solidFill>
                  <a:schemeClr val="lt2"/>
                </a:solidFill>
              </a:rPr>
              <a:t>/ primitive type /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Represents only the logical value. Not more.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Handy while executing </a:t>
            </a:r>
            <a:r>
              <a:rPr lang="pl" sz="2000">
                <a:solidFill>
                  <a:schemeClr val="accent4"/>
                </a:solidFill>
              </a:rPr>
              <a:t>logical </a:t>
            </a:r>
            <a:r>
              <a:rPr lang="pl" sz="2000">
                <a:solidFill>
                  <a:schemeClr val="dk1"/>
                </a:solidFill>
              </a:rPr>
              <a:t>and </a:t>
            </a:r>
            <a:r>
              <a:rPr lang="pl" sz="2000">
                <a:solidFill>
                  <a:schemeClr val="accent4"/>
                </a:solidFill>
              </a:rPr>
              <a:t>conditional operations</a:t>
            </a:r>
            <a:r>
              <a:rPr lang="pl" sz="2000">
                <a:solidFill>
                  <a:schemeClr val="dk1"/>
                </a:solidFill>
              </a:rPr>
              <a:t> on the data.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952500" y="254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areWeInGdynia = true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isItSunnyToday = false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number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600">
                <a:solidFill>
                  <a:schemeClr val="lt2"/>
                </a:solidFill>
              </a:rPr>
              <a:t>/ primitive type /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Because digits are everywhere.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Used for </a:t>
            </a:r>
            <a:r>
              <a:rPr lang="pl" sz="2000">
                <a:solidFill>
                  <a:schemeClr val="accent4"/>
                </a:solidFill>
              </a:rPr>
              <a:t>arithmetic operations</a:t>
            </a:r>
            <a:r>
              <a:rPr lang="pl" sz="2000">
                <a:solidFill>
                  <a:schemeClr val="dk1"/>
                </a:solidFill>
              </a:rPr>
              <a:t> (obviously).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952500" y="246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milkPrice = 3.99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breadPrice = 1.99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totalPrice = milkPrice + breadPrice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5.98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string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600">
                <a:solidFill>
                  <a:schemeClr val="lt2"/>
                </a:solidFill>
              </a:rPr>
              <a:t>/ primitive type /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Characters. Words. Sentences. Prose.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pl" sz="2000">
                <a:solidFill>
                  <a:schemeClr val="dk1"/>
                </a:solidFill>
              </a:rPr>
              <a:t>“Words, once they are printed, have a life of their own”</a:t>
            </a:r>
            <a:endParaRPr i="1" sz="2000">
              <a:solidFill>
                <a:schemeClr val="dk1"/>
              </a:solidFill>
            </a:endParaRPr>
          </a:p>
          <a:p>
            <a:pPr indent="0" lvl="0" marL="5029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~Carol Burnett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51" name="Google Shape;151;p26"/>
          <p:cNvGraphicFramePr/>
          <p:nvPr/>
        </p:nvGraphicFramePr>
        <p:xfrm>
          <a:off x="952500" y="254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firstName = “Karol”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console.log(‘You look handsome today, ‘ + firstName)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null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600">
                <a:solidFill>
                  <a:schemeClr val="lt2"/>
                </a:solidFill>
              </a:rPr>
              <a:t>/ primitive type /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Expresses an emptiness.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Represents a </a:t>
            </a:r>
            <a:r>
              <a:rPr lang="pl" sz="2000">
                <a:solidFill>
                  <a:schemeClr val="accent4"/>
                </a:solidFill>
              </a:rPr>
              <a:t>variable </a:t>
            </a:r>
            <a:r>
              <a:rPr lang="pl" sz="2000">
                <a:solidFill>
                  <a:schemeClr val="dk1"/>
                </a:solidFill>
              </a:rPr>
              <a:t>with no meaningful value.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59" name="Google Shape;159;p27"/>
          <p:cNvGraphicFramePr/>
          <p:nvPr/>
        </p:nvGraphicFramePr>
        <p:xfrm>
          <a:off x="952500" y="254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myData = null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console.log(myData)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null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undefined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600">
                <a:solidFill>
                  <a:schemeClr val="lt2"/>
                </a:solidFill>
              </a:rPr>
              <a:t>/ primitive type /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695300"/>
            <a:ext cx="85206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Expresses an emptiness.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Represents a value of a variable with no meaningful value.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67" name="Google Shape;167;p28"/>
          <p:cNvGraphicFramePr/>
          <p:nvPr/>
        </p:nvGraphicFramePr>
        <p:xfrm>
          <a:off x="952500" y="229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myData = null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console.log(myData)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undefined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600">
                <a:solidFill>
                  <a:schemeClr val="lt2"/>
                </a:solidFill>
              </a:rPr>
              <a:t>/ primitive type /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When you (un)intentionally forget to assign a value to a declared </a:t>
            </a:r>
            <a:r>
              <a:rPr lang="pl" sz="2000">
                <a:solidFill>
                  <a:schemeClr val="accent4"/>
                </a:solidFill>
              </a:rPr>
              <a:t>variable</a:t>
            </a:r>
            <a:r>
              <a:rPr lang="pl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76" name="Google Shape;176;p29"/>
          <p:cNvGraphicFramePr/>
          <p:nvPr/>
        </p:nvGraphicFramePr>
        <p:xfrm>
          <a:off x="952500" y="291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personalId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console.log(personalId)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undefined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Object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600">
                <a:solidFill>
                  <a:schemeClr val="lt2"/>
                </a:solidFill>
              </a:rPr>
              <a:t>/ reference type /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269850"/>
            <a:ext cx="8520600" cy="34395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Data set containing contextual informations.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Represented as a set of key-value pairs. May be dynamically extended.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84" name="Google Shape;184;p30"/>
          <p:cNvGraphicFramePr/>
          <p:nvPr/>
        </p:nvGraphicFramePr>
        <p:xfrm>
          <a:off x="1003925" y="18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119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 =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lastName: “Doe”,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age: 61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console.log(person)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{ lastName: “Doe”, age: “61” 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person.firstName = “John”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console.log(person)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{ firstName: “John”, lastName: “Doe”, age: “61” 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Object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600">
                <a:solidFill>
                  <a:schemeClr val="lt2"/>
                </a:solidFill>
              </a:rPr>
              <a:t>/ reference type /</a:t>
            </a:r>
            <a:endParaRPr/>
          </a:p>
        </p:txBody>
      </p:sp>
      <p:graphicFrame>
        <p:nvGraphicFramePr>
          <p:cNvPr id="191" name="Google Shape;191;p31"/>
          <p:cNvGraphicFramePr/>
          <p:nvPr/>
        </p:nvGraphicFramePr>
        <p:xfrm>
          <a:off x="827575" y="158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132975"/>
              </a:tblGrid>
              <a:tr h="288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myDog =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age: 10,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legsNumber: 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myDog.name = “Reksio”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myDog.name = “Azor”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myDog =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age: 1,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legsNumber: 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r>
                        <a:rPr lang="pl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TypeError: Assignment to constant variable.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193" name="Google Shape;193;p31"/>
          <p:cNvGraphicFramePr/>
          <p:nvPr/>
        </p:nvGraphicFramePr>
        <p:xfrm>
          <a:off x="4708975" y="16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132975"/>
              </a:tblGrid>
              <a:tr h="265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myDog =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age: 10,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legsNumber: 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myDog.name = “Reksio”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myDog.name = “Azor”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myDog =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age: 1,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legsNumber: 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47575" y="342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Programming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46275" y="1744425"/>
            <a:ext cx="78756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Defining a structured </a:t>
            </a:r>
            <a:r>
              <a:rPr lang="pl" sz="2000">
                <a:solidFill>
                  <a:schemeClr val="accent4"/>
                </a:solidFill>
              </a:rPr>
              <a:t>data </a:t>
            </a:r>
            <a:r>
              <a:rPr lang="pl" sz="2000">
                <a:solidFill>
                  <a:schemeClr val="dk1"/>
                </a:solidFill>
              </a:rPr>
              <a:t>set and different types of deterministic </a:t>
            </a:r>
            <a:r>
              <a:rPr lang="pl" sz="2000">
                <a:solidFill>
                  <a:schemeClr val="accent4"/>
                </a:solidFill>
              </a:rPr>
              <a:t>operations </a:t>
            </a:r>
            <a:r>
              <a:rPr lang="pl" sz="2000">
                <a:solidFill>
                  <a:schemeClr val="dk1"/>
                </a:solidFill>
              </a:rPr>
              <a:t>(e.g. logical, arithmetic, conditional, repetitive) being executed on it in particular order.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u="sng">
                <a:solidFill>
                  <a:schemeClr val="dk1"/>
                </a:solidFill>
              </a:rPr>
              <a:t>Just like writing a cookbook.</a:t>
            </a:r>
            <a:endParaRPr sz="2000" u="sng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Arrays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600">
                <a:solidFill>
                  <a:schemeClr val="lt2"/>
                </a:solidFill>
              </a:rPr>
              <a:t>/ reference type - also objects /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269850"/>
            <a:ext cx="8520600" cy="34395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A finite bag for data.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The list can contain mixed primitives and objects of different types.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00" name="Google Shape;200;p32"/>
          <p:cNvGraphicFramePr/>
          <p:nvPr/>
        </p:nvGraphicFramePr>
        <p:xfrm>
          <a:off x="1003925" y="18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119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scores = [ 19.5, 19, 19.5, 18.5, 18 ]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console.log(scores.length)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5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console.log(scores[3])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18.5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scores[3] = 16.5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console.log(scores[3])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16.5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scores.push(“twenty”)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console.log(scores)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[ 19.5, 19, 19.5, 16.5, 18, “twenty” ]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600">
                <a:solidFill>
                  <a:schemeClr val="lt2"/>
                </a:solidFill>
              </a:rPr>
              <a:t>/ reference type - also objects /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269850"/>
            <a:ext cx="8520600" cy="34395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Guess what’s its purpose :)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The Date objects contain information about the timezone too.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08" name="Google Shape;208;p33"/>
          <p:cNvGraphicFramePr/>
          <p:nvPr/>
        </p:nvGraphicFramePr>
        <p:xfrm>
          <a:off x="1003925" y="237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119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now = new Date()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hour = now.getHours()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month = now.getMonth()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etc.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Arithmetic operations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Used to perform arithmetic operations on numbers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217" name="Google Shape;217;p34"/>
          <p:cNvGraphicFramePr/>
          <p:nvPr/>
        </p:nvGraphicFramePr>
        <p:xfrm>
          <a:off x="1003925" y="18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163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console.log(x + 3)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addition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console.log(x - 3)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subtraction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console.log(x * 2)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multiplication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console.log(x / 5)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division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console.log(0.2 + 0.3)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0.5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console.log(0.1 + 0.2)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???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Arithmetic operations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Incrementation and decrementation - operators that add or subtract one from the variable.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225" name="Google Shape;225;p35"/>
          <p:cNvGraphicFramePr/>
          <p:nvPr/>
        </p:nvGraphicFramePr>
        <p:xfrm>
          <a:off x="1003925" y="207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163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y = 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console.log(y++)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5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console.log(y)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6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console.log(++y)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7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 = 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console.log(y--)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5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console.log(y)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4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console.log(--y)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Arithmetic operations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Modulo - remainder after division of one number by another.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233" name="Google Shape;233;p36"/>
          <p:cNvGraphicFramePr/>
          <p:nvPr/>
        </p:nvGraphicFramePr>
        <p:xfrm>
          <a:off x="1003925" y="18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120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z = 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console.log(z % 1)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0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console.log(z % 2)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console.log(z % 3)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2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String operators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241" name="Google Shape;241;p37"/>
          <p:cNvGraphicFramePr/>
          <p:nvPr/>
        </p:nvGraphicFramePr>
        <p:xfrm>
          <a:off x="1003925" y="18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721125"/>
              </a:tblGrid>
              <a:tr h="1617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str1 = “Hello”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str2 = “World”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console.log(str1 + str2)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“HelloWorld”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console.log(str1 + “ “ + str2)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“Hello World”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console.log(str1, str2)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“Hello World”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console.log(1 + “Hello”)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“1Hello”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String literals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147150" y="1060300"/>
            <a:ext cx="88497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String can contain a variable with usage of string templates.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Expressions are indicated by </a:t>
            </a:r>
            <a:r>
              <a:rPr lang="pl" sz="2000">
                <a:solidFill>
                  <a:schemeClr val="accent4"/>
                </a:solidFill>
              </a:rPr>
              <a:t>dollar sign</a:t>
            </a:r>
            <a:r>
              <a:rPr lang="pl" sz="2000">
                <a:solidFill>
                  <a:schemeClr val="dk1"/>
                </a:solidFill>
              </a:rPr>
              <a:t> and </a:t>
            </a:r>
            <a:r>
              <a:rPr lang="pl" sz="2000">
                <a:solidFill>
                  <a:schemeClr val="accent4"/>
                </a:solidFill>
              </a:rPr>
              <a:t>curly braces</a:t>
            </a:r>
            <a:r>
              <a:rPr lang="pl" sz="2000">
                <a:solidFill>
                  <a:schemeClr val="dk1"/>
                </a:solidFill>
              </a:rPr>
              <a:t>, e.g.</a:t>
            </a:r>
            <a:r>
              <a:rPr lang="pl" sz="2000">
                <a:solidFill>
                  <a:schemeClr val="dk1"/>
                </a:solidFill>
              </a:rPr>
              <a:t> </a:t>
            </a:r>
            <a:r>
              <a:rPr lang="pl" sz="2000">
                <a:solidFill>
                  <a:schemeClr val="accent4"/>
                </a:solidFill>
              </a:rPr>
              <a:t>${expression</a:t>
            </a:r>
            <a:r>
              <a:rPr lang="pl" sz="2000">
                <a:solidFill>
                  <a:schemeClr val="accent4"/>
                </a:solidFill>
              </a:rPr>
              <a:t>}</a:t>
            </a:r>
            <a:endParaRPr sz="2000">
              <a:solidFill>
                <a:schemeClr val="accent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rgbClr val="FFFFFF"/>
                </a:solidFill>
              </a:rPr>
              <a:t>String templates are created using </a:t>
            </a:r>
            <a:r>
              <a:rPr lang="pl" sz="2000">
                <a:solidFill>
                  <a:schemeClr val="accent4"/>
                </a:solidFill>
              </a:rPr>
              <a:t>back-tick</a:t>
            </a:r>
            <a:r>
              <a:rPr lang="pl" sz="2000">
                <a:solidFill>
                  <a:srgbClr val="FFFFFF"/>
                </a:solidFill>
              </a:rPr>
              <a:t> (</a:t>
            </a:r>
            <a:r>
              <a:rPr lang="pl" sz="2000">
                <a:solidFill>
                  <a:schemeClr val="accent4"/>
                </a:solidFill>
              </a:rPr>
              <a:t>``</a:t>
            </a:r>
            <a:r>
              <a:rPr lang="pl" sz="2000">
                <a:solidFill>
                  <a:srgbClr val="FFFFFF"/>
                </a:solidFill>
              </a:rPr>
              <a:t>).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48" name="Google Shape;24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249" name="Google Shape;249;p38"/>
          <p:cNvGraphicFramePr/>
          <p:nvPr/>
        </p:nvGraphicFramePr>
        <p:xfrm>
          <a:off x="1020013" y="168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721125"/>
              </a:tblGrid>
              <a:tr h="1455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str1 = “Hello”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str2 = “World”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helloWorld = `${str1} ${str2}`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console.log(helloWorld)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“Hello World”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Assignment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Assign value to variable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257" name="Google Shape;257;p39"/>
          <p:cNvGraphicFramePr/>
          <p:nvPr/>
        </p:nvGraphicFramePr>
        <p:xfrm>
          <a:off x="1003925" y="18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334975"/>
                <a:gridCol w="3521200"/>
              </a:tblGrid>
              <a:tr h="120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x = 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+= 1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6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-= 2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4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*= 3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12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/= 4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%= 5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x + 1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x - 2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x * 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x / 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x % 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Comparison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===, == and type coercion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accent4"/>
                </a:solidFill>
              </a:rPr>
              <a:t>=== </a:t>
            </a:r>
            <a:r>
              <a:rPr lang="pl" sz="2000">
                <a:solidFill>
                  <a:schemeClr val="dk1"/>
                </a:solidFill>
              </a:rPr>
              <a:t>checks value and types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accent4"/>
                </a:solidFill>
              </a:rPr>
              <a:t>== </a:t>
            </a:r>
            <a:r>
              <a:rPr lang="pl" sz="2000">
                <a:solidFill>
                  <a:schemeClr val="dk1"/>
                </a:solidFill>
              </a:rPr>
              <a:t>performs </a:t>
            </a:r>
            <a:r>
              <a:rPr lang="pl" sz="2000">
                <a:solidFill>
                  <a:schemeClr val="accent4"/>
                </a:solidFill>
              </a:rPr>
              <a:t>type coercion</a:t>
            </a:r>
            <a:r>
              <a:rPr lang="pl" sz="2000">
                <a:solidFill>
                  <a:schemeClr val="dk1"/>
                </a:solidFill>
              </a:rPr>
              <a:t> - convert values into a common type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In most cases we use </a:t>
            </a:r>
            <a:r>
              <a:rPr lang="pl" sz="2000">
                <a:solidFill>
                  <a:schemeClr val="accent4"/>
                </a:solidFill>
              </a:rPr>
              <a:t>triple equals</a:t>
            </a:r>
            <a:r>
              <a:rPr lang="pl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265" name="Google Shape;265;p40"/>
          <p:cNvGraphicFramePr/>
          <p:nvPr/>
        </p:nvGraphicFramePr>
        <p:xfrm>
          <a:off x="1003925" y="18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673500"/>
              </a:tblGrid>
              <a:tr h="120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console.log(5 === 5)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console.log(5 == 5)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console.log(21 == ‘21’)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console.log(21 === ‘21’)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false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Comparison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To check that things are not equal.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273" name="Google Shape;273;p41"/>
          <p:cNvGraphicFramePr/>
          <p:nvPr/>
        </p:nvGraphicFramePr>
        <p:xfrm>
          <a:off x="1003925" y="18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673500"/>
              </a:tblGrid>
              <a:tr h="120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console.log(5 !== 6)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console.log(5 != 6)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console.log(21 != ‘21’)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false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console.log(21 !== ‘21’)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console.log(“Hello” != “World”)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console.log(“Hello” !== “World”)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47575" y="342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Programming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646275" y="1744425"/>
            <a:ext cx="78756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tl;dr: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accent4"/>
                </a:solidFill>
              </a:rPr>
              <a:t>data </a:t>
            </a:r>
            <a:r>
              <a:rPr lang="pl" sz="2000">
                <a:solidFill>
                  <a:schemeClr val="dk1"/>
                </a:solidFill>
              </a:rPr>
              <a:t>+ </a:t>
            </a:r>
            <a:r>
              <a:rPr lang="pl" sz="2000">
                <a:solidFill>
                  <a:schemeClr val="accent4"/>
                </a:solidFill>
              </a:rPr>
              <a:t>operations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Comparison</a:t>
            </a:r>
            <a:endParaRPr/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Greater than, less than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281" name="Google Shape;281;p42"/>
          <p:cNvGraphicFramePr/>
          <p:nvPr/>
        </p:nvGraphicFramePr>
        <p:xfrm>
          <a:off x="1003925" y="18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673500"/>
              </a:tblGrid>
              <a:tr h="120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console.log(5 &gt; 6)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false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console.log(5 &gt;= 5)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console.log(5 &lt; 6)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console.log(5 &lt;= 6)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Conditions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Conditional expression checks the condition and take an action depending on the result.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accent4"/>
                </a:solidFill>
              </a:rPr>
              <a:t>else if</a:t>
            </a:r>
            <a:r>
              <a:rPr lang="pl" sz="2000">
                <a:solidFill>
                  <a:schemeClr val="dk1"/>
                </a:solidFill>
              </a:rPr>
              <a:t> and </a:t>
            </a:r>
            <a:r>
              <a:rPr lang="pl" sz="2000">
                <a:solidFill>
                  <a:schemeClr val="accent4"/>
                </a:solidFill>
              </a:rPr>
              <a:t>else</a:t>
            </a:r>
            <a:r>
              <a:rPr lang="pl" sz="2000">
                <a:solidFill>
                  <a:schemeClr val="dk1"/>
                </a:solidFill>
              </a:rPr>
              <a:t> are optional.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289" name="Google Shape;289;p43"/>
          <p:cNvGraphicFramePr/>
          <p:nvPr/>
        </p:nvGraphicFramePr>
        <p:xfrm>
          <a:off x="1003925" y="230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412325"/>
                <a:gridCol w="6644025"/>
              </a:tblGrid>
              <a:tr h="120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(5 &gt; 6)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console.log(“5 is greater than 6”)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 if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(5 === 6)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console.log(“5 is equal 6”)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 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console.log(“5 is lower than 6”)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Truthy and </a:t>
            </a:r>
            <a:r>
              <a:rPr lang="pl"/>
              <a:t>falsy</a:t>
            </a:r>
            <a:r>
              <a:rPr lang="pl"/>
              <a:t> values</a:t>
            </a:r>
            <a:endParaRPr/>
          </a:p>
        </p:txBody>
      </p:sp>
      <p:sp>
        <p:nvSpPr>
          <p:cNvPr id="295" name="Google Shape;29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1291275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The following values are defined as </a:t>
            </a:r>
            <a:r>
              <a:rPr lang="pl" sz="2000">
                <a:solidFill>
                  <a:schemeClr val="accent4"/>
                </a:solidFill>
              </a:rPr>
              <a:t>falsy</a:t>
            </a:r>
            <a:r>
              <a:rPr lang="pl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Everything else is </a:t>
            </a:r>
            <a:r>
              <a:rPr lang="pl" sz="2000">
                <a:solidFill>
                  <a:schemeClr val="accent4"/>
                </a:solidFill>
              </a:rPr>
              <a:t>truthy</a:t>
            </a:r>
            <a:r>
              <a:rPr lang="pl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3275250" y="1895550"/>
            <a:ext cx="2441100" cy="15048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l" sz="1400">
                <a:solidFill>
                  <a:schemeClr val="dk1"/>
                </a:solidFill>
              </a:rPr>
              <a:t>false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l" sz="1400">
                <a:solidFill>
                  <a:schemeClr val="dk1"/>
                </a:solidFill>
              </a:rPr>
              <a:t>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l" sz="1400">
                <a:solidFill>
                  <a:schemeClr val="dk1"/>
                </a:solidFill>
              </a:rPr>
              <a:t>“” (empty string)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l" sz="1400">
                <a:solidFill>
                  <a:schemeClr val="dk1"/>
                </a:solidFill>
              </a:rPr>
              <a:t>null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l" sz="1400">
                <a:solidFill>
                  <a:schemeClr val="dk1"/>
                </a:solidFill>
              </a:rPr>
              <a:t>undefined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l" sz="1400">
                <a:solidFill>
                  <a:schemeClr val="dk1"/>
                </a:solidFill>
              </a:rPr>
              <a:t>NaN (not a number)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Logical operators</a:t>
            </a:r>
            <a:endParaRPr/>
          </a:p>
        </p:txBody>
      </p:sp>
      <p:sp>
        <p:nvSpPr>
          <p:cNvPr id="303" name="Google Shape;303;p45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And, or, not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305" name="Google Shape;305;p45"/>
          <p:cNvGraphicFramePr/>
          <p:nvPr/>
        </p:nvGraphicFramePr>
        <p:xfrm>
          <a:off x="420750" y="18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8137750"/>
              </a:tblGrid>
              <a:tr h="120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num1 = 5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num2 = -2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(num1 === 5 &amp;&amp; num2 === 5) {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console.log(“Both variables are equal 5”)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 if 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(num1 === 5 </a:t>
                      </a:r>
                      <a:r>
                        <a:rPr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num2 === 5) {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console.log(“At least one value is equal 5”)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 if 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(num1 === 5 </a:t>
                      </a:r>
                      <a:r>
                        <a:rPr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num2 === 5)) {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the same as num1 !== 5 &amp;&amp; num2 !== 5</a:t>
                      </a:r>
                      <a:b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console.log(“Both values are different than 5”)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Ternary operator</a:t>
            </a:r>
            <a:endParaRPr/>
          </a:p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Assign value to variable depending on some condition.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313" name="Google Shape;313;p46"/>
          <p:cNvGraphicFramePr/>
          <p:nvPr/>
        </p:nvGraphicFramePr>
        <p:xfrm>
          <a:off x="1022975" y="219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673500"/>
              </a:tblGrid>
              <a:tr h="120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person = {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age: 16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majority = person.age &gt;= 18 </a:t>
                      </a:r>
                      <a:r>
                        <a:rPr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“adult” </a:t>
                      </a:r>
                      <a:r>
                        <a:rPr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“underage”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console.log(majority) </a:t>
                      </a: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“underage”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Switch operator</a:t>
            </a:r>
            <a:endParaRPr/>
          </a:p>
        </p:txBody>
      </p:sp>
      <p:sp>
        <p:nvSpPr>
          <p:cNvPr id="319" name="Google Shape;319;p47"/>
          <p:cNvSpPr txBox="1"/>
          <p:nvPr>
            <p:ph idx="1" type="body"/>
          </p:nvPr>
        </p:nvSpPr>
        <p:spPr>
          <a:xfrm>
            <a:off x="311700" y="1269850"/>
            <a:ext cx="85206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Perform different actions based on different conditions.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321" name="Google Shape;321;p47"/>
          <p:cNvGraphicFramePr/>
          <p:nvPr/>
        </p:nvGraphicFramePr>
        <p:xfrm>
          <a:off x="1003925" y="177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673500"/>
              </a:tblGrid>
              <a:tr h="272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num = 1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switch 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(num) {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1: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console.log(“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one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”)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  <a:endParaRPr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 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2: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console.log(“two”)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  <a:endParaRPr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console.log(“unrecognized number”)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Functions</a:t>
            </a:r>
            <a:endParaRPr/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311700" y="1345550"/>
            <a:ext cx="8520600" cy="3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Function is an ordered </a:t>
            </a:r>
            <a:r>
              <a:rPr lang="pl" sz="2000">
                <a:solidFill>
                  <a:schemeClr val="accent4"/>
                </a:solidFill>
              </a:rPr>
              <a:t>set of instructions</a:t>
            </a:r>
            <a:r>
              <a:rPr lang="pl" sz="2000">
                <a:solidFill>
                  <a:schemeClr val="dk1"/>
                </a:solidFill>
              </a:rPr>
              <a:t> that will be executed during single </a:t>
            </a:r>
            <a:r>
              <a:rPr lang="pl" sz="2000">
                <a:solidFill>
                  <a:schemeClr val="accent4"/>
                </a:solidFill>
              </a:rPr>
              <a:t>call</a:t>
            </a:r>
            <a:r>
              <a:rPr lang="pl" sz="2000">
                <a:solidFill>
                  <a:schemeClr val="dk1"/>
                </a:solidFill>
              </a:rPr>
              <a:t>. Defining functions helps programmers to avoid repeating themselves. Functions can have names, so with good naming it is crystal clear what is their main purpose.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The operations defined without function body can be executed on an </a:t>
            </a:r>
            <a:r>
              <a:rPr lang="pl" sz="2000">
                <a:solidFill>
                  <a:schemeClr val="accent4"/>
                </a:solidFill>
              </a:rPr>
              <a:t>input </a:t>
            </a:r>
            <a:r>
              <a:rPr lang="pl" sz="2000">
                <a:solidFill>
                  <a:schemeClr val="dk1"/>
                </a:solidFill>
              </a:rPr>
              <a:t>data (function’s </a:t>
            </a:r>
            <a:r>
              <a:rPr lang="pl" sz="2000">
                <a:solidFill>
                  <a:schemeClr val="accent4"/>
                </a:solidFill>
              </a:rPr>
              <a:t>arguments</a:t>
            </a:r>
            <a:r>
              <a:rPr lang="pl" sz="2000">
                <a:solidFill>
                  <a:schemeClr val="dk1"/>
                </a:solidFill>
              </a:rPr>
              <a:t>). The final effect (</a:t>
            </a:r>
            <a:r>
              <a:rPr lang="pl" sz="2000">
                <a:solidFill>
                  <a:schemeClr val="accent4"/>
                </a:solidFill>
              </a:rPr>
              <a:t>output</a:t>
            </a:r>
            <a:r>
              <a:rPr lang="pl" sz="2000">
                <a:solidFill>
                  <a:schemeClr val="dk1"/>
                </a:solidFill>
              </a:rPr>
              <a:t>) of the function call can be returned to the </a:t>
            </a:r>
            <a:r>
              <a:rPr lang="pl" sz="2000">
                <a:solidFill>
                  <a:schemeClr val="accent4"/>
                </a:solidFill>
              </a:rPr>
              <a:t>caller </a:t>
            </a:r>
            <a:r>
              <a:rPr lang="pl" sz="2000">
                <a:solidFill>
                  <a:schemeClr val="dk1"/>
                </a:solidFill>
              </a:rPr>
              <a:t>by a </a:t>
            </a:r>
            <a:r>
              <a:rPr lang="pl" sz="2000">
                <a:solidFill>
                  <a:schemeClr val="accent4"/>
                </a:solidFill>
              </a:rPr>
              <a:t>return statement</a:t>
            </a:r>
            <a:r>
              <a:rPr lang="pl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28" name="Google Shape;32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Functions examples</a:t>
            </a:r>
            <a:endParaRPr/>
          </a:p>
        </p:txBody>
      </p:sp>
      <p:graphicFrame>
        <p:nvGraphicFramePr>
          <p:cNvPr id="334" name="Google Shape;334;p49"/>
          <p:cNvGraphicFramePr/>
          <p:nvPr/>
        </p:nvGraphicFramePr>
        <p:xfrm>
          <a:off x="952500" y="150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function definition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greet() {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function definition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const now = new Date()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if (now.getHours() &gt; 18)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console.log(“Good evening”)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else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console.log(“Good morning”)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function call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greet()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5" name="Google Shape;33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Functions examples</a:t>
            </a:r>
            <a:endParaRPr/>
          </a:p>
        </p:txBody>
      </p:sp>
      <p:graphicFrame>
        <p:nvGraphicFramePr>
          <p:cNvPr id="341" name="Google Shape;341;p50"/>
          <p:cNvGraphicFramePr/>
          <p:nvPr/>
        </p:nvGraphicFramePr>
        <p:xfrm>
          <a:off x="952500" y="153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function definition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greetPerson(name)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const now = new Date()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if (now.getHours() &gt; 18)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console.log(`Good evening, {name}`)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else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console.log(`Good morning, {name}`)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function call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greetPerson(“Nicole”)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2" name="Google Shape;34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Functions examples</a:t>
            </a:r>
            <a:endParaRPr/>
          </a:p>
        </p:txBody>
      </p:sp>
      <p:graphicFrame>
        <p:nvGraphicFramePr>
          <p:cNvPr id="348" name="Google Shape;348;p51"/>
          <p:cNvGraphicFramePr/>
          <p:nvPr/>
        </p:nvGraphicFramePr>
        <p:xfrm>
          <a:off x="952500" y="140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function definition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getTotalPrice(quantity, price)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 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quantity * price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function calls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getTotalPrice(2, 2.50)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onionPricePerKg = 0.42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onionsKg = 11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allOnionsValue = getTotalPrice(onionsKg, onionPricePerKg)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console.log(allOnionsValue)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4.62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9" name="Google Shape;34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47575" y="342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Javascript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646275" y="1744425"/>
            <a:ext cx="78756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A widely used, single-threaded scripting programming language.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Although it can be used for multiple purposes, the major use case for it is web domain. ~99% modern web platforms have been written with the usage of Javascript.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accent4"/>
                </a:solidFill>
              </a:rPr>
              <a:t>Interactive webpage = Javascript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Functions examples</a:t>
            </a:r>
            <a:endParaRPr/>
          </a:p>
        </p:txBody>
      </p:sp>
      <p:graphicFrame>
        <p:nvGraphicFramePr>
          <p:cNvPr id="355" name="Google Shape;355;p52"/>
          <p:cNvGraphicFramePr/>
          <p:nvPr/>
        </p:nvGraphicFramePr>
        <p:xfrm>
          <a:off x="952500" y="126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function definition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getBirthYear(person)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const now = new Date()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const currentYear = now.getFullYear()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 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currentYear - person.age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function calls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mrGoalScorer = { lastName: “Lewandowski”, age: 30 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console.log(getBirthYear(mrGoalScorer))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1988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mrUnknown = { lastName: “Doe” 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console.log(getBirthYear(mrUnknown))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NaN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6" name="Google Shape;35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Functions examples</a:t>
            </a:r>
            <a:endParaRPr/>
          </a:p>
        </p:txBody>
      </p:sp>
      <p:graphicFrame>
        <p:nvGraphicFramePr>
          <p:cNvPr id="362" name="Google Shape;362;p53"/>
          <p:cNvGraphicFramePr/>
          <p:nvPr/>
        </p:nvGraphicFramePr>
        <p:xfrm>
          <a:off x="952500" y="126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function definition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checkAge =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(age)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 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age &gt;= 18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? “Access Granted”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: “Access Denied”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personDetails =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firstName: “Anna”,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age: 14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function call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ageCheckOutput = checkAge(personDetails.age)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console.log(ageCheckOutput)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“Access Denied”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3" name="Google Shape;36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Functions examples</a:t>
            </a:r>
            <a:endParaRPr/>
          </a:p>
        </p:txBody>
      </p:sp>
      <p:graphicFrame>
        <p:nvGraphicFramePr>
          <p:cNvPr id="369" name="Google Shape;369;p54"/>
          <p:cNvGraphicFramePr/>
          <p:nvPr/>
        </p:nvGraphicFramePr>
        <p:xfrm>
          <a:off x="701425" y="155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409400"/>
                <a:gridCol w="7331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function definition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checkAge = (age)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=&gt;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age &gt;= 18 ? “Access Granted” : “Access Denied”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personDetails =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firstName: “Marek”,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age: 22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function call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ageCheckOutput = checkAge(personDetails.age)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console.log(ageCheckOutput)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“Access Granted”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0" name="Google Shape;37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Loops</a:t>
            </a:r>
            <a:endParaRPr/>
          </a:p>
        </p:txBody>
      </p:sp>
      <p:sp>
        <p:nvSpPr>
          <p:cNvPr id="376" name="Google Shape;376;p55"/>
          <p:cNvSpPr txBox="1"/>
          <p:nvPr>
            <p:ph idx="1" type="body"/>
          </p:nvPr>
        </p:nvSpPr>
        <p:spPr>
          <a:xfrm>
            <a:off x="311700" y="1790025"/>
            <a:ext cx="8520600" cy="1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Allow programmers to execute </a:t>
            </a:r>
            <a:r>
              <a:rPr lang="pl" sz="2000">
                <a:solidFill>
                  <a:schemeClr val="accent4"/>
                </a:solidFill>
              </a:rPr>
              <a:t>the same set of operations</a:t>
            </a:r>
            <a:r>
              <a:rPr lang="pl" sz="2000">
                <a:solidFill>
                  <a:schemeClr val="dk1"/>
                </a:solidFill>
              </a:rPr>
              <a:t> (instructions or function calls) </a:t>
            </a:r>
            <a:r>
              <a:rPr lang="pl" sz="2000">
                <a:solidFill>
                  <a:schemeClr val="accent4"/>
                </a:solidFill>
              </a:rPr>
              <a:t>multiple times</a:t>
            </a:r>
            <a:r>
              <a:rPr lang="pl" sz="2000">
                <a:solidFill>
                  <a:schemeClr val="dk1"/>
                </a:solidFill>
              </a:rPr>
              <a:t> (until the certain condition is met).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Very useful when you have to process a collection of </a:t>
            </a:r>
            <a:r>
              <a:rPr lang="pl" sz="2000">
                <a:solidFill>
                  <a:schemeClr val="dk1"/>
                </a:solidFill>
              </a:rPr>
              <a:t>entities</a:t>
            </a:r>
            <a:r>
              <a:rPr lang="pl" sz="2000">
                <a:solidFill>
                  <a:schemeClr val="dk1"/>
                </a:solidFill>
              </a:rPr>
              <a:t> of the same type in the same manner (using the same algorithm).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77" name="Google Shape;37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 loop</a:t>
            </a:r>
            <a:endParaRPr/>
          </a:p>
        </p:txBody>
      </p:sp>
      <p:graphicFrame>
        <p:nvGraphicFramePr>
          <p:cNvPr id="383" name="Google Shape;383;p56"/>
          <p:cNvGraphicFramePr/>
          <p:nvPr/>
        </p:nvGraphicFramePr>
        <p:xfrm>
          <a:off x="952500" y="19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121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numbersArray = [1, 2, 3, 4, 5, 6, 7]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(let i = 0; i &lt; numbersArray.length; i++) {</a:t>
                      </a:r>
                      <a:b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console.log(numbersArray[i])</a:t>
                      </a:r>
                      <a:b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4" name="Google Shape;38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</a:t>
            </a:r>
            <a:r>
              <a:rPr lang="pl"/>
              <a:t>or-of</a:t>
            </a:r>
            <a:endParaRPr/>
          </a:p>
        </p:txBody>
      </p:sp>
      <p:graphicFrame>
        <p:nvGraphicFramePr>
          <p:cNvPr id="390" name="Google Shape;390;p57"/>
          <p:cNvGraphicFramePr/>
          <p:nvPr/>
        </p:nvGraphicFramePr>
        <p:xfrm>
          <a:off x="952500" y="206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85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numbersArray = [1, 2, 3, 4, 5, 6, 7]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9E9E9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for-of</a:t>
                      </a:r>
                      <a:endParaRPr>
                        <a:solidFill>
                          <a:srgbClr val="9E9E9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(number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of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numbersArray) {</a:t>
                      </a:r>
                      <a:b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console.log(number)</a:t>
                      </a:r>
                      <a:b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1" name="Google Shape;39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92" name="Google Shape;392;p57"/>
          <p:cNvSpPr txBox="1"/>
          <p:nvPr>
            <p:ph idx="1" type="body"/>
          </p:nvPr>
        </p:nvSpPr>
        <p:spPr>
          <a:xfrm>
            <a:off x="311700" y="1155700"/>
            <a:ext cx="85206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Used to iterate over all elements of an array.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While</a:t>
            </a:r>
            <a:endParaRPr/>
          </a:p>
        </p:txBody>
      </p:sp>
      <p:graphicFrame>
        <p:nvGraphicFramePr>
          <p:cNvPr id="398" name="Google Shape;398;p58"/>
          <p:cNvGraphicFramePr/>
          <p:nvPr/>
        </p:nvGraphicFramePr>
        <p:xfrm>
          <a:off x="952500" y="211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1418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 = 0;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 &lt; 10) {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console.log(num)</a:t>
                      </a:r>
                      <a:b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num++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9" name="Google Shape;39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00" name="Google Shape;400;p58"/>
          <p:cNvSpPr txBox="1"/>
          <p:nvPr>
            <p:ph idx="1" type="body"/>
          </p:nvPr>
        </p:nvSpPr>
        <p:spPr>
          <a:xfrm>
            <a:off x="311700" y="1155700"/>
            <a:ext cx="85206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Used to repeat some action till the condition is truthy.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9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 while</a:t>
            </a:r>
            <a:endParaRPr/>
          </a:p>
        </p:txBody>
      </p:sp>
      <p:graphicFrame>
        <p:nvGraphicFramePr>
          <p:cNvPr id="406" name="Google Shape;406;p59"/>
          <p:cNvGraphicFramePr/>
          <p:nvPr/>
        </p:nvGraphicFramePr>
        <p:xfrm>
          <a:off x="952500" y="21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14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i = 0</a:t>
                      </a:r>
                      <a:b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++i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console.log(i)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(i &lt; 10)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7" name="Google Shape;40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08" name="Google Shape;408;p59"/>
          <p:cNvSpPr txBox="1"/>
          <p:nvPr>
            <p:ph idx="1" type="body"/>
          </p:nvPr>
        </p:nvSpPr>
        <p:spPr>
          <a:xfrm>
            <a:off x="311700" y="1155700"/>
            <a:ext cx="85206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Similar to while loop, action is executed at least one time (even if the condition is not </a:t>
            </a:r>
            <a:r>
              <a:rPr lang="pl" sz="2000">
                <a:solidFill>
                  <a:schemeClr val="dk1"/>
                </a:solidFill>
              </a:rPr>
              <a:t>fulfilled</a:t>
            </a:r>
            <a:r>
              <a:rPr lang="pl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0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Putting some life into static HTML</a:t>
            </a:r>
            <a:endParaRPr/>
          </a:p>
        </p:txBody>
      </p:sp>
      <p:sp>
        <p:nvSpPr>
          <p:cNvPr id="414" name="Google Shape;41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15" name="Google Shape;415;p60"/>
          <p:cNvSpPr txBox="1"/>
          <p:nvPr>
            <p:ph idx="1" type="body"/>
          </p:nvPr>
        </p:nvSpPr>
        <p:spPr>
          <a:xfrm>
            <a:off x="311700" y="1790025"/>
            <a:ext cx="8520600" cy="25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Web applications that provides various functionalities (e.g. registering new users, logging in, adding to cart, and millions more) usually require users’ </a:t>
            </a:r>
            <a:r>
              <a:rPr lang="pl" sz="2000">
                <a:solidFill>
                  <a:schemeClr val="accent4"/>
                </a:solidFill>
              </a:rPr>
              <a:t>interactions</a:t>
            </a:r>
            <a:r>
              <a:rPr lang="pl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Handling them in raw HTML and CSS is impossible - both technologies are meant to develop static content.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1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Putting some life into static HTML</a:t>
            </a:r>
            <a:endParaRPr/>
          </a:p>
        </p:txBody>
      </p:sp>
      <p:sp>
        <p:nvSpPr>
          <p:cNvPr id="421" name="Google Shape;42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22" name="Google Shape;422;p61"/>
          <p:cNvSpPr txBox="1"/>
          <p:nvPr>
            <p:ph idx="1" type="body"/>
          </p:nvPr>
        </p:nvSpPr>
        <p:spPr>
          <a:xfrm>
            <a:off x="311700" y="1790025"/>
            <a:ext cx="8520600" cy="25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Complex action execution can be achieved by interacting </a:t>
            </a:r>
            <a:r>
              <a:rPr lang="pl" sz="2000">
                <a:solidFill>
                  <a:schemeClr val="accent4"/>
                </a:solidFill>
              </a:rPr>
              <a:t>with DOM elements</a:t>
            </a:r>
            <a:r>
              <a:rPr lang="pl" sz="2000">
                <a:solidFill>
                  <a:schemeClr val="dk1"/>
                </a:solidFill>
              </a:rPr>
              <a:t> - using mouse, keyboard, touchscreen and other controllers. Every action executed by these controllers on the DOM elements (clicking, hovering over, typing, moving the cursor) can be considered as an </a:t>
            </a:r>
            <a:r>
              <a:rPr lang="pl" sz="2000">
                <a:solidFill>
                  <a:schemeClr val="accent4"/>
                </a:solidFill>
              </a:rPr>
              <a:t>interaction</a:t>
            </a:r>
            <a:r>
              <a:rPr lang="pl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47575" y="342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Representing the data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952500" y="200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619500"/>
                <a:gridCol w="3619500"/>
              </a:tblGrid>
              <a:tr h="35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Primitive types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Reference types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3633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usually carry context-less information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“small” piece of data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each function call with argument being a primitive results in copying the input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often linked with other data (a meaningful bag of primitives)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represents complex objects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only the reference (memory address) is passed during the function call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Accessing DOM elements</a:t>
            </a:r>
            <a:endParaRPr/>
          </a:p>
        </p:txBody>
      </p:sp>
      <p:sp>
        <p:nvSpPr>
          <p:cNvPr id="428" name="Google Shape;42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429" name="Google Shape;429;p62"/>
          <p:cNvGraphicFramePr/>
          <p:nvPr/>
        </p:nvGraphicFramePr>
        <p:xfrm>
          <a:off x="938000" y="16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2772150"/>
              </a:tblGrid>
              <a:tr h="2751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4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&lt;div id=”main”&gt;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class=”text”&gt;1&lt;/p&gt;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class=”text”&gt;2&lt;/p&gt;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&lt;p&gt;another paragraph&lt;/p&gt;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&lt;/div&gt;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0" name="Google Shape;430;p62"/>
          <p:cNvGraphicFramePr/>
          <p:nvPr/>
        </p:nvGraphicFramePr>
        <p:xfrm>
          <a:off x="4587975" y="2244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245375"/>
              </a:tblGrid>
              <a:tr h="2883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03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paragraphs =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querySelectorAll(“p”)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console.log(paragraphs.length) </a:t>
                      </a:r>
                      <a:r>
                        <a:rPr lang="pl" sz="12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</a:t>
                      </a:r>
                      <a:endParaRPr sz="12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3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Accessing DOM elements</a:t>
            </a:r>
            <a:endParaRPr/>
          </a:p>
        </p:txBody>
      </p:sp>
      <p:sp>
        <p:nvSpPr>
          <p:cNvPr id="436" name="Google Shape;43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437" name="Google Shape;437;p63"/>
          <p:cNvGraphicFramePr/>
          <p:nvPr/>
        </p:nvGraphicFramePr>
        <p:xfrm>
          <a:off x="938000" y="16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2772150"/>
              </a:tblGrid>
              <a:tr h="2751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4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&lt;div id=”main”&gt;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class=”text”&gt;1&lt;/p&gt;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class=”text”&gt;2&lt;/p&gt;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&lt;p&gt;another paragraph&lt;/p&gt;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&lt;/div&gt;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8" name="Google Shape;438;p63"/>
          <p:cNvGraphicFramePr/>
          <p:nvPr/>
        </p:nvGraphicFramePr>
        <p:xfrm>
          <a:off x="4587975" y="2168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245375"/>
              </a:tblGrid>
              <a:tr h="2883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03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firstParagraph =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querySelector(“p”)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console.log(paragraph)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 sz="12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</a:t>
                      </a:r>
                      <a:r>
                        <a:rPr lang="pl" sz="12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class=”text”&gt;1&lt;/p&gt;</a:t>
                      </a:r>
                      <a:endParaRPr sz="12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4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Accessing DOM elements</a:t>
            </a:r>
            <a:endParaRPr/>
          </a:p>
        </p:txBody>
      </p:sp>
      <p:sp>
        <p:nvSpPr>
          <p:cNvPr id="444" name="Google Shape;444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445" name="Google Shape;445;p64"/>
          <p:cNvGraphicFramePr/>
          <p:nvPr/>
        </p:nvGraphicFramePr>
        <p:xfrm>
          <a:off x="938000" y="16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2772150"/>
              </a:tblGrid>
              <a:tr h="2751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4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id=”main”&gt;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class=”text”&gt;1&lt;/p&gt;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class=”text”&gt;2&lt;/p&gt;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&lt;p&gt;another paragraph&lt;/p&gt;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6" name="Google Shape;446;p64"/>
          <p:cNvGraphicFramePr/>
          <p:nvPr/>
        </p:nvGraphicFramePr>
        <p:xfrm>
          <a:off x="4587975" y="2168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245375"/>
              </a:tblGrid>
              <a:tr h="2883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03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mainDiv =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querySelector(“#main”)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console.log(mainDiv)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 sz="12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&lt;div id=”main”&gt;...&lt;/div&gt;</a:t>
                      </a:r>
                      <a:endParaRPr sz="12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5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Accessing DOM elements</a:t>
            </a:r>
            <a:endParaRPr/>
          </a:p>
        </p:txBody>
      </p:sp>
      <p:sp>
        <p:nvSpPr>
          <p:cNvPr id="452" name="Google Shape;45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453" name="Google Shape;453;p65"/>
          <p:cNvGraphicFramePr/>
          <p:nvPr/>
        </p:nvGraphicFramePr>
        <p:xfrm>
          <a:off x="938000" y="16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2772150"/>
              </a:tblGrid>
              <a:tr h="2751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4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id=”main”&gt;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class=”text”&gt;1&lt;/p&gt;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class=”text”&gt;2&lt;/p&gt;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&lt;p&gt;another paragraph&lt;/p&gt;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4" name="Google Shape;454;p65"/>
          <p:cNvGraphicFramePr/>
          <p:nvPr/>
        </p:nvGraphicFramePr>
        <p:xfrm>
          <a:off x="4587975" y="2168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245375"/>
              </a:tblGrid>
              <a:tr h="2883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03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mainDiv =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getElementById(“main”)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console.log(mainDiv)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 sz="12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&lt;div id=”main”&gt;...&lt;/div&gt;</a:t>
                      </a:r>
                      <a:endParaRPr sz="12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6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Accessing DOM elements</a:t>
            </a:r>
            <a:endParaRPr/>
          </a:p>
        </p:txBody>
      </p:sp>
      <p:sp>
        <p:nvSpPr>
          <p:cNvPr id="460" name="Google Shape;46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461" name="Google Shape;461;p66"/>
          <p:cNvGraphicFramePr/>
          <p:nvPr/>
        </p:nvGraphicFramePr>
        <p:xfrm>
          <a:off x="861800" y="16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2772150"/>
              </a:tblGrid>
              <a:tr h="2751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4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&lt;div id=”main”&gt;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class=”text”&gt;1&lt;/p&gt;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class=”text”&gt;2&lt;/p&gt;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&lt;p&gt;another paragraph&lt;/p&gt;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&lt;/div&gt;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2" name="Google Shape;462;p66"/>
          <p:cNvGraphicFramePr/>
          <p:nvPr/>
        </p:nvGraphicFramePr>
        <p:xfrm>
          <a:off x="4419600" y="180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425425"/>
              </a:tblGrid>
              <a:tr h="2883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03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textPs =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querySelectorAll(“.text”)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console.log(textPs.length) </a:t>
                      </a:r>
                      <a:r>
                        <a:rPr lang="pl" sz="12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2</a:t>
                      </a:r>
                      <a:endParaRPr sz="12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console.log(textPs[0])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&lt;p class=”text”&gt;1&lt;/p&gt;</a:t>
                      </a:r>
                      <a:endParaRPr sz="12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console.log(textPs[1])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&lt;p class=”text”&gt;2&lt;/p&gt;</a:t>
                      </a:r>
                      <a:endParaRPr sz="12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7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Accessing DOM elements</a:t>
            </a:r>
            <a:endParaRPr/>
          </a:p>
        </p:txBody>
      </p:sp>
      <p:sp>
        <p:nvSpPr>
          <p:cNvPr id="468" name="Google Shape;46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469" name="Google Shape;469;p67"/>
          <p:cNvGraphicFramePr/>
          <p:nvPr/>
        </p:nvGraphicFramePr>
        <p:xfrm>
          <a:off x="633200" y="16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2772150"/>
              </a:tblGrid>
              <a:tr h="2751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4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&lt;div id=”main”&gt;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class=”text”&gt;1&lt;/p&gt;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class=”text”&gt;2&lt;/p&gt;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&lt;p&gt;another paragraph&lt;/p&gt;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&lt;/div&gt;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0" name="Google Shape;470;p67"/>
          <p:cNvGraphicFramePr/>
          <p:nvPr/>
        </p:nvGraphicFramePr>
        <p:xfrm>
          <a:off x="4191000" y="180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1000"/>
                <a:gridCol w="3792475"/>
              </a:tblGrid>
              <a:tr h="2883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03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textPs =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getElementsByClassName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(“text”)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console.log(textPs.length) </a:t>
                      </a:r>
                      <a:r>
                        <a:rPr lang="pl" sz="12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2</a:t>
                      </a:r>
                      <a:endParaRPr sz="12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console.log(textPs[0])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&lt;p class=”text”&gt;1&lt;/p&gt;</a:t>
                      </a:r>
                      <a:endParaRPr sz="12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console.log(textPs[1])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&lt;p class=”text”&gt;2&lt;/p&gt;</a:t>
                      </a:r>
                      <a:endParaRPr sz="12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8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Accessing DOM elements</a:t>
            </a:r>
            <a:endParaRPr/>
          </a:p>
        </p:txBody>
      </p:sp>
      <p:sp>
        <p:nvSpPr>
          <p:cNvPr id="476" name="Google Shape;47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477" name="Google Shape;477;p68"/>
          <p:cNvGraphicFramePr/>
          <p:nvPr/>
        </p:nvGraphicFramePr>
        <p:xfrm>
          <a:off x="938000" y="16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2772150"/>
              </a:tblGrid>
              <a:tr h="2751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4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id=”main”&gt;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class=”text”&gt;1&lt;/p&gt;</a:t>
                      </a:r>
                      <a:endParaRPr sz="120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class=”text”&gt;2&lt;/p&gt;</a:t>
                      </a:r>
                      <a:endParaRPr sz="120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&lt;p&gt;another paragraph&lt;/p&gt;</a:t>
                      </a:r>
                      <a:endParaRPr sz="120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8" name="Google Shape;478;p68"/>
          <p:cNvGraphicFramePr/>
          <p:nvPr/>
        </p:nvGraphicFramePr>
        <p:xfrm>
          <a:off x="4587975" y="2015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245375"/>
              </a:tblGrid>
              <a:tr h="2883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03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mainDiv =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querySelector(“#main”)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divChildren =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mainDiv.children</a:t>
                      </a:r>
                      <a:endParaRPr sz="120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console.log(divChildren.length) </a:t>
                      </a:r>
                      <a:r>
                        <a:rPr lang="pl" sz="12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</a:t>
                      </a:r>
                      <a:endParaRPr sz="12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9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Accessing DOM elements</a:t>
            </a:r>
            <a:endParaRPr/>
          </a:p>
        </p:txBody>
      </p:sp>
      <p:sp>
        <p:nvSpPr>
          <p:cNvPr id="484" name="Google Shape;484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485" name="Google Shape;485;p69"/>
          <p:cNvGraphicFramePr/>
          <p:nvPr/>
        </p:nvGraphicFramePr>
        <p:xfrm>
          <a:off x="938000" y="16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2772150"/>
              </a:tblGrid>
              <a:tr h="2751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4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&lt;div id=”main”&gt;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</a:t>
                      </a: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&lt;/p&gt;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class=”text”&gt;2&lt;/p&gt;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&lt;p&gt;another paragraph&lt;/p&gt;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&lt;/div&gt;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6" name="Google Shape;486;p69"/>
          <p:cNvGraphicFramePr/>
          <p:nvPr/>
        </p:nvGraphicFramePr>
        <p:xfrm>
          <a:off x="4572000" y="1987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245375"/>
              </a:tblGrid>
              <a:tr h="2883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03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firstParagraph =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querySelector(“p”)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content =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firstParagraph.innerText</a:t>
                      </a:r>
                      <a:endParaRPr sz="120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console.log(content) </a:t>
                      </a:r>
                      <a:r>
                        <a:rPr lang="pl" sz="1200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</a:t>
                      </a:r>
                      <a:endParaRPr sz="12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0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console.dir()</a:t>
            </a:r>
            <a:endParaRPr/>
          </a:p>
        </p:txBody>
      </p:sp>
      <p:sp>
        <p:nvSpPr>
          <p:cNvPr id="492" name="Google Shape;492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93" name="Google Shape;493;p70"/>
          <p:cNvSpPr txBox="1"/>
          <p:nvPr>
            <p:ph idx="1" type="body"/>
          </p:nvPr>
        </p:nvSpPr>
        <p:spPr>
          <a:xfrm>
            <a:off x="311700" y="1878450"/>
            <a:ext cx="8520600" cy="17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In comparison to console.log(), </a:t>
            </a:r>
            <a:r>
              <a:rPr lang="pl" sz="2000">
                <a:solidFill>
                  <a:schemeClr val="accent4"/>
                </a:solidFill>
              </a:rPr>
              <a:t>console.dir()</a:t>
            </a:r>
            <a:r>
              <a:rPr lang="pl" sz="2000">
                <a:solidFill>
                  <a:schemeClr val="dk1"/>
                </a:solidFill>
              </a:rPr>
              <a:t> prints the HTML element represented as a fully qualified Javascript object (instead of raw DOM element).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All properties of the selected element can be then inspected.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1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Modifying DOM tree </a:t>
            </a:r>
            <a:r>
              <a:rPr lang="pl"/>
              <a:t>programmatically</a:t>
            </a:r>
            <a:endParaRPr/>
          </a:p>
        </p:txBody>
      </p:sp>
      <p:sp>
        <p:nvSpPr>
          <p:cNvPr id="499" name="Google Shape;499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500" name="Google Shape;500;p71"/>
          <p:cNvGraphicFramePr/>
          <p:nvPr/>
        </p:nvGraphicFramePr>
        <p:xfrm>
          <a:off x="938000" y="16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2772150"/>
              </a:tblGrid>
              <a:tr h="2751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4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id=”main”&gt;</a:t>
                      </a:r>
                      <a:endParaRPr sz="120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class=”text”&gt;1&lt;/p&gt;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class=”text”&gt;2&lt;/p&gt;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&lt;p&gt;another paragraph&lt;/p&gt;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&lt;/div&gt;</a:t>
                      </a:r>
                      <a:endParaRPr sz="120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1" name="Google Shape;501;p71"/>
          <p:cNvGraphicFramePr/>
          <p:nvPr/>
        </p:nvGraphicFramePr>
        <p:xfrm>
          <a:off x="4613150" y="183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245375"/>
              </a:tblGrid>
              <a:tr h="433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51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firstParagraph =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querySelector(“p”)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mainDiv =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document.</a:t>
                      </a: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querySelector(“#main”)</a:t>
                      </a:r>
                      <a:endParaRPr sz="120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mainDiv.removeChild(firstParagraph)</a:t>
                      </a:r>
                      <a:endParaRPr sz="12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2" name="Google Shape;502;p71"/>
          <p:cNvSpPr/>
          <p:nvPr/>
        </p:nvSpPr>
        <p:spPr>
          <a:xfrm>
            <a:off x="4382625" y="3271888"/>
            <a:ext cx="1749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47575" y="342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Declaring the data 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646275" y="1744425"/>
            <a:ext cx="78756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FFFFFF"/>
                </a:solidFill>
              </a:rPr>
              <a:t>There are two main ways to declare the </a:t>
            </a:r>
            <a:r>
              <a:rPr lang="pl" sz="2000">
                <a:solidFill>
                  <a:schemeClr val="accent4"/>
                </a:solidFill>
              </a:rPr>
              <a:t>variables </a:t>
            </a:r>
            <a:r>
              <a:rPr lang="pl" sz="2000">
                <a:solidFill>
                  <a:srgbClr val="FFFFFF"/>
                </a:solidFill>
              </a:rPr>
              <a:t>(data) in Javascript: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952500" y="281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</a:t>
                      </a:r>
                      <a:r>
                        <a:rPr lang="pl" sz="12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&lt;variable_name&gt; = &lt;variable_value&gt;</a:t>
                      </a:r>
                      <a:endParaRPr sz="12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</a:t>
                      </a:r>
                      <a:r>
                        <a:rPr lang="pl" sz="12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&lt;variable_name&gt; [= &lt;variable_value&gt;]</a:t>
                      </a:r>
                      <a:endParaRPr sz="12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</a:rPr>
                        <a:t>Means that the value (the reference) to this variable cannot change over time; must be initialized during the declaration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</a:rPr>
                        <a:t>The value can change often; may/may not be initialized when declaring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2"/>
          <p:cNvSpPr txBox="1"/>
          <p:nvPr>
            <p:ph type="title"/>
          </p:nvPr>
        </p:nvSpPr>
        <p:spPr>
          <a:xfrm>
            <a:off x="3879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Modifying DOM tree programmatically</a:t>
            </a:r>
            <a:endParaRPr/>
          </a:p>
        </p:txBody>
      </p:sp>
      <p:sp>
        <p:nvSpPr>
          <p:cNvPr id="508" name="Google Shape;508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509" name="Google Shape;509;p72"/>
          <p:cNvGraphicFramePr/>
          <p:nvPr/>
        </p:nvGraphicFramePr>
        <p:xfrm>
          <a:off x="938000" y="16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2772150"/>
              </a:tblGrid>
              <a:tr h="2751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4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id=”main”&gt;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class=”text”&gt;2&lt;/p&gt;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&lt;p&gt;another paragraph&lt;/p&gt;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sz="120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0" name="Google Shape;510;p72"/>
          <p:cNvGraphicFramePr/>
          <p:nvPr/>
        </p:nvGraphicFramePr>
        <p:xfrm>
          <a:off x="4613150" y="183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245375"/>
              </a:tblGrid>
              <a:tr h="4190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461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firstParagraph =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querySelector(“p”)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mainDiv =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</a:t>
                      </a: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querySelector(“#main”)</a:t>
                      </a:r>
                      <a:endParaRPr sz="120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mainDiv.removeChild(firstParagraph)</a:t>
                      </a:r>
                      <a:endParaRPr sz="12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1" name="Google Shape;511;p72"/>
          <p:cNvSpPr/>
          <p:nvPr/>
        </p:nvSpPr>
        <p:spPr>
          <a:xfrm>
            <a:off x="4397100" y="3457063"/>
            <a:ext cx="1749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3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Modifying DOM tree programmatically</a:t>
            </a:r>
            <a:endParaRPr/>
          </a:p>
        </p:txBody>
      </p:sp>
      <p:sp>
        <p:nvSpPr>
          <p:cNvPr id="517" name="Google Shape;517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518" name="Google Shape;518;p73"/>
          <p:cNvGraphicFramePr/>
          <p:nvPr/>
        </p:nvGraphicFramePr>
        <p:xfrm>
          <a:off x="938000" y="16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2772150"/>
              </a:tblGrid>
              <a:tr h="3613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97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id=”main”&gt;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class=”text”&gt;1&lt;/p&gt;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class=”text”&gt;2&lt;/p&gt;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&lt;p&gt;another paragraph&lt;/p&gt;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9" name="Google Shape;519;p73"/>
          <p:cNvGraphicFramePr/>
          <p:nvPr/>
        </p:nvGraphicFramePr>
        <p:xfrm>
          <a:off x="4613150" y="183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245375"/>
              </a:tblGrid>
              <a:tr h="4621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611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mainDiv =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querySelector(“#main”)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newParagraph =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document.createElement(“p”)</a:t>
                      </a:r>
                      <a:endParaRPr sz="120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p.innerText = “4th paragraph”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mainDiv.appendChild(newParagraph)</a:t>
                      </a:r>
                      <a:endParaRPr sz="12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0" name="Google Shape;520;p73"/>
          <p:cNvSpPr/>
          <p:nvPr/>
        </p:nvSpPr>
        <p:spPr>
          <a:xfrm>
            <a:off x="4397100" y="3487963"/>
            <a:ext cx="1749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4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Modifying DOM tree programmatically</a:t>
            </a:r>
            <a:endParaRPr/>
          </a:p>
        </p:txBody>
      </p:sp>
      <p:sp>
        <p:nvSpPr>
          <p:cNvPr id="526" name="Google Shape;52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527" name="Google Shape;527;p74"/>
          <p:cNvGraphicFramePr/>
          <p:nvPr/>
        </p:nvGraphicFramePr>
        <p:xfrm>
          <a:off x="938000" y="16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2772150"/>
              </a:tblGrid>
              <a:tr h="3917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14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id=”main”&gt;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class=”text”&gt;1&lt;/p&gt;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class=”text”&gt;2&lt;/p&gt;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&lt;p&gt;another paragraph&lt;/p&gt;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&lt;p&gt;4th paragraph&lt;/p&gt;</a:t>
                      </a:r>
                      <a:endParaRPr sz="120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8" name="Google Shape;528;p74"/>
          <p:cNvGraphicFramePr/>
          <p:nvPr/>
        </p:nvGraphicFramePr>
        <p:xfrm>
          <a:off x="4613150" y="183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245375"/>
              </a:tblGrid>
              <a:tr h="4621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611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mainDiv =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querySelector(“#main”)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newParagraph =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document.createElement(“p”)</a:t>
                      </a:r>
                      <a:endParaRPr sz="120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p.innerText = “4th paragraph”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mainDiv.appendChild(newParagraph)</a:t>
                      </a:r>
                      <a:endParaRPr sz="1200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9" name="Google Shape;529;p74"/>
          <p:cNvSpPr/>
          <p:nvPr/>
        </p:nvSpPr>
        <p:spPr>
          <a:xfrm>
            <a:off x="4397100" y="3652563"/>
            <a:ext cx="1749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5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Event listeners</a:t>
            </a:r>
            <a:endParaRPr/>
          </a:p>
        </p:txBody>
      </p:sp>
      <p:sp>
        <p:nvSpPr>
          <p:cNvPr id="535" name="Google Shape;53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36" name="Google Shape;536;p75"/>
          <p:cNvSpPr txBox="1"/>
          <p:nvPr>
            <p:ph idx="1" type="body"/>
          </p:nvPr>
        </p:nvSpPr>
        <p:spPr>
          <a:xfrm>
            <a:off x="311700" y="2065425"/>
            <a:ext cx="85206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As a result for user’s interaction (</a:t>
            </a:r>
            <a:r>
              <a:rPr lang="pl" sz="2000">
                <a:solidFill>
                  <a:schemeClr val="accent4"/>
                </a:solidFill>
              </a:rPr>
              <a:t>event</a:t>
            </a:r>
            <a:r>
              <a:rPr lang="pl" sz="2000">
                <a:solidFill>
                  <a:schemeClr val="dk1"/>
                </a:solidFill>
              </a:rPr>
              <a:t>) with various HTML elements, we may want to execute some particular instructions. Registering these reactions happens via </a:t>
            </a:r>
            <a:r>
              <a:rPr lang="pl" sz="2000">
                <a:solidFill>
                  <a:schemeClr val="accent4"/>
                </a:solidFill>
              </a:rPr>
              <a:t>event listeners</a:t>
            </a:r>
            <a:r>
              <a:rPr lang="pl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6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Event listeners</a:t>
            </a:r>
            <a:endParaRPr/>
          </a:p>
        </p:txBody>
      </p:sp>
      <p:sp>
        <p:nvSpPr>
          <p:cNvPr id="542" name="Google Shape;542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543" name="Google Shape;543;p76"/>
          <p:cNvGraphicFramePr/>
          <p:nvPr/>
        </p:nvGraphicFramePr>
        <p:xfrm>
          <a:off x="785600" y="16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2595900"/>
              </a:tblGrid>
              <a:tr h="3604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97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&lt;div id=”main”&gt;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id=”greeting”&gt;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Click me!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&lt;/p&gt;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&lt;/div&gt;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4" name="Google Shape;544;p76"/>
          <p:cNvGraphicFramePr/>
          <p:nvPr/>
        </p:nvGraphicFramePr>
        <p:xfrm>
          <a:off x="4126450" y="180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450575"/>
                <a:gridCol w="3819225"/>
              </a:tblGrid>
              <a:tr h="3249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456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greet() {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const name = prompt(“What’s your name?”)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alert(`Hello ${name}!`)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greetP =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querySelector(“#greeting”)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greetP.</a:t>
                      </a:r>
                      <a:r>
                        <a:rPr lang="pl" sz="12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addEventListener(“click”, greet)</a:t>
                      </a:r>
                      <a:endParaRPr sz="1200"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7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Event listeners</a:t>
            </a:r>
            <a:endParaRPr/>
          </a:p>
        </p:txBody>
      </p:sp>
      <p:sp>
        <p:nvSpPr>
          <p:cNvPr id="550" name="Google Shape;550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551" name="Google Shape;551;p77"/>
          <p:cNvGraphicFramePr/>
          <p:nvPr/>
        </p:nvGraphicFramePr>
        <p:xfrm>
          <a:off x="709400" y="16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2595900"/>
              </a:tblGrid>
              <a:tr h="3604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97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&lt;div id=”main”&gt;</a:t>
                      </a:r>
                      <a:endParaRPr sz="120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 id=”adder”&gt;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Focus on me!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&lt;/p&gt;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&lt;/div&gt;</a:t>
                      </a:r>
                      <a:endParaRPr sz="120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2" name="Google Shape;552;p77"/>
          <p:cNvGraphicFramePr/>
          <p:nvPr/>
        </p:nvGraphicFramePr>
        <p:xfrm>
          <a:off x="4039975" y="1354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467400"/>
                <a:gridCol w="3961850"/>
              </a:tblGrid>
              <a:tr h="3249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456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psCounter = 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add() {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const mainDiv =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document.</a:t>
                      </a: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querySelector(“#main”)</a:t>
                      </a:r>
                      <a:endParaRPr sz="120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newP = document.createElement(“p”)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newP.innerText = `Paragraph ${++psCounter}`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mainDiv.appendChild(newP)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addP =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</a:t>
                      </a:r>
                      <a:r>
                        <a:rPr lang="pl" sz="12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querySelector(“#adder”)</a:t>
                      </a:r>
                      <a:endParaRPr sz="12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addP</a:t>
                      </a: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pl" sz="12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addEventListener(“mouseover”, add)</a:t>
                      </a:r>
                      <a:endParaRPr sz="1200"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8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Event types</a:t>
            </a:r>
            <a:endParaRPr/>
          </a:p>
        </p:txBody>
      </p:sp>
      <p:sp>
        <p:nvSpPr>
          <p:cNvPr id="558" name="Google Shape;558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59" name="Google Shape;559;p78"/>
          <p:cNvSpPr txBox="1"/>
          <p:nvPr>
            <p:ph idx="1" type="body"/>
          </p:nvPr>
        </p:nvSpPr>
        <p:spPr>
          <a:xfrm>
            <a:off x="311700" y="2318550"/>
            <a:ext cx="85206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000" u="sng">
                <a:solidFill>
                  <a:schemeClr val="hlink"/>
                </a:solidFill>
                <a:hlinkClick r:id="rId3"/>
              </a:rPr>
              <a:t>https://developer.mozilla.org/pl/docs/Web/Events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9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setTimeout()</a:t>
            </a:r>
            <a:endParaRPr/>
          </a:p>
        </p:txBody>
      </p:sp>
      <p:sp>
        <p:nvSpPr>
          <p:cNvPr id="565" name="Google Shape;565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66" name="Google Shape;566;p79"/>
          <p:cNvSpPr txBox="1"/>
          <p:nvPr>
            <p:ph idx="1" type="body"/>
          </p:nvPr>
        </p:nvSpPr>
        <p:spPr>
          <a:xfrm>
            <a:off x="311700" y="2065425"/>
            <a:ext cx="85206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Sometimes we want to defer some action over time. Such an action (a reference to a </a:t>
            </a:r>
            <a:r>
              <a:rPr lang="pl" sz="2000">
                <a:solidFill>
                  <a:schemeClr val="accent4"/>
                </a:solidFill>
              </a:rPr>
              <a:t>function</a:t>
            </a:r>
            <a:r>
              <a:rPr lang="pl" sz="2000">
                <a:solidFill>
                  <a:schemeClr val="dk1"/>
                </a:solidFill>
              </a:rPr>
              <a:t>) should be then passed as a parameter to </a:t>
            </a:r>
            <a:r>
              <a:rPr lang="pl" sz="2000">
                <a:solidFill>
                  <a:schemeClr val="accent4"/>
                </a:solidFill>
              </a:rPr>
              <a:t>setTimeout() </a:t>
            </a:r>
            <a:r>
              <a:rPr lang="pl" sz="2000">
                <a:solidFill>
                  <a:schemeClr val="dk1"/>
                </a:solidFill>
              </a:rPr>
              <a:t>function call, alongside with the desired </a:t>
            </a:r>
            <a:r>
              <a:rPr lang="pl" sz="2000">
                <a:solidFill>
                  <a:schemeClr val="accent4"/>
                </a:solidFill>
              </a:rPr>
              <a:t>delay </a:t>
            </a:r>
            <a:r>
              <a:rPr lang="pl" sz="2000">
                <a:solidFill>
                  <a:schemeClr val="dk1"/>
                </a:solidFill>
              </a:rPr>
              <a:t>(in ms).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0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setTimeout() example</a:t>
            </a:r>
            <a:endParaRPr/>
          </a:p>
        </p:txBody>
      </p:sp>
      <p:graphicFrame>
        <p:nvGraphicFramePr>
          <p:cNvPr id="572" name="Google Shape;572;p80"/>
          <p:cNvGraphicFramePr/>
          <p:nvPr/>
        </p:nvGraphicFramePr>
        <p:xfrm>
          <a:off x="952500" y="19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delayedGreeting()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console.log(“Hello!”)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setTimeout(delayedGreeting, 5000)</a:t>
                      </a:r>
                      <a:endParaRPr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3" name="Google Shape;573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1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clearTimeout</a:t>
            </a:r>
            <a:r>
              <a:rPr lang="pl"/>
              <a:t>()</a:t>
            </a:r>
            <a:endParaRPr/>
          </a:p>
        </p:txBody>
      </p:sp>
      <p:sp>
        <p:nvSpPr>
          <p:cNvPr id="579" name="Google Shape;579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80" name="Google Shape;580;p81"/>
          <p:cNvSpPr txBox="1"/>
          <p:nvPr>
            <p:ph idx="1" type="body"/>
          </p:nvPr>
        </p:nvSpPr>
        <p:spPr>
          <a:xfrm>
            <a:off x="311700" y="1527450"/>
            <a:ext cx="85206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Under some conditions we may want to cancel the execution of the deferred function. In these cases we should use </a:t>
            </a:r>
            <a:r>
              <a:rPr lang="pl" sz="2000">
                <a:solidFill>
                  <a:schemeClr val="accent4"/>
                </a:solidFill>
              </a:rPr>
              <a:t>clearTimeout()</a:t>
            </a:r>
            <a:r>
              <a:rPr lang="pl" sz="2000">
                <a:solidFill>
                  <a:schemeClr val="dk1"/>
                </a:solidFill>
              </a:rPr>
              <a:t> function.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Since we may have a few timers running in our application, we should explicitly pass the correct timer ID as a parameter of </a:t>
            </a:r>
            <a:r>
              <a:rPr lang="pl" sz="2000">
                <a:solidFill>
                  <a:schemeClr val="accent4"/>
                </a:solidFill>
              </a:rPr>
              <a:t>clearTimeout()</a:t>
            </a:r>
            <a:r>
              <a:rPr lang="pl" sz="2000">
                <a:solidFill>
                  <a:schemeClr val="dk1"/>
                </a:solidFill>
              </a:rPr>
              <a:t>. The IDs are returned from each setTimeout() calls.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47575" y="342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Declaring the data </a:t>
            </a:r>
            <a:endParaRPr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676725" y="193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97425"/>
                <a:gridCol w="3568975"/>
                <a:gridCol w="3548375"/>
              </a:tblGrid>
              <a:tr h="34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</a:t>
                      </a:r>
                      <a:r>
                        <a:rPr lang="pl" sz="12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&lt;variable_name&gt; = &lt;variable_value&gt;</a:t>
                      </a:r>
                      <a:endParaRPr sz="12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</a:t>
                      </a:r>
                      <a:r>
                        <a:rPr lang="pl" sz="12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&lt;variable_name&gt; [= &lt;variable_value&gt;]</a:t>
                      </a:r>
                      <a:endParaRPr sz="12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423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name = “Janusz”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= “Grażyna” </a:t>
                      </a:r>
                      <a:r>
                        <a:rPr lang="pl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TypeError: Assignment to constant variable.</a:t>
                      </a:r>
                      <a:endParaRPr>
                        <a:solidFill>
                          <a:srgbClr val="E0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console.log(name)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“Janusz”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age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age = 26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age = 27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console.log(age)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27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2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clearTimeout</a:t>
            </a:r>
            <a:r>
              <a:rPr lang="pl"/>
              <a:t>() example</a:t>
            </a:r>
            <a:endParaRPr/>
          </a:p>
        </p:txBody>
      </p:sp>
      <p:graphicFrame>
        <p:nvGraphicFramePr>
          <p:cNvPr id="586" name="Google Shape;586;p82"/>
          <p:cNvGraphicFramePr/>
          <p:nvPr/>
        </p:nvGraphicFramePr>
        <p:xfrm>
          <a:off x="952500" y="164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delayedGreeting()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console.log(“Hello!”)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greetTimerId = setTimeout(delayedGreeting, 5000)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console.log(“Goodbye!”)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clearTimeout(greetTimerId)</a:t>
                      </a:r>
                      <a:endParaRPr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7" name="Google Shape;587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3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setInterval() / clearInterval()</a:t>
            </a:r>
            <a:endParaRPr/>
          </a:p>
        </p:txBody>
      </p:sp>
      <p:sp>
        <p:nvSpPr>
          <p:cNvPr id="593" name="Google Shape;593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94" name="Google Shape;594;p83"/>
          <p:cNvSpPr txBox="1"/>
          <p:nvPr>
            <p:ph idx="1" type="body"/>
          </p:nvPr>
        </p:nvSpPr>
        <p:spPr>
          <a:xfrm>
            <a:off x="311700" y="1374300"/>
            <a:ext cx="8520600" cy="23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Some operations may need to be executed </a:t>
            </a:r>
            <a:r>
              <a:rPr lang="pl" sz="2000">
                <a:solidFill>
                  <a:schemeClr val="accent4"/>
                </a:solidFill>
              </a:rPr>
              <a:t>periodically in equal time intervals</a:t>
            </a:r>
            <a:r>
              <a:rPr lang="pl" sz="2000">
                <a:solidFill>
                  <a:schemeClr val="dk1"/>
                </a:solidFill>
              </a:rPr>
              <a:t> (e.g. counting). For that purpose, </a:t>
            </a:r>
            <a:r>
              <a:rPr lang="pl" sz="2000">
                <a:solidFill>
                  <a:schemeClr val="accent4"/>
                </a:solidFill>
              </a:rPr>
              <a:t>setInterval()</a:t>
            </a:r>
            <a:r>
              <a:rPr lang="pl" sz="2000">
                <a:solidFill>
                  <a:schemeClr val="dk1"/>
                </a:solidFill>
              </a:rPr>
              <a:t> function comes in handy.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Similarly to setTimeout(), </a:t>
            </a:r>
            <a:r>
              <a:rPr lang="pl" sz="2000">
                <a:solidFill>
                  <a:schemeClr val="accent4"/>
                </a:solidFill>
              </a:rPr>
              <a:t>setInterval()</a:t>
            </a:r>
            <a:r>
              <a:rPr lang="pl" sz="2000">
                <a:solidFill>
                  <a:schemeClr val="dk1"/>
                </a:solidFill>
              </a:rPr>
              <a:t> accepts two arguments - reference to the action to be executed periodically and a time interval (in ms). Clearing the interval is also done analogically.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4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setInterval</a:t>
            </a:r>
            <a:r>
              <a:rPr lang="pl"/>
              <a:t>() / clearInterval() example</a:t>
            </a:r>
            <a:endParaRPr/>
          </a:p>
        </p:txBody>
      </p:sp>
      <p:graphicFrame>
        <p:nvGraphicFramePr>
          <p:cNvPr id="600" name="Google Shape;600;p84"/>
          <p:cNvGraphicFramePr/>
          <p:nvPr/>
        </p:nvGraphicFramePr>
        <p:xfrm>
          <a:off x="952500" y="121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counter = 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intervalId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count()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console.log(++counter)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if (counter === 10)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clearInterval(intervalId)</a:t>
                      </a:r>
                      <a:endParaRPr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intervalId = </a:t>
                      </a:r>
                      <a:r>
                        <a:rPr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</a:t>
                      </a:r>
                      <a:r>
                        <a:rPr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(count, 1000)</a:t>
                      </a:r>
                      <a:endParaRPr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1" name="Google Shape;601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5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Embedding JS inside HTML</a:t>
            </a:r>
            <a:endParaRPr/>
          </a:p>
        </p:txBody>
      </p:sp>
      <p:sp>
        <p:nvSpPr>
          <p:cNvPr id="607" name="Google Shape;607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608" name="Google Shape;608;p85"/>
          <p:cNvSpPr txBox="1"/>
          <p:nvPr>
            <p:ph idx="1" type="body"/>
          </p:nvPr>
        </p:nvSpPr>
        <p:spPr>
          <a:xfrm>
            <a:off x="311700" y="1266900"/>
            <a:ext cx="85206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Just like CSS styles definitions, JS scripts can be directly embedded into HTML markup.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In order to inject Javascript code (or </a:t>
            </a:r>
            <a:r>
              <a:rPr lang="pl" sz="2000">
                <a:solidFill>
                  <a:schemeClr val="dk1"/>
                </a:solidFill>
              </a:rPr>
              <a:t>reference </a:t>
            </a:r>
            <a:r>
              <a:rPr lang="pl" sz="2000">
                <a:solidFill>
                  <a:schemeClr val="dk1"/>
                </a:solidFill>
              </a:rPr>
              <a:t>to the separate files with our scripts), we should utilize </a:t>
            </a:r>
            <a:r>
              <a:rPr lang="pl" sz="2000">
                <a:solidFill>
                  <a:schemeClr val="accent4"/>
                </a:solidFill>
              </a:rPr>
              <a:t>&lt;script&gt;</a:t>
            </a:r>
            <a:r>
              <a:rPr lang="pl" sz="2000">
                <a:solidFill>
                  <a:schemeClr val="dk1"/>
                </a:solidFill>
              </a:rPr>
              <a:t> tag.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accent4"/>
                </a:solidFill>
              </a:rPr>
              <a:t>&lt;script&gt;</a:t>
            </a:r>
            <a:r>
              <a:rPr lang="pl" sz="2000">
                <a:solidFill>
                  <a:schemeClr val="dk1"/>
                </a:solidFill>
              </a:rPr>
              <a:t> tag should be placed either in &lt;head&gt; or just before &lt;/body&gt; closing tag.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6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Embedding JS inside HTML</a:t>
            </a:r>
            <a:endParaRPr/>
          </a:p>
        </p:txBody>
      </p:sp>
      <p:sp>
        <p:nvSpPr>
          <p:cNvPr id="614" name="Google Shape;614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615" name="Google Shape;615;p86"/>
          <p:cNvGraphicFramePr/>
          <p:nvPr/>
        </p:nvGraphicFramePr>
        <p:xfrm>
          <a:off x="690475" y="1575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7380200"/>
              </a:tblGrid>
              <a:tr h="197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&lt;head&gt;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&lt;script&gt;</a:t>
                      </a:r>
                      <a:endParaRPr sz="1200"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console.log(“Hello from head!”)</a:t>
                      </a:r>
                      <a:endParaRPr sz="1200"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&lt;/script&gt;</a:t>
                      </a:r>
                      <a:endParaRPr sz="1200"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&lt;/head&gt;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&lt;h1&gt;Hi!&lt;/h1&gt;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7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Embedding JS inside HTML</a:t>
            </a:r>
            <a:endParaRPr/>
          </a:p>
        </p:txBody>
      </p:sp>
      <p:sp>
        <p:nvSpPr>
          <p:cNvPr id="621" name="Google Shape;621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622" name="Google Shape;622;p87"/>
          <p:cNvGraphicFramePr/>
          <p:nvPr/>
        </p:nvGraphicFramePr>
        <p:xfrm>
          <a:off x="690475" y="148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7380200"/>
              </a:tblGrid>
              <a:tr h="197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&lt;head&gt;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...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&lt;/head&gt;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&lt;h1&gt;Hi!&lt;/h1&gt;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&lt;script&gt;</a:t>
                      </a:r>
                      <a:endParaRPr sz="1200"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console.log(“Hello from body!”)</a:t>
                      </a:r>
                      <a:endParaRPr sz="1200">
                        <a:solidFill>
                          <a:schemeClr val="accent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&lt;/script&gt;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8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Embedding external JS</a:t>
            </a:r>
            <a:endParaRPr/>
          </a:p>
        </p:txBody>
      </p:sp>
      <p:sp>
        <p:nvSpPr>
          <p:cNvPr id="628" name="Google Shape;628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629" name="Google Shape;629;p88"/>
          <p:cNvSpPr txBox="1"/>
          <p:nvPr>
            <p:ph idx="1" type="body"/>
          </p:nvPr>
        </p:nvSpPr>
        <p:spPr>
          <a:xfrm>
            <a:off x="311700" y="1673400"/>
            <a:ext cx="85206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A good practice is to separate view layer (HTML) from logic implementation (JS) - in other words: to put them in separate files.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JS code from separate file (usually with .js extension) can be injected into our webpage with </a:t>
            </a:r>
            <a:r>
              <a:rPr lang="pl" sz="2000">
                <a:solidFill>
                  <a:schemeClr val="accent4"/>
                </a:solidFill>
              </a:rPr>
              <a:t>src </a:t>
            </a:r>
            <a:r>
              <a:rPr lang="pl" sz="2000">
                <a:solidFill>
                  <a:schemeClr val="dk1"/>
                </a:solidFill>
              </a:rPr>
              <a:t>attribute of &lt;script&gt; tag.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9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Embedding external JS</a:t>
            </a:r>
            <a:endParaRPr/>
          </a:p>
        </p:txBody>
      </p:sp>
      <p:sp>
        <p:nvSpPr>
          <p:cNvPr id="635" name="Google Shape;635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636" name="Google Shape;636;p89"/>
          <p:cNvGraphicFramePr/>
          <p:nvPr/>
        </p:nvGraphicFramePr>
        <p:xfrm>
          <a:off x="611650" y="161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458925"/>
                <a:gridCol w="3296500"/>
              </a:tblGrid>
              <a:tr h="3105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00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&lt;head&gt;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...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&lt;/head&gt;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&lt;h1&gt;Hi!&lt;/h1&gt;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&lt;script src=”./main.js”&gt;&lt;/script&gt;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7" name="Google Shape;637;p89"/>
          <p:cNvGraphicFramePr/>
          <p:nvPr/>
        </p:nvGraphicFramePr>
        <p:xfrm>
          <a:off x="4648200" y="189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415725"/>
              </a:tblGrid>
              <a:tr h="3249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 (main.js)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456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changeBackground() {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const header =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document.querySelector(“h1”)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header.style.backgroundColor = “red”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changeBackground()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0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Mixing concerns (not recommended)</a:t>
            </a:r>
            <a:endParaRPr/>
          </a:p>
        </p:txBody>
      </p:sp>
      <p:sp>
        <p:nvSpPr>
          <p:cNvPr id="643" name="Google Shape;643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644" name="Google Shape;644;p90"/>
          <p:cNvSpPr txBox="1"/>
          <p:nvPr>
            <p:ph idx="1" type="body"/>
          </p:nvPr>
        </p:nvSpPr>
        <p:spPr>
          <a:xfrm>
            <a:off x="311700" y="1673400"/>
            <a:ext cx="85206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accent6"/>
                </a:solidFill>
              </a:rPr>
              <a:t>WARNING: Bad practice.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Event listeners can be also attached directly from the HTML markup. That approach is not recommended nowadays - we should avoid mixing view layer with business logic and follow the </a:t>
            </a:r>
            <a:r>
              <a:rPr lang="pl" sz="2000">
                <a:solidFill>
                  <a:schemeClr val="accent4"/>
                </a:solidFill>
              </a:rPr>
              <a:t>separation of concerns</a:t>
            </a:r>
            <a:r>
              <a:rPr lang="pl" sz="2000">
                <a:solidFill>
                  <a:schemeClr val="dk1"/>
                </a:solidFill>
              </a:rPr>
              <a:t> principle.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1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Mixing concerns (not recommended)</a:t>
            </a:r>
            <a:endParaRPr/>
          </a:p>
        </p:txBody>
      </p:sp>
      <p:sp>
        <p:nvSpPr>
          <p:cNvPr id="650" name="Google Shape;650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651" name="Google Shape;651;p91"/>
          <p:cNvGraphicFramePr/>
          <p:nvPr/>
        </p:nvGraphicFramePr>
        <p:xfrm>
          <a:off x="493350" y="153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513600"/>
                <a:gridCol w="3689325"/>
              </a:tblGrid>
              <a:tr h="3551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62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&lt;head&gt;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&lt;script src=”./events.js”&gt;&lt;/script&gt;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&lt;/head&gt;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&lt;h1&gt;Hi!&lt;/h1&gt;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&lt;button </a:t>
                      </a:r>
                      <a:r>
                        <a:rPr lang="pl" sz="12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onclick=”changeBackground()”</a:t>
                      </a: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Click me!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&lt;/button&gt;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2" name="Google Shape;652;p91"/>
          <p:cNvGraphicFramePr/>
          <p:nvPr/>
        </p:nvGraphicFramePr>
        <p:xfrm>
          <a:off x="4853950" y="206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415725"/>
              </a:tblGrid>
              <a:tr h="2781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 (events.js)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11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changeBackground() {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const header =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document.querySelector(“h1”)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header.style.backgroundColor = “red”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47575" y="342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Variables scopes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4294967295" type="body"/>
          </p:nvPr>
        </p:nvSpPr>
        <p:spPr>
          <a:xfrm>
            <a:off x="311700" y="186210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Both </a:t>
            </a:r>
            <a:r>
              <a:rPr lang="pl" sz="2000">
                <a:solidFill>
                  <a:schemeClr val="accent4"/>
                </a:solidFill>
              </a:rPr>
              <a:t>const </a:t>
            </a:r>
            <a:r>
              <a:rPr lang="pl" sz="2000">
                <a:solidFill>
                  <a:schemeClr val="dk1"/>
                </a:solidFill>
              </a:rPr>
              <a:t>and </a:t>
            </a:r>
            <a:r>
              <a:rPr lang="pl" sz="2000">
                <a:solidFill>
                  <a:schemeClr val="accent4"/>
                </a:solidFill>
              </a:rPr>
              <a:t>let </a:t>
            </a:r>
            <a:r>
              <a:rPr lang="pl" sz="2000">
                <a:solidFill>
                  <a:schemeClr val="dk1"/>
                </a:solidFill>
              </a:rPr>
              <a:t>are </a:t>
            </a:r>
            <a:r>
              <a:rPr lang="pl" sz="2000">
                <a:solidFill>
                  <a:schemeClr val="accent4"/>
                </a:solidFill>
              </a:rPr>
              <a:t>block-scoped</a:t>
            </a:r>
            <a:r>
              <a:rPr lang="pl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It means that they are valid in the block (within the curly braces) they were declared.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2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Separation of concerns</a:t>
            </a:r>
            <a:endParaRPr/>
          </a:p>
        </p:txBody>
      </p:sp>
      <p:sp>
        <p:nvSpPr>
          <p:cNvPr id="658" name="Google Shape;658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659" name="Google Shape;659;p92"/>
          <p:cNvGraphicFramePr/>
          <p:nvPr/>
        </p:nvGraphicFramePr>
        <p:xfrm>
          <a:off x="493350" y="153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513600"/>
                <a:gridCol w="3689325"/>
              </a:tblGrid>
              <a:tr h="3551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62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&lt;head&gt;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...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&lt;/head&gt;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&lt;h1&gt;Hi!&lt;/h1&gt;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&lt;button&gt;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Click me!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&lt;/button&gt;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&lt;script src=”./events.js”&gt;&lt;/script&gt;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2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0" name="Google Shape;660;p92"/>
          <p:cNvGraphicFramePr/>
          <p:nvPr/>
        </p:nvGraphicFramePr>
        <p:xfrm>
          <a:off x="4864225" y="1716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3415725"/>
              </a:tblGrid>
              <a:tr h="2781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Javascript (events.js)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11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changeBackground() {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const header =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document.querySelector(“h1”)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header.style.backgroundColor = “red”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button =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document.querySelector(“button”)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button.addEventListener(“click”,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changeBackground)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3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Workshop #1</a:t>
            </a:r>
            <a:endParaRPr/>
          </a:p>
        </p:txBody>
      </p:sp>
      <p:sp>
        <p:nvSpPr>
          <p:cNvPr id="666" name="Google Shape;666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667" name="Google Shape;667;p93"/>
          <p:cNvSpPr txBox="1"/>
          <p:nvPr>
            <p:ph idx="1" type="body"/>
          </p:nvPr>
        </p:nvSpPr>
        <p:spPr>
          <a:xfrm>
            <a:off x="311700" y="232545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Stopwatch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4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Workshop #2</a:t>
            </a:r>
            <a:endParaRPr/>
          </a:p>
        </p:txBody>
      </p:sp>
      <p:sp>
        <p:nvSpPr>
          <p:cNvPr id="673" name="Google Shape;673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674" name="Google Shape;674;p94"/>
          <p:cNvSpPr txBox="1"/>
          <p:nvPr>
            <p:ph idx="1" type="body"/>
          </p:nvPr>
        </p:nvSpPr>
        <p:spPr>
          <a:xfrm>
            <a:off x="311700" y="232545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ToDo list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5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Object Oriented Programming</a:t>
            </a:r>
            <a:endParaRPr/>
          </a:p>
        </p:txBody>
      </p:sp>
      <p:sp>
        <p:nvSpPr>
          <p:cNvPr id="680" name="Google Shape;680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681" name="Google Shape;681;p95"/>
          <p:cNvSpPr txBox="1"/>
          <p:nvPr>
            <p:ph idx="1" type="body"/>
          </p:nvPr>
        </p:nvSpPr>
        <p:spPr>
          <a:xfrm>
            <a:off x="311700" y="1878450"/>
            <a:ext cx="8520600" cy="24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It’s a programming paradigm based on the concept of </a:t>
            </a:r>
            <a:r>
              <a:rPr lang="pl" sz="2000">
                <a:solidFill>
                  <a:schemeClr val="accent4"/>
                </a:solidFill>
              </a:rPr>
              <a:t>objects</a:t>
            </a:r>
            <a:r>
              <a:rPr lang="pl" sz="2000">
                <a:solidFill>
                  <a:schemeClr val="dk1"/>
                </a:solidFill>
              </a:rPr>
              <a:t>, which may contain the data and some logic, known as </a:t>
            </a:r>
            <a:r>
              <a:rPr lang="pl" sz="2000">
                <a:solidFill>
                  <a:schemeClr val="accent4"/>
                </a:solidFill>
              </a:rPr>
              <a:t>methods</a:t>
            </a:r>
            <a:r>
              <a:rPr lang="pl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Objects are instances of </a:t>
            </a:r>
            <a:r>
              <a:rPr lang="pl" sz="2000">
                <a:solidFill>
                  <a:schemeClr val="accent4"/>
                </a:solidFill>
              </a:rPr>
              <a:t>classes</a:t>
            </a:r>
            <a:r>
              <a:rPr lang="pl" sz="2000">
                <a:solidFill>
                  <a:schemeClr val="dk1"/>
                </a:solidFill>
              </a:rPr>
              <a:t>, which defines the structure of them.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6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Classes</a:t>
            </a:r>
            <a:endParaRPr/>
          </a:p>
        </p:txBody>
      </p:sp>
      <p:sp>
        <p:nvSpPr>
          <p:cNvPr id="687" name="Google Shape;687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688" name="Google Shape;688;p96"/>
          <p:cNvSpPr txBox="1"/>
          <p:nvPr>
            <p:ph idx="1" type="body"/>
          </p:nvPr>
        </p:nvSpPr>
        <p:spPr>
          <a:xfrm>
            <a:off x="311700" y="1135500"/>
            <a:ext cx="85206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Class are defined with the usage of keyword </a:t>
            </a:r>
            <a:r>
              <a:rPr lang="pl" sz="2000">
                <a:solidFill>
                  <a:schemeClr val="accent4"/>
                </a:solidFill>
              </a:rPr>
              <a:t>class</a:t>
            </a:r>
            <a:r>
              <a:rPr lang="pl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accent4"/>
                </a:solidFill>
              </a:rPr>
              <a:t>Constructor </a:t>
            </a:r>
            <a:r>
              <a:rPr lang="pl" sz="2000">
                <a:solidFill>
                  <a:schemeClr val="dk1"/>
                </a:solidFill>
              </a:rPr>
              <a:t>is a special kind of method, which is executed during object </a:t>
            </a:r>
            <a:r>
              <a:rPr lang="pl" sz="2000">
                <a:solidFill>
                  <a:schemeClr val="dk1"/>
                </a:solidFill>
              </a:rPr>
              <a:t>initialization</a:t>
            </a:r>
            <a:r>
              <a:rPr lang="pl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689" name="Google Shape;689;p96"/>
          <p:cNvGraphicFramePr/>
          <p:nvPr/>
        </p:nvGraphicFramePr>
        <p:xfrm>
          <a:off x="952500" y="2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14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 {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constructor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(name, age) {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this.name = name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this.age = age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7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Objects</a:t>
            </a:r>
            <a:endParaRPr/>
          </a:p>
        </p:txBody>
      </p:sp>
      <p:sp>
        <p:nvSpPr>
          <p:cNvPr id="695" name="Google Shape;695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696" name="Google Shape;696;p97"/>
          <p:cNvSpPr txBox="1"/>
          <p:nvPr>
            <p:ph idx="1" type="body"/>
          </p:nvPr>
        </p:nvSpPr>
        <p:spPr>
          <a:xfrm>
            <a:off x="311700" y="1135500"/>
            <a:ext cx="8520600" cy="17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Objects are </a:t>
            </a:r>
            <a:r>
              <a:rPr lang="pl" sz="2000">
                <a:solidFill>
                  <a:schemeClr val="accent4"/>
                </a:solidFill>
              </a:rPr>
              <a:t>instances of classes</a:t>
            </a:r>
            <a:r>
              <a:rPr lang="pl" sz="2000">
                <a:solidFill>
                  <a:schemeClr val="dk1"/>
                </a:solidFill>
              </a:rPr>
              <a:t>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They are created with the keyword </a:t>
            </a:r>
            <a:r>
              <a:rPr lang="pl" sz="2000">
                <a:solidFill>
                  <a:schemeClr val="accent4"/>
                </a:solidFill>
              </a:rPr>
              <a:t>new</a:t>
            </a:r>
            <a:r>
              <a:rPr lang="pl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Name and age are </a:t>
            </a:r>
            <a:r>
              <a:rPr lang="pl" sz="2000">
                <a:solidFill>
                  <a:schemeClr val="accent4"/>
                </a:solidFill>
              </a:rPr>
              <a:t>fields </a:t>
            </a:r>
            <a:r>
              <a:rPr lang="pl" sz="2000">
                <a:solidFill>
                  <a:schemeClr val="dk1"/>
                </a:solidFill>
              </a:rPr>
              <a:t>- variables inside objects. This variables can be accessed with </a:t>
            </a:r>
            <a:r>
              <a:rPr lang="pl" sz="2000">
                <a:solidFill>
                  <a:schemeClr val="accent4"/>
                </a:solidFill>
              </a:rPr>
              <a:t>&lt;object&gt;.&lt;field&gt;</a:t>
            </a:r>
            <a:r>
              <a:rPr lang="pl" sz="2000">
                <a:solidFill>
                  <a:schemeClr val="dk1"/>
                </a:solidFill>
              </a:rPr>
              <a:t> expression (or </a:t>
            </a:r>
            <a:r>
              <a:rPr lang="pl" sz="2000">
                <a:solidFill>
                  <a:schemeClr val="accent4"/>
                </a:solidFill>
              </a:rPr>
              <a:t>&lt;object&gt;[&lt;field&gt;]</a:t>
            </a:r>
            <a:r>
              <a:rPr lang="pl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697" name="Google Shape;697;p97"/>
          <p:cNvGraphicFramePr/>
          <p:nvPr/>
        </p:nvGraphicFramePr>
        <p:xfrm>
          <a:off x="952500" y="281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99725"/>
                <a:gridCol w="7158375"/>
              </a:tblGrid>
              <a:tr h="138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teacher1 = new Person(“Karol”, 25)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teacher2 = new Person(“Bartek”, 12)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console.log(“Name:“, teacher1.name, “, Age:“, teacher1.age, “- so old”)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console.log(“Name:”, teacher2.name, “, Age:“, teacher2.age, “- baby”)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console.log(“Name:”, teacher2[name], “, Age:”, teacher2[age])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8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Methods</a:t>
            </a:r>
            <a:endParaRPr/>
          </a:p>
        </p:txBody>
      </p:sp>
      <p:sp>
        <p:nvSpPr>
          <p:cNvPr id="703" name="Google Shape;703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704" name="Google Shape;704;p98"/>
          <p:cNvSpPr txBox="1"/>
          <p:nvPr>
            <p:ph idx="1" type="body"/>
          </p:nvPr>
        </p:nvSpPr>
        <p:spPr>
          <a:xfrm>
            <a:off x="311700" y="1135500"/>
            <a:ext cx="8520600" cy="17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accent4"/>
                </a:solidFill>
              </a:rPr>
              <a:t>Methods</a:t>
            </a:r>
            <a:r>
              <a:rPr lang="pl" sz="2000">
                <a:solidFill>
                  <a:schemeClr val="dk1"/>
                </a:solidFill>
              </a:rPr>
              <a:t> are a part of class.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Within class, fields can be accessed through </a:t>
            </a:r>
            <a:r>
              <a:rPr lang="pl" sz="2000">
                <a:solidFill>
                  <a:schemeClr val="accent4"/>
                </a:solidFill>
              </a:rPr>
              <a:t>this</a:t>
            </a:r>
            <a:r>
              <a:rPr lang="pl" sz="2000">
                <a:solidFill>
                  <a:schemeClr val="dk1"/>
                </a:solidFill>
              </a:rPr>
              <a:t> keyword.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705" name="Google Shape;705;p98"/>
          <p:cNvGraphicFramePr/>
          <p:nvPr/>
        </p:nvGraphicFramePr>
        <p:xfrm>
          <a:off x="952500" y="218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14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 {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constructor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(name, age) {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this.name = name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this.age = age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makeOlder() {</a:t>
                      </a:r>
                      <a:b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l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.age++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9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Promise</a:t>
            </a:r>
            <a:endParaRPr/>
          </a:p>
        </p:txBody>
      </p:sp>
      <p:sp>
        <p:nvSpPr>
          <p:cNvPr id="711" name="Google Shape;711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712" name="Google Shape;712;p99"/>
          <p:cNvSpPr txBox="1"/>
          <p:nvPr>
            <p:ph idx="1" type="body"/>
          </p:nvPr>
        </p:nvSpPr>
        <p:spPr>
          <a:xfrm>
            <a:off x="311700" y="1135500"/>
            <a:ext cx="85206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Promises are mechanism that allows to hold a place for value that could not exist yet, but is expected to exist in the future.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At any time, promise can be in one of three states listed below: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l" sz="2000">
                <a:solidFill>
                  <a:schemeClr val="dk1"/>
                </a:solidFill>
              </a:rPr>
              <a:t>pending (not completed yet)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l" sz="2000">
                <a:solidFill>
                  <a:schemeClr val="dk1"/>
                </a:solidFill>
              </a:rPr>
              <a:t>fulfilled</a:t>
            </a:r>
            <a:r>
              <a:rPr lang="pl" sz="2000">
                <a:solidFill>
                  <a:schemeClr val="dk1"/>
                </a:solidFill>
              </a:rPr>
              <a:t> (completed, returned a value)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l" sz="2000">
                <a:solidFill>
                  <a:schemeClr val="dk1"/>
                </a:solidFill>
              </a:rPr>
              <a:t>rejected (completed with an error or failed)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00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Promise</a:t>
            </a:r>
            <a:endParaRPr/>
          </a:p>
        </p:txBody>
      </p:sp>
      <p:sp>
        <p:nvSpPr>
          <p:cNvPr id="718" name="Google Shape;718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719" name="Google Shape;719;p100"/>
          <p:cNvSpPr txBox="1"/>
          <p:nvPr>
            <p:ph idx="1" type="body"/>
          </p:nvPr>
        </p:nvSpPr>
        <p:spPr>
          <a:xfrm>
            <a:off x="311700" y="1135500"/>
            <a:ext cx="85206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Promises are extremely useful when working with asynchronous requests. They allow to execute some action, e.g. extract some portion of data, only when they are loaded.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720" name="Google Shape;720;p100"/>
          <p:cNvGraphicFramePr/>
          <p:nvPr/>
        </p:nvGraphicFramePr>
        <p:xfrm>
          <a:off x="1392275" y="233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5976600"/>
              </a:tblGrid>
              <a:tr h="14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</a:t>
                      </a:r>
                      <a:r>
                        <a:rPr lang="pl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writeName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(peopleArray)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(person in peopleArray)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console.log(“Name:“, person.name, “, Age:“, person.age)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fetch()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then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(writeName)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pl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console.log(“Error occurred.”)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01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Workshop #3</a:t>
            </a:r>
            <a:endParaRPr/>
          </a:p>
        </p:txBody>
      </p:sp>
      <p:sp>
        <p:nvSpPr>
          <p:cNvPr id="726" name="Google Shape;726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727" name="Google Shape;727;p101"/>
          <p:cNvSpPr txBox="1"/>
          <p:nvPr>
            <p:ph idx="1" type="body"/>
          </p:nvPr>
        </p:nvSpPr>
        <p:spPr>
          <a:xfrm>
            <a:off x="311700" y="232545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Egg timer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47575" y="342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Variables scopes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1013450" y="1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{B1276841-2F48-47B0-883D-736092DDA7E1}</a:tableStyleId>
              </a:tblPr>
              <a:tblGrid>
                <a:gridCol w="382850"/>
                <a:gridCol w="6856150"/>
              </a:tblGrid>
              <a:tr h="119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fruit = “apple”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console.log(fruit)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“apple”</a:t>
                      </a:r>
                      <a:endParaRPr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const fruit = “orange”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console.log(fruit)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“orange”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console.log(fruit) </a:t>
                      </a:r>
                      <a:r>
                        <a:rPr lang="pl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“apple”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2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Workshop #4</a:t>
            </a:r>
            <a:endParaRPr/>
          </a:p>
        </p:txBody>
      </p:sp>
      <p:sp>
        <p:nvSpPr>
          <p:cNvPr id="733" name="Google Shape;733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734" name="Google Shape;734;p102"/>
          <p:cNvSpPr txBox="1"/>
          <p:nvPr>
            <p:ph idx="1" type="body"/>
          </p:nvPr>
        </p:nvSpPr>
        <p:spPr>
          <a:xfrm>
            <a:off x="311700" y="232545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F1 race tracking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3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Workshop #5</a:t>
            </a:r>
            <a:endParaRPr/>
          </a:p>
        </p:txBody>
      </p:sp>
      <p:sp>
        <p:nvSpPr>
          <p:cNvPr id="740" name="Google Shape;740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741" name="Google Shape;741;p103"/>
          <p:cNvSpPr txBox="1"/>
          <p:nvPr>
            <p:ph idx="1" type="body"/>
          </p:nvPr>
        </p:nvSpPr>
        <p:spPr>
          <a:xfrm>
            <a:off x="311700" y="232545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Calculator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04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Questions?</a:t>
            </a:r>
            <a:endParaRPr/>
          </a:p>
        </p:txBody>
      </p:sp>
      <p:sp>
        <p:nvSpPr>
          <p:cNvPr id="747" name="Google Shape;747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748" name="Google Shape;74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850" y="1218425"/>
            <a:ext cx="31623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