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ee992d5a_1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ee992d5a_1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ed78cb5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ed78cb5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ee992d5a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ee992d5a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ed78cb5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ed78cb5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ee992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ee992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ee992d5a_1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ee992d5a_1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ee992d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ee992d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5ee992d5a_1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5ee992d5a_1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ee992d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5ee992d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5ee992d5a_1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5ee992d5a_1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5ed78cb5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5ed78cb5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5ee992d5a_1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5ee992d5a_1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5ee992d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5ee992d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ee992d5a_1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5ee992d5a_1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ee992d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5ee992d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5ee992d5a_1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5ee992d5a_1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5ee992d5a_1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5ee992d5a_1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ee992d5a_1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ee992d5a_1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5ee992d5a_1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5ee992d5a_1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ee992d5a_1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ee992d5a_1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5ee992d5a_1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5ee992d5a_1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ed78cb5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ed78cb5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5ee992d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5ee992d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5ee992d5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5ee992d5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5ed78cb57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5ed78cb57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ed78cb57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ed78cb57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5ed78cb57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5ed78cb57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5ed78cb57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5ed78cb57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5ee992d5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5ee992d5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5ee992d5a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5ee992d5a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ed78cb57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ed78cb57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ee992d5a_1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ee992d5a_1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f2f7d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f2f7d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ed78cb5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ed78cb5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ee992d5a_1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ee992d5a_1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ee992d5a_1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ee992d5a_1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HTML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Divs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8416" l="0" r="0" t="0"/>
          <a:stretch/>
        </p:blipFill>
        <p:spPr>
          <a:xfrm>
            <a:off x="0" y="1198537"/>
            <a:ext cx="9144000" cy="320822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ategories of HTML elements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22525"/>
            <a:ext cx="9143999" cy="28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300900"/>
            <a:ext cx="3999900" cy="4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Block </a:t>
            </a:r>
            <a:r>
              <a:rPr lang="en" sz="2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&lt;div&gt;</a:t>
            </a:r>
            <a:endParaRPr sz="2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they will appear on a new line from whatever content went before it, and any content that goes after it will also appear on a new line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paragraphs, lists, navigation menus, footers etc.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4832400" y="300900"/>
            <a:ext cx="3999900" cy="4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Inline </a:t>
            </a:r>
            <a:r>
              <a:rPr lang="en" sz="2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&lt;span&gt;</a:t>
            </a:r>
            <a:endParaRPr sz="2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they will not cause a new line to appear in the document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surrounds only small parts of the document’s content, not entire paragraphs; they would normally appear inside a paragraph of text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-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&lt;a&gt; (hyperlink), emphasis elements (&lt;em&gt;, &lt;strong&gt;)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&lt;!--</a:t>
            </a:r>
            <a:r>
              <a:rPr lang="en" sz="24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is a comment </a:t>
            </a:r>
            <a:endParaRPr sz="2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that the browser will not display</a:t>
            </a:r>
            <a:r>
              <a:rPr lang="en" sz="24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--&gt;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Lists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(unordered)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8825" l="0" r="0" t="0"/>
          <a:stretch/>
        </p:blipFill>
        <p:spPr>
          <a:xfrm>
            <a:off x="-3800" y="1210411"/>
            <a:ext cx="9151598" cy="318447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Lists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(ordered)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4">
            <a:alphaModFix/>
          </a:blip>
          <a:srcRect b="3735" l="0" r="0" t="0"/>
          <a:stretch/>
        </p:blipFill>
        <p:spPr>
          <a:xfrm>
            <a:off x="0" y="1223837"/>
            <a:ext cx="9143998" cy="315762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4">
            <a:alphaModFix/>
          </a:blip>
          <a:srcRect b="6226" l="0" r="0" t="0"/>
          <a:stretch/>
        </p:blipFill>
        <p:spPr>
          <a:xfrm>
            <a:off x="0" y="1208700"/>
            <a:ext cx="9162648" cy="323995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50" y="3123450"/>
            <a:ext cx="4475874" cy="7892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Videos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13457" l="0" r="0" t="0"/>
          <a:stretch/>
        </p:blipFill>
        <p:spPr>
          <a:xfrm>
            <a:off x="0" y="1246350"/>
            <a:ext cx="9144000" cy="308944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Linking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to external page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9975"/>
            <a:ext cx="9143998" cy="296534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950" y="2875025"/>
            <a:ext cx="4789699" cy="10553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Linking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to relative path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1525"/>
            <a:ext cx="9144001" cy="297155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5">
            <a:alphaModFix/>
          </a:blip>
          <a:srcRect b="0" l="0" r="58445" t="0"/>
          <a:stretch/>
        </p:blipFill>
        <p:spPr>
          <a:xfrm>
            <a:off x="3374875" y="2796175"/>
            <a:ext cx="2394249" cy="1608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7375" y="1339850"/>
            <a:ext cx="1786775" cy="2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93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It's a markup language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ut </a:t>
            </a: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not programming language​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​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Used to tell </a:t>
            </a:r>
            <a:r>
              <a:rPr b="1"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how to </a:t>
            </a:r>
            <a:r>
              <a:rPr b="1"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web pages​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Linking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to same page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4">
            <a:alphaModFix/>
          </a:blip>
          <a:srcRect b="15987" l="0" r="0" t="0"/>
          <a:stretch/>
        </p:blipFill>
        <p:spPr>
          <a:xfrm>
            <a:off x="0" y="1204350"/>
            <a:ext cx="9143998" cy="3196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&lt;table&gt;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&lt;tr&gt;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row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&lt;td&gt;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cell (data)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&lt;th&gt;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header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&lt;tbody&gt;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&lt;thead&gt; &lt;tfoot&gt;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colspan rowspan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attributes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098" y="0"/>
            <a:ext cx="7061900" cy="454772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2125" y="10525"/>
            <a:ext cx="1528500" cy="23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elements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-1680225" y="11310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&lt;form&gt;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action, method (attributes)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&lt;input&gt;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ype,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name, value (attributes)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&lt;select&gt; &lt;option&gt;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&lt;textarea&gt;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&lt;fieldset&gt; &lt;legend&gt;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025" y="1131400"/>
            <a:ext cx="3514975" cy="28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Forms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name attribute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629675" y="1094450"/>
            <a:ext cx="4186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Each input field must have a name attribute to be submitted.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the name attribute is omitted, the data of that input field will not be sent at all.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325" y="1988875"/>
            <a:ext cx="2807800" cy="11657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Forms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input types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7" name="Google Shape;287;p3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&lt;input type =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“text”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&lt;input type =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“radio”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&lt;input type =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“checkbox”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&lt;input type =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“button”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&lt;input type =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“password”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&lt;input type =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“submit”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126" y="3381475"/>
            <a:ext cx="12135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9088" y="1515788"/>
            <a:ext cx="1211646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4875" y="2898200"/>
            <a:ext cx="2157575" cy="10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4875" y="1515800"/>
            <a:ext cx="215758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9100" y="2898207"/>
            <a:ext cx="1211650" cy="50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Forms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input attributes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2" name="Google Shape;302;p3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-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specifies the URL of a file that will process the input control when the form is submitted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-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overrides the action attribute of the &lt;form&gt; element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-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used with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type="submit"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type="image"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Forms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input attributes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1" name="Google Shape;311;p3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refers to a &lt;datalist&gt; with pre-defined options for an &lt;input&gt; element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4394"/>
            <a:ext cx="9144001" cy="283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Forms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input attributes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1" name="Google Shape;321;p40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attribute specifies the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initial value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for an input field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disabled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specifies that the input field is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disabled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size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specifies the size (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characters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for the input field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maxlength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specifies the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maximum allowed length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for the input field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placeholder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specifies a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hint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that describes the expected value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required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specifies that an input field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must be filled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out before submitting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0" name="Google Shape;330;p41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/>
        </p:nvSpPr>
        <p:spPr>
          <a:xfrm>
            <a:off x="311700" y="1169200"/>
            <a:ext cx="42603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GET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default method when submitting form data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Visible in the page address field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Appends form-data into the URL in name/value pairs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4943550" y="1169200"/>
            <a:ext cx="35289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POST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the form data contains sensitive or personal information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not display the submitted form data in the page address field.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311700" y="3783350"/>
            <a:ext cx="4952400" cy="49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/action_page.php?firstname=Mickey&amp;lastname=Mouse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element anatomy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8656" l="576" r="0" t="14396"/>
          <a:stretch/>
        </p:blipFill>
        <p:spPr>
          <a:xfrm>
            <a:off x="1767449" y="1267225"/>
            <a:ext cx="5609098" cy="307085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Responsive Web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2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1" name="Google Shape;341;p42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550" y="1944425"/>
            <a:ext cx="3558876" cy="23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ctrTitle"/>
          </p:nvPr>
        </p:nvSpPr>
        <p:spPr>
          <a:xfrm>
            <a:off x="311708" y="1145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66700" marR="26670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&lt;meta name="viewport" content="width=device-width, initial-scale=1.0"&gt;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0" name="Google Shape;350;p43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43"/>
          <p:cNvPicPr preferRelativeResize="0"/>
          <p:nvPr/>
        </p:nvPicPr>
        <p:blipFill rotWithShape="1">
          <a:blip r:embed="rId4">
            <a:alphaModFix/>
          </a:blip>
          <a:srcRect b="0" l="2273" r="63119" t="1777"/>
          <a:stretch/>
        </p:blipFill>
        <p:spPr>
          <a:xfrm>
            <a:off x="1739450" y="899350"/>
            <a:ext cx="2085475" cy="33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 rotWithShape="1">
          <a:blip r:embed="rId4">
            <a:alphaModFix/>
          </a:blip>
          <a:srcRect b="893" l="64711" r="681" t="883"/>
          <a:stretch/>
        </p:blipFill>
        <p:spPr>
          <a:xfrm>
            <a:off x="5031250" y="899350"/>
            <a:ext cx="2085475" cy="33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9" name="Google Shape;359;p44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4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325" y="980900"/>
            <a:ext cx="2321350" cy="23213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HTML5 API’s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Geolocation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Drag and Drop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Local Storage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Application Cache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Web Workers</a:t>
            </a: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HTML 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SSE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0" name="Google Shape;370;p45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Semantic elements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4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9" name="Google Shape;379;p4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949" y="445025"/>
            <a:ext cx="3516351" cy="41425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Debugging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8" name="Google Shape;388;p4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Google Shape;3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211" y="445025"/>
            <a:ext cx="5107090" cy="414254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 page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navigation and postcards list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Google Shape;398;p4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#2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Second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page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postcards share</a:t>
            </a:r>
            <a:r>
              <a:rPr lang="en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form</a:t>
            </a:r>
            <a:endParaRPr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4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7" name="Google Shape;407;p4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document structure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1550"/>
            <a:ext cx="9144002" cy="3277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HTML document structure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75" y="1291150"/>
            <a:ext cx="7482601" cy="309627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1843000" y="0"/>
            <a:ext cx="7301100" cy="426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100" y="639075"/>
            <a:ext cx="57340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Attributes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309" t="3744"/>
          <a:stretch/>
        </p:blipFill>
        <p:spPr>
          <a:xfrm>
            <a:off x="1144399" y="1824186"/>
            <a:ext cx="6855199" cy="80323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1628100" y="3481050"/>
            <a:ext cx="80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974200" y="3481050"/>
            <a:ext cx="80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alue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rot="10800000">
            <a:off x="2032500" y="2910450"/>
            <a:ext cx="0" cy="570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3378600" y="2910450"/>
            <a:ext cx="0" cy="570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Headings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6014"/>
            <a:ext cx="9143998" cy="321327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Text styling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53600" y="4587563"/>
            <a:ext cx="152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jit.team 2018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46129" l="0" r="0" t="5026"/>
          <a:stretch/>
        </p:blipFill>
        <p:spPr>
          <a:xfrm>
            <a:off x="311700" y="4660850"/>
            <a:ext cx="495850" cy="1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4550"/>
            <a:ext cx="9144000" cy="301619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