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OpenSans-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ef7be2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ef7be2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80a9e5f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80a9e5f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0a9e5f4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80a9e5f4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80a9e5f4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80a9e5f4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https://css-tricks.com/the-difference-between-id-and-class/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5f0d170a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5f0d170a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5f1a4a7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5f1a4a7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80a9e5f4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80a9e5f4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https://css-tricks.com/the-difference-between-id-and-class/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5f1a4a7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5f1a4a7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5f1a4a7a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5f1a4a7a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5f1a4a7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5f1a4a7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https://css-tricks.com/the-difference-between-id-and-class/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5f1a4a7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5f1a4a7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https://css-tricks.com/the-difference-between-id-and-class/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ef7be23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ef7be23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80a9e5f4d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80a9e5f4d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https://css-tricks.com/the-difference-between-id-and-class/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5f1a4a7a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5f1a4a7a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https://css-tricks.com/the-difference-between-id-and-class/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5f1a4a7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5f1a4a7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https://css-tricks.com/the-difference-between-id-and-class/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5f1a4a7a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5f1a4a7a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https://css-tricks.com/the-difference-between-id-and-class/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5f1a4a7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5f1a4a7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https://css-tricks.com/the-difference-between-id-and-class/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5f1a4a7a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5f1a4a7a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https://css-tricks.com/the-difference-between-id-and-class/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0a9e5f4d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0a9e5f4d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https://css-tricks.com/the-difference-between-id-and-class/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5f0d17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5f0d17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5f0d170a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5f0d170a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5f1a4a7a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5f1a4a7a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efd9a29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efd9a29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5f1a4a7a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5f1a4a7a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5f1a4a7a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5f1a4a7a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80a9e5f4d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80a9e5f4d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5f1a4a7a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5f1a4a7a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5f1a4a7a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5f1a4a7a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5ef7be2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5ef7be2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5ef7be23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5ef7be23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5ef7be23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5ef7be23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ef7be23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ef7be23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0a9e5f4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0a9e5f4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efd9a29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efd9a29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80a9e5f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80a9e5f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0a9e5f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0a9e5f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0a9e5f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0a9e5f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30.png"/><Relationship Id="rId5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4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CSS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4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Class name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Google Shape;185;p34"/>
          <p:cNvPicPr preferRelativeResize="0"/>
          <p:nvPr/>
        </p:nvPicPr>
        <p:blipFill rotWithShape="1">
          <a:blip r:embed="rId4">
            <a:alphaModFix/>
          </a:blip>
          <a:srcRect b="0" l="0" r="0" t="7037"/>
          <a:stretch/>
        </p:blipFill>
        <p:spPr>
          <a:xfrm>
            <a:off x="2082099" y="1475450"/>
            <a:ext cx="4847068" cy="572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550" y="2539830"/>
            <a:ext cx="4419600" cy="52563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34"/>
          <p:cNvPicPr preferRelativeResize="0"/>
          <p:nvPr/>
        </p:nvPicPr>
        <p:blipFill rotWithShape="1">
          <a:blip r:embed="rId6">
            <a:alphaModFix/>
          </a:blip>
          <a:srcRect b="0" l="0" r="49420" t="0"/>
          <a:stretch/>
        </p:blipFill>
        <p:spPr>
          <a:xfrm>
            <a:off x="6071250" y="2571750"/>
            <a:ext cx="2175525" cy="18034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5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name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35"/>
          <p:cNvPicPr preferRelativeResize="0"/>
          <p:nvPr/>
        </p:nvPicPr>
        <p:blipFill rotWithShape="1">
          <a:blip r:embed="rId4">
            <a:alphaModFix/>
          </a:blip>
          <a:srcRect b="0" l="0" r="28668" t="0"/>
          <a:stretch/>
        </p:blipFill>
        <p:spPr>
          <a:xfrm>
            <a:off x="2846163" y="1822425"/>
            <a:ext cx="3451675" cy="572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" name="Google Shape;197;p35"/>
          <p:cNvPicPr preferRelativeResize="0"/>
          <p:nvPr/>
        </p:nvPicPr>
        <p:blipFill rotWithShape="1">
          <a:blip r:embed="rId5">
            <a:alphaModFix/>
          </a:blip>
          <a:srcRect b="0" l="0" r="26556" t="0"/>
          <a:stretch/>
        </p:blipFill>
        <p:spPr>
          <a:xfrm>
            <a:off x="2846175" y="2936525"/>
            <a:ext cx="3451674" cy="489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IDs and Classes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IDs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override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the styles of tags and classes.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IDs are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UNIQUE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but classes not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 are no browser defaults for any ID or Class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http://yourdomain.com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#comments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Elements can have BOTH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7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Chaining selectors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48337"/>
            <a:ext cx="9143998" cy="330863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37"/>
          <p:cNvPicPr preferRelativeResize="0"/>
          <p:nvPr/>
        </p:nvPicPr>
        <p:blipFill rotWithShape="1">
          <a:blip r:embed="rId5">
            <a:alphaModFix/>
          </a:blip>
          <a:srcRect b="0" l="0" r="66675" t="0"/>
          <a:stretch/>
        </p:blipFill>
        <p:spPr>
          <a:xfrm>
            <a:off x="4149852" y="3073525"/>
            <a:ext cx="1943049" cy="12141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8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Nested elements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8350"/>
            <a:ext cx="9144000" cy="308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38"/>
          <p:cNvPicPr preferRelativeResize="0"/>
          <p:nvPr/>
        </p:nvPicPr>
        <p:blipFill rotWithShape="1">
          <a:blip r:embed="rId5">
            <a:alphaModFix/>
          </a:blip>
          <a:srcRect b="6133" l="0" r="41880" t="29569"/>
          <a:stretch/>
        </p:blipFill>
        <p:spPr>
          <a:xfrm>
            <a:off x="2820650" y="2811500"/>
            <a:ext cx="3082299" cy="12412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9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Specificity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Specificity is the order by which the browser decides which CSS styles will be displayed.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6" name="Google Shape;236;p39"/>
          <p:cNvPicPr preferRelativeResize="0"/>
          <p:nvPr/>
        </p:nvPicPr>
        <p:blipFill rotWithShape="1">
          <a:blip r:embed="rId4">
            <a:alphaModFix/>
          </a:blip>
          <a:srcRect b="0" l="0" r="0" t="5962"/>
          <a:stretch/>
        </p:blipFill>
        <p:spPr>
          <a:xfrm>
            <a:off x="553600" y="2393075"/>
            <a:ext cx="4526974" cy="52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3850" y="2393075"/>
            <a:ext cx="2198372" cy="19693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39"/>
          <p:cNvSpPr txBox="1"/>
          <p:nvPr/>
        </p:nvSpPr>
        <p:spPr>
          <a:xfrm>
            <a:off x="506575" y="373065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What about IDs?</a:t>
            </a:r>
            <a:endParaRPr i="1"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0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0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Chaining and specificity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 rotWithShape="1">
          <a:blip r:embed="rId4">
            <a:alphaModFix/>
          </a:blip>
          <a:srcRect b="24778" l="0" r="0" t="0"/>
          <a:stretch/>
        </p:blipFill>
        <p:spPr>
          <a:xfrm>
            <a:off x="0" y="1917025"/>
            <a:ext cx="9144001" cy="242722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p40"/>
          <p:cNvSpPr txBox="1"/>
          <p:nvPr/>
        </p:nvSpPr>
        <p:spPr>
          <a:xfrm>
            <a:off x="358750" y="1017725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Adding more than one tag, class, or ID to a CSS selector increases the specificity of the CSS selector.</a:t>
            </a:r>
            <a:endParaRPr sz="1800">
              <a:solidFill>
                <a:srgbClr val="999999"/>
              </a:solidFill>
            </a:endParaRPr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8975" y="2881375"/>
            <a:ext cx="2820224" cy="1964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1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1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!Important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p41"/>
          <p:cNvPicPr preferRelativeResize="0"/>
          <p:nvPr/>
        </p:nvPicPr>
        <p:blipFill rotWithShape="1">
          <a:blip r:embed="rId4">
            <a:alphaModFix/>
          </a:blip>
          <a:srcRect b="15846" l="0" r="0" t="0"/>
          <a:stretch/>
        </p:blipFill>
        <p:spPr>
          <a:xfrm>
            <a:off x="0" y="1262850"/>
            <a:ext cx="9144000" cy="3052287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9" name="Google Shape;25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725" y="3358875"/>
            <a:ext cx="453193" cy="3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1252" y="2769225"/>
            <a:ext cx="3597504" cy="20158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Google Shape;26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250" y="2710050"/>
            <a:ext cx="453193" cy="3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2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2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Multiple selectors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p42"/>
          <p:cNvPicPr preferRelativeResize="0"/>
          <p:nvPr/>
        </p:nvPicPr>
        <p:blipFill rotWithShape="1">
          <a:blip r:embed="rId4">
            <a:alphaModFix/>
          </a:blip>
          <a:srcRect b="0" l="0" r="42719" t="0"/>
          <a:stretch/>
        </p:blipFill>
        <p:spPr>
          <a:xfrm>
            <a:off x="807550" y="1638250"/>
            <a:ext cx="2941776" cy="2186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1" name="Google Shape;27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4400" y="1977850"/>
            <a:ext cx="3042200" cy="1507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2" name="Google Shape;272;p42"/>
          <p:cNvSpPr txBox="1"/>
          <p:nvPr/>
        </p:nvSpPr>
        <p:spPr>
          <a:xfrm>
            <a:off x="4204138" y="2415700"/>
            <a:ext cx="495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=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3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3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Basic properties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color: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white,  #FFF, rgb(255, 255, 255)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ackground-color: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black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ont-family: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Times New Roman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font-size: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18px, 2em, 3rem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4572000" y="11322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opacity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0.5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ackground-image: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url(“./image.png”)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font-weight: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bold, normal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text-align: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right, center, left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ctrTitle"/>
          </p:nvPr>
        </p:nvSpPr>
        <p:spPr>
          <a:xfrm>
            <a:off x="311708" y="7493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Cascading Style Sheets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​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language</a:t>
            </a: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 to specify how documents are </a:t>
            </a:r>
            <a:r>
              <a:rPr b="1"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presented</a:t>
            </a:r>
            <a:endParaRPr b="1"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4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Box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4">
            <a:alphaModFix/>
          </a:blip>
          <a:srcRect b="1613" l="1367" r="11501" t="12097"/>
          <a:stretch/>
        </p:blipFill>
        <p:spPr>
          <a:xfrm>
            <a:off x="2082100" y="0"/>
            <a:ext cx="7061899" cy="4437398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5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5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Box model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0" name="Google Shape;300;p45"/>
          <p:cNvPicPr preferRelativeResize="0"/>
          <p:nvPr/>
        </p:nvPicPr>
        <p:blipFill rotWithShape="1">
          <a:blip r:embed="rId4">
            <a:alphaModFix/>
          </a:blip>
          <a:srcRect b="5820" l="0" r="0" t="0"/>
          <a:stretch/>
        </p:blipFill>
        <p:spPr>
          <a:xfrm>
            <a:off x="0" y="1181713"/>
            <a:ext cx="9143998" cy="324187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45"/>
          <p:cNvPicPr preferRelativeResize="0"/>
          <p:nvPr/>
        </p:nvPicPr>
        <p:blipFill rotWithShape="1">
          <a:blip r:embed="rId5">
            <a:alphaModFix/>
          </a:blip>
          <a:srcRect b="27536" l="8395" r="8395" t="49452"/>
          <a:stretch/>
        </p:blipFill>
        <p:spPr>
          <a:xfrm>
            <a:off x="2157725" y="3516775"/>
            <a:ext cx="2688350" cy="291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2" name="Google Shape;302;p45"/>
          <p:cNvPicPr preferRelativeResize="0"/>
          <p:nvPr/>
        </p:nvPicPr>
        <p:blipFill rotWithShape="1">
          <a:blip r:embed="rId6">
            <a:alphaModFix/>
          </a:blip>
          <a:srcRect b="0" l="0" r="0" t="9090"/>
          <a:stretch/>
        </p:blipFill>
        <p:spPr>
          <a:xfrm>
            <a:off x="2308175" y="3951275"/>
            <a:ext cx="1528500" cy="291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6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6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Box model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1" name="Google Shape;31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387" y="1291063"/>
            <a:ext cx="3079225" cy="17382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2" name="Google Shape;312;p46"/>
          <p:cNvSpPr txBox="1"/>
          <p:nvPr/>
        </p:nvSpPr>
        <p:spPr>
          <a:xfrm>
            <a:off x="1268475" y="3492575"/>
            <a:ext cx="6695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The width of all paragraphs will not shrink below 300 pixels, nor will the width exceed 600 pixels.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/>
          <p:nvPr/>
        </p:nvSpPr>
        <p:spPr>
          <a:xfrm>
            <a:off x="-125" y="1138750"/>
            <a:ext cx="9144000" cy="271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7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7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Overflow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2" name="Google Shape;322;p47"/>
          <p:cNvPicPr preferRelativeResize="0"/>
          <p:nvPr/>
        </p:nvPicPr>
        <p:blipFill rotWithShape="1">
          <a:blip r:embed="rId4">
            <a:alphaModFix/>
          </a:blip>
          <a:srcRect b="1484" l="842" r="0" t="3979"/>
          <a:stretch/>
        </p:blipFill>
        <p:spPr>
          <a:xfrm>
            <a:off x="937750" y="1255163"/>
            <a:ext cx="7268499" cy="23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7"/>
          <p:cNvSpPr txBox="1"/>
          <p:nvPr/>
        </p:nvSpPr>
        <p:spPr>
          <a:xfrm>
            <a:off x="1269425" y="3919375"/>
            <a:ext cx="1015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visible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324" name="Google Shape;324;p47"/>
          <p:cNvSpPr txBox="1"/>
          <p:nvPr/>
        </p:nvSpPr>
        <p:spPr>
          <a:xfrm>
            <a:off x="3123800" y="3919375"/>
            <a:ext cx="1015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hidden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325" name="Google Shape;325;p47"/>
          <p:cNvSpPr txBox="1"/>
          <p:nvPr/>
        </p:nvSpPr>
        <p:spPr>
          <a:xfrm>
            <a:off x="5025150" y="3919375"/>
            <a:ext cx="1015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s</a:t>
            </a:r>
            <a:r>
              <a:rPr lang="en" sz="1800">
                <a:solidFill>
                  <a:srgbClr val="FFFF00"/>
                </a:solidFill>
              </a:rPr>
              <a:t>croll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326" name="Google Shape;326;p47"/>
          <p:cNvSpPr txBox="1"/>
          <p:nvPr/>
        </p:nvSpPr>
        <p:spPr>
          <a:xfrm>
            <a:off x="6770250" y="3919375"/>
            <a:ext cx="1325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overflow-y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8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8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Pseudo-classes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5" name="Google Shape;33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1429000"/>
            <a:ext cx="79248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9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9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Pseudo-elements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4" name="Google Shape;34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763" y="1739351"/>
            <a:ext cx="8408475" cy="19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0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0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Combinators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3" name="Google Shape;35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88" y="1247025"/>
            <a:ext cx="8200224" cy="29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Categories of HTML elements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9" name="Google Shape;359;p51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1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22525"/>
            <a:ext cx="9143999" cy="28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2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2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2"/>
          <p:cNvSpPr txBox="1"/>
          <p:nvPr>
            <p:ph type="title"/>
          </p:nvPr>
        </p:nvSpPr>
        <p:spPr>
          <a:xfrm>
            <a:off x="708800" y="46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 queries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1" name="Google Shape;37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807" y="0"/>
            <a:ext cx="4927196" cy="466084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2" name="Google Shape;3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500" y="1898925"/>
            <a:ext cx="2130850" cy="16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3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3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Flexible Box Layout Module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311700" y="1152475"/>
            <a:ext cx="81606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Flexbox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makes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easier to design flexible responsive layout structure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2" name="Google Shape;38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838" y="1968175"/>
            <a:ext cx="5024325" cy="2315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zengarden</a:t>
            </a: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.com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4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4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Flexbox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1" name="Google Shape;391;p54"/>
          <p:cNvPicPr preferRelativeResize="0"/>
          <p:nvPr/>
        </p:nvPicPr>
        <p:blipFill rotWithShape="1">
          <a:blip r:embed="rId4">
            <a:alphaModFix/>
          </a:blip>
          <a:srcRect b="0" l="0" r="0" t="23576"/>
          <a:stretch/>
        </p:blipFill>
        <p:spPr>
          <a:xfrm>
            <a:off x="1001725" y="1220012"/>
            <a:ext cx="7367899" cy="316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5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5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Flexbox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55"/>
          <p:cNvSpPr txBox="1"/>
          <p:nvPr>
            <p:ph idx="1" type="body"/>
          </p:nvPr>
        </p:nvSpPr>
        <p:spPr>
          <a:xfrm>
            <a:off x="4572000" y="11322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Flex item properties: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order</a:t>
            </a:r>
            <a:b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flex-grow</a:t>
            </a:r>
            <a:b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flex-shrink</a:t>
            </a:r>
            <a:b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flex-basis</a:t>
            </a:r>
            <a:b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flex</a:t>
            </a:r>
            <a:b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align-self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55"/>
          <p:cNvSpPr txBox="1"/>
          <p:nvPr>
            <p:ph idx="1" type="body"/>
          </p:nvPr>
        </p:nvSpPr>
        <p:spPr>
          <a:xfrm>
            <a:off x="311700" y="1131088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Flex container properties: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flex-direction</a:t>
            </a:r>
            <a:b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flex-wrap</a:t>
            </a:r>
            <a:b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flex-flow</a:t>
            </a:r>
            <a:b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justify-content</a:t>
            </a:r>
            <a:b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align-items</a:t>
            </a:r>
            <a:b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align-content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56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6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Flexbox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0" name="Google Shape;41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00" y="1228676"/>
            <a:ext cx="3781575" cy="1617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1" name="Google Shape;41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7125" y="1228675"/>
            <a:ext cx="2736775" cy="10974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2" name="Google Shape;412;p56"/>
          <p:cNvPicPr preferRelativeResize="0"/>
          <p:nvPr/>
        </p:nvPicPr>
        <p:blipFill rotWithShape="1">
          <a:blip r:embed="rId6">
            <a:alphaModFix/>
          </a:blip>
          <a:srcRect b="0" l="773" r="0" t="0"/>
          <a:stretch/>
        </p:blipFill>
        <p:spPr>
          <a:xfrm>
            <a:off x="1927399" y="3177775"/>
            <a:ext cx="4955426" cy="12794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57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7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Flexbox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flex-direction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1" name="Google Shape;421;p57"/>
          <p:cNvPicPr preferRelativeResize="0"/>
          <p:nvPr/>
        </p:nvPicPr>
        <p:blipFill rotWithShape="1">
          <a:blip r:embed="rId4">
            <a:alphaModFix/>
          </a:blip>
          <a:srcRect b="0" l="0" r="0" t="22233"/>
          <a:stretch/>
        </p:blipFill>
        <p:spPr>
          <a:xfrm>
            <a:off x="1091937" y="1281362"/>
            <a:ext cx="6960125" cy="304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8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8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Flexbox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flex-direction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0" name="Google Shape;430;p58"/>
          <p:cNvPicPr preferRelativeResize="0"/>
          <p:nvPr/>
        </p:nvPicPr>
        <p:blipFill rotWithShape="1">
          <a:blip r:embed="rId4">
            <a:alphaModFix/>
          </a:blip>
          <a:srcRect b="0" l="4888" r="0" t="6681"/>
          <a:stretch/>
        </p:blipFill>
        <p:spPr>
          <a:xfrm>
            <a:off x="1764825" y="3109099"/>
            <a:ext cx="3132900" cy="12206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1" name="Google Shape;43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3925" y="1322812"/>
            <a:ext cx="3463800" cy="148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2" name="Google Shape;432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0174" y="568763"/>
            <a:ext cx="1696475" cy="40059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flexbox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froggy</a:t>
            </a: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.com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8" name="Google Shape;438;p59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9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Workshop </a:t>
            </a: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#1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First page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postcards list polishing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60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8" name="Google Shape;448;p60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Workshop </a:t>
            </a: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#2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Second page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postcards share form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polishing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61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7" name="Google Shape;457;p61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it works?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 rotWithShape="1">
          <a:blip r:embed="rId4">
            <a:alphaModFix/>
          </a:blip>
          <a:srcRect b="8892" l="0" r="0" t="0"/>
          <a:stretch/>
        </p:blipFill>
        <p:spPr>
          <a:xfrm>
            <a:off x="1114149" y="1436350"/>
            <a:ext cx="6915699" cy="2732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Syntax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638" y="1940075"/>
            <a:ext cx="6040724" cy="12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0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Inline styles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3550"/>
            <a:ext cx="9144001" cy="33059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1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1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&lt;style&gt;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tag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31"/>
          <p:cNvPicPr preferRelativeResize="0"/>
          <p:nvPr/>
        </p:nvPicPr>
        <p:blipFill rotWithShape="1">
          <a:blip r:embed="rId4">
            <a:alphaModFix/>
          </a:blip>
          <a:srcRect b="10289" l="0" r="0" t="0"/>
          <a:stretch/>
        </p:blipFill>
        <p:spPr>
          <a:xfrm>
            <a:off x="0" y="1128299"/>
            <a:ext cx="9144001" cy="319715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.css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file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0175" y="1213150"/>
            <a:ext cx="9204352" cy="308407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1775" y="2949225"/>
            <a:ext cx="4629400" cy="158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3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Tag name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33"/>
          <p:cNvPicPr preferRelativeResize="0"/>
          <p:nvPr/>
        </p:nvPicPr>
        <p:blipFill rotWithShape="1">
          <a:blip r:embed="rId4">
            <a:alphaModFix/>
          </a:blip>
          <a:srcRect b="0" l="0" r="79275" t="0"/>
          <a:stretch/>
        </p:blipFill>
        <p:spPr>
          <a:xfrm>
            <a:off x="3724913" y="1684487"/>
            <a:ext cx="1694175" cy="17745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