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83" r:id="rId18"/>
    <p:sldId id="275" r:id="rId19"/>
    <p:sldId id="276" r:id="rId20"/>
    <p:sldId id="277" r:id="rId21"/>
    <p:sldId id="278" r:id="rId22"/>
    <p:sldId id="279" r:id="rId23"/>
    <p:sldId id="280" r:id="rId24"/>
    <p:sldId id="281" r:id="rId25"/>
    <p:sldId id="282" r:id="rId26"/>
    <p:sldId id="284" r:id="rId27"/>
    <p:sldId id="288" r:id="rId28"/>
    <p:sldId id="289" r:id="rId29"/>
    <p:sldId id="290" r:id="rId30"/>
    <p:sldId id="291" r:id="rId31"/>
    <p:sldId id="292" r:id="rId32"/>
    <p:sldId id="293" r:id="rId33"/>
    <p:sldId id="294" r:id="rId34"/>
    <p:sldId id="295" r:id="rId35"/>
    <p:sldId id="296" r:id="rId36"/>
    <p:sldId id="285" r:id="rId37"/>
    <p:sldId id="286" r:id="rId38"/>
    <p:sldId id="287" r:id="rId39"/>
    <p:sldId id="29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60"/>
  </p:normalViewPr>
  <p:slideViewPr>
    <p:cSldViewPr snapToGrid="0" showGuides="1">
      <p:cViewPr varScale="1">
        <p:scale>
          <a:sx n="76" d="100"/>
          <a:sy n="76" d="100"/>
        </p:scale>
        <p:origin x="534"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l">
              <a:defRPr sz="6000">
                <a:solidFill>
                  <a:schemeClr val="tx2"/>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solidFill>
                  <a:schemeClr val="accent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65E195-C89C-4871-8AE9-903FDB8B6D9D}" type="datetimeFigureOut">
              <a:rPr lang="en-US" smtClean="0"/>
              <a:t>4/29/2021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2483261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65E195-C89C-4871-8AE9-903FDB8B6D9D}" type="datetimeFigureOut">
              <a:rPr lang="en-US" smtClean="0"/>
              <a:t>4/29/2021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63179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65E195-C89C-4871-8AE9-903FDB8B6D9D}" type="datetimeFigureOut">
              <a:rPr lang="en-US" smtClean="0"/>
              <a:t>4/29/2021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2446235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65E195-C89C-4871-8AE9-903FDB8B6D9D}" type="datetimeFigureOut">
              <a:rPr lang="en-US" smtClean="0"/>
              <a:t>4/29/2021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1702466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65E195-C89C-4871-8AE9-903FDB8B6D9D}" type="datetimeFigureOut">
              <a:rPr lang="en-US" smtClean="0"/>
              <a:t>4/29/2021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1233611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65E195-C89C-4871-8AE9-903FDB8B6D9D}" type="datetimeFigureOut">
              <a:rPr lang="en-US" smtClean="0"/>
              <a:t>4/29/2021</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1521872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65E195-C89C-4871-8AE9-903FDB8B6D9D}" type="datetimeFigureOut">
              <a:rPr lang="en-US" smtClean="0"/>
              <a:t>4/29/2021</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110092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65E195-C89C-4871-8AE9-903FDB8B6D9D}" type="datetimeFigureOut">
              <a:rPr lang="en-US" smtClean="0"/>
              <a:t>4/29/2021</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918406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5E195-C89C-4871-8AE9-903FDB8B6D9D}" type="datetimeFigureOut">
              <a:rPr lang="en-US" smtClean="0"/>
              <a:t>4/29/2021</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2497625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65E195-C89C-4871-8AE9-903FDB8B6D9D}" type="datetimeFigureOut">
              <a:rPr lang="en-US" smtClean="0"/>
              <a:t>4/29/2021</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943659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65E195-C89C-4871-8AE9-903FDB8B6D9D}" type="datetimeFigureOut">
              <a:rPr lang="en-US" smtClean="0"/>
              <a:t>4/29/2021</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2522290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1">
                    <a:lumMod val="75000"/>
                    <a:lumOff val="25000"/>
                  </a:schemeClr>
                </a:solidFill>
              </a:defRPr>
            </a:lvl1pPr>
          </a:lstStyle>
          <a:p>
            <a:fld id="{4665E195-C89C-4871-8AE9-903FDB8B6D9D}" type="datetimeFigureOut">
              <a:rPr lang="en-US" smtClean="0"/>
              <a:pPr/>
              <a:t>4/29/2021</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75000"/>
                    <a:lumOff val="2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75000"/>
                    <a:lumOff val="25000"/>
                  </a:schemeClr>
                </a:solidFill>
              </a:defRPr>
            </a:lvl1pPr>
          </a:lstStyle>
          <a:p>
            <a:fld id="{062D6987-FB6D-4DB8-81B8-AD0F35E3BB5F}" type="slidenum">
              <a:rPr lang="en-US" smtClean="0"/>
              <a:pPr/>
              <a:t>‹#›</a:t>
            </a:fld>
            <a:endParaRPr lang="en-US"/>
          </a:p>
        </p:txBody>
      </p:sp>
    </p:spTree>
    <p:extLst>
      <p:ext uri="{BB962C8B-B14F-4D97-AF65-F5344CB8AC3E}">
        <p14:creationId xmlns:p14="http://schemas.microsoft.com/office/powerpoint/2010/main" val="9815629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2300" y="889000"/>
            <a:ext cx="10985500" cy="5663089"/>
          </a:xfrm>
          <a:prstGeom prst="rect">
            <a:avLst/>
          </a:prstGeom>
          <a:noFill/>
        </p:spPr>
        <p:txBody>
          <a:bodyPr wrap="square" rtlCol="0">
            <a:spAutoFit/>
          </a:bodyPr>
          <a:lstStyle/>
          <a:p>
            <a:pPr algn="ctr"/>
            <a:r>
              <a:rPr lang="en-US" sz="4400" b="1" dirty="0" smtClean="0">
                <a:latin typeface="Times New Roman" panose="02020603050405020304" pitchFamily="18" charset="0"/>
                <a:cs typeface="Times New Roman" panose="02020603050405020304" pitchFamily="18" charset="0"/>
              </a:rPr>
              <a:t>TIME TRACKING AND TASK MANAGEMENT SYSTEM FOR THESIS</a:t>
            </a:r>
          </a:p>
          <a:p>
            <a:endParaRPr lang="en-US" dirty="0"/>
          </a:p>
          <a:p>
            <a:endParaRPr lang="en-US" dirty="0" smtClean="0"/>
          </a:p>
          <a:p>
            <a:endParaRPr lang="en-US" dirty="0"/>
          </a:p>
          <a:p>
            <a:endParaRPr lang="en-US" sz="2000" b="1"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PROPONENTS:</a:t>
            </a:r>
          </a:p>
          <a:p>
            <a:r>
              <a:rPr lang="en-US" sz="2000" b="1" dirty="0" smtClean="0">
                <a:latin typeface="Times New Roman" panose="02020603050405020304" pitchFamily="18" charset="0"/>
                <a:cs typeface="Times New Roman" panose="02020603050405020304" pitchFamily="18" charset="0"/>
              </a:rPr>
              <a:t>ACHACOSO, MARK VINCENT R.</a:t>
            </a:r>
          </a:p>
          <a:p>
            <a:r>
              <a:rPr lang="en-US" sz="2000" b="1" dirty="0" smtClean="0">
                <a:latin typeface="Times New Roman" panose="02020603050405020304" pitchFamily="18" charset="0"/>
                <a:cs typeface="Times New Roman" panose="02020603050405020304" pitchFamily="18" charset="0"/>
              </a:rPr>
              <a:t>MORENO, PAOLO JOSEPH L.</a:t>
            </a:r>
          </a:p>
          <a:p>
            <a:r>
              <a:rPr lang="en-US" sz="2000" b="1" dirty="0" smtClean="0">
                <a:latin typeface="Times New Roman" panose="02020603050405020304" pitchFamily="18" charset="0"/>
                <a:cs typeface="Times New Roman" panose="02020603050405020304" pitchFamily="18" charset="0"/>
              </a:rPr>
              <a:t>NACUA, MARY B.</a:t>
            </a:r>
          </a:p>
          <a:p>
            <a:r>
              <a:rPr lang="en-US" sz="2000" b="1" dirty="0" smtClean="0">
                <a:latin typeface="Times New Roman" panose="02020603050405020304" pitchFamily="18" charset="0"/>
                <a:cs typeface="Times New Roman" panose="02020603050405020304" pitchFamily="18" charset="0"/>
              </a:rPr>
              <a:t>ROA, JULIEREN P.</a:t>
            </a:r>
          </a:p>
        </p:txBody>
      </p:sp>
    </p:spTree>
    <p:extLst>
      <p:ext uri="{BB962C8B-B14F-4D97-AF65-F5344CB8AC3E}">
        <p14:creationId xmlns:p14="http://schemas.microsoft.com/office/powerpoint/2010/main" val="1756136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3900" y="673100"/>
            <a:ext cx="10668000" cy="3785652"/>
          </a:xfrm>
          <a:prstGeom prst="rect">
            <a:avLst/>
          </a:prstGeom>
          <a:noFill/>
        </p:spPr>
        <p:txBody>
          <a:bodyPr wrap="square" rtlCol="0">
            <a:spAutoFit/>
          </a:bodyPr>
          <a:lstStyle/>
          <a:p>
            <a:pPr algn="ctr"/>
            <a:endParaRPr lang="en-US" sz="4000" b="1" dirty="0" smtClean="0">
              <a:latin typeface="Times New Roman" panose="02020603050405020304" pitchFamily="18" charset="0"/>
              <a:cs typeface="Times New Roman" panose="02020603050405020304" pitchFamily="18" charset="0"/>
            </a:endParaRPr>
          </a:p>
          <a:p>
            <a:pPr algn="ctr"/>
            <a:r>
              <a:rPr lang="en-US" sz="4000" b="1" dirty="0" smtClean="0">
                <a:latin typeface="Times New Roman" panose="02020603050405020304" pitchFamily="18" charset="0"/>
                <a:cs typeface="Times New Roman" panose="02020603050405020304" pitchFamily="18" charset="0"/>
              </a:rPr>
              <a:t>CHAPTER III</a:t>
            </a:r>
          </a:p>
          <a:p>
            <a:pPr algn="ctr"/>
            <a:endParaRPr lang="en-US" sz="4000" b="1" dirty="0" smtClean="0">
              <a:latin typeface="Times New Roman" panose="02020603050405020304" pitchFamily="18" charset="0"/>
              <a:cs typeface="Times New Roman" panose="02020603050405020304" pitchFamily="18" charset="0"/>
            </a:endParaRPr>
          </a:p>
          <a:p>
            <a:pPr algn="ctr"/>
            <a:endParaRPr lang="en-US" sz="4000" b="1" dirty="0">
              <a:latin typeface="Times New Roman" panose="02020603050405020304" pitchFamily="18" charset="0"/>
              <a:cs typeface="Times New Roman" panose="02020603050405020304" pitchFamily="18" charset="0"/>
            </a:endParaRPr>
          </a:p>
          <a:p>
            <a:pPr algn="ctr"/>
            <a:endParaRPr lang="en-US" sz="4000" b="1" dirty="0">
              <a:latin typeface="Times New Roman" panose="02020603050405020304" pitchFamily="18" charset="0"/>
              <a:cs typeface="Times New Roman" panose="02020603050405020304" pitchFamily="18" charset="0"/>
            </a:endParaRPr>
          </a:p>
          <a:p>
            <a:pPr algn="ctr"/>
            <a:r>
              <a:rPr lang="en-US" sz="4000" b="1" dirty="0" smtClean="0">
                <a:latin typeface="Times New Roman" panose="02020603050405020304" pitchFamily="18" charset="0"/>
                <a:cs typeface="Times New Roman" panose="02020603050405020304" pitchFamily="18" charset="0"/>
              </a:rPr>
              <a:t>RESEARCH DESIGN AND METHODOLOGY</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26685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5100" y="355600"/>
            <a:ext cx="11696700" cy="2800767"/>
          </a:xfrm>
          <a:prstGeom prst="rect">
            <a:avLst/>
          </a:prstGeom>
          <a:noFill/>
        </p:spPr>
        <p:txBody>
          <a:bodyPr wrap="square" rtlCol="0">
            <a:spAutoFit/>
          </a:bodyPr>
          <a:lstStyle/>
          <a:p>
            <a:pPr algn="ctr"/>
            <a:endParaRPr lang="en-US" sz="4400" dirty="0" smtClean="0">
              <a:latin typeface="Times New Roman" panose="02020603050405020304" pitchFamily="18" charset="0"/>
              <a:cs typeface="Times New Roman" panose="02020603050405020304" pitchFamily="18" charset="0"/>
            </a:endParaRPr>
          </a:p>
          <a:p>
            <a:pPr algn="ctr"/>
            <a:endParaRPr lang="en-US" sz="4400" dirty="0">
              <a:latin typeface="Times New Roman" panose="02020603050405020304" pitchFamily="18" charset="0"/>
              <a:cs typeface="Times New Roman" panose="02020603050405020304" pitchFamily="18" charset="0"/>
            </a:endParaRPr>
          </a:p>
          <a:p>
            <a:pPr algn="ctr"/>
            <a:endParaRPr lang="en-US" sz="4400" dirty="0" smtClean="0">
              <a:latin typeface="Times New Roman" panose="02020603050405020304" pitchFamily="18" charset="0"/>
              <a:cs typeface="Times New Roman" panose="02020603050405020304" pitchFamily="18" charset="0"/>
            </a:endParaRPr>
          </a:p>
          <a:p>
            <a:pPr algn="ctr"/>
            <a:r>
              <a:rPr lang="en-US" sz="4400" dirty="0" smtClean="0">
                <a:latin typeface="Times New Roman" panose="02020603050405020304" pitchFamily="18" charset="0"/>
                <a:cs typeface="Times New Roman" panose="02020603050405020304" pitchFamily="18" charset="0"/>
              </a:rPr>
              <a:t>DIAGRAMS</a:t>
            </a:r>
          </a:p>
        </p:txBody>
      </p:sp>
    </p:spTree>
    <p:extLst>
      <p:ext uri="{BB962C8B-B14F-4D97-AF65-F5344CB8AC3E}">
        <p14:creationId xmlns:p14="http://schemas.microsoft.com/office/powerpoint/2010/main" val="21456003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6518" y="389964"/>
            <a:ext cx="6454588"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CONTEXT DIAGRAM</a:t>
            </a:r>
            <a:endParaRPr lang="en-US" sz="2400" b="1"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1075764" y="968188"/>
            <a:ext cx="10219765" cy="5513294"/>
          </a:xfrm>
          <a:prstGeom prst="rect">
            <a:avLst/>
          </a:prstGeom>
        </p:spPr>
      </p:pic>
    </p:spTree>
    <p:extLst>
      <p:ext uri="{BB962C8B-B14F-4D97-AF65-F5344CB8AC3E}">
        <p14:creationId xmlns:p14="http://schemas.microsoft.com/office/powerpoint/2010/main" val="5348346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024" y="107576"/>
            <a:ext cx="7382435"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USE CASE DIAGRAM</a:t>
            </a:r>
            <a:endParaRPr lang="en-US" sz="2400" b="1"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344706" y="569241"/>
            <a:ext cx="9117106" cy="6100499"/>
          </a:xfrm>
          <a:prstGeom prst="rect">
            <a:avLst/>
          </a:prstGeom>
        </p:spPr>
      </p:pic>
    </p:spTree>
    <p:extLst>
      <p:ext uri="{BB962C8B-B14F-4D97-AF65-F5344CB8AC3E}">
        <p14:creationId xmlns:p14="http://schemas.microsoft.com/office/powerpoint/2010/main" val="6711275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76" y="94129"/>
            <a:ext cx="7100047"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DATA FLOW DIAGRAM</a:t>
            </a:r>
            <a:endParaRPr lang="en-US" sz="2400" b="1"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739586" y="672353"/>
            <a:ext cx="10771095" cy="5903259"/>
          </a:xfrm>
          <a:prstGeom prst="rect">
            <a:avLst/>
          </a:prstGeom>
        </p:spPr>
      </p:pic>
    </p:spTree>
    <p:extLst>
      <p:ext uri="{BB962C8B-B14F-4D97-AF65-F5344CB8AC3E}">
        <p14:creationId xmlns:p14="http://schemas.microsoft.com/office/powerpoint/2010/main" val="38022056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7917"/>
            <a:ext cx="7395883"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SYSTEM ARCHITECTURE</a:t>
            </a:r>
            <a:endParaRPr lang="en-US" sz="2400" b="1"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609600" y="609582"/>
            <a:ext cx="11099799" cy="5918218"/>
          </a:xfrm>
          <a:prstGeom prst="rect">
            <a:avLst/>
          </a:prstGeom>
        </p:spPr>
      </p:pic>
    </p:spTree>
    <p:extLst>
      <p:ext uri="{BB962C8B-B14F-4D97-AF65-F5344CB8AC3E}">
        <p14:creationId xmlns:p14="http://schemas.microsoft.com/office/powerpoint/2010/main" val="37610314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471" y="201706"/>
            <a:ext cx="7960659"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DATABASE DESIGN</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322729" y="663370"/>
            <a:ext cx="11564471" cy="5979477"/>
          </a:xfrm>
          <a:prstGeom prst="rect">
            <a:avLst/>
          </a:prstGeom>
        </p:spPr>
      </p:pic>
    </p:spTree>
    <p:extLst>
      <p:ext uri="{BB962C8B-B14F-4D97-AF65-F5344CB8AC3E}">
        <p14:creationId xmlns:p14="http://schemas.microsoft.com/office/powerpoint/2010/main" val="36840503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2387" y="188259"/>
            <a:ext cx="6548719"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TOOLS AND TECHNOLOGIES USED</a:t>
            </a:r>
            <a:endParaRPr lang="en-US" sz="2400" b="1" dirty="0">
              <a:latin typeface="Times New Roman" panose="02020603050405020304" pitchFamily="18" charset="0"/>
              <a:cs typeface="Times New Roman" panose="02020603050405020304" pitchFamily="18" charset="0"/>
            </a:endParaRPr>
          </a:p>
        </p:txBody>
      </p:sp>
      <p:pic>
        <p:nvPicPr>
          <p:cNvPr id="2053" name="image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933" y="1076262"/>
            <a:ext cx="2144387" cy="1759713"/>
          </a:xfrm>
          <a:prstGeom prst="rect">
            <a:avLst/>
          </a:prstGeom>
          <a:noFill/>
          <a:extLst>
            <a:ext uri="{909E8E84-426E-40DD-AFC4-6F175D3DCCD1}">
              <a14:hiddenFill xmlns:a14="http://schemas.microsoft.com/office/drawing/2010/main">
                <a:solidFill>
                  <a:srgbClr val="FFFFFF"/>
                </a:solidFill>
              </a14:hiddenFill>
            </a:ext>
          </a:extLst>
        </p:spPr>
      </p:pic>
      <p:pic>
        <p:nvPicPr>
          <p:cNvPr id="2052" name="image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6298" y="1025231"/>
            <a:ext cx="2011737" cy="1810744"/>
          </a:xfrm>
          <a:prstGeom prst="rect">
            <a:avLst/>
          </a:prstGeom>
          <a:noFill/>
          <a:extLst>
            <a:ext uri="{909E8E84-426E-40DD-AFC4-6F175D3DCCD1}">
              <a14:hiddenFill xmlns:a14="http://schemas.microsoft.com/office/drawing/2010/main">
                <a:solidFill>
                  <a:srgbClr val="FFFFFF"/>
                </a:solidFill>
              </a14:hiddenFill>
            </a:ext>
          </a:extLst>
        </p:spPr>
      </p:pic>
      <p:pic>
        <p:nvPicPr>
          <p:cNvPr id="2051" name="image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1217" y="3366263"/>
            <a:ext cx="2809889" cy="1843817"/>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1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796" y="3366263"/>
            <a:ext cx="2355524" cy="1843819"/>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9675" y="1076262"/>
            <a:ext cx="2278603" cy="175971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7"/>
          <p:cNvSpPr>
            <a:spLocks noChangeArrowheads="1"/>
          </p:cNvSpPr>
          <p:nvPr/>
        </p:nvSpPr>
        <p:spPr bwMode="auto">
          <a:xfrm>
            <a:off x="2877671" y="200809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p:cNvPicPr>
            <a:picLocks noChangeAspect="1"/>
          </p:cNvPicPr>
          <p:nvPr/>
        </p:nvPicPr>
        <p:blipFill>
          <a:blip r:embed="rId7"/>
          <a:stretch>
            <a:fillRect/>
          </a:stretch>
        </p:blipFill>
        <p:spPr>
          <a:xfrm>
            <a:off x="7667003" y="3366262"/>
            <a:ext cx="2191275" cy="1843817"/>
          </a:xfrm>
          <a:prstGeom prst="rect">
            <a:avLst/>
          </a:prstGeom>
        </p:spPr>
      </p:pic>
    </p:spTree>
    <p:extLst>
      <p:ext uri="{BB962C8B-B14F-4D97-AF65-F5344CB8AC3E}">
        <p14:creationId xmlns:p14="http://schemas.microsoft.com/office/powerpoint/2010/main" val="922059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2929" y="1089212"/>
            <a:ext cx="8444753" cy="2800767"/>
          </a:xfrm>
          <a:prstGeom prst="rect">
            <a:avLst/>
          </a:prstGeom>
          <a:noFill/>
        </p:spPr>
        <p:txBody>
          <a:bodyPr wrap="square" rtlCol="0">
            <a:spAutoFit/>
          </a:bodyPr>
          <a:lstStyle/>
          <a:p>
            <a:pPr algn="ctr"/>
            <a:r>
              <a:rPr lang="en-US" sz="4400" dirty="0" smtClean="0">
                <a:latin typeface="Times New Roman" panose="02020603050405020304" pitchFamily="18" charset="0"/>
                <a:cs typeface="Times New Roman" panose="02020603050405020304" pitchFamily="18" charset="0"/>
              </a:rPr>
              <a:t>CHAPTER IV</a:t>
            </a:r>
          </a:p>
          <a:p>
            <a:pPr algn="ctr"/>
            <a:endParaRPr lang="en-US" sz="4400" dirty="0">
              <a:latin typeface="Times New Roman" panose="02020603050405020304" pitchFamily="18" charset="0"/>
              <a:cs typeface="Times New Roman" panose="02020603050405020304" pitchFamily="18" charset="0"/>
            </a:endParaRPr>
          </a:p>
          <a:p>
            <a:pPr algn="ctr"/>
            <a:endParaRPr lang="en-US" sz="4400" dirty="0" smtClean="0">
              <a:latin typeface="Times New Roman" panose="02020603050405020304" pitchFamily="18" charset="0"/>
              <a:cs typeface="Times New Roman" panose="02020603050405020304" pitchFamily="18" charset="0"/>
            </a:endParaRPr>
          </a:p>
          <a:p>
            <a:pPr algn="ctr"/>
            <a:r>
              <a:rPr lang="en-US" sz="4400" dirty="0" smtClean="0">
                <a:latin typeface="Times New Roman" panose="02020603050405020304" pitchFamily="18" charset="0"/>
                <a:cs typeface="Times New Roman" panose="02020603050405020304" pitchFamily="18" charset="0"/>
              </a:rPr>
              <a:t>RESULTS AND DISCUSSIONS</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3209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0500" y="228600"/>
            <a:ext cx="3403600" cy="369332"/>
          </a:xfrm>
          <a:prstGeom prst="rect">
            <a:avLst/>
          </a:prstGeom>
          <a:noFill/>
        </p:spPr>
        <p:txBody>
          <a:bodyPr wrap="square" rtlCol="0">
            <a:spAutoFit/>
          </a:bodyPr>
          <a:lstStyle/>
          <a:p>
            <a:r>
              <a:rPr lang="en-US" b="1" dirty="0"/>
              <a:t>Web User </a:t>
            </a:r>
            <a:r>
              <a:rPr lang="en-US" b="1" dirty="0" smtClean="0"/>
              <a:t>Interface</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6248401" y="413266"/>
            <a:ext cx="5469572" cy="2600325"/>
          </a:xfrm>
          <a:prstGeom prst="rect">
            <a:avLst/>
          </a:prstGeom>
          <a:ln>
            <a:solidFill>
              <a:schemeClr val="tx1"/>
            </a:solidFill>
          </a:ln>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6248401" y="3284538"/>
            <a:ext cx="5469572" cy="2600325"/>
          </a:xfrm>
          <a:prstGeom prst="rect">
            <a:avLst/>
          </a:prstGeom>
          <a:ln>
            <a:solidFill>
              <a:schemeClr val="tx1"/>
            </a:solidFill>
          </a:ln>
        </p:spPr>
      </p:pic>
      <p:sp>
        <p:nvSpPr>
          <p:cNvPr id="6" name="TextBox 5"/>
          <p:cNvSpPr txBox="1"/>
          <p:nvPr/>
        </p:nvSpPr>
        <p:spPr>
          <a:xfrm>
            <a:off x="986473" y="6074331"/>
            <a:ext cx="4635500" cy="369332"/>
          </a:xfrm>
          <a:prstGeom prst="rect">
            <a:avLst/>
          </a:prstGeom>
          <a:noFill/>
        </p:spPr>
        <p:txBody>
          <a:bodyPr wrap="square" rtlCol="0">
            <a:spAutoFit/>
          </a:bodyPr>
          <a:lstStyle/>
          <a:p>
            <a:r>
              <a:rPr lang="en-US" b="1" dirty="0"/>
              <a:t>Login Page and Registration Page</a:t>
            </a:r>
            <a:endParaRPr lang="en-US" dirty="0"/>
          </a:p>
        </p:txBody>
      </p:sp>
      <p:sp>
        <p:nvSpPr>
          <p:cNvPr id="7" name="Rectangle 6"/>
          <p:cNvSpPr/>
          <p:nvPr/>
        </p:nvSpPr>
        <p:spPr>
          <a:xfrm>
            <a:off x="419100" y="762000"/>
            <a:ext cx="4940300" cy="5078313"/>
          </a:xfrm>
          <a:prstGeom prst="rect">
            <a:avLst/>
          </a:prstGeom>
        </p:spPr>
        <p:txBody>
          <a:bodyPr wrap="square">
            <a:spAutoFit/>
          </a:bodyPr>
          <a:lstStyle/>
          <a:p>
            <a:pPr indent="457200" algn="just">
              <a:lnSpc>
                <a:spcPct val="200000"/>
              </a:lnSpc>
              <a:spcBef>
                <a:spcPts val="1200"/>
              </a:spcBef>
            </a:pPr>
            <a:r>
              <a:rPr lang="en-US" dirty="0" smtClean="0">
                <a:latin typeface="Times New Roman" panose="02020603050405020304" pitchFamily="18" charset="0"/>
                <a:ea typeface="Times New Roman" panose="02020603050405020304" pitchFamily="18" charset="0"/>
                <a:cs typeface="Century Gothic" panose="020B0502020202020204" pitchFamily="34" charset="0"/>
              </a:rPr>
              <a:t>Login </a:t>
            </a:r>
            <a:r>
              <a:rPr lang="en-US" dirty="0">
                <a:latin typeface="Times New Roman" panose="02020603050405020304" pitchFamily="18" charset="0"/>
                <a:ea typeface="Times New Roman" panose="02020603050405020304" pitchFamily="18" charset="0"/>
                <a:cs typeface="Century Gothic" panose="020B0502020202020204" pitchFamily="34" charset="0"/>
              </a:rPr>
              <a:t>Page and Registration Page of the Time Tracking and Task Management System for Thesis Web Application. To gain access to the application, the user must create an account first before logging in to the system. The user must input all the information needed by the registration page to be able to be registered. After the registration the user will now be able to login to the system according to the username and password registered.</a:t>
            </a:r>
            <a:endParaRPr lang="en-US" sz="1200" dirty="0">
              <a:effectLst/>
              <a:latin typeface="Century Gothic" panose="020B0502020202020204" pitchFamily="34" charset="0"/>
              <a:ea typeface="Century Gothic" panose="020B0502020202020204" pitchFamily="34" charset="0"/>
              <a:cs typeface="Century Gothic" panose="020B0502020202020204" pitchFamily="34" charset="0"/>
            </a:endParaRPr>
          </a:p>
        </p:txBody>
      </p:sp>
    </p:spTree>
    <p:extLst>
      <p:ext uri="{BB962C8B-B14F-4D97-AF65-F5344CB8AC3E}">
        <p14:creationId xmlns:p14="http://schemas.microsoft.com/office/powerpoint/2010/main" val="3061576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1574800"/>
            <a:ext cx="8013700" cy="3416320"/>
          </a:xfrm>
          <a:prstGeom prst="rect">
            <a:avLst/>
          </a:prstGeom>
          <a:noFill/>
        </p:spPr>
        <p:txBody>
          <a:bodyPr wrap="square" rtlCol="0">
            <a:spAutoFit/>
          </a:bodyPr>
          <a:lstStyle/>
          <a:p>
            <a:pPr algn="ctr"/>
            <a:r>
              <a:rPr lang="en-US" sz="3600" b="1" dirty="0" smtClean="0">
                <a:latin typeface="Times New Roman" panose="02020603050405020304" pitchFamily="18" charset="0"/>
                <a:cs typeface="Times New Roman" panose="02020603050405020304" pitchFamily="18" charset="0"/>
              </a:rPr>
              <a:t>CHAPTER 1</a:t>
            </a:r>
          </a:p>
          <a:p>
            <a:pPr algn="ctr"/>
            <a:endParaRPr lang="en-US" sz="3600" b="1" dirty="0">
              <a:latin typeface="Times New Roman" panose="02020603050405020304" pitchFamily="18" charset="0"/>
              <a:cs typeface="Times New Roman" panose="02020603050405020304" pitchFamily="18" charset="0"/>
            </a:endParaRPr>
          </a:p>
          <a:p>
            <a:pPr algn="ctr"/>
            <a:endParaRPr lang="en-US" sz="3600" b="1" dirty="0" smtClean="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endParaRPr lang="en-US" sz="3600" b="1" dirty="0" smtClean="0">
              <a:latin typeface="Times New Roman" panose="02020603050405020304" pitchFamily="18" charset="0"/>
              <a:cs typeface="Times New Roman" panose="02020603050405020304" pitchFamily="18" charset="0"/>
            </a:endParaRPr>
          </a:p>
          <a:p>
            <a:pPr algn="ctr"/>
            <a:r>
              <a:rPr lang="en-US" sz="3600" b="1" dirty="0">
                <a:latin typeface="Times New Roman" panose="02020603050405020304" pitchFamily="18" charset="0"/>
                <a:cs typeface="Times New Roman" panose="02020603050405020304" pitchFamily="18" charset="0"/>
              </a:rPr>
              <a:t>I</a:t>
            </a:r>
            <a:r>
              <a:rPr lang="en-US" sz="3600" b="1" dirty="0" smtClean="0">
                <a:latin typeface="Times New Roman" panose="02020603050405020304" pitchFamily="18" charset="0"/>
                <a:cs typeface="Times New Roman" panose="02020603050405020304" pitchFamily="18" charset="0"/>
              </a:rPr>
              <a:t>NTRODUCTION</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24163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tretch>
            <a:fillRect/>
          </a:stretch>
        </p:blipFill>
        <p:spPr>
          <a:xfrm>
            <a:off x="6451599" y="451986"/>
            <a:ext cx="5173663" cy="2867025"/>
          </a:xfrm>
          <a:prstGeom prst="rect">
            <a:avLst/>
          </a:prstGeom>
          <a:ln>
            <a:solidFill>
              <a:schemeClr val="tx1"/>
            </a:solidFill>
          </a:ln>
        </p:spPr>
      </p:pic>
      <p:pic>
        <p:nvPicPr>
          <p:cNvPr id="3" name="Picture 2"/>
          <p:cNvPicPr/>
          <p:nvPr/>
        </p:nvPicPr>
        <p:blipFill>
          <a:blip r:embed="rId3" cstate="print">
            <a:extLst>
              <a:ext uri="{28A0092B-C50C-407E-A947-70E740481C1C}">
                <a14:useLocalDpi xmlns:a14="http://schemas.microsoft.com/office/drawing/2010/main" val="0"/>
              </a:ext>
            </a:extLst>
          </a:blip>
          <a:stretch>
            <a:fillRect/>
          </a:stretch>
        </p:blipFill>
        <p:spPr>
          <a:xfrm>
            <a:off x="6451600" y="3532187"/>
            <a:ext cx="5173663" cy="3033713"/>
          </a:xfrm>
          <a:prstGeom prst="rect">
            <a:avLst/>
          </a:prstGeom>
          <a:ln>
            <a:solidFill>
              <a:schemeClr val="tx1"/>
            </a:solidFill>
          </a:ln>
        </p:spPr>
      </p:pic>
      <p:sp>
        <p:nvSpPr>
          <p:cNvPr id="4" name="Rectangle 3"/>
          <p:cNvSpPr/>
          <p:nvPr/>
        </p:nvSpPr>
        <p:spPr>
          <a:xfrm>
            <a:off x="303264" y="451986"/>
            <a:ext cx="5653036" cy="646331"/>
          </a:xfrm>
          <a:prstGeom prst="rect">
            <a:avLst/>
          </a:prstGeom>
        </p:spPr>
        <p:txBody>
          <a:bodyPr wrap="square">
            <a:spAutoFit/>
          </a:bodyPr>
          <a:lstStyle/>
          <a:p>
            <a:pPr algn="ctr">
              <a:lnSpc>
                <a:spcPct val="200000"/>
              </a:lnSpc>
              <a:spcBef>
                <a:spcPts val="1200"/>
              </a:spcBef>
              <a:spcAft>
                <a:spcPts val="1200"/>
              </a:spcAft>
            </a:pPr>
            <a:r>
              <a:rPr lang="en-US" b="1" dirty="0">
                <a:latin typeface="Times New Roman" panose="02020603050405020304" pitchFamily="18" charset="0"/>
                <a:ea typeface="Times New Roman" panose="02020603050405020304" pitchFamily="18" charset="0"/>
                <a:cs typeface="Century Gothic" panose="020B0502020202020204" pitchFamily="34" charset="0"/>
              </a:rPr>
              <a:t>Adviser Dashboard and Adviser Report Dashboard</a:t>
            </a:r>
            <a:endParaRPr lang="en-US" sz="1200" dirty="0">
              <a:effectLst/>
              <a:latin typeface="Century Gothic" panose="020B0502020202020204" pitchFamily="34" charset="0"/>
              <a:ea typeface="Century Gothic" panose="020B0502020202020204" pitchFamily="34" charset="0"/>
              <a:cs typeface="Century Gothic" panose="020B0502020202020204" pitchFamily="34" charset="0"/>
            </a:endParaRPr>
          </a:p>
        </p:txBody>
      </p:sp>
      <p:sp>
        <p:nvSpPr>
          <p:cNvPr id="5" name="Rectangle 4"/>
          <p:cNvSpPr/>
          <p:nvPr/>
        </p:nvSpPr>
        <p:spPr>
          <a:xfrm>
            <a:off x="800100" y="1651000"/>
            <a:ext cx="5156200" cy="3416320"/>
          </a:xfrm>
          <a:prstGeom prst="rect">
            <a:avLst/>
          </a:prstGeom>
        </p:spPr>
        <p:txBody>
          <a:bodyPr wrap="square">
            <a:spAutoFit/>
          </a:bodyPr>
          <a:lstStyle/>
          <a:p>
            <a:pPr algn="just">
              <a:lnSpc>
                <a:spcPct val="200000"/>
              </a:lnSpc>
              <a:spcBef>
                <a:spcPts val="1200"/>
              </a:spcBef>
              <a:spcAft>
                <a:spcPts val="1200"/>
              </a:spcAft>
            </a:pPr>
            <a:r>
              <a:rPr lang="en-US" dirty="0">
                <a:latin typeface="Times New Roman" panose="02020603050405020304" pitchFamily="18" charset="0"/>
                <a:ea typeface="Times New Roman" panose="02020603050405020304" pitchFamily="18" charset="0"/>
                <a:cs typeface="Century Gothic" panose="020B0502020202020204" pitchFamily="34" charset="0"/>
              </a:rPr>
              <a:t>	</a:t>
            </a:r>
            <a:r>
              <a:rPr lang="en-US" dirty="0" smtClean="0">
                <a:latin typeface="Times New Roman" panose="02020603050405020304" pitchFamily="18" charset="0"/>
                <a:ea typeface="Times New Roman" panose="02020603050405020304" pitchFamily="18" charset="0"/>
                <a:cs typeface="Century Gothic" panose="020B0502020202020204" pitchFamily="34" charset="0"/>
              </a:rPr>
              <a:t>In </a:t>
            </a:r>
            <a:r>
              <a:rPr lang="en-US" dirty="0">
                <a:latin typeface="Times New Roman" panose="02020603050405020304" pitchFamily="18" charset="0"/>
                <a:ea typeface="Times New Roman" panose="02020603050405020304" pitchFamily="18" charset="0"/>
                <a:cs typeface="Century Gothic" panose="020B0502020202020204" pitchFamily="34" charset="0"/>
              </a:rPr>
              <a:t>this dashboard, reflects the Projects, team and individual’s progress, Total Tasks and Status of projects. In Adviser Report Dashboard, reflects the Project Progress, Task, Completed Tasks, Progress and the Status. Through this, adviser will now be able to monitor the students who are under their advisory.</a:t>
            </a:r>
            <a:endParaRPr lang="en-US" sz="1200" dirty="0">
              <a:effectLst/>
              <a:latin typeface="Century Gothic" panose="020B0502020202020204" pitchFamily="34" charset="0"/>
              <a:ea typeface="Century Gothic" panose="020B0502020202020204" pitchFamily="34" charset="0"/>
              <a:cs typeface="Century Gothic" panose="020B0502020202020204" pitchFamily="34" charset="0"/>
            </a:endParaRPr>
          </a:p>
        </p:txBody>
      </p:sp>
    </p:spTree>
    <p:extLst>
      <p:ext uri="{BB962C8B-B14F-4D97-AF65-F5344CB8AC3E}">
        <p14:creationId xmlns:p14="http://schemas.microsoft.com/office/powerpoint/2010/main" val="39090669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tretch>
            <a:fillRect/>
          </a:stretch>
        </p:blipFill>
        <p:spPr>
          <a:xfrm>
            <a:off x="6362700" y="459422"/>
            <a:ext cx="5326063" cy="2764155"/>
          </a:xfrm>
          <a:prstGeom prst="rect">
            <a:avLst/>
          </a:prstGeom>
          <a:ln>
            <a:solidFill>
              <a:schemeClr val="tx1"/>
            </a:solidFill>
          </a:ln>
        </p:spPr>
      </p:pic>
      <p:pic>
        <p:nvPicPr>
          <p:cNvPr id="3" name="Picture 2"/>
          <p:cNvPicPr/>
          <p:nvPr/>
        </p:nvPicPr>
        <p:blipFill>
          <a:blip r:embed="rId3" cstate="print">
            <a:extLst>
              <a:ext uri="{28A0092B-C50C-407E-A947-70E740481C1C}">
                <a14:useLocalDpi xmlns:a14="http://schemas.microsoft.com/office/drawing/2010/main" val="0"/>
              </a:ext>
            </a:extLst>
          </a:blip>
          <a:stretch>
            <a:fillRect/>
          </a:stretch>
        </p:blipFill>
        <p:spPr>
          <a:xfrm>
            <a:off x="6362700" y="3393122"/>
            <a:ext cx="5326063" cy="3083878"/>
          </a:xfrm>
          <a:prstGeom prst="rect">
            <a:avLst/>
          </a:prstGeom>
          <a:ln>
            <a:solidFill>
              <a:schemeClr val="tx1"/>
            </a:solidFill>
          </a:ln>
        </p:spPr>
      </p:pic>
      <p:sp>
        <p:nvSpPr>
          <p:cNvPr id="4" name="Rectangle 3"/>
          <p:cNvSpPr/>
          <p:nvPr/>
        </p:nvSpPr>
        <p:spPr>
          <a:xfrm>
            <a:off x="286669" y="136256"/>
            <a:ext cx="3414461" cy="646331"/>
          </a:xfrm>
          <a:prstGeom prst="rect">
            <a:avLst/>
          </a:prstGeom>
        </p:spPr>
        <p:txBody>
          <a:bodyPr wrap="none">
            <a:spAutoFit/>
          </a:bodyPr>
          <a:lstStyle/>
          <a:p>
            <a:pPr algn="ctr">
              <a:lnSpc>
                <a:spcPct val="200000"/>
              </a:lnSpc>
              <a:spcBef>
                <a:spcPts val="1200"/>
              </a:spcBef>
              <a:spcAft>
                <a:spcPts val="1200"/>
              </a:spcAft>
            </a:pPr>
            <a:r>
              <a:rPr lang="en-US" b="1" dirty="0">
                <a:latin typeface="Times New Roman" panose="02020603050405020304" pitchFamily="18" charset="0"/>
                <a:ea typeface="Times New Roman" panose="02020603050405020304" pitchFamily="18" charset="0"/>
                <a:cs typeface="Century Gothic" panose="020B0502020202020204" pitchFamily="34" charset="0"/>
              </a:rPr>
              <a:t>Adviser View Project Dashboard</a:t>
            </a:r>
            <a:endParaRPr lang="en-US" sz="1200" dirty="0">
              <a:effectLst/>
              <a:latin typeface="Century Gothic" panose="020B0502020202020204" pitchFamily="34" charset="0"/>
              <a:ea typeface="Century Gothic" panose="020B0502020202020204" pitchFamily="34" charset="0"/>
              <a:cs typeface="Century Gothic" panose="020B0502020202020204" pitchFamily="34" charset="0"/>
            </a:endParaRPr>
          </a:p>
        </p:txBody>
      </p:sp>
      <p:sp>
        <p:nvSpPr>
          <p:cNvPr id="5" name="Rectangle 4"/>
          <p:cNvSpPr/>
          <p:nvPr/>
        </p:nvSpPr>
        <p:spPr>
          <a:xfrm>
            <a:off x="558800" y="1166842"/>
            <a:ext cx="5219700" cy="5078313"/>
          </a:xfrm>
          <a:prstGeom prst="rect">
            <a:avLst/>
          </a:prstGeom>
        </p:spPr>
        <p:txBody>
          <a:bodyPr wrap="square">
            <a:spAutoFit/>
          </a:bodyPr>
          <a:lstStyle/>
          <a:p>
            <a:pPr algn="just">
              <a:lnSpc>
                <a:spcPct val="200000"/>
              </a:lnSpc>
              <a:spcBef>
                <a:spcPts val="1200"/>
              </a:spcBef>
              <a:spcAft>
                <a:spcPts val="1200"/>
              </a:spcAft>
            </a:pPr>
            <a:r>
              <a:rPr lang="en-US" dirty="0" smtClean="0">
                <a:latin typeface="Times New Roman" panose="02020603050405020304" pitchFamily="18" charset="0"/>
                <a:ea typeface="Times New Roman" panose="02020603050405020304" pitchFamily="18" charset="0"/>
                <a:cs typeface="Century Gothic" panose="020B0502020202020204" pitchFamily="34" charset="0"/>
              </a:rPr>
              <a:t>	Adviser </a:t>
            </a:r>
            <a:r>
              <a:rPr lang="en-US" dirty="0">
                <a:latin typeface="Times New Roman" panose="02020603050405020304" pitchFamily="18" charset="0"/>
                <a:ea typeface="Times New Roman" panose="02020603050405020304" pitchFamily="18" charset="0"/>
                <a:cs typeface="Century Gothic" panose="020B0502020202020204" pitchFamily="34" charset="0"/>
              </a:rPr>
              <a:t>would be able to monitor the team under their advisory, it reflects the name of the project, description of the project, members, date, the assign project leader and status of the project. The adviser also monitor through Gantt Chart the date of when started and when it will be finish. The adviser can also monitor through the Task List the Tasks that was assign, the assign members, status of the tasks, and the time rendered to the tasks.</a:t>
            </a:r>
            <a:endParaRPr lang="en-US" sz="1200" dirty="0">
              <a:effectLst/>
              <a:latin typeface="Century Gothic" panose="020B0502020202020204" pitchFamily="34" charset="0"/>
              <a:ea typeface="Century Gothic" panose="020B0502020202020204" pitchFamily="34" charset="0"/>
              <a:cs typeface="Century Gothic" panose="020B0502020202020204" pitchFamily="34" charset="0"/>
            </a:endParaRPr>
          </a:p>
        </p:txBody>
      </p:sp>
    </p:spTree>
    <p:extLst>
      <p:ext uri="{BB962C8B-B14F-4D97-AF65-F5344CB8AC3E}">
        <p14:creationId xmlns:p14="http://schemas.microsoft.com/office/powerpoint/2010/main" val="39265316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tretch>
            <a:fillRect/>
          </a:stretch>
        </p:blipFill>
        <p:spPr>
          <a:xfrm>
            <a:off x="6305550" y="414337"/>
            <a:ext cx="5273675" cy="2905125"/>
          </a:xfrm>
          <a:prstGeom prst="rect">
            <a:avLst/>
          </a:prstGeom>
          <a:ln>
            <a:solidFill>
              <a:schemeClr val="tx1"/>
            </a:solidFill>
          </a:ln>
        </p:spPr>
      </p:pic>
      <p:pic>
        <p:nvPicPr>
          <p:cNvPr id="3" name="Picture 2"/>
          <p:cNvPicPr/>
          <p:nvPr/>
        </p:nvPicPr>
        <p:blipFill>
          <a:blip r:embed="rId3" cstate="print">
            <a:extLst>
              <a:ext uri="{28A0092B-C50C-407E-A947-70E740481C1C}">
                <a14:useLocalDpi xmlns:a14="http://schemas.microsoft.com/office/drawing/2010/main" val="0"/>
              </a:ext>
            </a:extLst>
          </a:blip>
          <a:stretch>
            <a:fillRect/>
          </a:stretch>
        </p:blipFill>
        <p:spPr>
          <a:xfrm>
            <a:off x="6305549" y="3505199"/>
            <a:ext cx="5273675" cy="2876550"/>
          </a:xfrm>
          <a:prstGeom prst="rect">
            <a:avLst/>
          </a:prstGeom>
          <a:ln>
            <a:solidFill>
              <a:schemeClr val="tx1"/>
            </a:solidFill>
          </a:ln>
        </p:spPr>
      </p:pic>
      <p:sp>
        <p:nvSpPr>
          <p:cNvPr id="4" name="Rectangle 3"/>
          <p:cNvSpPr/>
          <p:nvPr/>
        </p:nvSpPr>
        <p:spPr>
          <a:xfrm>
            <a:off x="101600" y="266701"/>
            <a:ext cx="5943600" cy="646331"/>
          </a:xfrm>
          <a:prstGeom prst="rect">
            <a:avLst/>
          </a:prstGeom>
        </p:spPr>
        <p:txBody>
          <a:bodyPr wrap="square">
            <a:spAutoFit/>
          </a:bodyPr>
          <a:lstStyle/>
          <a:p>
            <a:r>
              <a:rPr lang="en-US" b="1" dirty="0">
                <a:latin typeface="Times New Roman" panose="02020603050405020304" pitchFamily="18" charset="0"/>
                <a:ea typeface="Times New Roman" panose="02020603050405020304" pitchFamily="18" charset="0"/>
              </a:rPr>
              <a:t>Adviser Comment Dashboard and Adviser Evaluation Dashboard</a:t>
            </a:r>
            <a:endParaRPr lang="en-US" dirty="0"/>
          </a:p>
        </p:txBody>
      </p:sp>
      <p:sp>
        <p:nvSpPr>
          <p:cNvPr id="5" name="Rectangle 4"/>
          <p:cNvSpPr/>
          <p:nvPr/>
        </p:nvSpPr>
        <p:spPr>
          <a:xfrm>
            <a:off x="254000" y="1098769"/>
            <a:ext cx="5118100" cy="4278094"/>
          </a:xfrm>
          <a:prstGeom prst="rect">
            <a:avLst/>
          </a:prstGeom>
        </p:spPr>
        <p:txBody>
          <a:bodyPr wrap="square">
            <a:spAutoFit/>
          </a:bodyPr>
          <a:lstStyle/>
          <a:p>
            <a:pPr algn="just">
              <a:lnSpc>
                <a:spcPct val="200000"/>
              </a:lnSpc>
              <a:spcBef>
                <a:spcPts val="1200"/>
              </a:spcBef>
              <a:spcAft>
                <a:spcPts val="1200"/>
              </a:spcAft>
            </a:pPr>
            <a:r>
              <a:rPr lang="en-US" dirty="0" smtClean="0">
                <a:latin typeface="Times New Roman" panose="02020603050405020304" pitchFamily="18" charset="0"/>
                <a:ea typeface="Times New Roman" panose="02020603050405020304" pitchFamily="18" charset="0"/>
                <a:cs typeface="Century Gothic" panose="020B0502020202020204" pitchFamily="34" charset="0"/>
              </a:rPr>
              <a:t>	The </a:t>
            </a:r>
            <a:r>
              <a:rPr lang="en-US" dirty="0">
                <a:latin typeface="Times New Roman" panose="02020603050405020304" pitchFamily="18" charset="0"/>
                <a:ea typeface="Times New Roman" panose="02020603050405020304" pitchFamily="18" charset="0"/>
                <a:cs typeface="Century Gothic" panose="020B0502020202020204" pitchFamily="34" charset="0"/>
              </a:rPr>
              <a:t>adviser can evaluate and give comment to student who finish the assign task by the project leader. The adviser can input the grade according to the finish task after the evaluation. The adviser can also upload a file if there is any revision to be made.	</a:t>
            </a:r>
            <a:endParaRPr lang="en-US" sz="1200" dirty="0">
              <a:latin typeface="Century Gothic" panose="020B0502020202020204" pitchFamily="34" charset="0"/>
              <a:ea typeface="Century Gothic" panose="020B0502020202020204" pitchFamily="34" charset="0"/>
              <a:cs typeface="Century Gothic" panose="020B0502020202020204" pitchFamily="34" charset="0"/>
            </a:endParaRPr>
          </a:p>
          <a:p>
            <a:pPr algn="just">
              <a:lnSpc>
                <a:spcPct val="200000"/>
              </a:lnSpc>
              <a:spcBef>
                <a:spcPts val="1200"/>
              </a:spcBef>
              <a:spcAft>
                <a:spcPts val="1200"/>
              </a:spcAft>
            </a:pPr>
            <a:r>
              <a:rPr lang="en-US" b="1" dirty="0">
                <a:latin typeface="Times New Roman" panose="02020603050405020304" pitchFamily="18" charset="0"/>
                <a:ea typeface="Times New Roman" panose="02020603050405020304" pitchFamily="18" charset="0"/>
                <a:cs typeface="Century Gothic" panose="020B0502020202020204" pitchFamily="34" charset="0"/>
              </a:rPr>
              <a:t> </a:t>
            </a:r>
            <a:endParaRPr lang="en-US" sz="1200" dirty="0">
              <a:effectLst/>
              <a:latin typeface="Century Gothic" panose="020B0502020202020204" pitchFamily="34" charset="0"/>
              <a:ea typeface="Century Gothic" panose="020B0502020202020204" pitchFamily="34" charset="0"/>
              <a:cs typeface="Century Gothic" panose="020B0502020202020204" pitchFamily="34" charset="0"/>
            </a:endParaRPr>
          </a:p>
        </p:txBody>
      </p:sp>
    </p:spTree>
    <p:extLst>
      <p:ext uri="{BB962C8B-B14F-4D97-AF65-F5344CB8AC3E}">
        <p14:creationId xmlns:p14="http://schemas.microsoft.com/office/powerpoint/2010/main" val="15347188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tretch>
            <a:fillRect/>
          </a:stretch>
        </p:blipFill>
        <p:spPr>
          <a:xfrm>
            <a:off x="6324600" y="400050"/>
            <a:ext cx="5233987" cy="2914650"/>
          </a:xfrm>
          <a:prstGeom prst="rect">
            <a:avLst/>
          </a:prstGeom>
          <a:ln>
            <a:solidFill>
              <a:schemeClr val="tx1"/>
            </a:solidFill>
          </a:ln>
        </p:spPr>
      </p:pic>
      <p:pic>
        <p:nvPicPr>
          <p:cNvPr id="3" name="Picture 2"/>
          <p:cNvPicPr/>
          <p:nvPr/>
        </p:nvPicPr>
        <p:blipFill>
          <a:blip r:embed="rId3" cstate="print">
            <a:extLst>
              <a:ext uri="{28A0092B-C50C-407E-A947-70E740481C1C}">
                <a14:useLocalDpi xmlns:a14="http://schemas.microsoft.com/office/drawing/2010/main" val="0"/>
              </a:ext>
            </a:extLst>
          </a:blip>
          <a:stretch>
            <a:fillRect/>
          </a:stretch>
        </p:blipFill>
        <p:spPr>
          <a:xfrm>
            <a:off x="6324600" y="3479800"/>
            <a:ext cx="5247480" cy="3035300"/>
          </a:xfrm>
          <a:prstGeom prst="rect">
            <a:avLst/>
          </a:prstGeom>
          <a:ln>
            <a:solidFill>
              <a:schemeClr val="tx1"/>
            </a:solidFill>
          </a:ln>
        </p:spPr>
      </p:pic>
      <p:sp>
        <p:nvSpPr>
          <p:cNvPr id="4" name="Rectangle 3"/>
          <p:cNvSpPr/>
          <p:nvPr/>
        </p:nvSpPr>
        <p:spPr>
          <a:xfrm>
            <a:off x="228600" y="400050"/>
            <a:ext cx="6096000" cy="646331"/>
          </a:xfrm>
          <a:prstGeom prst="rect">
            <a:avLst/>
          </a:prstGeom>
        </p:spPr>
        <p:txBody>
          <a:bodyPr>
            <a:spAutoFit/>
          </a:bodyPr>
          <a:lstStyle/>
          <a:p>
            <a:r>
              <a:rPr lang="en-US" b="1" dirty="0">
                <a:latin typeface="Times New Roman" panose="02020603050405020304" pitchFamily="18" charset="0"/>
                <a:ea typeface="Times New Roman" panose="02020603050405020304" pitchFamily="18" charset="0"/>
              </a:rPr>
              <a:t>Project Leader Dashboard and Project Leader Create Project Dashboard</a:t>
            </a:r>
            <a:endParaRPr lang="en-US" dirty="0"/>
          </a:p>
        </p:txBody>
      </p:sp>
      <p:sp>
        <p:nvSpPr>
          <p:cNvPr id="5" name="Rectangle 4"/>
          <p:cNvSpPr/>
          <p:nvPr/>
        </p:nvSpPr>
        <p:spPr>
          <a:xfrm>
            <a:off x="228600" y="1422400"/>
            <a:ext cx="5600700" cy="4524315"/>
          </a:xfrm>
          <a:prstGeom prst="rect">
            <a:avLst/>
          </a:prstGeom>
        </p:spPr>
        <p:txBody>
          <a:bodyPr wrap="square">
            <a:spAutoFit/>
          </a:bodyPr>
          <a:lstStyle/>
          <a:p>
            <a:pPr algn="just">
              <a:lnSpc>
                <a:spcPct val="200000"/>
              </a:lnSpc>
              <a:spcBef>
                <a:spcPts val="1200"/>
              </a:spcBef>
              <a:spcAft>
                <a:spcPts val="1200"/>
              </a:spcAft>
            </a:pPr>
            <a:r>
              <a:rPr lang="en-US" dirty="0" smtClean="0">
                <a:latin typeface="Times New Roman" panose="02020603050405020304" pitchFamily="18" charset="0"/>
                <a:ea typeface="Times New Roman" panose="02020603050405020304" pitchFamily="18" charset="0"/>
                <a:cs typeface="Century Gothic" panose="020B0502020202020204" pitchFamily="34" charset="0"/>
              </a:rPr>
              <a:t>	The </a:t>
            </a:r>
            <a:r>
              <a:rPr lang="en-US" dirty="0">
                <a:latin typeface="Times New Roman" panose="02020603050405020304" pitchFamily="18" charset="0"/>
                <a:ea typeface="Times New Roman" panose="02020603050405020304" pitchFamily="18" charset="0"/>
                <a:cs typeface="Century Gothic" panose="020B0502020202020204" pitchFamily="34" charset="0"/>
              </a:rPr>
              <a:t>Project Leader Dashboard reflects the Projects where the Projects listed, Progress where it reflects the percentage of project, Total Tasks assign and the Status of the project. The Project Leader will be the one to create and assign to the members, the start and end date of the project, choose the adviser, assign team member’s task and description of the task to Create Project Dashboard</a:t>
            </a:r>
            <a:endParaRPr lang="en-US" sz="1200" dirty="0">
              <a:effectLst/>
              <a:latin typeface="Century Gothic" panose="020B0502020202020204" pitchFamily="34" charset="0"/>
              <a:ea typeface="Century Gothic" panose="020B0502020202020204" pitchFamily="34" charset="0"/>
              <a:cs typeface="Century Gothic" panose="020B0502020202020204" pitchFamily="34" charset="0"/>
            </a:endParaRPr>
          </a:p>
        </p:txBody>
      </p:sp>
    </p:spTree>
    <p:extLst>
      <p:ext uri="{BB962C8B-B14F-4D97-AF65-F5344CB8AC3E}">
        <p14:creationId xmlns:p14="http://schemas.microsoft.com/office/powerpoint/2010/main" val="21534511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tretch>
            <a:fillRect/>
          </a:stretch>
        </p:blipFill>
        <p:spPr>
          <a:xfrm>
            <a:off x="6324600" y="368300"/>
            <a:ext cx="5445125" cy="3022600"/>
          </a:xfrm>
          <a:prstGeom prst="rect">
            <a:avLst/>
          </a:prstGeom>
          <a:ln>
            <a:solidFill>
              <a:schemeClr val="tx1"/>
            </a:solidFill>
          </a:ln>
        </p:spPr>
      </p:pic>
      <p:pic>
        <p:nvPicPr>
          <p:cNvPr id="3" name="Picture 2"/>
          <p:cNvPicPr/>
          <p:nvPr/>
        </p:nvPicPr>
        <p:blipFill>
          <a:blip r:embed="rId3" cstate="print">
            <a:extLst>
              <a:ext uri="{28A0092B-C50C-407E-A947-70E740481C1C}">
                <a14:useLocalDpi xmlns:a14="http://schemas.microsoft.com/office/drawing/2010/main" val="0"/>
              </a:ext>
            </a:extLst>
          </a:blip>
          <a:stretch>
            <a:fillRect/>
          </a:stretch>
        </p:blipFill>
        <p:spPr>
          <a:xfrm>
            <a:off x="6324599" y="3598862"/>
            <a:ext cx="5445125" cy="3055938"/>
          </a:xfrm>
          <a:prstGeom prst="rect">
            <a:avLst/>
          </a:prstGeom>
          <a:ln>
            <a:solidFill>
              <a:schemeClr val="tx1"/>
            </a:solidFill>
          </a:ln>
        </p:spPr>
      </p:pic>
      <p:sp>
        <p:nvSpPr>
          <p:cNvPr id="4" name="Rectangle 3"/>
          <p:cNvSpPr/>
          <p:nvPr/>
        </p:nvSpPr>
        <p:spPr>
          <a:xfrm>
            <a:off x="139699" y="368300"/>
            <a:ext cx="6096000" cy="1200329"/>
          </a:xfrm>
          <a:prstGeom prst="rect">
            <a:avLst/>
          </a:prstGeom>
        </p:spPr>
        <p:txBody>
          <a:bodyPr>
            <a:spAutoFit/>
          </a:bodyPr>
          <a:lstStyle/>
          <a:p>
            <a:pPr algn="ctr">
              <a:lnSpc>
                <a:spcPct val="200000"/>
              </a:lnSpc>
              <a:spcBef>
                <a:spcPts val="1200"/>
              </a:spcBef>
              <a:spcAft>
                <a:spcPts val="1200"/>
              </a:spcAft>
            </a:pPr>
            <a:r>
              <a:rPr lang="en-US" b="1" dirty="0">
                <a:latin typeface="Times New Roman" panose="02020603050405020304" pitchFamily="18" charset="0"/>
                <a:ea typeface="Times New Roman" panose="02020603050405020304" pitchFamily="18" charset="0"/>
                <a:cs typeface="Century Gothic" panose="020B0502020202020204" pitchFamily="34" charset="0"/>
              </a:rPr>
              <a:t>Project Leader Project List Dashboard and Project Leader Edit Project Dashboard</a:t>
            </a:r>
            <a:endParaRPr lang="en-US" sz="1200" dirty="0">
              <a:effectLst/>
              <a:latin typeface="Century Gothic" panose="020B0502020202020204" pitchFamily="34" charset="0"/>
              <a:ea typeface="Century Gothic" panose="020B0502020202020204" pitchFamily="34" charset="0"/>
              <a:cs typeface="Century Gothic" panose="020B0502020202020204" pitchFamily="34" charset="0"/>
            </a:endParaRPr>
          </a:p>
        </p:txBody>
      </p:sp>
      <p:sp>
        <p:nvSpPr>
          <p:cNvPr id="5" name="Rectangle 4"/>
          <p:cNvSpPr/>
          <p:nvPr/>
        </p:nvSpPr>
        <p:spPr>
          <a:xfrm>
            <a:off x="292100" y="1993900"/>
            <a:ext cx="5638800" cy="2971800"/>
          </a:xfrm>
          <a:prstGeom prst="rect">
            <a:avLst/>
          </a:prstGeom>
        </p:spPr>
        <p:txBody>
          <a:bodyPr wrap="square">
            <a:spAutoFit/>
          </a:bodyPr>
          <a:lstStyle/>
          <a:p>
            <a:pPr algn="just">
              <a:lnSpc>
                <a:spcPct val="200000"/>
              </a:lnSpc>
              <a:spcBef>
                <a:spcPts val="1200"/>
              </a:spcBef>
              <a:spcAft>
                <a:spcPts val="1200"/>
              </a:spcAft>
            </a:pPr>
            <a:r>
              <a:rPr lang="en-US" dirty="0" smtClean="0">
                <a:latin typeface="Times New Roman" panose="02020603050405020304" pitchFamily="18" charset="0"/>
                <a:ea typeface="Times New Roman" panose="02020603050405020304" pitchFamily="18" charset="0"/>
                <a:cs typeface="Century Gothic" panose="020B0502020202020204" pitchFamily="34" charset="0"/>
              </a:rPr>
              <a:t>	Project </a:t>
            </a:r>
            <a:r>
              <a:rPr lang="en-US" dirty="0">
                <a:latin typeface="Times New Roman" panose="02020603050405020304" pitchFamily="18" charset="0"/>
                <a:ea typeface="Times New Roman" panose="02020603050405020304" pitchFamily="18" charset="0"/>
                <a:cs typeface="Century Gothic" panose="020B0502020202020204" pitchFamily="34" charset="0"/>
              </a:rPr>
              <a:t>leader will be the one to assign task to the team members, on the project list dashboard reflects the list of the project, date started, due date, status and action. The action button where the project leader can edit and reassign task.</a:t>
            </a:r>
            <a:endParaRPr lang="en-US" sz="1200" dirty="0">
              <a:effectLst/>
              <a:latin typeface="Century Gothic" panose="020B0502020202020204" pitchFamily="34" charset="0"/>
              <a:ea typeface="Century Gothic" panose="020B0502020202020204" pitchFamily="34" charset="0"/>
              <a:cs typeface="Century Gothic" panose="020B0502020202020204" pitchFamily="34" charset="0"/>
            </a:endParaRPr>
          </a:p>
        </p:txBody>
      </p:sp>
    </p:spTree>
    <p:extLst>
      <p:ext uri="{BB962C8B-B14F-4D97-AF65-F5344CB8AC3E}">
        <p14:creationId xmlns:p14="http://schemas.microsoft.com/office/powerpoint/2010/main" val="34657070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tretch>
            <a:fillRect/>
          </a:stretch>
        </p:blipFill>
        <p:spPr>
          <a:xfrm>
            <a:off x="6285705" y="317500"/>
            <a:ext cx="5514975" cy="2895600"/>
          </a:xfrm>
          <a:prstGeom prst="rect">
            <a:avLst/>
          </a:prstGeom>
          <a:ln>
            <a:solidFill>
              <a:schemeClr val="tx1"/>
            </a:solidFill>
          </a:ln>
        </p:spPr>
      </p:pic>
      <p:pic>
        <p:nvPicPr>
          <p:cNvPr id="3" name="Picture 2"/>
          <p:cNvPicPr/>
          <p:nvPr/>
        </p:nvPicPr>
        <p:blipFill>
          <a:blip r:embed="rId3" cstate="print">
            <a:extLst>
              <a:ext uri="{28A0092B-C50C-407E-A947-70E740481C1C}">
                <a14:useLocalDpi xmlns:a14="http://schemas.microsoft.com/office/drawing/2010/main" val="0"/>
              </a:ext>
            </a:extLst>
          </a:blip>
          <a:stretch>
            <a:fillRect/>
          </a:stretch>
        </p:blipFill>
        <p:spPr>
          <a:xfrm>
            <a:off x="6285705" y="3365500"/>
            <a:ext cx="5514975" cy="3073400"/>
          </a:xfrm>
          <a:prstGeom prst="rect">
            <a:avLst/>
          </a:prstGeom>
          <a:ln>
            <a:solidFill>
              <a:schemeClr val="tx1"/>
            </a:solidFill>
          </a:ln>
        </p:spPr>
      </p:pic>
      <p:sp>
        <p:nvSpPr>
          <p:cNvPr id="4" name="Rectangle 3"/>
          <p:cNvSpPr/>
          <p:nvPr/>
        </p:nvSpPr>
        <p:spPr>
          <a:xfrm>
            <a:off x="1694454" y="317500"/>
            <a:ext cx="2388474" cy="369332"/>
          </a:xfrm>
          <a:prstGeom prst="rect">
            <a:avLst/>
          </a:prstGeom>
        </p:spPr>
        <p:txBody>
          <a:bodyPr wrap="none">
            <a:spAutoFit/>
          </a:bodyPr>
          <a:lstStyle/>
          <a:p>
            <a:r>
              <a:rPr lang="en-US" b="1" dirty="0" smtClean="0">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Project Leader Board</a:t>
            </a:r>
            <a:endParaRPr lang="en-US" dirty="0"/>
          </a:p>
        </p:txBody>
      </p:sp>
      <p:sp>
        <p:nvSpPr>
          <p:cNvPr id="5" name="Rectangle 4"/>
          <p:cNvSpPr/>
          <p:nvPr/>
        </p:nvSpPr>
        <p:spPr>
          <a:xfrm>
            <a:off x="495300" y="939800"/>
            <a:ext cx="5435600" cy="4524315"/>
          </a:xfrm>
          <a:prstGeom prst="rect">
            <a:avLst/>
          </a:prstGeom>
        </p:spPr>
        <p:txBody>
          <a:bodyPr wrap="square">
            <a:spAutoFit/>
          </a:bodyPr>
          <a:lstStyle/>
          <a:p>
            <a:pPr algn="just">
              <a:lnSpc>
                <a:spcPct val="200000"/>
              </a:lnSpc>
              <a:spcBef>
                <a:spcPts val="1200"/>
              </a:spcBef>
              <a:spcAft>
                <a:spcPts val="1200"/>
              </a:spcAft>
            </a:pPr>
            <a:r>
              <a:rPr lang="en-US" dirty="0" smtClean="0">
                <a:latin typeface="Times New Roman" panose="02020603050405020304" pitchFamily="18" charset="0"/>
                <a:ea typeface="Times New Roman" panose="02020603050405020304" pitchFamily="18" charset="0"/>
                <a:cs typeface="Century Gothic" panose="020B0502020202020204" pitchFamily="34" charset="0"/>
              </a:rPr>
              <a:t>	The </a:t>
            </a:r>
            <a:r>
              <a:rPr lang="en-US" dirty="0">
                <a:latin typeface="Times New Roman" panose="02020603050405020304" pitchFamily="18" charset="0"/>
                <a:ea typeface="Times New Roman" panose="02020603050405020304" pitchFamily="18" charset="0"/>
                <a:cs typeface="Century Gothic" panose="020B0502020202020204" pitchFamily="34" charset="0"/>
              </a:rPr>
              <a:t>project leader board reflects the project name, description, members, the date of the project, project leader and the status. The project leader can add task and assign it to the team members. After assigning the task it will reflect to the Task List table, and if the project leader has also task it will reflect to the My List table. The project leader board has also Gantt chart where the scheduling of the projects reflects.</a:t>
            </a:r>
            <a:endParaRPr lang="en-US" sz="1200" dirty="0">
              <a:effectLst/>
              <a:latin typeface="Century Gothic" panose="020B0502020202020204" pitchFamily="34" charset="0"/>
              <a:ea typeface="Century Gothic" panose="020B0502020202020204" pitchFamily="34" charset="0"/>
              <a:cs typeface="Century Gothic" panose="020B0502020202020204" pitchFamily="34" charset="0"/>
            </a:endParaRPr>
          </a:p>
        </p:txBody>
      </p:sp>
    </p:spTree>
    <p:extLst>
      <p:ext uri="{BB962C8B-B14F-4D97-AF65-F5344CB8AC3E}">
        <p14:creationId xmlns:p14="http://schemas.microsoft.com/office/powerpoint/2010/main" val="22549796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4953000" y="958214"/>
            <a:ext cx="6604000" cy="3702685"/>
          </a:xfrm>
          <a:prstGeom prst="rect">
            <a:avLst/>
          </a:prstGeom>
          <a:ln>
            <a:solidFill>
              <a:schemeClr val="tx1"/>
            </a:solidFill>
          </a:ln>
        </p:spPr>
      </p:pic>
      <p:sp>
        <p:nvSpPr>
          <p:cNvPr id="5" name="Rectangle 4"/>
          <p:cNvSpPr/>
          <p:nvPr/>
        </p:nvSpPr>
        <p:spPr>
          <a:xfrm>
            <a:off x="6877902" y="4833035"/>
            <a:ext cx="3008196" cy="646331"/>
          </a:xfrm>
          <a:prstGeom prst="rect">
            <a:avLst/>
          </a:prstGeom>
        </p:spPr>
        <p:txBody>
          <a:bodyPr wrap="none">
            <a:spAutoFit/>
          </a:bodyPr>
          <a:lstStyle/>
          <a:p>
            <a:pPr algn="ctr">
              <a:lnSpc>
                <a:spcPct val="200000"/>
              </a:lnSpc>
              <a:spcBef>
                <a:spcPts val="1200"/>
              </a:spcBef>
              <a:spcAft>
                <a:spcPts val="1200"/>
              </a:spcAft>
            </a:pPr>
            <a:r>
              <a:rPr lang="en-US" b="1" dirty="0">
                <a:latin typeface="Times New Roman" panose="02020603050405020304" pitchFamily="18" charset="0"/>
                <a:ea typeface="Times New Roman" panose="02020603050405020304" pitchFamily="18" charset="0"/>
                <a:cs typeface="Century Gothic" panose="020B0502020202020204" pitchFamily="34" charset="0"/>
              </a:rPr>
              <a:t>Student/Member Dashboard</a:t>
            </a:r>
            <a:endParaRPr lang="en-US" sz="1200" dirty="0">
              <a:effectLst/>
              <a:latin typeface="Century Gothic" panose="020B0502020202020204" pitchFamily="34" charset="0"/>
              <a:ea typeface="Century Gothic" panose="020B0502020202020204" pitchFamily="34" charset="0"/>
              <a:cs typeface="Century Gothic" panose="020B0502020202020204" pitchFamily="34" charset="0"/>
            </a:endParaRPr>
          </a:p>
        </p:txBody>
      </p:sp>
      <p:sp>
        <p:nvSpPr>
          <p:cNvPr id="6" name="Rectangle 5"/>
          <p:cNvSpPr/>
          <p:nvPr/>
        </p:nvSpPr>
        <p:spPr>
          <a:xfrm>
            <a:off x="241300" y="1397000"/>
            <a:ext cx="4457700" cy="1754326"/>
          </a:xfrm>
          <a:prstGeom prst="rect">
            <a:avLst/>
          </a:prstGeom>
        </p:spPr>
        <p:txBody>
          <a:bodyPr wrap="square">
            <a:spAutoFit/>
          </a:bodyPr>
          <a:lstStyle/>
          <a:p>
            <a:pPr>
              <a:lnSpc>
                <a:spcPct val="200000"/>
              </a:lnSpc>
              <a:spcBef>
                <a:spcPts val="1200"/>
              </a:spcBef>
              <a:spcAft>
                <a:spcPts val="1200"/>
              </a:spcAft>
            </a:pPr>
            <a:r>
              <a:rPr lang="en-US" dirty="0">
                <a:latin typeface="Times New Roman" panose="02020603050405020304" pitchFamily="18" charset="0"/>
                <a:ea typeface="Times New Roman" panose="02020603050405020304" pitchFamily="18" charset="0"/>
                <a:cs typeface="Century Gothic" panose="020B0502020202020204" pitchFamily="34" charset="0"/>
              </a:rPr>
              <a:t>	</a:t>
            </a:r>
            <a:r>
              <a:rPr lang="en-US" dirty="0" smtClean="0">
                <a:latin typeface="Times New Roman" panose="02020603050405020304" pitchFamily="18" charset="0"/>
                <a:ea typeface="Times New Roman" panose="02020603050405020304" pitchFamily="18" charset="0"/>
                <a:cs typeface="Century Gothic" panose="020B0502020202020204" pitchFamily="34" charset="0"/>
              </a:rPr>
              <a:t>The </a:t>
            </a:r>
            <a:r>
              <a:rPr lang="en-US" dirty="0">
                <a:latin typeface="Times New Roman" panose="02020603050405020304" pitchFamily="18" charset="0"/>
                <a:ea typeface="Times New Roman" panose="02020603050405020304" pitchFamily="18" charset="0"/>
                <a:cs typeface="Century Gothic" panose="020B0502020202020204" pitchFamily="34" charset="0"/>
              </a:rPr>
              <a:t>student dashboard reflects the projects details including the progress bar, total tasks and status of the project.</a:t>
            </a:r>
            <a:endParaRPr lang="en-US" sz="1200" dirty="0">
              <a:effectLst/>
              <a:latin typeface="Century Gothic" panose="020B0502020202020204" pitchFamily="34" charset="0"/>
              <a:ea typeface="Century Gothic" panose="020B0502020202020204" pitchFamily="34" charset="0"/>
              <a:cs typeface="Century Gothic" panose="020B0502020202020204" pitchFamily="34" charset="0"/>
            </a:endParaRPr>
          </a:p>
        </p:txBody>
      </p:sp>
    </p:spTree>
    <p:extLst>
      <p:ext uri="{BB962C8B-B14F-4D97-AF65-F5344CB8AC3E}">
        <p14:creationId xmlns:p14="http://schemas.microsoft.com/office/powerpoint/2010/main" val="42323212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896" y="183634"/>
            <a:ext cx="3044808"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USABILITY TEST RESULT</a:t>
            </a:r>
            <a:endParaRPr lang="en-US"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905" y="552966"/>
            <a:ext cx="5016840" cy="568273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8299" y="736600"/>
            <a:ext cx="5371901" cy="5499100"/>
          </a:xfrm>
          <a:prstGeom prst="rect">
            <a:avLst/>
          </a:prstGeom>
        </p:spPr>
      </p:pic>
    </p:spTree>
    <p:extLst>
      <p:ext uri="{BB962C8B-B14F-4D97-AF65-F5344CB8AC3E}">
        <p14:creationId xmlns:p14="http://schemas.microsoft.com/office/powerpoint/2010/main" val="41011967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2578100" y="850582"/>
            <a:ext cx="6794500" cy="3848418"/>
          </a:xfrm>
          <a:prstGeom prst="rect">
            <a:avLst/>
          </a:prstGeom>
        </p:spPr>
      </p:pic>
      <p:sp>
        <p:nvSpPr>
          <p:cNvPr id="8" name="Rectangle 7"/>
          <p:cNvSpPr/>
          <p:nvPr/>
        </p:nvSpPr>
        <p:spPr>
          <a:xfrm>
            <a:off x="1346200" y="4849049"/>
            <a:ext cx="9499600" cy="561372"/>
          </a:xfrm>
          <a:prstGeom prst="rect">
            <a:avLst/>
          </a:prstGeom>
        </p:spPr>
        <p:txBody>
          <a:bodyPr wrap="square">
            <a:spAutoFit/>
          </a:bodyPr>
          <a:lstStyle/>
          <a:p>
            <a:pPr algn="ctr">
              <a:lnSpc>
                <a:spcPct val="200000"/>
              </a:lnSpc>
              <a:spcBef>
                <a:spcPts val="1200"/>
              </a:spcBef>
              <a:spcAft>
                <a:spcPts val="1200"/>
              </a:spcAft>
            </a:pPr>
            <a:r>
              <a:rPr lang="en-US" dirty="0">
                <a:latin typeface="Times New Roman" panose="02020603050405020304" pitchFamily="18" charset="0"/>
                <a:ea typeface="Times New Roman" panose="02020603050405020304" pitchFamily="18" charset="0"/>
                <a:cs typeface="Century Gothic" panose="020B0502020202020204" pitchFamily="34" charset="0"/>
              </a:rPr>
              <a:t>S</a:t>
            </a:r>
            <a:r>
              <a:rPr lang="en-US" dirty="0" smtClean="0">
                <a:latin typeface="Times New Roman" panose="02020603050405020304" pitchFamily="18" charset="0"/>
                <a:ea typeface="Times New Roman" panose="02020603050405020304" pitchFamily="18" charset="0"/>
                <a:cs typeface="Century Gothic" panose="020B0502020202020204" pitchFamily="34" charset="0"/>
              </a:rPr>
              <a:t>hows </a:t>
            </a:r>
            <a:r>
              <a:rPr lang="en-US" dirty="0">
                <a:latin typeface="Times New Roman" panose="02020603050405020304" pitchFamily="18" charset="0"/>
                <a:ea typeface="Times New Roman" panose="02020603050405020304" pitchFamily="18" charset="0"/>
                <a:cs typeface="Century Gothic" panose="020B0502020202020204" pitchFamily="34" charset="0"/>
              </a:rPr>
              <a:t>that out of 40 respondents (19) 47.5% agreed to use the app while (3) 7.5% disagreed.</a:t>
            </a:r>
            <a:endParaRPr lang="en-US" sz="1200" dirty="0">
              <a:effectLst/>
              <a:latin typeface="Century Gothic" panose="020B0502020202020204" pitchFamily="34" charset="0"/>
              <a:ea typeface="Century Gothic" panose="020B0502020202020204" pitchFamily="34" charset="0"/>
              <a:cs typeface="Century Gothic" panose="020B0502020202020204" pitchFamily="34" charset="0"/>
            </a:endParaRPr>
          </a:p>
        </p:txBody>
      </p:sp>
    </p:spTree>
    <p:extLst>
      <p:ext uri="{BB962C8B-B14F-4D97-AF65-F5344CB8AC3E}">
        <p14:creationId xmlns:p14="http://schemas.microsoft.com/office/powerpoint/2010/main" val="36338972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968500" y="776922"/>
            <a:ext cx="8280400" cy="3617278"/>
          </a:xfrm>
          <a:prstGeom prst="rect">
            <a:avLst/>
          </a:prstGeom>
        </p:spPr>
      </p:pic>
      <p:sp>
        <p:nvSpPr>
          <p:cNvPr id="5" name="Rectangle 4"/>
          <p:cNvSpPr/>
          <p:nvPr/>
        </p:nvSpPr>
        <p:spPr>
          <a:xfrm>
            <a:off x="1447800" y="4729371"/>
            <a:ext cx="10058400" cy="561372"/>
          </a:xfrm>
          <a:prstGeom prst="rect">
            <a:avLst/>
          </a:prstGeom>
        </p:spPr>
        <p:txBody>
          <a:bodyPr wrap="square">
            <a:spAutoFit/>
          </a:bodyPr>
          <a:lstStyle/>
          <a:p>
            <a:pPr>
              <a:lnSpc>
                <a:spcPct val="200000"/>
              </a:lnSpc>
              <a:spcBef>
                <a:spcPts val="1200"/>
              </a:spcBef>
              <a:spcAft>
                <a:spcPts val="1200"/>
              </a:spcAft>
            </a:pPr>
            <a:r>
              <a:rPr lang="en-US" dirty="0">
                <a:latin typeface="Times New Roman" panose="02020603050405020304" pitchFamily="18" charset="0"/>
                <a:ea typeface="Times New Roman" panose="02020603050405020304" pitchFamily="18" charset="0"/>
                <a:cs typeface="Century Gothic" panose="020B0502020202020204" pitchFamily="34" charset="0"/>
              </a:rPr>
              <a:t>S</a:t>
            </a:r>
            <a:r>
              <a:rPr lang="en-US" dirty="0" smtClean="0">
                <a:latin typeface="Times New Roman" panose="02020603050405020304" pitchFamily="18" charset="0"/>
                <a:ea typeface="Times New Roman" panose="02020603050405020304" pitchFamily="18" charset="0"/>
                <a:cs typeface="Century Gothic" panose="020B0502020202020204" pitchFamily="34" charset="0"/>
              </a:rPr>
              <a:t>hows </a:t>
            </a:r>
            <a:r>
              <a:rPr lang="en-US" dirty="0">
                <a:latin typeface="Times New Roman" panose="02020603050405020304" pitchFamily="18" charset="0"/>
                <a:ea typeface="Times New Roman" panose="02020603050405020304" pitchFamily="18" charset="0"/>
                <a:cs typeface="Century Gothic" panose="020B0502020202020204" pitchFamily="34" charset="0"/>
              </a:rPr>
              <a:t>that out 0f 40 respondents 19 or 47.5% agreed nor disagreed that the app is unnecessarily complex.</a:t>
            </a:r>
            <a:endParaRPr lang="en-US" sz="1200" dirty="0">
              <a:effectLst/>
              <a:latin typeface="Century Gothic" panose="020B0502020202020204" pitchFamily="34" charset="0"/>
              <a:ea typeface="Century Gothic" panose="020B0502020202020204" pitchFamily="34" charset="0"/>
              <a:cs typeface="Century Gothic" panose="020B0502020202020204" pitchFamily="34" charset="0"/>
            </a:endParaRPr>
          </a:p>
        </p:txBody>
      </p:sp>
    </p:spTree>
    <p:extLst>
      <p:ext uri="{BB962C8B-B14F-4D97-AF65-F5344CB8AC3E}">
        <p14:creationId xmlns:p14="http://schemas.microsoft.com/office/powerpoint/2010/main" val="9251797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15900" y="254000"/>
            <a:ext cx="11734800" cy="4708981"/>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BACKGROUND OF THE STUDY</a:t>
            </a:r>
          </a:p>
          <a:p>
            <a:endParaRPr lang="en-US"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Task management is the process of managing tasks through its life cycle</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This involves planning, testing, tracking and reporting</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Task management can help an individual achieve a goal, or a group of individuals collaborate and share their knowledge for the achievement of common goals.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Project management is acknowledged as a discipline that greatly increases the efficiency of the </a:t>
            </a:r>
            <a:r>
              <a:rPr lang="en-US" sz="2400" dirty="0" smtClean="0">
                <a:latin typeface="Times New Roman" panose="02020603050405020304" pitchFamily="18" charset="0"/>
                <a:cs typeface="Times New Roman" panose="02020603050405020304" pitchFamily="18" charset="0"/>
              </a:rPr>
              <a:t>implementation projects</a:t>
            </a:r>
            <a:r>
              <a:rPr lang="en-US" sz="2400" dirty="0"/>
              <a:t>. </a:t>
            </a:r>
          </a:p>
          <a:p>
            <a:endParaRPr lang="en-US" dirty="0"/>
          </a:p>
        </p:txBody>
      </p:sp>
    </p:spTree>
    <p:extLst>
      <p:ext uri="{BB962C8B-B14F-4D97-AF65-F5344CB8AC3E}">
        <p14:creationId xmlns:p14="http://schemas.microsoft.com/office/powerpoint/2010/main" val="11770929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089150" y="635000"/>
            <a:ext cx="8013700" cy="3685540"/>
          </a:xfrm>
          <a:prstGeom prst="rect">
            <a:avLst/>
          </a:prstGeom>
        </p:spPr>
      </p:pic>
      <p:sp>
        <p:nvSpPr>
          <p:cNvPr id="5" name="Rectangle 4"/>
          <p:cNvSpPr/>
          <p:nvPr/>
        </p:nvSpPr>
        <p:spPr>
          <a:xfrm>
            <a:off x="1358900" y="4320540"/>
            <a:ext cx="9563100" cy="2062103"/>
          </a:xfrm>
          <a:prstGeom prst="rect">
            <a:avLst/>
          </a:prstGeom>
        </p:spPr>
        <p:txBody>
          <a:bodyPr wrap="square">
            <a:spAutoFit/>
          </a:bodyPr>
          <a:lstStyle/>
          <a:p>
            <a:pPr>
              <a:lnSpc>
                <a:spcPct val="200000"/>
              </a:lnSpc>
              <a:spcBef>
                <a:spcPts val="1200"/>
              </a:spcBef>
              <a:spcAft>
                <a:spcPts val="1200"/>
              </a:spcAft>
            </a:pPr>
            <a:r>
              <a:rPr lang="en-US" dirty="0">
                <a:latin typeface="Times New Roman" panose="02020603050405020304" pitchFamily="18" charset="0"/>
                <a:ea typeface="Times New Roman" panose="02020603050405020304" pitchFamily="18" charset="0"/>
                <a:cs typeface="Century Gothic" panose="020B0502020202020204" pitchFamily="34" charset="0"/>
              </a:rPr>
              <a:t>S</a:t>
            </a:r>
            <a:r>
              <a:rPr lang="en-US" dirty="0" smtClean="0">
                <a:latin typeface="Times New Roman" panose="02020603050405020304" pitchFamily="18" charset="0"/>
                <a:ea typeface="Times New Roman" panose="02020603050405020304" pitchFamily="18" charset="0"/>
                <a:cs typeface="Century Gothic" panose="020B0502020202020204" pitchFamily="34" charset="0"/>
              </a:rPr>
              <a:t>hows </a:t>
            </a:r>
            <a:r>
              <a:rPr lang="en-US" dirty="0">
                <a:latin typeface="Times New Roman" panose="02020603050405020304" pitchFamily="18" charset="0"/>
                <a:ea typeface="Times New Roman" panose="02020603050405020304" pitchFamily="18" charset="0"/>
                <a:cs typeface="Century Gothic" panose="020B0502020202020204" pitchFamily="34" charset="0"/>
              </a:rPr>
              <a:t>that 15 or 37.5% of the respondents agreed that the prospective users of the app would learn to use this system very quickly and 1 or 2.5% disagreed.</a:t>
            </a:r>
            <a:endParaRPr lang="en-US" sz="1200" dirty="0">
              <a:latin typeface="Century Gothic" panose="020B0502020202020204" pitchFamily="34" charset="0"/>
              <a:ea typeface="Century Gothic" panose="020B0502020202020204" pitchFamily="34" charset="0"/>
              <a:cs typeface="Century Gothic" panose="020B0502020202020204" pitchFamily="34" charset="0"/>
            </a:endParaRPr>
          </a:p>
          <a:p>
            <a:pPr>
              <a:lnSpc>
                <a:spcPct val="200000"/>
              </a:lnSpc>
              <a:spcBef>
                <a:spcPts val="1200"/>
              </a:spcBef>
              <a:spcAft>
                <a:spcPts val="1200"/>
              </a:spcAft>
            </a:pPr>
            <a:r>
              <a:rPr lang="en-US" dirty="0">
                <a:latin typeface="Times New Roman" panose="02020603050405020304" pitchFamily="18" charset="0"/>
                <a:ea typeface="Times New Roman" panose="02020603050405020304" pitchFamily="18" charset="0"/>
                <a:cs typeface="Century Gothic" panose="020B0502020202020204" pitchFamily="34" charset="0"/>
              </a:rPr>
              <a:t> </a:t>
            </a:r>
            <a:endParaRPr lang="en-US" sz="1200" dirty="0">
              <a:effectLst/>
              <a:latin typeface="Century Gothic" panose="020B0502020202020204" pitchFamily="34" charset="0"/>
              <a:ea typeface="Century Gothic" panose="020B0502020202020204" pitchFamily="34" charset="0"/>
              <a:cs typeface="Century Gothic" panose="020B0502020202020204" pitchFamily="34" charset="0"/>
            </a:endParaRPr>
          </a:p>
        </p:txBody>
      </p:sp>
    </p:spTree>
    <p:extLst>
      <p:ext uri="{BB962C8B-B14F-4D97-AF65-F5344CB8AC3E}">
        <p14:creationId xmlns:p14="http://schemas.microsoft.com/office/powerpoint/2010/main" val="1413290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057400" y="612774"/>
            <a:ext cx="7696200" cy="3654425"/>
          </a:xfrm>
          <a:prstGeom prst="rect">
            <a:avLst/>
          </a:prstGeom>
        </p:spPr>
      </p:pic>
      <p:sp>
        <p:nvSpPr>
          <p:cNvPr id="5" name="Rectangle 4"/>
          <p:cNvSpPr/>
          <p:nvPr/>
        </p:nvSpPr>
        <p:spPr>
          <a:xfrm>
            <a:off x="1384300" y="4648199"/>
            <a:ext cx="9296400" cy="646331"/>
          </a:xfrm>
          <a:prstGeom prst="rect">
            <a:avLst/>
          </a:prstGeom>
        </p:spPr>
        <p:txBody>
          <a:bodyPr wrap="square">
            <a:spAutoFit/>
          </a:bodyPr>
          <a:lstStyle/>
          <a:p>
            <a:pPr>
              <a:lnSpc>
                <a:spcPct val="200000"/>
              </a:lnSpc>
              <a:spcBef>
                <a:spcPts val="1200"/>
              </a:spcBef>
              <a:spcAft>
                <a:spcPts val="1200"/>
              </a:spcAft>
            </a:pPr>
            <a:r>
              <a:rPr lang="en-US" dirty="0" smtClean="0">
                <a:latin typeface="Times New Roman" panose="02020603050405020304" pitchFamily="18" charset="0"/>
                <a:ea typeface="Times New Roman" panose="02020603050405020304" pitchFamily="18" charset="0"/>
                <a:cs typeface="Century Gothic" panose="020B0502020202020204" pitchFamily="34" charset="0"/>
              </a:rPr>
              <a:t>Shows </a:t>
            </a:r>
            <a:r>
              <a:rPr lang="en-US" dirty="0">
                <a:latin typeface="Times New Roman" panose="02020603050405020304" pitchFamily="18" charset="0"/>
                <a:ea typeface="Times New Roman" panose="02020603050405020304" pitchFamily="18" charset="0"/>
                <a:cs typeface="Century Gothic" panose="020B0502020202020204" pitchFamily="34" charset="0"/>
              </a:rPr>
              <a:t>that 21 or 52.5% agreed that the various were very well integrated and 1 or 2.5% disagreed.</a:t>
            </a:r>
            <a:endParaRPr lang="en-US" sz="1200" dirty="0">
              <a:effectLst/>
              <a:latin typeface="Century Gothic" panose="020B0502020202020204" pitchFamily="34" charset="0"/>
              <a:ea typeface="Century Gothic" panose="020B0502020202020204" pitchFamily="34" charset="0"/>
              <a:cs typeface="Century Gothic" panose="020B0502020202020204" pitchFamily="34" charset="0"/>
            </a:endParaRPr>
          </a:p>
        </p:txBody>
      </p:sp>
    </p:spTree>
    <p:extLst>
      <p:ext uri="{BB962C8B-B14F-4D97-AF65-F5344CB8AC3E}">
        <p14:creationId xmlns:p14="http://schemas.microsoft.com/office/powerpoint/2010/main" val="4518153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803400" y="939800"/>
            <a:ext cx="8724900" cy="3737610"/>
          </a:xfrm>
          <a:prstGeom prst="rect">
            <a:avLst/>
          </a:prstGeom>
        </p:spPr>
      </p:pic>
      <p:sp>
        <p:nvSpPr>
          <p:cNvPr id="5" name="Rectangle 4"/>
          <p:cNvSpPr/>
          <p:nvPr/>
        </p:nvSpPr>
        <p:spPr>
          <a:xfrm>
            <a:off x="1689100" y="4923135"/>
            <a:ext cx="9131300" cy="646331"/>
          </a:xfrm>
          <a:prstGeom prst="rect">
            <a:avLst/>
          </a:prstGeom>
        </p:spPr>
        <p:txBody>
          <a:bodyPr wrap="square">
            <a:spAutoFit/>
          </a:bodyPr>
          <a:lstStyle/>
          <a:p>
            <a:r>
              <a:rPr lang="en-US" dirty="0" smtClean="0">
                <a:latin typeface="Times New Roman" panose="02020603050405020304" pitchFamily="18" charset="0"/>
                <a:ea typeface="Times New Roman" panose="02020603050405020304" pitchFamily="18" charset="0"/>
              </a:rPr>
              <a:t>Shows </a:t>
            </a:r>
            <a:r>
              <a:rPr lang="en-US" dirty="0">
                <a:latin typeface="Times New Roman" panose="02020603050405020304" pitchFamily="18" charset="0"/>
                <a:ea typeface="Times New Roman" panose="02020603050405020304" pitchFamily="18" charset="0"/>
              </a:rPr>
              <a:t>that 15 or 37.5% felt very confident using the app and 10 or 25% of the respondents agreed nor disagreed felt confident using the app.</a:t>
            </a:r>
            <a:endParaRPr lang="en-US" dirty="0"/>
          </a:p>
        </p:txBody>
      </p:sp>
    </p:spTree>
    <p:extLst>
      <p:ext uri="{BB962C8B-B14F-4D97-AF65-F5344CB8AC3E}">
        <p14:creationId xmlns:p14="http://schemas.microsoft.com/office/powerpoint/2010/main" val="36557236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400300" y="698500"/>
            <a:ext cx="7569200" cy="3879850"/>
          </a:xfrm>
          <a:prstGeom prst="rect">
            <a:avLst/>
          </a:prstGeom>
        </p:spPr>
      </p:pic>
      <p:sp>
        <p:nvSpPr>
          <p:cNvPr id="5" name="Rectangle 4"/>
          <p:cNvSpPr/>
          <p:nvPr/>
        </p:nvSpPr>
        <p:spPr>
          <a:xfrm>
            <a:off x="1295400" y="4683036"/>
            <a:ext cx="9994900" cy="1115370"/>
          </a:xfrm>
          <a:prstGeom prst="rect">
            <a:avLst/>
          </a:prstGeom>
        </p:spPr>
        <p:txBody>
          <a:bodyPr wrap="square">
            <a:spAutoFit/>
          </a:bodyPr>
          <a:lstStyle/>
          <a:p>
            <a:pPr>
              <a:lnSpc>
                <a:spcPct val="200000"/>
              </a:lnSpc>
              <a:spcBef>
                <a:spcPts val="1200"/>
              </a:spcBef>
              <a:spcAft>
                <a:spcPts val="1200"/>
              </a:spcAft>
            </a:pPr>
            <a:r>
              <a:rPr lang="en-US" dirty="0">
                <a:latin typeface="Times New Roman" panose="02020603050405020304" pitchFamily="18" charset="0"/>
                <a:ea typeface="Times New Roman" panose="02020603050405020304" pitchFamily="18" charset="0"/>
                <a:cs typeface="Century Gothic" panose="020B0502020202020204" pitchFamily="34" charset="0"/>
              </a:rPr>
              <a:t>S</a:t>
            </a:r>
            <a:r>
              <a:rPr lang="en-US" dirty="0" smtClean="0">
                <a:latin typeface="Times New Roman" panose="02020603050405020304" pitchFamily="18" charset="0"/>
                <a:ea typeface="Times New Roman" panose="02020603050405020304" pitchFamily="18" charset="0"/>
                <a:cs typeface="Century Gothic" panose="020B0502020202020204" pitchFamily="34" charset="0"/>
              </a:rPr>
              <a:t>hows </a:t>
            </a:r>
            <a:r>
              <a:rPr lang="en-US" dirty="0">
                <a:latin typeface="Times New Roman" panose="02020603050405020304" pitchFamily="18" charset="0"/>
                <a:ea typeface="Times New Roman" panose="02020603050405020304" pitchFamily="18" charset="0"/>
                <a:cs typeface="Century Gothic" panose="020B0502020202020204" pitchFamily="34" charset="0"/>
              </a:rPr>
              <a:t>that out of 40 respondents 24 or 60% agreed nor disagreed that there was too much inconsistency on the app.</a:t>
            </a:r>
            <a:endParaRPr lang="en-US" sz="1200" dirty="0">
              <a:effectLst/>
              <a:latin typeface="Century Gothic" panose="020B0502020202020204" pitchFamily="34" charset="0"/>
              <a:ea typeface="Century Gothic" panose="020B0502020202020204" pitchFamily="34" charset="0"/>
              <a:cs typeface="Century Gothic" panose="020B0502020202020204" pitchFamily="34" charset="0"/>
            </a:endParaRPr>
          </a:p>
        </p:txBody>
      </p:sp>
    </p:spTree>
    <p:extLst>
      <p:ext uri="{BB962C8B-B14F-4D97-AF65-F5344CB8AC3E}">
        <p14:creationId xmlns:p14="http://schemas.microsoft.com/office/powerpoint/2010/main" val="7804340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943100" y="811123"/>
            <a:ext cx="8343900" cy="4035425"/>
          </a:xfrm>
          <a:prstGeom prst="rect">
            <a:avLst/>
          </a:prstGeom>
        </p:spPr>
      </p:pic>
      <p:sp>
        <p:nvSpPr>
          <p:cNvPr id="6" name="Rectangle 5"/>
          <p:cNvSpPr/>
          <p:nvPr/>
        </p:nvSpPr>
        <p:spPr>
          <a:xfrm>
            <a:off x="1943100" y="4846548"/>
            <a:ext cx="8775700" cy="1115370"/>
          </a:xfrm>
          <a:prstGeom prst="rect">
            <a:avLst/>
          </a:prstGeom>
        </p:spPr>
        <p:txBody>
          <a:bodyPr wrap="square">
            <a:spAutoFit/>
          </a:bodyPr>
          <a:lstStyle/>
          <a:p>
            <a:pPr>
              <a:lnSpc>
                <a:spcPct val="200000"/>
              </a:lnSpc>
              <a:spcBef>
                <a:spcPts val="1200"/>
              </a:spcBef>
              <a:spcAft>
                <a:spcPts val="1200"/>
              </a:spcAft>
            </a:pPr>
            <a:r>
              <a:rPr lang="en-US" dirty="0" smtClean="0">
                <a:latin typeface="Times New Roman" panose="02020603050405020304" pitchFamily="18" charset="0"/>
                <a:ea typeface="Times New Roman" panose="02020603050405020304" pitchFamily="18" charset="0"/>
                <a:cs typeface="Century Gothic" panose="020B0502020202020204" pitchFamily="34" charset="0"/>
              </a:rPr>
              <a:t>Shows </a:t>
            </a:r>
            <a:r>
              <a:rPr lang="en-US" dirty="0">
                <a:latin typeface="Times New Roman" panose="02020603050405020304" pitchFamily="18" charset="0"/>
                <a:ea typeface="Times New Roman" panose="02020603050405020304" pitchFamily="18" charset="0"/>
                <a:cs typeface="Century Gothic" panose="020B0502020202020204" pitchFamily="34" charset="0"/>
              </a:rPr>
              <a:t>that 14 or 35% of the respondents agreed nor disagreed that security of the identity is well protected.</a:t>
            </a:r>
            <a:endParaRPr lang="en-US" sz="1200" dirty="0">
              <a:effectLst/>
              <a:latin typeface="Century Gothic" panose="020B0502020202020204" pitchFamily="34" charset="0"/>
              <a:ea typeface="Century Gothic" panose="020B0502020202020204" pitchFamily="34" charset="0"/>
              <a:cs typeface="Century Gothic" panose="020B0502020202020204" pitchFamily="34" charset="0"/>
            </a:endParaRPr>
          </a:p>
        </p:txBody>
      </p:sp>
    </p:spTree>
    <p:extLst>
      <p:ext uri="{BB962C8B-B14F-4D97-AF65-F5344CB8AC3E}">
        <p14:creationId xmlns:p14="http://schemas.microsoft.com/office/powerpoint/2010/main" val="8535497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689100" y="571500"/>
            <a:ext cx="9017000" cy="4168775"/>
          </a:xfrm>
          <a:prstGeom prst="rect">
            <a:avLst/>
          </a:prstGeom>
        </p:spPr>
      </p:pic>
      <p:sp>
        <p:nvSpPr>
          <p:cNvPr id="5" name="Rectangle 4"/>
          <p:cNvSpPr/>
          <p:nvPr/>
        </p:nvSpPr>
        <p:spPr>
          <a:xfrm>
            <a:off x="1689100" y="4740275"/>
            <a:ext cx="9423400" cy="1115370"/>
          </a:xfrm>
          <a:prstGeom prst="rect">
            <a:avLst/>
          </a:prstGeom>
        </p:spPr>
        <p:txBody>
          <a:bodyPr wrap="square">
            <a:spAutoFit/>
          </a:bodyPr>
          <a:lstStyle/>
          <a:p>
            <a:pPr>
              <a:lnSpc>
                <a:spcPct val="200000"/>
              </a:lnSpc>
              <a:spcBef>
                <a:spcPts val="1200"/>
              </a:spcBef>
              <a:spcAft>
                <a:spcPts val="1200"/>
              </a:spcAft>
            </a:pPr>
            <a:r>
              <a:rPr lang="en-US" dirty="0" smtClean="0">
                <a:latin typeface="Times New Roman" panose="02020603050405020304" pitchFamily="18" charset="0"/>
                <a:ea typeface="Times New Roman" panose="02020603050405020304" pitchFamily="18" charset="0"/>
                <a:cs typeface="Century Gothic" panose="020B0502020202020204" pitchFamily="34" charset="0"/>
              </a:rPr>
              <a:t>Shows </a:t>
            </a:r>
            <a:r>
              <a:rPr lang="en-US" dirty="0">
                <a:latin typeface="Times New Roman" panose="02020603050405020304" pitchFamily="18" charset="0"/>
                <a:ea typeface="Times New Roman" panose="02020603050405020304" pitchFamily="18" charset="0"/>
                <a:cs typeface="Century Gothic" panose="020B0502020202020204" pitchFamily="34" charset="0"/>
              </a:rPr>
              <a:t>that 14 or 35% of the respondent agreed that the rightfully served its purpose and 2 or 5% of the respondents disagreed.</a:t>
            </a:r>
            <a:endParaRPr lang="en-US" sz="1200" dirty="0">
              <a:effectLst/>
              <a:latin typeface="Century Gothic" panose="020B0502020202020204" pitchFamily="34" charset="0"/>
              <a:ea typeface="Century Gothic" panose="020B0502020202020204" pitchFamily="34" charset="0"/>
              <a:cs typeface="Century Gothic" panose="020B0502020202020204" pitchFamily="34" charset="0"/>
            </a:endParaRPr>
          </a:p>
        </p:txBody>
      </p:sp>
    </p:spTree>
    <p:extLst>
      <p:ext uri="{BB962C8B-B14F-4D97-AF65-F5344CB8AC3E}">
        <p14:creationId xmlns:p14="http://schemas.microsoft.com/office/powerpoint/2010/main" val="28987165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500" y="1117600"/>
            <a:ext cx="6934200" cy="3170099"/>
          </a:xfrm>
          <a:prstGeom prst="rect">
            <a:avLst/>
          </a:prstGeom>
          <a:noFill/>
        </p:spPr>
        <p:txBody>
          <a:bodyPr wrap="square" rtlCol="0">
            <a:spAutoFit/>
          </a:bodyPr>
          <a:lstStyle/>
          <a:p>
            <a:pPr algn="ctr"/>
            <a:r>
              <a:rPr lang="en-US" sz="4000" b="1" dirty="0" smtClean="0"/>
              <a:t>CHAPTER V</a:t>
            </a:r>
          </a:p>
          <a:p>
            <a:pPr algn="ctr"/>
            <a:endParaRPr lang="en-US" sz="4000" b="1" dirty="0" smtClean="0"/>
          </a:p>
          <a:p>
            <a:pPr algn="ctr"/>
            <a:endParaRPr lang="en-US" sz="4000" b="1" dirty="0"/>
          </a:p>
          <a:p>
            <a:pPr algn="ctr"/>
            <a:r>
              <a:rPr lang="en-US" sz="4000" b="1" dirty="0" smtClean="0"/>
              <a:t>CONCLUSION AND RECOMMENDATIONS</a:t>
            </a:r>
            <a:endParaRPr lang="en-US" sz="4000" b="1" dirty="0"/>
          </a:p>
        </p:txBody>
      </p:sp>
    </p:spTree>
    <p:extLst>
      <p:ext uri="{BB962C8B-B14F-4D97-AF65-F5344CB8AC3E}">
        <p14:creationId xmlns:p14="http://schemas.microsoft.com/office/powerpoint/2010/main" val="30205604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100" y="292100"/>
            <a:ext cx="3670300" cy="369332"/>
          </a:xfrm>
          <a:prstGeom prst="rect">
            <a:avLst/>
          </a:prstGeom>
          <a:noFill/>
        </p:spPr>
        <p:txBody>
          <a:bodyPr wrap="square" rtlCol="0">
            <a:spAutoFit/>
          </a:bodyPr>
          <a:lstStyle/>
          <a:p>
            <a:r>
              <a:rPr lang="en-US" b="1" dirty="0" smtClean="0"/>
              <a:t>CONCLUSION</a:t>
            </a:r>
            <a:endParaRPr lang="en-US" b="1" dirty="0"/>
          </a:p>
        </p:txBody>
      </p:sp>
      <p:sp>
        <p:nvSpPr>
          <p:cNvPr id="5" name="Rectangle 4"/>
          <p:cNvSpPr/>
          <p:nvPr/>
        </p:nvSpPr>
        <p:spPr>
          <a:xfrm>
            <a:off x="812800" y="-1880145"/>
            <a:ext cx="11112500" cy="8340745"/>
          </a:xfrm>
          <a:prstGeom prst="rect">
            <a:avLst/>
          </a:prstGeom>
        </p:spPr>
        <p:txBody>
          <a:bodyPr wrap="square">
            <a:spAutoFit/>
          </a:bodyPr>
          <a:lstStyle/>
          <a:p>
            <a:pPr algn="just">
              <a:lnSpc>
                <a:spcPct val="200000"/>
              </a:lnSpc>
            </a:pPr>
            <a:endParaRPr lang="en-US" dirty="0" smtClean="0">
              <a:latin typeface="Times New Roman" panose="02020603050405020304" pitchFamily="18" charset="0"/>
              <a:ea typeface="Century Gothic" panose="020B0502020202020204" pitchFamily="34" charset="0"/>
              <a:cs typeface="Century Gothic" panose="020B0502020202020204" pitchFamily="34" charset="0"/>
            </a:endParaRPr>
          </a:p>
          <a:p>
            <a:pPr algn="just">
              <a:lnSpc>
                <a:spcPct val="200000"/>
              </a:lnSpc>
            </a:pPr>
            <a:endParaRPr lang="en-US" dirty="0">
              <a:latin typeface="Times New Roman" panose="02020603050405020304" pitchFamily="18" charset="0"/>
              <a:ea typeface="Century Gothic" panose="020B0502020202020204" pitchFamily="34" charset="0"/>
              <a:cs typeface="Century Gothic" panose="020B0502020202020204" pitchFamily="34" charset="0"/>
            </a:endParaRPr>
          </a:p>
          <a:p>
            <a:pPr algn="just">
              <a:lnSpc>
                <a:spcPct val="200000"/>
              </a:lnSpc>
            </a:pPr>
            <a:endParaRPr lang="en-US" dirty="0" smtClean="0">
              <a:latin typeface="Times New Roman" panose="02020603050405020304" pitchFamily="18" charset="0"/>
              <a:ea typeface="Century Gothic" panose="020B0502020202020204" pitchFamily="34" charset="0"/>
              <a:cs typeface="Century Gothic" panose="020B0502020202020204" pitchFamily="34" charset="0"/>
            </a:endParaRPr>
          </a:p>
          <a:p>
            <a:pPr algn="just">
              <a:lnSpc>
                <a:spcPct val="200000"/>
              </a:lnSpc>
            </a:pPr>
            <a:endParaRPr lang="en-US" dirty="0">
              <a:latin typeface="Times New Roman" panose="02020603050405020304" pitchFamily="18" charset="0"/>
              <a:ea typeface="Century Gothic" panose="020B0502020202020204" pitchFamily="34" charset="0"/>
              <a:cs typeface="Century Gothic" panose="020B0502020202020204" pitchFamily="34" charset="0"/>
            </a:endParaRPr>
          </a:p>
          <a:p>
            <a:pPr algn="just">
              <a:lnSpc>
                <a:spcPct val="200000"/>
              </a:lnSpc>
            </a:pPr>
            <a:endParaRPr lang="en-US" dirty="0" smtClean="0">
              <a:latin typeface="Times New Roman" panose="02020603050405020304" pitchFamily="18" charset="0"/>
              <a:ea typeface="Century Gothic" panose="020B0502020202020204" pitchFamily="34" charset="0"/>
              <a:cs typeface="Century Gothic" panose="020B0502020202020204" pitchFamily="34" charset="0"/>
            </a:endParaRPr>
          </a:p>
          <a:p>
            <a:pPr algn="just">
              <a:lnSpc>
                <a:spcPct val="200000"/>
              </a:lnSpc>
            </a:pPr>
            <a:r>
              <a:rPr lang="en-US" dirty="0" smtClean="0">
                <a:latin typeface="Times New Roman" panose="02020603050405020304" pitchFamily="18" charset="0"/>
                <a:ea typeface="Century Gothic" panose="020B0502020202020204" pitchFamily="34" charset="0"/>
                <a:cs typeface="Century Gothic" panose="020B0502020202020204" pitchFamily="34" charset="0"/>
              </a:rPr>
              <a:t>	</a:t>
            </a:r>
            <a:r>
              <a:rPr lang="en-US" sz="1600" dirty="0" smtClean="0">
                <a:latin typeface="Times New Roman" panose="02020603050405020304" pitchFamily="18" charset="0"/>
                <a:ea typeface="Century Gothic" panose="020B0502020202020204" pitchFamily="34" charset="0"/>
                <a:cs typeface="Century Gothic" panose="020B0502020202020204" pitchFamily="34" charset="0"/>
              </a:rPr>
              <a:t>The </a:t>
            </a:r>
            <a:r>
              <a:rPr lang="en-US" sz="1600" dirty="0">
                <a:latin typeface="Times New Roman" panose="02020603050405020304" pitchFamily="18" charset="0"/>
                <a:ea typeface="Century Gothic" panose="020B0502020202020204" pitchFamily="34" charset="0"/>
                <a:cs typeface="Century Gothic" panose="020B0502020202020204" pitchFamily="34" charset="0"/>
              </a:rPr>
              <a:t>research project’s aim is to fulfill the objectives of the study stated by the Proponents</a:t>
            </a:r>
            <a:r>
              <a:rPr lang="en-US" sz="1600" dirty="0" smtClean="0">
                <a:latin typeface="Times New Roman" panose="02020603050405020304" pitchFamily="18" charset="0"/>
                <a:ea typeface="Century Gothic" panose="020B0502020202020204" pitchFamily="34" charset="0"/>
                <a:cs typeface="Century Gothic" panose="020B0502020202020204" pitchFamily="34" charset="0"/>
              </a:rPr>
              <a:t>.</a:t>
            </a:r>
          </a:p>
          <a:p>
            <a:pPr marL="342900" indent="-342900" algn="just">
              <a:lnSpc>
                <a:spcPct val="200000"/>
              </a:lnSpc>
              <a:buFont typeface="Arial" panose="020B0604020202020204" pitchFamily="34" charset="0"/>
              <a:buChar char="•"/>
            </a:pPr>
            <a:r>
              <a:rPr lang="en-US" sz="1600" dirty="0" smtClean="0">
                <a:latin typeface="Times New Roman" panose="02020603050405020304" pitchFamily="18" charset="0"/>
                <a:ea typeface="Century Gothic" panose="020B0502020202020204" pitchFamily="34" charset="0"/>
                <a:cs typeface="Century Gothic" panose="020B0502020202020204" pitchFamily="34" charset="0"/>
              </a:rPr>
              <a:t> </a:t>
            </a:r>
            <a:r>
              <a:rPr lang="en-US" sz="1600" dirty="0">
                <a:latin typeface="Times New Roman" panose="02020603050405020304" pitchFamily="18" charset="0"/>
                <a:ea typeface="Century Gothic" panose="020B0502020202020204" pitchFamily="34" charset="0"/>
                <a:cs typeface="Century Gothic" panose="020B0502020202020204" pitchFamily="34" charset="0"/>
              </a:rPr>
              <a:t>First, to develop a web-based application online system that will notify the team of those tasks that need to be prioritized based on a defined time-schedule. </a:t>
            </a:r>
            <a:endParaRPr lang="en-US" sz="1600" dirty="0" smtClean="0">
              <a:latin typeface="Times New Roman" panose="02020603050405020304" pitchFamily="18" charset="0"/>
              <a:ea typeface="Century Gothic" panose="020B0502020202020204" pitchFamily="34" charset="0"/>
              <a:cs typeface="Century Gothic" panose="020B0502020202020204" pitchFamily="34" charset="0"/>
            </a:endParaRPr>
          </a:p>
          <a:p>
            <a:pPr marL="342900" indent="-342900" algn="just">
              <a:lnSpc>
                <a:spcPct val="200000"/>
              </a:lnSpc>
              <a:buFont typeface="Arial" panose="020B0604020202020204" pitchFamily="34" charset="0"/>
              <a:buChar char="•"/>
            </a:pPr>
            <a:r>
              <a:rPr lang="en-US" sz="1600" dirty="0" smtClean="0">
                <a:latin typeface="Times New Roman" panose="02020603050405020304" pitchFamily="18" charset="0"/>
                <a:ea typeface="Century Gothic" panose="020B0502020202020204" pitchFamily="34" charset="0"/>
                <a:cs typeface="Century Gothic" panose="020B0502020202020204" pitchFamily="34" charset="0"/>
              </a:rPr>
              <a:t>Second</a:t>
            </a:r>
            <a:r>
              <a:rPr lang="en-US" sz="1600" dirty="0">
                <a:latin typeface="Times New Roman" panose="02020603050405020304" pitchFamily="18" charset="0"/>
                <a:ea typeface="Century Gothic" panose="020B0502020202020204" pitchFamily="34" charset="0"/>
                <a:cs typeface="Century Gothic" panose="020B0502020202020204" pitchFamily="34" charset="0"/>
              </a:rPr>
              <a:t>, it aims to make a web-based application online system that will be used by the adviser to monitor all the assigned tasks given by the project leader to the team members for thesis project. </a:t>
            </a:r>
            <a:endParaRPr lang="en-US" sz="1600" dirty="0" smtClean="0">
              <a:latin typeface="Times New Roman" panose="02020603050405020304" pitchFamily="18" charset="0"/>
              <a:ea typeface="Century Gothic" panose="020B0502020202020204" pitchFamily="34" charset="0"/>
              <a:cs typeface="Century Gothic" panose="020B0502020202020204" pitchFamily="34" charset="0"/>
            </a:endParaRPr>
          </a:p>
          <a:p>
            <a:pPr marL="342900" indent="-342900" algn="just">
              <a:lnSpc>
                <a:spcPct val="200000"/>
              </a:lnSpc>
              <a:buFont typeface="Arial" panose="020B0604020202020204" pitchFamily="34" charset="0"/>
              <a:buChar char="•"/>
            </a:pPr>
            <a:r>
              <a:rPr lang="en-US" sz="1600" dirty="0" smtClean="0">
                <a:latin typeface="Times New Roman" panose="02020603050405020304" pitchFamily="18" charset="0"/>
                <a:ea typeface="Century Gothic" panose="020B0502020202020204" pitchFamily="34" charset="0"/>
                <a:cs typeface="Century Gothic" panose="020B0502020202020204" pitchFamily="34" charset="0"/>
              </a:rPr>
              <a:t>Third</a:t>
            </a:r>
            <a:r>
              <a:rPr lang="en-US" sz="1600" dirty="0">
                <a:latin typeface="Times New Roman" panose="02020603050405020304" pitchFamily="18" charset="0"/>
                <a:ea typeface="Century Gothic" panose="020B0502020202020204" pitchFamily="34" charset="0"/>
                <a:cs typeface="Century Gothic" panose="020B0502020202020204" pitchFamily="34" charset="0"/>
              </a:rPr>
              <a:t>, to develop a web-based application online system that will do the following: The project leader can add tasks, assign and transfer the tasks, set the date of the completion according to the tasks given, Track the hours work by the students/members on doing the tasks and to evaluate the grade on members tasks that will be reported by the project leader to the adviser according to the members completed tasks or the groups finished thesis projects. </a:t>
            </a:r>
            <a:endParaRPr lang="en-US" sz="1600" dirty="0" smtClean="0">
              <a:latin typeface="Times New Roman" panose="02020603050405020304" pitchFamily="18" charset="0"/>
              <a:ea typeface="Century Gothic" panose="020B0502020202020204" pitchFamily="34" charset="0"/>
              <a:cs typeface="Century Gothic" panose="020B0502020202020204" pitchFamily="34" charset="0"/>
            </a:endParaRPr>
          </a:p>
          <a:p>
            <a:pPr marL="342900" indent="-342900" algn="just">
              <a:lnSpc>
                <a:spcPct val="200000"/>
              </a:lnSpc>
              <a:buFont typeface="Arial" panose="020B0604020202020204" pitchFamily="34" charset="0"/>
              <a:buChar char="•"/>
            </a:pPr>
            <a:r>
              <a:rPr lang="en-US" sz="1600" dirty="0" smtClean="0">
                <a:latin typeface="Times New Roman" panose="02020603050405020304" pitchFamily="18" charset="0"/>
                <a:ea typeface="Century Gothic" panose="020B0502020202020204" pitchFamily="34" charset="0"/>
                <a:cs typeface="Century Gothic" panose="020B0502020202020204" pitchFamily="34" charset="0"/>
              </a:rPr>
              <a:t>Lastly</a:t>
            </a:r>
            <a:r>
              <a:rPr lang="en-US" sz="1600" dirty="0">
                <a:latin typeface="Times New Roman" panose="02020603050405020304" pitchFamily="18" charset="0"/>
                <a:ea typeface="Century Gothic" panose="020B0502020202020204" pitchFamily="34" charset="0"/>
                <a:cs typeface="Century Gothic" panose="020B0502020202020204" pitchFamily="34" charset="0"/>
              </a:rPr>
              <a:t>, </a:t>
            </a:r>
            <a:r>
              <a:rPr lang="en-US" sz="1600" dirty="0">
                <a:latin typeface="Times New Roman" panose="02020603050405020304" pitchFamily="18" charset="0"/>
                <a:ea typeface="Times New Roman" panose="02020603050405020304" pitchFamily="18" charset="0"/>
                <a:cs typeface="Century Gothic" panose="020B0502020202020204" pitchFamily="34" charset="0"/>
              </a:rPr>
              <a:t>it will help students to manage their time properly and improve the productivity of their work. The system will help the students show the visual representation of the individual’s progress and team’s progress to avoid hitch hikers student.</a:t>
            </a:r>
            <a:endParaRPr lang="en-US" sz="1600" dirty="0">
              <a:effectLst/>
              <a:latin typeface="Century Gothic" panose="020B0502020202020204" pitchFamily="34" charset="0"/>
              <a:ea typeface="Century Gothic" panose="020B0502020202020204" pitchFamily="34" charset="0"/>
              <a:cs typeface="Century Gothic" panose="020B0502020202020204" pitchFamily="34" charset="0"/>
            </a:endParaRPr>
          </a:p>
        </p:txBody>
      </p:sp>
    </p:spTree>
    <p:extLst>
      <p:ext uri="{BB962C8B-B14F-4D97-AF65-F5344CB8AC3E}">
        <p14:creationId xmlns:p14="http://schemas.microsoft.com/office/powerpoint/2010/main" val="26853735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81000"/>
            <a:ext cx="3263900" cy="369332"/>
          </a:xfrm>
          <a:prstGeom prst="rect">
            <a:avLst/>
          </a:prstGeom>
          <a:noFill/>
        </p:spPr>
        <p:txBody>
          <a:bodyPr wrap="square" rtlCol="0">
            <a:spAutoFit/>
          </a:bodyPr>
          <a:lstStyle/>
          <a:p>
            <a:r>
              <a:rPr lang="en-US" b="1" dirty="0" smtClean="0"/>
              <a:t>RECOMMENDATION</a:t>
            </a:r>
            <a:endParaRPr lang="en-US" b="1" dirty="0"/>
          </a:p>
        </p:txBody>
      </p:sp>
      <p:sp>
        <p:nvSpPr>
          <p:cNvPr id="5" name="Rectangle 4"/>
          <p:cNvSpPr/>
          <p:nvPr/>
        </p:nvSpPr>
        <p:spPr>
          <a:xfrm>
            <a:off x="723900" y="1206501"/>
            <a:ext cx="8420100" cy="1508105"/>
          </a:xfrm>
          <a:prstGeom prst="rect">
            <a:avLst/>
          </a:prstGeom>
        </p:spPr>
        <p:txBody>
          <a:bodyPr wrap="square">
            <a:spAutoFit/>
          </a:bodyPr>
          <a:lstStyle/>
          <a:p>
            <a:pPr indent="457200" algn="just">
              <a:spcAft>
                <a:spcPts val="800"/>
              </a:spcAft>
            </a:pPr>
            <a:r>
              <a:rPr lang="en-US" dirty="0">
                <a:solidFill>
                  <a:srgbClr val="000000"/>
                </a:solidFill>
                <a:latin typeface="Times New Roman" panose="02020603050405020304" pitchFamily="18" charset="0"/>
                <a:ea typeface="Times New Roman" panose="02020603050405020304" pitchFamily="18" charset="0"/>
              </a:rPr>
              <a:t>The following are a set of recommendations highly recommended by the</a:t>
            </a:r>
            <a:endParaRPr lang="en-US" dirty="0">
              <a:latin typeface="Times New Roman" panose="02020603050405020304" pitchFamily="18" charset="0"/>
              <a:ea typeface="Times New Roman" panose="02020603050405020304" pitchFamily="18" charset="0"/>
            </a:endParaRPr>
          </a:p>
          <a:p>
            <a:pPr algn="just">
              <a:spcAft>
                <a:spcPts val="800"/>
              </a:spcAft>
            </a:pPr>
            <a:r>
              <a:rPr lang="en-US" dirty="0">
                <a:solidFill>
                  <a:srgbClr val="000000"/>
                </a:solidFill>
                <a:latin typeface="Times New Roman" panose="02020603050405020304" pitchFamily="18" charset="0"/>
                <a:ea typeface="Times New Roman" panose="02020603050405020304" pitchFamily="18" charset="0"/>
              </a:rPr>
              <a:t> Proponents to address future works in order to improve the system</a:t>
            </a:r>
            <a:r>
              <a:rPr lang="en-US" b="1" dirty="0">
                <a:latin typeface="Times New Roman" panose="02020603050405020304" pitchFamily="18" charset="0"/>
                <a:ea typeface="Times New Roman" panose="02020603050405020304" pitchFamily="18" charset="0"/>
              </a:rPr>
              <a:t>:</a:t>
            </a:r>
            <a:endParaRPr lang="en-US" dirty="0">
              <a:latin typeface="Times New Roman" panose="02020603050405020304" pitchFamily="18" charset="0"/>
              <a:ea typeface="Times New Roman" panose="02020603050405020304" pitchFamily="18" charset="0"/>
            </a:endParaRPr>
          </a:p>
          <a:p>
            <a:pPr algn="just">
              <a:spcAft>
                <a:spcPts val="800"/>
              </a:spcAft>
            </a:pPr>
            <a:r>
              <a:rPr lang="en-US" b="1" dirty="0">
                <a:solidFill>
                  <a:srgbClr val="000000"/>
                </a:solidFill>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pPr marL="342900" marR="0" lvl="0" indent="-342900" algn="just">
              <a:spcBef>
                <a:spcPts val="0"/>
              </a:spcBef>
              <a:spcAft>
                <a:spcPts val="800"/>
              </a:spcAft>
              <a:buFont typeface="Symbol" panose="05050102010706020507" pitchFamily="18" charset="2"/>
              <a:buChar char=""/>
            </a:pPr>
            <a:r>
              <a:rPr lang="en-US" dirty="0">
                <a:solidFill>
                  <a:srgbClr val="000000"/>
                </a:solidFill>
                <a:latin typeface="Times New Roman" panose="02020603050405020304" pitchFamily="18" charset="0"/>
                <a:ea typeface="Times New Roman" panose="02020603050405020304" pitchFamily="18" charset="0"/>
              </a:rPr>
              <a:t>A feature such as Video Conference </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466628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7700" y="2019300"/>
            <a:ext cx="5930900" cy="2308324"/>
          </a:xfrm>
          <a:prstGeom prst="rect">
            <a:avLst/>
          </a:prstGeom>
          <a:noFill/>
        </p:spPr>
        <p:txBody>
          <a:bodyPr wrap="square" rtlCol="0">
            <a:spAutoFit/>
          </a:bodyPr>
          <a:lstStyle/>
          <a:p>
            <a:pPr algn="ctr"/>
            <a:r>
              <a:rPr lang="en-US" sz="3600" b="1" dirty="0" smtClean="0">
                <a:latin typeface="Times New Roman" panose="02020603050405020304" pitchFamily="18" charset="0"/>
                <a:cs typeface="Times New Roman" panose="02020603050405020304" pitchFamily="18" charset="0"/>
              </a:rPr>
              <a:t>END OF THE PRESENTATION</a:t>
            </a:r>
          </a:p>
          <a:p>
            <a:pPr algn="ctr"/>
            <a:endParaRPr lang="en-US" sz="3600" b="1" dirty="0" smtClean="0">
              <a:latin typeface="Times New Roman" panose="02020603050405020304" pitchFamily="18" charset="0"/>
              <a:cs typeface="Times New Roman" panose="02020603050405020304" pitchFamily="18" charset="0"/>
            </a:endParaRPr>
          </a:p>
          <a:p>
            <a:pPr algn="ctr"/>
            <a:r>
              <a:rPr lang="en-US" sz="3600" b="1" dirty="0" smtClean="0">
                <a:latin typeface="Times New Roman" panose="02020603050405020304" pitchFamily="18" charset="0"/>
                <a:cs typeface="Times New Roman" panose="02020603050405020304" pitchFamily="18" charset="0"/>
              </a:rPr>
              <a:t>THANK YOU SO MUCH!!!</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72901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100" y="381000"/>
            <a:ext cx="11544300" cy="4985980"/>
          </a:xfrm>
          <a:prstGeom prst="rect">
            <a:avLst/>
          </a:prstGeom>
          <a:noFill/>
        </p:spPr>
        <p:txBody>
          <a:bodyPr wrap="square" rtlCol="0">
            <a:spAutoFit/>
          </a:bodyPr>
          <a:lstStyle/>
          <a:p>
            <a:r>
              <a:rPr lang="en-US" sz="2400" b="1" dirty="0" smtClean="0"/>
              <a:t>STATEMENT OF PROBLEM</a:t>
            </a:r>
          </a:p>
          <a:p>
            <a:endParaRPr lang="en-US" dirty="0"/>
          </a:p>
          <a:p>
            <a:endParaRPr lang="en-US" dirty="0" smtClean="0"/>
          </a:p>
          <a:p>
            <a:r>
              <a:rPr lang="en-US" dirty="0" smtClean="0"/>
              <a:t>	</a:t>
            </a:r>
            <a:r>
              <a:rPr lang="en-US" sz="2400" dirty="0" smtClean="0">
                <a:latin typeface="Times New Roman" panose="02020603050405020304" pitchFamily="18" charset="0"/>
                <a:cs typeface="Times New Roman" panose="02020603050405020304" pitchFamily="18" charset="0"/>
              </a:rPr>
              <a:t>Currently </a:t>
            </a:r>
            <a:r>
              <a:rPr lang="en-US" sz="2400" dirty="0">
                <a:latin typeface="Times New Roman" panose="02020603050405020304" pitchFamily="18" charset="0"/>
                <a:cs typeface="Times New Roman" panose="02020603050405020304" pitchFamily="18" charset="0"/>
              </a:rPr>
              <a:t>most schools don't have a system that monitors student progress on doing thesis in groups which results in some "hitch hikers" students and the completion of the tasks will be delayed. In this section, it represents other problems that this system will be solving</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Disorganized distribution of the tasks and monitoring the progress per tasks given</a:t>
            </a:r>
            <a:r>
              <a:rPr lang="en-US" sz="2400" dirty="0" smtClean="0">
                <a:latin typeface="Times New Roman" panose="02020603050405020304" pitchFamily="18" charset="0"/>
                <a:cs typeface="Times New Roman" panose="02020603050405020304" pitchFamily="18" charset="0"/>
              </a:rPr>
              <a:t>.</a:t>
            </a:r>
          </a:p>
          <a:p>
            <a:pPr marL="285750" lvl="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Lack of time management of the team members causes delays of the project/tasks completion</a:t>
            </a:r>
            <a:r>
              <a:rPr lang="en-US" sz="2400" dirty="0" smtClean="0">
                <a:latin typeface="Times New Roman" panose="02020603050405020304" pitchFamily="18" charset="0"/>
                <a:cs typeface="Times New Roman" panose="02020603050405020304" pitchFamily="18" charset="0"/>
              </a:rPr>
              <a:t>.</a:t>
            </a:r>
          </a:p>
          <a:p>
            <a:pPr marL="285750" lvl="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 visual representation of the individuals and teams progress on the thesis project.</a:t>
            </a:r>
          </a:p>
          <a:p>
            <a:endParaRPr lang="en-US" dirty="0"/>
          </a:p>
        </p:txBody>
      </p:sp>
    </p:spTree>
    <p:extLst>
      <p:ext uri="{BB962C8B-B14F-4D97-AF65-F5344CB8AC3E}">
        <p14:creationId xmlns:p14="http://schemas.microsoft.com/office/powerpoint/2010/main" val="42578745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9100" y="482600"/>
            <a:ext cx="11518900" cy="5940088"/>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OBJECTIVES</a:t>
            </a:r>
            <a:endParaRPr lang="en-US" dirty="0"/>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study aims to develop a web-based application online system that will notify the team of those tasks that need to be prioritized based on a defined time-schedule. </a:t>
            </a:r>
          </a:p>
          <a:p>
            <a:r>
              <a:rPr lang="en-US" sz="2000" dirty="0">
                <a:latin typeface="Times New Roman" panose="02020603050405020304" pitchFamily="18" charset="0"/>
                <a:cs typeface="Times New Roman" panose="02020603050405020304" pitchFamily="18" charset="0"/>
              </a:rPr>
              <a:t>Specifically, this study aims to: </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make a web-based application online system that will be used by the adviser to monitor all the assigned tasks given by the project manager/team leader to the team members for their thesis project</a:t>
            </a:r>
            <a:r>
              <a:rPr lang="en-US" sz="2000" dirty="0" smtClean="0">
                <a:latin typeface="Times New Roman" panose="02020603050405020304" pitchFamily="18" charset="0"/>
                <a:cs typeface="Times New Roman" panose="02020603050405020304" pitchFamily="18" charset="0"/>
              </a:rPr>
              <a:t>.</a:t>
            </a:r>
          </a:p>
          <a:p>
            <a:pPr lvl="0"/>
            <a:endParaRPr lang="en-US"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design and develop a web-based application online system that will do the following</a:t>
            </a:r>
            <a:r>
              <a:rPr lang="en-US" sz="2000" dirty="0" smtClean="0">
                <a:latin typeface="Times New Roman" panose="02020603050405020304" pitchFamily="18" charset="0"/>
                <a:cs typeface="Times New Roman" panose="02020603050405020304" pitchFamily="18" charset="0"/>
              </a:rPr>
              <a:t>:</a:t>
            </a:r>
          </a:p>
          <a:p>
            <a:pPr marL="285750" lvl="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project leader can add tasks, assign and transfer the tasks, set the percentage and date of the completion according to the module given</a:t>
            </a:r>
            <a:r>
              <a:rPr lang="en-US" sz="2000" dirty="0" smtClean="0">
                <a:latin typeface="Times New Roman" panose="02020603050405020304" pitchFamily="18" charset="0"/>
                <a:cs typeface="Times New Roman" panose="02020603050405020304" pitchFamily="18" charset="0"/>
              </a:rPr>
              <a:t>.</a:t>
            </a:r>
          </a:p>
          <a:p>
            <a:pPr marL="285750" lvl="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Track the time/hours work by the students/members on doing their tasks</a:t>
            </a:r>
            <a:r>
              <a:rPr lang="en-US" sz="2000" dirty="0" smtClean="0">
                <a:latin typeface="Times New Roman" panose="02020603050405020304" pitchFamily="18" charset="0"/>
                <a:cs typeface="Times New Roman" panose="02020603050405020304" pitchFamily="18" charset="0"/>
              </a:rPr>
              <a:t>.</a:t>
            </a:r>
          </a:p>
          <a:p>
            <a:pPr lvl="0"/>
            <a:endParaRPr lang="en-US" sz="20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To evaluate the points/grade on per members tasks that will be reported by the team leader to the adviser according to the members completed tasks or the groups finished thesis projects.</a:t>
            </a:r>
          </a:p>
          <a:p>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20255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9400" y="457200"/>
            <a:ext cx="11633200" cy="6186309"/>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SCOPE AND LIMITATIONS</a:t>
            </a:r>
          </a:p>
          <a:p>
            <a:endParaRPr lang="en-US" dirty="0"/>
          </a:p>
          <a:p>
            <a:r>
              <a:rPr lang="en-US" sz="2400" b="1" dirty="0">
                <a:latin typeface="Times New Roman" panose="02020603050405020304" pitchFamily="18" charset="0"/>
                <a:cs typeface="Times New Roman" panose="02020603050405020304" pitchFamily="18" charset="0"/>
              </a:rPr>
              <a:t>Scope</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proposed system is a web-based application online system called </a:t>
            </a:r>
            <a:r>
              <a:rPr lang="en-US" sz="2400" dirty="0" err="1">
                <a:latin typeface="Times New Roman" panose="02020603050405020304" pitchFamily="18" charset="0"/>
                <a:cs typeface="Times New Roman" panose="02020603050405020304" pitchFamily="18" charset="0"/>
              </a:rPr>
              <a:t>TickTack</a:t>
            </a:r>
            <a:r>
              <a:rPr lang="en-US" sz="2400" dirty="0">
                <a:latin typeface="Times New Roman" panose="02020603050405020304" pitchFamily="18" charset="0"/>
                <a:cs typeface="Times New Roman" panose="02020603050405020304" pitchFamily="18" charset="0"/>
              </a:rPr>
              <a:t>: Time Tracking and Task Management System for Thesis that will help students monitor and organize their tasks. Through the system, the project leader and the adviser will get to monitor the team’s progress and the time they spent on their tasks. The adviser can input ratings equivalent to the tasks completed. It is intended for the student’s who’s doing their thesis projects</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Limitation</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proposed system is flexible for students who are doing their thesis projects. This doesn’t include a feature like version control that can track the other members past works upon editing. The project leader and the adviser can’t edit on the system but the adviser can give comments about the task's and its progress along the way.  It only focuses on uploading and downloading a file.</a:t>
            </a:r>
          </a:p>
          <a:p>
            <a:endParaRPr lang="en-US" dirty="0"/>
          </a:p>
        </p:txBody>
      </p:sp>
    </p:spTree>
    <p:extLst>
      <p:ext uri="{BB962C8B-B14F-4D97-AF65-F5344CB8AC3E}">
        <p14:creationId xmlns:p14="http://schemas.microsoft.com/office/powerpoint/2010/main" val="42072391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9300" y="749300"/>
            <a:ext cx="10591800" cy="3231654"/>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SIGNIFICANCE OF THE STUDY</a:t>
            </a:r>
          </a:p>
          <a:p>
            <a:endParaRPr lang="en-US" dirty="0"/>
          </a:p>
          <a:p>
            <a:r>
              <a:rPr lang="en-US" dirty="0" smtClean="0"/>
              <a:t>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proposed system can help manage project schedules and tasks to ensure that a certain project is delivered on time. It helps to track the progress of an individual task assigned accordingly by the project leader. It will help students to manage their time properly and improve the productivity of their work. The system will help the students show the visual representation of the individual’s progress and team’s progress.</a:t>
            </a:r>
          </a:p>
          <a:p>
            <a:endParaRPr lang="en-US" dirty="0"/>
          </a:p>
        </p:txBody>
      </p:sp>
    </p:spTree>
    <p:extLst>
      <p:ext uri="{BB962C8B-B14F-4D97-AF65-F5344CB8AC3E}">
        <p14:creationId xmlns:p14="http://schemas.microsoft.com/office/powerpoint/2010/main" val="25150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0400" y="927100"/>
            <a:ext cx="11277600" cy="3539430"/>
          </a:xfrm>
          <a:prstGeom prst="rect">
            <a:avLst/>
          </a:prstGeom>
          <a:noFill/>
        </p:spPr>
        <p:txBody>
          <a:bodyPr wrap="square" rtlCol="0">
            <a:spAutoFit/>
          </a:bodyPr>
          <a:lstStyle/>
          <a:p>
            <a:pPr algn="ctr"/>
            <a:r>
              <a:rPr lang="en-US" sz="3200" b="1" dirty="0" smtClean="0">
                <a:latin typeface="Times New Roman" panose="02020603050405020304" pitchFamily="18" charset="0"/>
                <a:cs typeface="Times New Roman" panose="02020603050405020304" pitchFamily="18" charset="0"/>
              </a:rPr>
              <a:t>CHAPTER II </a:t>
            </a:r>
          </a:p>
          <a:p>
            <a:pPr algn="ctr"/>
            <a:endParaRPr lang="en-US" sz="3200" b="1" dirty="0" smtClean="0">
              <a:latin typeface="Times New Roman" panose="02020603050405020304" pitchFamily="18" charset="0"/>
              <a:cs typeface="Times New Roman" panose="02020603050405020304" pitchFamily="18" charset="0"/>
            </a:endParaRPr>
          </a:p>
          <a:p>
            <a:pPr algn="ctr"/>
            <a:endParaRPr lang="en-US" sz="3200" b="1" dirty="0">
              <a:latin typeface="Times New Roman" panose="02020603050405020304" pitchFamily="18" charset="0"/>
              <a:cs typeface="Times New Roman" panose="02020603050405020304" pitchFamily="18" charset="0"/>
            </a:endParaRPr>
          </a:p>
          <a:p>
            <a:pPr algn="ctr"/>
            <a:endParaRPr lang="en-US" sz="3200" b="1" dirty="0" smtClean="0">
              <a:latin typeface="Times New Roman" panose="02020603050405020304" pitchFamily="18" charset="0"/>
              <a:cs typeface="Times New Roman" panose="02020603050405020304" pitchFamily="18" charset="0"/>
            </a:endParaRPr>
          </a:p>
          <a:p>
            <a:pPr algn="ctr"/>
            <a:endParaRPr lang="en-US" sz="3200" b="1" dirty="0">
              <a:latin typeface="Times New Roman" panose="02020603050405020304" pitchFamily="18" charset="0"/>
              <a:cs typeface="Times New Roman" panose="02020603050405020304" pitchFamily="18" charset="0"/>
            </a:endParaRPr>
          </a:p>
          <a:p>
            <a:pPr algn="ctr"/>
            <a:endParaRPr lang="en-US" sz="3200" b="1" dirty="0" smtClean="0">
              <a:latin typeface="Times New Roman" panose="02020603050405020304" pitchFamily="18" charset="0"/>
              <a:cs typeface="Times New Roman" panose="02020603050405020304" pitchFamily="18" charset="0"/>
            </a:endParaRPr>
          </a:p>
          <a:p>
            <a:pPr algn="ctr"/>
            <a:r>
              <a:rPr lang="en-US" sz="3200" b="1" dirty="0" smtClean="0">
                <a:latin typeface="Times New Roman" panose="02020603050405020304" pitchFamily="18" charset="0"/>
                <a:cs typeface="Times New Roman" panose="02020603050405020304" pitchFamily="18" charset="0"/>
              </a:rPr>
              <a:t>REVIEW AND RELATED LITERATURE</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9316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682241233"/>
              </p:ext>
            </p:extLst>
          </p:nvPr>
        </p:nvGraphicFramePr>
        <p:xfrm>
          <a:off x="419099" y="0"/>
          <a:ext cx="11099802" cy="6858002"/>
        </p:xfrm>
        <a:graphic>
          <a:graphicData uri="http://schemas.openxmlformats.org/drawingml/2006/table">
            <a:tbl>
              <a:tblPr firstRow="1" bandRow="1">
                <a:tableStyleId>{5940675A-B579-460E-94D1-54222C63F5DA}</a:tableStyleId>
              </a:tblPr>
              <a:tblGrid>
                <a:gridCol w="1585686"/>
                <a:gridCol w="1585686"/>
                <a:gridCol w="1585686"/>
                <a:gridCol w="1585686"/>
                <a:gridCol w="1585686"/>
                <a:gridCol w="1585686"/>
                <a:gridCol w="1585686"/>
              </a:tblGrid>
              <a:tr h="2419465">
                <a:tc>
                  <a:txBody>
                    <a:bodyPr/>
                    <a:lstStyle/>
                    <a:p>
                      <a:r>
                        <a:rPr lang="en-US" sz="1100" dirty="0" smtClean="0">
                          <a:solidFill>
                            <a:schemeClr val="tx1"/>
                          </a:solidFill>
                          <a:latin typeface="Times New Roman" panose="02020603050405020304" pitchFamily="18" charset="0"/>
                          <a:cs typeface="Times New Roman" panose="02020603050405020304" pitchFamily="18" charset="0"/>
                        </a:rPr>
                        <a:t>              Title</a:t>
                      </a:r>
                      <a:endParaRPr lang="en-US" sz="11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100" baseline="0" dirty="0" smtClean="0">
                          <a:solidFill>
                            <a:schemeClr val="tx1"/>
                          </a:solidFill>
                          <a:latin typeface="+mn-lt"/>
                          <a:cs typeface="+mn-cs"/>
                        </a:rPr>
                        <a:t>         </a:t>
                      </a:r>
                      <a:r>
                        <a:rPr lang="en-US" sz="1100" dirty="0" smtClean="0">
                          <a:solidFill>
                            <a:schemeClr val="tx1"/>
                          </a:solidFill>
                          <a:latin typeface="Times New Roman" panose="02020603050405020304" pitchFamily="18" charset="0"/>
                          <a:cs typeface="Times New Roman" panose="02020603050405020304" pitchFamily="18" charset="0"/>
                        </a:rPr>
                        <a:t>Feature</a:t>
                      </a:r>
                      <a:r>
                        <a:rPr lang="en-US" sz="1100" baseline="0" dirty="0" smtClean="0">
                          <a:solidFill>
                            <a:schemeClr val="tx1"/>
                          </a:solidFill>
                          <a:latin typeface="Times New Roman" panose="02020603050405020304" pitchFamily="18" charset="0"/>
                          <a:cs typeface="Times New Roman" panose="02020603050405020304" pitchFamily="18" charset="0"/>
                        </a:rPr>
                        <a:t> 1</a:t>
                      </a:r>
                    </a:p>
                    <a:p>
                      <a:endParaRPr lang="en-US" sz="1100" baseline="0" dirty="0" smtClean="0">
                        <a:solidFill>
                          <a:schemeClr val="tx1"/>
                        </a:solidFill>
                        <a:latin typeface="Times New Roman" panose="02020603050405020304" pitchFamily="18" charset="0"/>
                        <a:cs typeface="Times New Roman" panose="02020603050405020304" pitchFamily="18" charset="0"/>
                      </a:endParaRPr>
                    </a:p>
                    <a:p>
                      <a:r>
                        <a:rPr lang="en-US" sz="1100" baseline="0" dirty="0" smtClean="0">
                          <a:solidFill>
                            <a:schemeClr val="tx1"/>
                          </a:solidFill>
                          <a:latin typeface="Times New Roman" panose="02020603050405020304" pitchFamily="18" charset="0"/>
                          <a:cs typeface="Times New Roman" panose="02020603050405020304" pitchFamily="18" charset="0"/>
                        </a:rPr>
                        <a:t>Track and monitor employees work time spent of their assigned task.</a:t>
                      </a:r>
                      <a:endParaRPr lang="en-US" sz="1100" dirty="0">
                        <a:solidFill>
                          <a:schemeClr val="tx1"/>
                        </a:solidFill>
                      </a:endParaRPr>
                    </a:p>
                  </a:txBody>
                  <a:tcPr/>
                </a:tc>
                <a:tc>
                  <a:txBody>
                    <a:bodyPr/>
                    <a:lstStyle/>
                    <a:p>
                      <a:r>
                        <a:rPr lang="en-US" sz="1100" baseline="0" dirty="0" smtClean="0">
                          <a:solidFill>
                            <a:schemeClr val="tx1"/>
                          </a:solidFill>
                          <a:latin typeface="Times New Roman" panose="02020603050405020304" pitchFamily="18" charset="0"/>
                          <a:cs typeface="Times New Roman" panose="02020603050405020304" pitchFamily="18" charset="0"/>
                        </a:rPr>
                        <a:t>             </a:t>
                      </a:r>
                      <a:r>
                        <a:rPr lang="en-US" sz="1100" dirty="0" smtClean="0">
                          <a:solidFill>
                            <a:schemeClr val="tx1"/>
                          </a:solidFill>
                          <a:latin typeface="Times New Roman" panose="02020603050405020304" pitchFamily="18" charset="0"/>
                          <a:cs typeface="Times New Roman" panose="02020603050405020304" pitchFamily="18" charset="0"/>
                        </a:rPr>
                        <a:t>Feature</a:t>
                      </a:r>
                      <a:r>
                        <a:rPr lang="en-US" sz="1100" baseline="0" dirty="0" smtClean="0">
                          <a:solidFill>
                            <a:schemeClr val="tx1"/>
                          </a:solidFill>
                          <a:latin typeface="Times New Roman" panose="02020603050405020304" pitchFamily="18" charset="0"/>
                          <a:cs typeface="Times New Roman" panose="02020603050405020304" pitchFamily="18" charset="0"/>
                        </a:rPr>
                        <a:t> 2</a:t>
                      </a:r>
                    </a:p>
                    <a:p>
                      <a:endParaRPr lang="en-US" sz="1100" baseline="0" dirty="0" smtClean="0">
                        <a:solidFill>
                          <a:schemeClr val="tx1"/>
                        </a:solidFill>
                        <a:latin typeface="Times New Roman" panose="02020603050405020304" pitchFamily="18" charset="0"/>
                        <a:cs typeface="Times New Roman" panose="02020603050405020304" pitchFamily="18" charset="0"/>
                      </a:endParaRPr>
                    </a:p>
                    <a:p>
                      <a:r>
                        <a:rPr lang="en-US" sz="1100" dirty="0" smtClean="0">
                          <a:solidFill>
                            <a:schemeClr val="tx1"/>
                          </a:solidFill>
                          <a:latin typeface="Times New Roman" panose="02020603050405020304" pitchFamily="18" charset="0"/>
                          <a:cs typeface="Times New Roman" panose="02020603050405020304" pitchFamily="18" charset="0"/>
                        </a:rPr>
                        <a:t>Automate</a:t>
                      </a:r>
                      <a:r>
                        <a:rPr lang="en-US" sz="1100" baseline="0" dirty="0" smtClean="0">
                          <a:solidFill>
                            <a:schemeClr val="tx1"/>
                          </a:solidFill>
                          <a:latin typeface="Times New Roman" panose="02020603050405020304" pitchFamily="18" charset="0"/>
                          <a:cs typeface="Times New Roman" panose="02020603050405020304" pitchFamily="18" charset="0"/>
                        </a:rPr>
                        <a:t> the process of the admin and user management and user task. This software provides  facilities to assign task, send messages, and view notifications to the users of the users of this software notifications to use.</a:t>
                      </a:r>
                      <a:endParaRPr lang="en-US" sz="11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100" baseline="0" dirty="0" smtClean="0">
                          <a:solidFill>
                            <a:schemeClr val="tx1"/>
                          </a:solidFill>
                          <a:latin typeface="Times New Roman" panose="02020603050405020304" pitchFamily="18" charset="0"/>
                          <a:cs typeface="Times New Roman" panose="02020603050405020304" pitchFamily="18" charset="0"/>
                        </a:rPr>
                        <a:t>           </a:t>
                      </a:r>
                      <a:r>
                        <a:rPr lang="en-US" sz="1100" dirty="0" smtClean="0">
                          <a:solidFill>
                            <a:schemeClr val="tx1"/>
                          </a:solidFill>
                          <a:latin typeface="Times New Roman" panose="02020603050405020304" pitchFamily="18" charset="0"/>
                          <a:cs typeface="Times New Roman" panose="02020603050405020304" pitchFamily="18" charset="0"/>
                        </a:rPr>
                        <a:t> Feature</a:t>
                      </a:r>
                      <a:r>
                        <a:rPr lang="en-US" sz="1100" baseline="0" dirty="0" smtClean="0">
                          <a:solidFill>
                            <a:schemeClr val="tx1"/>
                          </a:solidFill>
                          <a:latin typeface="Times New Roman" panose="02020603050405020304" pitchFamily="18" charset="0"/>
                          <a:cs typeface="Times New Roman" panose="02020603050405020304" pitchFamily="18" charset="0"/>
                        </a:rPr>
                        <a:t> 3</a:t>
                      </a:r>
                    </a:p>
                    <a:p>
                      <a:endParaRPr lang="en-US" sz="1100" baseline="0" dirty="0" smtClean="0">
                        <a:solidFill>
                          <a:schemeClr val="tx1"/>
                        </a:solidFill>
                        <a:latin typeface="Times New Roman" panose="02020603050405020304" pitchFamily="18" charset="0"/>
                        <a:cs typeface="Times New Roman" panose="02020603050405020304" pitchFamily="18" charset="0"/>
                      </a:endParaRPr>
                    </a:p>
                    <a:p>
                      <a:r>
                        <a:rPr lang="en-US" sz="1100" baseline="0" dirty="0" smtClean="0">
                          <a:solidFill>
                            <a:schemeClr val="tx1"/>
                          </a:solidFill>
                          <a:latin typeface="Times New Roman" panose="02020603050405020304" pitchFamily="18" charset="0"/>
                          <a:cs typeface="Times New Roman" panose="02020603050405020304" pitchFamily="18" charset="0"/>
                        </a:rPr>
                        <a:t>The students can create, edit, upload, delete and manage their project all at one place.</a:t>
                      </a:r>
                      <a:endParaRPr lang="en-US" sz="1100" dirty="0">
                        <a:solidFill>
                          <a:schemeClr val="tx1"/>
                        </a:solidFill>
                      </a:endParaRPr>
                    </a:p>
                  </a:txBody>
                  <a:tcPr/>
                </a:tc>
                <a:tc>
                  <a:txBody>
                    <a:bodyPr/>
                    <a:lstStyle/>
                    <a:p>
                      <a:r>
                        <a:rPr lang="en-US" sz="1100" baseline="0" dirty="0" smtClean="0">
                          <a:solidFill>
                            <a:schemeClr val="tx1"/>
                          </a:solidFill>
                          <a:latin typeface="Times New Roman" panose="02020603050405020304" pitchFamily="18" charset="0"/>
                          <a:cs typeface="Times New Roman" panose="02020603050405020304" pitchFamily="18" charset="0"/>
                        </a:rPr>
                        <a:t>              </a:t>
                      </a:r>
                      <a:r>
                        <a:rPr lang="en-US" sz="1100" dirty="0" smtClean="0">
                          <a:solidFill>
                            <a:schemeClr val="tx1"/>
                          </a:solidFill>
                          <a:latin typeface="Times New Roman" panose="02020603050405020304" pitchFamily="18" charset="0"/>
                          <a:cs typeface="Times New Roman" panose="02020603050405020304" pitchFamily="18" charset="0"/>
                        </a:rPr>
                        <a:t> Feature</a:t>
                      </a:r>
                      <a:r>
                        <a:rPr lang="en-US" sz="1100" baseline="0" dirty="0" smtClean="0">
                          <a:solidFill>
                            <a:schemeClr val="tx1"/>
                          </a:solidFill>
                          <a:latin typeface="Times New Roman" panose="02020603050405020304" pitchFamily="18" charset="0"/>
                          <a:cs typeface="Times New Roman" panose="02020603050405020304" pitchFamily="18" charset="0"/>
                        </a:rPr>
                        <a:t> 4</a:t>
                      </a:r>
                    </a:p>
                    <a:p>
                      <a:endParaRPr lang="en-US" sz="1100" baseline="0" dirty="0" smtClean="0">
                        <a:solidFill>
                          <a:schemeClr val="tx1"/>
                        </a:solidFill>
                        <a:latin typeface="Times New Roman" panose="02020603050405020304" pitchFamily="18" charset="0"/>
                        <a:cs typeface="Times New Roman" panose="02020603050405020304" pitchFamily="18" charset="0"/>
                      </a:endParaRPr>
                    </a:p>
                    <a:p>
                      <a:r>
                        <a:rPr lang="en-US" sz="1100" baseline="0" dirty="0" smtClean="0">
                          <a:solidFill>
                            <a:schemeClr val="tx1"/>
                          </a:solidFill>
                          <a:latin typeface="Times New Roman" panose="02020603050405020304" pitchFamily="18" charset="0"/>
                          <a:cs typeface="Times New Roman" panose="02020603050405020304" pitchFamily="18" charset="0"/>
                        </a:rPr>
                        <a:t>It is a system for managing,  controlling, monitoring the final year projects of the students. It is a web based portal or application which is useful for students, project, coordinator and project guide.</a:t>
                      </a:r>
                      <a:endParaRPr lang="en-US" sz="1100" dirty="0">
                        <a:solidFill>
                          <a:schemeClr val="tx1"/>
                        </a:solidFill>
                      </a:endParaRPr>
                    </a:p>
                  </a:txBody>
                  <a:tcPr/>
                </a:tc>
                <a:tc>
                  <a:txBody>
                    <a:bodyPr/>
                    <a:lstStyle/>
                    <a:p>
                      <a:r>
                        <a:rPr lang="en-US" sz="1100" baseline="0" dirty="0" smtClean="0">
                          <a:solidFill>
                            <a:schemeClr val="tx1"/>
                          </a:solidFill>
                          <a:latin typeface="Times New Roman" panose="02020603050405020304" pitchFamily="18" charset="0"/>
                          <a:cs typeface="Times New Roman" panose="02020603050405020304" pitchFamily="18" charset="0"/>
                        </a:rPr>
                        <a:t>           </a:t>
                      </a:r>
                      <a:r>
                        <a:rPr lang="en-US" sz="1100" dirty="0" smtClean="0">
                          <a:solidFill>
                            <a:schemeClr val="tx1"/>
                          </a:solidFill>
                          <a:latin typeface="Times New Roman" panose="02020603050405020304" pitchFamily="18" charset="0"/>
                          <a:cs typeface="Times New Roman" panose="02020603050405020304" pitchFamily="18" charset="0"/>
                        </a:rPr>
                        <a:t>  Feature</a:t>
                      </a:r>
                      <a:r>
                        <a:rPr lang="en-US" sz="1100" baseline="0" dirty="0" smtClean="0">
                          <a:solidFill>
                            <a:schemeClr val="tx1"/>
                          </a:solidFill>
                          <a:latin typeface="Times New Roman" panose="02020603050405020304" pitchFamily="18" charset="0"/>
                          <a:cs typeface="Times New Roman" panose="02020603050405020304" pitchFamily="18" charset="0"/>
                        </a:rPr>
                        <a:t> 5</a:t>
                      </a:r>
                    </a:p>
                    <a:p>
                      <a:endParaRPr lang="en-US" sz="1100" baseline="0" dirty="0" smtClean="0">
                        <a:solidFill>
                          <a:schemeClr val="tx1"/>
                        </a:solidFill>
                        <a:latin typeface="Times New Roman" panose="02020603050405020304" pitchFamily="18" charset="0"/>
                        <a:cs typeface="Times New Roman" panose="02020603050405020304" pitchFamily="18" charset="0"/>
                      </a:endParaRPr>
                    </a:p>
                    <a:p>
                      <a:r>
                        <a:rPr lang="en-US" sz="1100" baseline="0" dirty="0" smtClean="0">
                          <a:solidFill>
                            <a:schemeClr val="tx1"/>
                          </a:solidFill>
                          <a:latin typeface="Times New Roman" panose="02020603050405020304" pitchFamily="18" charset="0"/>
                          <a:cs typeface="Times New Roman" panose="02020603050405020304" pitchFamily="18" charset="0"/>
                        </a:rPr>
                        <a:t>Track the location status of the work.</a:t>
                      </a:r>
                      <a:endParaRPr lang="en-US" sz="1100" dirty="0">
                        <a:solidFill>
                          <a:schemeClr val="tx1"/>
                        </a:solidFill>
                      </a:endParaRPr>
                    </a:p>
                  </a:txBody>
                  <a:tcPr/>
                </a:tc>
                <a:tc>
                  <a:txBody>
                    <a:bodyPr/>
                    <a:lstStyle/>
                    <a:p>
                      <a:r>
                        <a:rPr lang="en-US" sz="1100" baseline="0" dirty="0" smtClean="0">
                          <a:solidFill>
                            <a:schemeClr val="tx1"/>
                          </a:solidFill>
                          <a:latin typeface="Times New Roman" panose="02020603050405020304" pitchFamily="18" charset="0"/>
                          <a:cs typeface="Times New Roman" panose="02020603050405020304" pitchFamily="18" charset="0"/>
                        </a:rPr>
                        <a:t>             </a:t>
                      </a:r>
                      <a:r>
                        <a:rPr lang="en-US" sz="1100" dirty="0" smtClean="0">
                          <a:solidFill>
                            <a:schemeClr val="tx1"/>
                          </a:solidFill>
                          <a:latin typeface="Times New Roman" panose="02020603050405020304" pitchFamily="18" charset="0"/>
                          <a:cs typeface="Times New Roman" panose="02020603050405020304" pitchFamily="18" charset="0"/>
                        </a:rPr>
                        <a:t>Feature</a:t>
                      </a:r>
                      <a:r>
                        <a:rPr lang="en-US" sz="1100" baseline="0" dirty="0" smtClean="0">
                          <a:solidFill>
                            <a:schemeClr val="tx1"/>
                          </a:solidFill>
                          <a:latin typeface="Times New Roman" panose="02020603050405020304" pitchFamily="18" charset="0"/>
                          <a:cs typeface="Times New Roman" panose="02020603050405020304" pitchFamily="18" charset="0"/>
                        </a:rPr>
                        <a:t> 6</a:t>
                      </a:r>
                    </a:p>
                    <a:p>
                      <a:endParaRPr lang="en-US" sz="1100" baseline="0" dirty="0" smtClean="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solidFill>
                            <a:schemeClr val="bg1"/>
                          </a:solidFill>
                          <a:latin typeface="Times New Roman" panose="02020603050405020304" pitchFamily="18" charset="0"/>
                          <a:cs typeface="Times New Roman" panose="02020603050405020304" pitchFamily="18" charset="0"/>
                        </a:rPr>
                        <a:t>Monitor and assign task, track time, and </a:t>
                      </a:r>
                      <a:r>
                        <a:rPr lang="en-US" sz="1100" dirty="0" smtClean="0">
                          <a:solidFill>
                            <a:schemeClr val="bg1"/>
                          </a:solidFill>
                          <a:latin typeface="Times New Roman" panose="02020603050405020304" pitchFamily="18" charset="0"/>
                          <a:cs typeface="Times New Roman" panose="02020603050405020304" pitchFamily="18" charset="0"/>
                        </a:rPr>
                        <a:t>evaluate the </a:t>
                      </a:r>
                      <a:r>
                        <a:rPr lang="en-US" sz="1100" dirty="0" smtClean="0">
                          <a:solidFill>
                            <a:schemeClr val="bg1"/>
                          </a:solidFill>
                          <a:latin typeface="Times New Roman" panose="02020603050405020304" pitchFamily="18" charset="0"/>
                          <a:cs typeface="Times New Roman" panose="02020603050405020304" pitchFamily="18" charset="0"/>
                        </a:rPr>
                        <a:t>grade </a:t>
                      </a:r>
                      <a:r>
                        <a:rPr lang="en-US" sz="1100" dirty="0" smtClean="0">
                          <a:solidFill>
                            <a:schemeClr val="bg1"/>
                          </a:solidFill>
                          <a:latin typeface="Times New Roman" panose="02020603050405020304" pitchFamily="18" charset="0"/>
                          <a:cs typeface="Times New Roman" panose="02020603050405020304" pitchFamily="18" charset="0"/>
                        </a:rPr>
                        <a:t>on per members tasks</a:t>
                      </a:r>
                      <a:r>
                        <a:rPr lang="en-US" sz="1100" baseline="0" dirty="0" smtClean="0">
                          <a:solidFill>
                            <a:schemeClr val="bg1"/>
                          </a:solidFill>
                          <a:latin typeface="Times New Roman" panose="02020603050405020304" pitchFamily="18" charset="0"/>
                          <a:cs typeface="Times New Roman" panose="02020603050405020304" pitchFamily="18" charset="0"/>
                        </a:rPr>
                        <a:t> according to the completed task.</a:t>
                      </a:r>
                      <a:endParaRPr lang="en-US" sz="1100" dirty="0">
                        <a:solidFill>
                          <a:schemeClr val="bg1"/>
                        </a:solidFill>
                      </a:endParaRPr>
                    </a:p>
                  </a:txBody>
                  <a:tcPr/>
                </a:tc>
              </a:tr>
              <a:tr h="797785">
                <a:tc>
                  <a:txBody>
                    <a:bodyPr/>
                    <a:lstStyle/>
                    <a:p>
                      <a:r>
                        <a:rPr lang="en-US" sz="1100" dirty="0" smtClean="0">
                          <a:solidFill>
                            <a:schemeClr val="tx1"/>
                          </a:solidFill>
                          <a:latin typeface="Times New Roman" panose="02020603050405020304" pitchFamily="18" charset="0"/>
                          <a:cs typeface="Times New Roman" panose="02020603050405020304" pitchFamily="18" charset="0"/>
                        </a:rPr>
                        <a:t>A</a:t>
                      </a:r>
                      <a:r>
                        <a:rPr lang="en-US" sz="1100" baseline="0" dirty="0" smtClean="0">
                          <a:solidFill>
                            <a:schemeClr val="tx1"/>
                          </a:solidFill>
                          <a:latin typeface="Times New Roman" panose="02020603050405020304" pitchFamily="18" charset="0"/>
                          <a:cs typeface="Times New Roman" panose="02020603050405020304" pitchFamily="18" charset="0"/>
                        </a:rPr>
                        <a:t> new Web Based Application</a:t>
                      </a:r>
                      <a:endParaRPr lang="en-US" sz="11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a:t>
                      </a:r>
                    </a:p>
                    <a:p>
                      <a:endParaRPr lang="en-US" sz="1100" dirty="0">
                        <a:solidFill>
                          <a:schemeClr val="tx1"/>
                        </a:solidFill>
                      </a:endParaRPr>
                    </a:p>
                  </a:txBody>
                  <a:tcPr/>
                </a:tc>
                <a:tc>
                  <a:txBody>
                    <a:bodyPr/>
                    <a:lstStyle/>
                    <a:p>
                      <a:endParaRPr lang="en-US" sz="1100" dirty="0">
                        <a:solidFill>
                          <a:schemeClr val="tx1"/>
                        </a:solidFill>
                      </a:endParaRPr>
                    </a:p>
                  </a:txBody>
                  <a:tcPr/>
                </a:tc>
                <a:tc>
                  <a:txBody>
                    <a:bodyPr/>
                    <a:lstStyle/>
                    <a:p>
                      <a:endParaRPr lang="en-US" sz="1100" dirty="0">
                        <a:solidFill>
                          <a:schemeClr val="tx1"/>
                        </a:solidFill>
                      </a:endParaRPr>
                    </a:p>
                  </a:txBody>
                  <a:tcPr/>
                </a:tc>
                <a:tc>
                  <a:txBody>
                    <a:bodyPr/>
                    <a:lstStyle/>
                    <a:p>
                      <a:endParaRPr lang="en-US" sz="1100">
                        <a:solidFill>
                          <a:schemeClr val="tx1"/>
                        </a:solidFill>
                      </a:endParaRPr>
                    </a:p>
                  </a:txBody>
                  <a:tcPr/>
                </a:tc>
                <a:tc>
                  <a:txBody>
                    <a:bodyPr/>
                    <a:lstStyle/>
                    <a:p>
                      <a:endParaRPr lang="en-US" sz="1100">
                        <a:solidFill>
                          <a:schemeClr val="tx1"/>
                        </a:solidFill>
                      </a:endParaRPr>
                    </a:p>
                  </a:txBody>
                  <a:tcPr/>
                </a:tc>
                <a:tc>
                  <a:txBody>
                    <a:bodyPr/>
                    <a:lstStyle/>
                    <a:p>
                      <a:endParaRPr lang="en-US" sz="1100">
                        <a:solidFill>
                          <a:schemeClr val="tx1"/>
                        </a:solidFill>
                      </a:endParaRPr>
                    </a:p>
                  </a:txBody>
                  <a:tcPr/>
                </a:tc>
              </a:tr>
              <a:tr h="797785">
                <a:tc>
                  <a:txBody>
                    <a:bodyPr/>
                    <a:lstStyle/>
                    <a:p>
                      <a:r>
                        <a:rPr lang="en-US" sz="1100" dirty="0" smtClean="0">
                          <a:solidFill>
                            <a:schemeClr val="tx1"/>
                          </a:solidFill>
                          <a:latin typeface="Times New Roman" panose="02020603050405020304" pitchFamily="18" charset="0"/>
                          <a:cs typeface="Times New Roman" panose="02020603050405020304" pitchFamily="18" charset="0"/>
                        </a:rPr>
                        <a:t>Online</a:t>
                      </a:r>
                      <a:r>
                        <a:rPr lang="en-US" sz="1100" baseline="0" dirty="0" smtClean="0">
                          <a:solidFill>
                            <a:schemeClr val="tx1"/>
                          </a:solidFill>
                          <a:latin typeface="Times New Roman" panose="02020603050405020304" pitchFamily="18" charset="0"/>
                          <a:cs typeface="Times New Roman" panose="02020603050405020304" pitchFamily="18" charset="0"/>
                        </a:rPr>
                        <a:t> Task Management System(OTMS)</a:t>
                      </a:r>
                      <a:endParaRPr lang="en-US" sz="110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US" sz="11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a:t>
                      </a:r>
                    </a:p>
                    <a:p>
                      <a:endParaRPr lang="en-US" sz="1100" dirty="0">
                        <a:solidFill>
                          <a:schemeClr val="tx1"/>
                        </a:solidFill>
                      </a:endParaRPr>
                    </a:p>
                  </a:txBody>
                  <a:tcPr/>
                </a:tc>
                <a:tc>
                  <a:txBody>
                    <a:bodyPr/>
                    <a:lstStyle/>
                    <a:p>
                      <a:endParaRPr lang="en-US" sz="1100" dirty="0">
                        <a:solidFill>
                          <a:schemeClr val="tx1"/>
                        </a:solidFill>
                      </a:endParaRPr>
                    </a:p>
                  </a:txBody>
                  <a:tcPr/>
                </a:tc>
                <a:tc>
                  <a:txBody>
                    <a:bodyPr/>
                    <a:lstStyle/>
                    <a:p>
                      <a:endParaRPr lang="en-US" sz="1100">
                        <a:solidFill>
                          <a:schemeClr val="tx1"/>
                        </a:solidFill>
                      </a:endParaRPr>
                    </a:p>
                  </a:txBody>
                  <a:tcPr/>
                </a:tc>
                <a:tc>
                  <a:txBody>
                    <a:bodyPr/>
                    <a:lstStyle/>
                    <a:p>
                      <a:endParaRPr lang="en-US" sz="1100">
                        <a:solidFill>
                          <a:schemeClr val="tx1"/>
                        </a:solidFill>
                      </a:endParaRPr>
                    </a:p>
                  </a:txBody>
                  <a:tcPr/>
                </a:tc>
                <a:tc>
                  <a:txBody>
                    <a:bodyPr/>
                    <a:lstStyle/>
                    <a:p>
                      <a:endParaRPr lang="en-US" sz="1100">
                        <a:solidFill>
                          <a:schemeClr val="tx1"/>
                        </a:solidFill>
                      </a:endParaRPr>
                    </a:p>
                  </a:txBody>
                  <a:tcPr/>
                </a:tc>
              </a:tr>
              <a:tr h="797785">
                <a:tc>
                  <a:txBody>
                    <a:bodyPr/>
                    <a:lstStyle/>
                    <a:p>
                      <a:r>
                        <a:rPr lang="en-US" sz="1100" dirty="0" smtClean="0">
                          <a:solidFill>
                            <a:schemeClr val="tx1"/>
                          </a:solidFill>
                          <a:latin typeface="Times New Roman" panose="02020603050405020304" pitchFamily="18" charset="0"/>
                          <a:cs typeface="Times New Roman" panose="02020603050405020304" pitchFamily="18" charset="0"/>
                        </a:rPr>
                        <a:t>Student</a:t>
                      </a:r>
                      <a:r>
                        <a:rPr lang="en-US" sz="1100" baseline="0" dirty="0" smtClean="0">
                          <a:solidFill>
                            <a:schemeClr val="tx1"/>
                          </a:solidFill>
                          <a:latin typeface="Times New Roman" panose="02020603050405020304" pitchFamily="18" charset="0"/>
                          <a:cs typeface="Times New Roman" panose="02020603050405020304" pitchFamily="18" charset="0"/>
                        </a:rPr>
                        <a:t> Project Management System(SPMS)</a:t>
                      </a:r>
                      <a:endParaRPr lang="en-US" sz="110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US" sz="1100">
                        <a:solidFill>
                          <a:schemeClr val="tx1"/>
                        </a:solidFill>
                      </a:endParaRPr>
                    </a:p>
                  </a:txBody>
                  <a:tcPr/>
                </a:tc>
                <a:tc>
                  <a:txBody>
                    <a:bodyPr/>
                    <a:lstStyle/>
                    <a:p>
                      <a:endParaRPr lang="en-US" sz="11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a:t>
                      </a:r>
                    </a:p>
                    <a:p>
                      <a:endParaRPr lang="en-US" sz="1100" dirty="0">
                        <a:solidFill>
                          <a:schemeClr val="tx1"/>
                        </a:solidFill>
                      </a:endParaRPr>
                    </a:p>
                  </a:txBody>
                  <a:tcPr/>
                </a:tc>
                <a:tc>
                  <a:txBody>
                    <a:bodyPr/>
                    <a:lstStyle/>
                    <a:p>
                      <a:endParaRPr lang="en-US" sz="1100" dirty="0">
                        <a:solidFill>
                          <a:schemeClr val="tx1"/>
                        </a:solidFill>
                      </a:endParaRPr>
                    </a:p>
                  </a:txBody>
                  <a:tcPr/>
                </a:tc>
                <a:tc>
                  <a:txBody>
                    <a:bodyPr/>
                    <a:lstStyle/>
                    <a:p>
                      <a:endParaRPr lang="en-US" sz="1100">
                        <a:solidFill>
                          <a:schemeClr val="tx1"/>
                        </a:solidFill>
                      </a:endParaRPr>
                    </a:p>
                  </a:txBody>
                  <a:tcPr/>
                </a:tc>
                <a:tc>
                  <a:txBody>
                    <a:bodyPr/>
                    <a:lstStyle/>
                    <a:p>
                      <a:endParaRPr lang="en-US" sz="1100">
                        <a:solidFill>
                          <a:schemeClr val="tx1"/>
                        </a:solidFill>
                      </a:endParaRPr>
                    </a:p>
                  </a:txBody>
                  <a:tcPr/>
                </a:tc>
              </a:tr>
              <a:tr h="797785">
                <a:tc>
                  <a:txBody>
                    <a:bodyPr/>
                    <a:lstStyle/>
                    <a:p>
                      <a:r>
                        <a:rPr lang="en-US" sz="1100" dirty="0" smtClean="0">
                          <a:solidFill>
                            <a:schemeClr val="tx1"/>
                          </a:solidFill>
                          <a:latin typeface="Times New Roman" panose="02020603050405020304" pitchFamily="18" charset="0"/>
                          <a:cs typeface="Times New Roman" panose="02020603050405020304" pitchFamily="18" charset="0"/>
                        </a:rPr>
                        <a:t>Project Management System(PMS)</a:t>
                      </a:r>
                      <a:endParaRPr lang="en-US" sz="110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US" sz="1100">
                        <a:solidFill>
                          <a:schemeClr val="tx1"/>
                        </a:solidFill>
                      </a:endParaRPr>
                    </a:p>
                  </a:txBody>
                  <a:tcPr/>
                </a:tc>
                <a:tc>
                  <a:txBody>
                    <a:bodyPr/>
                    <a:lstStyle/>
                    <a:p>
                      <a:endParaRPr lang="en-US" sz="1100" dirty="0">
                        <a:solidFill>
                          <a:schemeClr val="tx1"/>
                        </a:solidFill>
                      </a:endParaRPr>
                    </a:p>
                  </a:txBody>
                  <a:tcPr/>
                </a:tc>
                <a:tc>
                  <a:txBody>
                    <a:bodyPr/>
                    <a:lstStyle/>
                    <a:p>
                      <a:endParaRPr lang="en-US" sz="11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a:t>
                      </a:r>
                    </a:p>
                    <a:p>
                      <a:endParaRPr lang="en-US" sz="1100" dirty="0">
                        <a:solidFill>
                          <a:schemeClr val="tx1"/>
                        </a:solidFill>
                      </a:endParaRPr>
                    </a:p>
                  </a:txBody>
                  <a:tcPr/>
                </a:tc>
                <a:tc>
                  <a:txBody>
                    <a:bodyPr/>
                    <a:lstStyle/>
                    <a:p>
                      <a:endParaRPr lang="en-US" sz="1100" dirty="0">
                        <a:solidFill>
                          <a:schemeClr val="tx1"/>
                        </a:solidFill>
                      </a:endParaRPr>
                    </a:p>
                  </a:txBody>
                  <a:tcPr/>
                </a:tc>
                <a:tc>
                  <a:txBody>
                    <a:bodyPr/>
                    <a:lstStyle/>
                    <a:p>
                      <a:endParaRPr lang="en-US" sz="1100">
                        <a:solidFill>
                          <a:schemeClr val="tx1"/>
                        </a:solidFill>
                      </a:endParaRPr>
                    </a:p>
                  </a:txBody>
                  <a:tcPr/>
                </a:tc>
              </a:tr>
              <a:tr h="614114">
                <a:tc>
                  <a:txBody>
                    <a:bodyPr/>
                    <a:lstStyle/>
                    <a:p>
                      <a:r>
                        <a:rPr lang="en-US" sz="1100" dirty="0" smtClean="0">
                          <a:solidFill>
                            <a:schemeClr val="tx1"/>
                          </a:solidFill>
                          <a:latin typeface="Times New Roman" panose="02020603050405020304" pitchFamily="18" charset="0"/>
                          <a:cs typeface="Times New Roman" panose="02020603050405020304" pitchFamily="18" charset="0"/>
                        </a:rPr>
                        <a:t>Students</a:t>
                      </a:r>
                      <a:r>
                        <a:rPr lang="en-US" sz="1100" baseline="0" dirty="0" smtClean="0">
                          <a:solidFill>
                            <a:schemeClr val="tx1"/>
                          </a:solidFill>
                          <a:latin typeface="Times New Roman" panose="02020603050405020304" pitchFamily="18" charset="0"/>
                          <a:cs typeface="Times New Roman" panose="02020603050405020304" pitchFamily="18" charset="0"/>
                        </a:rPr>
                        <a:t> Paperwork Tracking System(SPATRASE)</a:t>
                      </a:r>
                      <a:endParaRPr lang="en-US" sz="110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US" sz="1100">
                        <a:solidFill>
                          <a:schemeClr val="tx1"/>
                        </a:solidFill>
                      </a:endParaRPr>
                    </a:p>
                  </a:txBody>
                  <a:tcPr/>
                </a:tc>
                <a:tc>
                  <a:txBody>
                    <a:bodyPr/>
                    <a:lstStyle/>
                    <a:p>
                      <a:endParaRPr lang="en-US" sz="1100" dirty="0">
                        <a:solidFill>
                          <a:schemeClr val="tx1"/>
                        </a:solidFill>
                      </a:endParaRPr>
                    </a:p>
                  </a:txBody>
                  <a:tcPr/>
                </a:tc>
                <a:tc>
                  <a:txBody>
                    <a:bodyPr/>
                    <a:lstStyle/>
                    <a:p>
                      <a:endParaRPr lang="en-US" sz="1100" dirty="0">
                        <a:solidFill>
                          <a:schemeClr val="tx1"/>
                        </a:solidFill>
                      </a:endParaRPr>
                    </a:p>
                  </a:txBody>
                  <a:tcPr/>
                </a:tc>
                <a:tc>
                  <a:txBody>
                    <a:bodyPr/>
                    <a:lstStyle/>
                    <a:p>
                      <a:endParaRPr lang="en-US" sz="11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a:t>
                      </a:r>
                    </a:p>
                    <a:p>
                      <a:endParaRPr lang="en-US" sz="1100" dirty="0">
                        <a:solidFill>
                          <a:schemeClr val="tx1"/>
                        </a:solidFill>
                      </a:endParaRPr>
                    </a:p>
                  </a:txBody>
                  <a:tcPr/>
                </a:tc>
                <a:tc>
                  <a:txBody>
                    <a:bodyPr/>
                    <a:lstStyle/>
                    <a:p>
                      <a:endParaRPr lang="en-US" sz="1100" dirty="0">
                        <a:solidFill>
                          <a:schemeClr val="tx1"/>
                        </a:solidFill>
                      </a:endParaRPr>
                    </a:p>
                  </a:txBody>
                  <a:tcPr/>
                </a:tc>
              </a:tr>
              <a:tr h="633283">
                <a:tc>
                  <a:txBody>
                    <a:bodyPr/>
                    <a:lstStyle/>
                    <a:p>
                      <a:r>
                        <a:rPr lang="en-US" sz="1100" dirty="0" err="1" smtClean="0">
                          <a:solidFill>
                            <a:schemeClr val="tx1"/>
                          </a:solidFill>
                          <a:latin typeface="Times New Roman" panose="02020603050405020304" pitchFamily="18" charset="0"/>
                          <a:cs typeface="Times New Roman" panose="02020603050405020304" pitchFamily="18" charset="0"/>
                        </a:rPr>
                        <a:t>Ticktack:Time</a:t>
                      </a:r>
                      <a:r>
                        <a:rPr lang="en-US" sz="1100" baseline="0" dirty="0" smtClean="0">
                          <a:solidFill>
                            <a:schemeClr val="tx1"/>
                          </a:solidFill>
                          <a:latin typeface="Times New Roman" panose="02020603050405020304" pitchFamily="18" charset="0"/>
                          <a:cs typeface="Times New Roman" panose="02020603050405020304" pitchFamily="18" charset="0"/>
                        </a:rPr>
                        <a:t> tracking and Task Management for Thesis</a:t>
                      </a:r>
                      <a:endParaRPr lang="en-US" sz="11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a:t>
                      </a:r>
                    </a:p>
                    <a:p>
                      <a:endParaRPr lang="en-US" sz="11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a:t>
                      </a:r>
                    </a:p>
                    <a:p>
                      <a:endParaRPr lang="en-US" sz="1100" dirty="0">
                        <a:solidFill>
                          <a:schemeClr val="tx1"/>
                        </a:solidFill>
                      </a:endParaRPr>
                    </a:p>
                  </a:txBody>
                  <a:tcPr/>
                </a:tc>
                <a:tc>
                  <a:txBody>
                    <a:bodyPr/>
                    <a:lstStyle/>
                    <a:p>
                      <a:endParaRPr lang="en-US" sz="11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a:t>
                      </a:r>
                    </a:p>
                    <a:p>
                      <a:endParaRPr lang="en-US" sz="1100" dirty="0">
                        <a:solidFill>
                          <a:schemeClr val="tx1"/>
                        </a:solidFill>
                      </a:endParaRPr>
                    </a:p>
                  </a:txBody>
                  <a:tcPr/>
                </a:tc>
                <a:tc>
                  <a:txBody>
                    <a:bodyPr/>
                    <a:lstStyle/>
                    <a:p>
                      <a:endParaRPr lang="en-US" sz="110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a:t>
                      </a:r>
                    </a:p>
                    <a:p>
                      <a:endParaRPr lang="en-US" sz="1100" dirty="0">
                        <a:solidFill>
                          <a:schemeClr val="tx1"/>
                        </a:solidFill>
                      </a:endParaRPr>
                    </a:p>
                  </a:txBody>
                  <a:tcPr/>
                </a:tc>
              </a:tr>
            </a:tbl>
          </a:graphicData>
        </a:graphic>
      </p:graphicFrame>
    </p:spTree>
    <p:extLst>
      <p:ext uri="{BB962C8B-B14F-4D97-AF65-F5344CB8AC3E}">
        <p14:creationId xmlns:p14="http://schemas.microsoft.com/office/powerpoint/2010/main" val="3369836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Melancholy abstract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lancholy abstract design slides.potx" id="{0C631111-0761-4095-80FF-907E1270642A}" vid="{4C722CC6-EA24-4B9B-A48E-3EC5DC6964FB}"/>
    </a:ext>
  </a:extLst>
</a:theme>
</file>

<file path=docProps/app.xml><?xml version="1.0" encoding="utf-8"?>
<Properties xmlns="http://schemas.openxmlformats.org/officeDocument/2006/extended-properties" xmlns:vt="http://schemas.openxmlformats.org/officeDocument/2006/docPropsVTypes">
  <Template>Melancholy abstract design slides</Template>
  <TotalTime>2163</TotalTime>
  <Words>643</Words>
  <Application>Microsoft Office PowerPoint</Application>
  <PresentationFormat>Widescreen</PresentationFormat>
  <Paragraphs>178</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Century Gothic</vt:lpstr>
      <vt:lpstr>Symbol</vt:lpstr>
      <vt:lpstr>Times New Roman</vt:lpstr>
      <vt:lpstr>Wingdings</vt:lpstr>
      <vt:lpstr>Melancholy abstract design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70</cp:revision>
  <dcterms:created xsi:type="dcterms:W3CDTF">2021-04-22T16:37:36Z</dcterms:created>
  <dcterms:modified xsi:type="dcterms:W3CDTF">2021-04-29T16:01:54Z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74064600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