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93" d="100"/>
          <a:sy n="93" d="100"/>
        </p:scale>
        <p:origin x="739"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6FEB-8262-7589-38EF-7203E2583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B4A0C-EEF5-E33C-5E2F-8EDF47F16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9D8A4-A8AF-FFF4-947D-DEEA2E8F5A41}"/>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5" name="Footer Placeholder 4">
            <a:extLst>
              <a:ext uri="{FF2B5EF4-FFF2-40B4-BE49-F238E27FC236}">
                <a16:creationId xmlns:a16="http://schemas.microsoft.com/office/drawing/2014/main" id="{5B791873-2416-F554-9431-997A04EE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61728-8C21-2805-EDE5-C0D71BC65EF7}"/>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370912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F6A5-BDAB-A526-E792-849D7A4C30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7F3CA5-4B74-3D7B-3295-1A0073985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2A467-E714-508D-CEA6-E46AFB18F1B2}"/>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5" name="Footer Placeholder 4">
            <a:extLst>
              <a:ext uri="{FF2B5EF4-FFF2-40B4-BE49-F238E27FC236}">
                <a16:creationId xmlns:a16="http://schemas.microsoft.com/office/drawing/2014/main" id="{729164C8-D14D-CFB4-8C94-7760492D0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A70E8-C0A7-63DF-5F62-ADD4F6CD33EE}"/>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291190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CF8ABC-B9C6-3507-3336-6883A55C7C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8F5336-8EBD-DCB8-913E-BAD95E078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40BFD-B076-FBF4-8219-F9B52F9C7F44}"/>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5" name="Footer Placeholder 4">
            <a:extLst>
              <a:ext uri="{FF2B5EF4-FFF2-40B4-BE49-F238E27FC236}">
                <a16:creationId xmlns:a16="http://schemas.microsoft.com/office/drawing/2014/main" id="{DB2FB63E-8C55-C4BF-7225-0D36F9E7C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0FE9C-EDB6-E046-7589-F3CDC73C2EB5}"/>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226101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F8B2-67D3-A297-3C1B-67410FDDE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58C87-DDE4-5793-A535-9676B0BB2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8A730-7A35-E7B3-D9F5-AF3A70B0FDC3}"/>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5" name="Footer Placeholder 4">
            <a:extLst>
              <a:ext uri="{FF2B5EF4-FFF2-40B4-BE49-F238E27FC236}">
                <a16:creationId xmlns:a16="http://schemas.microsoft.com/office/drawing/2014/main" id="{A907ACE5-0C53-82AB-941F-3DE01800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26CA5-CB68-7411-552E-C13E09EE30FA}"/>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416483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3138-DAF2-E6C9-C790-EE40A43F3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29E02F-EFC0-4155-5535-23A670F2C0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42651-A6AD-3889-F640-6446D10B0E68}"/>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5" name="Footer Placeholder 4">
            <a:extLst>
              <a:ext uri="{FF2B5EF4-FFF2-40B4-BE49-F238E27FC236}">
                <a16:creationId xmlns:a16="http://schemas.microsoft.com/office/drawing/2014/main" id="{F08514EE-C6CC-CA27-2281-25D063C8F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42607-BE9E-A86B-0CD9-82EFBE04C089}"/>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92573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AB29-1116-D3ED-0272-E29126542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E5E8F3-6E7B-88FA-49BE-538E55FD3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4DD333-F953-B9E7-E8D2-1B003BACA9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D950D-2B66-5CD5-118D-DE8CA5B18058}"/>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6" name="Footer Placeholder 5">
            <a:extLst>
              <a:ext uri="{FF2B5EF4-FFF2-40B4-BE49-F238E27FC236}">
                <a16:creationId xmlns:a16="http://schemas.microsoft.com/office/drawing/2014/main" id="{CF8C6CC7-23CD-7F36-41B6-4FE4ECEB5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A9429-B997-7679-BD0B-EE2FA27E65BC}"/>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205783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18D8-5EC9-2948-D1B9-9F34442F0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CEC8D8-5FB6-5610-60DE-FC95B5503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862EF-0780-5A1F-422D-C842A36F7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757E75-8532-F512-7B7A-4CDCDA872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DD18C-EA54-F87D-056E-60E690C8E5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D7946B-78B8-8B4B-6CDE-D4D1BBA72423}"/>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8" name="Footer Placeholder 7">
            <a:extLst>
              <a:ext uri="{FF2B5EF4-FFF2-40B4-BE49-F238E27FC236}">
                <a16:creationId xmlns:a16="http://schemas.microsoft.com/office/drawing/2014/main" id="{5A2B347D-0CB4-35C2-5CD6-B273A1579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53BBFC-1E95-9C2E-0C91-728B22D32658}"/>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180647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55BB-DCD5-662D-04BE-C7F202EFFD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A98E71-8ED0-7CFD-219A-8C3496240868}"/>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4" name="Footer Placeholder 3">
            <a:extLst>
              <a:ext uri="{FF2B5EF4-FFF2-40B4-BE49-F238E27FC236}">
                <a16:creationId xmlns:a16="http://schemas.microsoft.com/office/drawing/2014/main" id="{DC77C82E-91CB-998B-8399-43BD959F4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6F1B7-C3E0-2AB4-38BD-CE1C2FC4158F}"/>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209990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68D8F-E2C0-74F5-35ED-D5BAFB111984}"/>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3" name="Footer Placeholder 2">
            <a:extLst>
              <a:ext uri="{FF2B5EF4-FFF2-40B4-BE49-F238E27FC236}">
                <a16:creationId xmlns:a16="http://schemas.microsoft.com/office/drawing/2014/main" id="{587D6F17-8B15-CC8A-319E-D84B83361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059859-E2F3-76C7-37B8-AEA25090BE11}"/>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246631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2929-AE7F-6A30-F178-AD9228C08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6C39C6-3509-0507-2B15-1BEFC7F89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7D07AC-D623-BD45-B54C-BB819E586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FFBBF-2B06-B74E-EBF1-38AAED5804E0}"/>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6" name="Footer Placeholder 5">
            <a:extLst>
              <a:ext uri="{FF2B5EF4-FFF2-40B4-BE49-F238E27FC236}">
                <a16:creationId xmlns:a16="http://schemas.microsoft.com/office/drawing/2014/main" id="{4C4AF702-57B9-4321-F15B-661D9D729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03042-091D-600A-006F-EB6A00508892}"/>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301706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C9EB-95B3-425E-7D7B-0746230A9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3DE0C9-DC95-4587-BF3E-D2C8B7102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C82E1-777B-2CBD-7928-6354AFADF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EC604-EF86-046C-07F4-586AA33B1AFD}"/>
              </a:ext>
            </a:extLst>
          </p:cNvPr>
          <p:cNvSpPr>
            <a:spLocks noGrp="1"/>
          </p:cNvSpPr>
          <p:nvPr>
            <p:ph type="dt" sz="half" idx="10"/>
          </p:nvPr>
        </p:nvSpPr>
        <p:spPr/>
        <p:txBody>
          <a:bodyPr/>
          <a:lstStyle/>
          <a:p>
            <a:fld id="{4DA9B1C3-F15E-4834-82BA-718DB318149F}" type="datetimeFigureOut">
              <a:rPr lang="en-US" smtClean="0"/>
              <a:t>6/3/2024</a:t>
            </a:fld>
            <a:endParaRPr lang="en-US"/>
          </a:p>
        </p:txBody>
      </p:sp>
      <p:sp>
        <p:nvSpPr>
          <p:cNvPr id="6" name="Footer Placeholder 5">
            <a:extLst>
              <a:ext uri="{FF2B5EF4-FFF2-40B4-BE49-F238E27FC236}">
                <a16:creationId xmlns:a16="http://schemas.microsoft.com/office/drawing/2014/main" id="{8B559937-234E-CE5D-2D47-50453F260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D1877-C08A-0E1D-A104-5F380CDBEB47}"/>
              </a:ext>
            </a:extLst>
          </p:cNvPr>
          <p:cNvSpPr>
            <a:spLocks noGrp="1"/>
          </p:cNvSpPr>
          <p:nvPr>
            <p:ph type="sldNum" sz="quarter" idx="12"/>
          </p:nvPr>
        </p:nvSpPr>
        <p:spPr/>
        <p:txBody>
          <a:bodyPr/>
          <a:lstStyle/>
          <a:p>
            <a:fld id="{9785A799-4857-4A98-8F77-0249E9EBA43A}" type="slidenum">
              <a:rPr lang="en-US" smtClean="0"/>
              <a:t>‹#›</a:t>
            </a:fld>
            <a:endParaRPr lang="en-US"/>
          </a:p>
        </p:txBody>
      </p:sp>
    </p:spTree>
    <p:extLst>
      <p:ext uri="{BB962C8B-B14F-4D97-AF65-F5344CB8AC3E}">
        <p14:creationId xmlns:p14="http://schemas.microsoft.com/office/powerpoint/2010/main" val="47062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01AD9-234C-5E63-C730-D0E930461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34DCB2-D5B3-7F38-6816-4F0197AC8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6896D-56A7-7112-5EE3-745F759D2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A9B1C3-F15E-4834-82BA-718DB318149F}" type="datetimeFigureOut">
              <a:rPr lang="en-US" smtClean="0"/>
              <a:t>6/3/2024</a:t>
            </a:fld>
            <a:endParaRPr lang="en-US"/>
          </a:p>
        </p:txBody>
      </p:sp>
      <p:sp>
        <p:nvSpPr>
          <p:cNvPr id="5" name="Footer Placeholder 4">
            <a:extLst>
              <a:ext uri="{FF2B5EF4-FFF2-40B4-BE49-F238E27FC236}">
                <a16:creationId xmlns:a16="http://schemas.microsoft.com/office/drawing/2014/main" id="{872038FF-2CEC-4EB6-C514-3C15294E5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F66D1C-E8E6-8AE8-A39E-0098B168B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85A799-4857-4A98-8F77-0249E9EBA43A}" type="slidenum">
              <a:rPr lang="en-US" smtClean="0"/>
              <a:t>‹#›</a:t>
            </a:fld>
            <a:endParaRPr lang="en-US"/>
          </a:p>
        </p:txBody>
      </p:sp>
    </p:spTree>
    <p:extLst>
      <p:ext uri="{BB962C8B-B14F-4D97-AF65-F5344CB8AC3E}">
        <p14:creationId xmlns:p14="http://schemas.microsoft.com/office/powerpoint/2010/main" val="240054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296A25C-82EE-C54E-AFCA-66187B646091}"/>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Project Response Team </a:t>
            </a:r>
          </a:p>
        </p:txBody>
      </p:sp>
      <p:sp>
        <p:nvSpPr>
          <p:cNvPr id="3" name="Subtitle 2">
            <a:extLst>
              <a:ext uri="{FF2B5EF4-FFF2-40B4-BE49-F238E27FC236}">
                <a16:creationId xmlns:a16="http://schemas.microsoft.com/office/drawing/2014/main" id="{6498754E-E9E5-E77E-4836-C056D2490389}"/>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By: Mackenzie Falla and Elizaveta Sorokina</a:t>
            </a:r>
          </a:p>
        </p:txBody>
      </p:sp>
    </p:spTree>
    <p:extLst>
      <p:ext uri="{BB962C8B-B14F-4D97-AF65-F5344CB8AC3E}">
        <p14:creationId xmlns:p14="http://schemas.microsoft.com/office/powerpoint/2010/main" val="172692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A5771-91EC-6F00-A1BB-51774EF6488F}"/>
              </a:ext>
            </a:extLst>
          </p:cNvPr>
          <p:cNvSpPr>
            <a:spLocks noGrp="1"/>
          </p:cNvSpPr>
          <p:nvPr>
            <p:ph type="title"/>
          </p:nvPr>
        </p:nvSpPr>
        <p:spPr>
          <a:xfrm>
            <a:off x="640080" y="325369"/>
            <a:ext cx="4368602" cy="1956841"/>
          </a:xfrm>
        </p:spPr>
        <p:txBody>
          <a:bodyPr vert="horz" lIns="91440" tIns="45720" rIns="91440" bIns="45720" rtlCol="0" anchor="b">
            <a:normAutofit fontScale="90000"/>
          </a:bodyPr>
          <a:lstStyle/>
          <a:p>
            <a:r>
              <a:rPr lang="en-US" sz="5400" dirty="0"/>
              <a:t>Description of our Project:</a:t>
            </a:r>
            <a:br>
              <a:rPr lang="en-US" sz="5400" dirty="0"/>
            </a:br>
            <a:r>
              <a:rPr lang="en-US" sz="5400" dirty="0"/>
              <a:t>By: Mackenzie </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DF3E6BB-5E1B-EE56-7D8F-80D87D0E9325}"/>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indent="-228600">
              <a:buFont typeface="Arial" panose="020B0604020202020204" pitchFamily="34" charset="0"/>
              <a:buChar char="•"/>
            </a:pPr>
            <a:r>
              <a:rPr lang="en-US" sz="1700"/>
              <a:t>The Project Response Team is dedicated to helping first responders reach victims more quickly and efficiently. Our comprehensive database includes vital information such as the names of victims, incident types, emergency contacts, locations, and timestamps, among other crucial details. Our goal is to enhance the safety and effectiveness of first responders while ensuring the protection and well-being of our communities.</a:t>
            </a:r>
          </a:p>
          <a:p>
            <a:pPr indent="-228600">
              <a:buFont typeface="Arial" panose="020B0604020202020204" pitchFamily="34" charset="0"/>
              <a:buChar char="•"/>
            </a:pPr>
            <a:endParaRPr lang="en-US" sz="1700"/>
          </a:p>
        </p:txBody>
      </p:sp>
      <p:pic>
        <p:nvPicPr>
          <p:cNvPr id="1026" name="Picture 2">
            <a:extLst>
              <a:ext uri="{FF2B5EF4-FFF2-40B4-BE49-F238E27FC236}">
                <a16:creationId xmlns:a16="http://schemas.microsoft.com/office/drawing/2014/main" id="{E6287886-EA88-E75D-B7C6-D6F258E3387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1027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0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142C9-78AA-9F17-0E5F-25EA8CD0B21C}"/>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400" dirty="0"/>
              <a:t>Its Functionalities:</a:t>
            </a:r>
            <a:br>
              <a:rPr lang="en-US" sz="4400" dirty="0"/>
            </a:br>
            <a:r>
              <a:rPr lang="en-US" sz="4400" dirty="0"/>
              <a:t>By: Mackenzie </a:t>
            </a:r>
          </a:p>
        </p:txBody>
      </p:sp>
      <p:pic>
        <p:nvPicPr>
          <p:cNvPr id="2054" name="Picture 6">
            <a:extLst>
              <a:ext uri="{FF2B5EF4-FFF2-40B4-BE49-F238E27FC236}">
                <a16:creationId xmlns:a16="http://schemas.microsoft.com/office/drawing/2014/main" id="{16B67EA7-4A3C-D0AD-1169-97E1EEF8A4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33" r="18333" b="-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2058" name="Content Placeholder 2057">
            <a:extLst>
              <a:ext uri="{FF2B5EF4-FFF2-40B4-BE49-F238E27FC236}">
                <a16:creationId xmlns:a16="http://schemas.microsoft.com/office/drawing/2014/main" id="{0735A96C-91FF-3ED9-2724-ABE213DC3B39}"/>
              </a:ext>
            </a:extLst>
          </p:cNvPr>
          <p:cNvSpPr>
            <a:spLocks noGrp="1"/>
          </p:cNvSpPr>
          <p:nvPr>
            <p:ph idx="1"/>
          </p:nvPr>
        </p:nvSpPr>
        <p:spPr>
          <a:xfrm>
            <a:off x="6513788" y="2333297"/>
            <a:ext cx="4840010" cy="3843666"/>
          </a:xfrm>
        </p:spPr>
        <p:txBody>
          <a:bodyPr vert="horz" lIns="91440" tIns="45720" rIns="91440" bIns="45720" rtlCol="0">
            <a:normAutofit/>
          </a:bodyPr>
          <a:lstStyle/>
          <a:p>
            <a:r>
              <a:rPr lang="en-US" sz="2000" dirty="0"/>
              <a:t>We have developed features including profile creation, emergency contact setup, and incident report submission. Our database can determine the nearest response team based on location, ensuring a swift and efficient response. In case of an emergency, the system will notify your emergency contact and provide their address if needed. All information is securely maintained on a need-to-know basis to ensure user safety and confidentiality.</a:t>
            </a:r>
          </a:p>
        </p:txBody>
      </p:sp>
    </p:spTree>
    <p:extLst>
      <p:ext uri="{BB962C8B-B14F-4D97-AF65-F5344CB8AC3E}">
        <p14:creationId xmlns:p14="http://schemas.microsoft.com/office/powerpoint/2010/main" val="240185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A6C-3EC4-3ADB-4781-7E82D746BE55}"/>
              </a:ext>
            </a:extLst>
          </p:cNvPr>
          <p:cNvSpPr>
            <a:spLocks noGrp="1"/>
          </p:cNvSpPr>
          <p:nvPr>
            <p:ph type="title"/>
          </p:nvPr>
        </p:nvSpPr>
        <p:spPr/>
        <p:txBody>
          <a:bodyPr/>
          <a:lstStyle/>
          <a:p>
            <a:pPr algn="ctr"/>
            <a:r>
              <a:rPr lang="en-US" dirty="0"/>
              <a:t>Entity-Relationship Diagram </a:t>
            </a:r>
            <a:br>
              <a:rPr lang="en-US" dirty="0"/>
            </a:br>
            <a:r>
              <a:rPr lang="en-US" dirty="0"/>
              <a:t>By: Elizaveta</a:t>
            </a:r>
          </a:p>
        </p:txBody>
      </p:sp>
      <p:sp>
        <p:nvSpPr>
          <p:cNvPr id="4" name="Text Placeholder 3">
            <a:extLst>
              <a:ext uri="{FF2B5EF4-FFF2-40B4-BE49-F238E27FC236}">
                <a16:creationId xmlns:a16="http://schemas.microsoft.com/office/drawing/2014/main" id="{32088B65-818A-69A2-ADF8-1A56F4A642F4}"/>
              </a:ext>
            </a:extLst>
          </p:cNvPr>
          <p:cNvSpPr>
            <a:spLocks noGrp="1"/>
          </p:cNvSpPr>
          <p:nvPr>
            <p:ph type="body" sz="half" idx="2"/>
          </p:nvPr>
        </p:nvSpPr>
        <p:spPr/>
        <p:txBody>
          <a:bodyPr>
            <a:normAutofit fontScale="92500"/>
          </a:bodyPr>
          <a:lstStyle/>
          <a:p>
            <a:r>
              <a:rPr lang="en-US" dirty="0"/>
              <a:t>The relationship between Users and Emergency Contacts, as well as between Users, is one-to-one. This means a single user can have only one  emergency contact and but a single user can be associated with multiple incidents. Therefore, user to </a:t>
            </a:r>
            <a:r>
              <a:rPr lang="en-US"/>
              <a:t>user incident is a one-to-many. </a:t>
            </a:r>
            <a:endParaRPr lang="en-US" dirty="0"/>
          </a:p>
          <a:p>
            <a:r>
              <a:rPr lang="en-US" dirty="0"/>
              <a:t>Similarly, Emergency Incidents have a one-to-many relationship with both User Incidents and Response Team Incidents. This indicates that a single emergency incident can involve multiple users and multiple response teams.</a:t>
            </a:r>
          </a:p>
          <a:p>
            <a:r>
              <a:rPr lang="en-US" dirty="0"/>
              <a:t>Additionally, there can be multiple incident reports for a single emergency incident, reflecting the detailed documentation of each occurrence.</a:t>
            </a:r>
          </a:p>
          <a:p>
            <a:endParaRPr lang="en-US" dirty="0"/>
          </a:p>
        </p:txBody>
      </p:sp>
      <p:pic>
        <p:nvPicPr>
          <p:cNvPr id="3074" name="Picture 2">
            <a:extLst>
              <a:ext uri="{FF2B5EF4-FFF2-40B4-BE49-F238E27FC236}">
                <a16:creationId xmlns:a16="http://schemas.microsoft.com/office/drawing/2014/main" id="{FDB14DA1-D7DE-E1ED-0167-C29F5068B9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2077" y="152401"/>
            <a:ext cx="5853413" cy="613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52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0240-0903-6C63-D26C-A8FA450818A7}"/>
              </a:ext>
            </a:extLst>
          </p:cNvPr>
          <p:cNvSpPr>
            <a:spLocks noGrp="1"/>
          </p:cNvSpPr>
          <p:nvPr>
            <p:ph type="ctrTitle"/>
          </p:nvPr>
        </p:nvSpPr>
        <p:spPr>
          <a:xfrm>
            <a:off x="1524000" y="1122363"/>
            <a:ext cx="9144000" cy="916749"/>
          </a:xfrm>
        </p:spPr>
        <p:txBody>
          <a:bodyPr>
            <a:normAutofit fontScale="90000"/>
          </a:bodyPr>
          <a:lstStyle/>
          <a:p>
            <a:r>
              <a:rPr lang="en-US" sz="4400" dirty="0"/>
              <a:t>Demonstrate Database Functions </a:t>
            </a:r>
            <a:br>
              <a:rPr lang="en-US" sz="4400" dirty="0"/>
            </a:br>
            <a:r>
              <a:rPr lang="en-US" sz="3100" dirty="0" err="1"/>
              <a:t>By:Elizaveta</a:t>
            </a:r>
            <a:endParaRPr lang="en-US" sz="4400" dirty="0"/>
          </a:p>
        </p:txBody>
      </p:sp>
      <p:sp>
        <p:nvSpPr>
          <p:cNvPr id="3" name="Subtitle 2">
            <a:extLst>
              <a:ext uri="{FF2B5EF4-FFF2-40B4-BE49-F238E27FC236}">
                <a16:creationId xmlns:a16="http://schemas.microsoft.com/office/drawing/2014/main" id="{5FB01668-2D30-66E4-1052-B9F06EAFB424}"/>
              </a:ext>
            </a:extLst>
          </p:cNvPr>
          <p:cNvSpPr>
            <a:spLocks noGrp="1"/>
          </p:cNvSpPr>
          <p:nvPr>
            <p:ph type="subTitle" idx="1"/>
          </p:nvPr>
        </p:nvSpPr>
        <p:spPr>
          <a:xfrm>
            <a:off x="1524000" y="2656332"/>
            <a:ext cx="9144000" cy="2601468"/>
          </a:xfrm>
        </p:spPr>
        <p:txBody>
          <a:bodyPr>
            <a:normAutofit/>
          </a:bodyPr>
          <a:lstStyle/>
          <a:p>
            <a:r>
              <a:rPr lang="en-US" dirty="0"/>
              <a:t>Query to enter:</a:t>
            </a:r>
          </a:p>
          <a:p>
            <a:pPr marL="457200" rtl="0" fontAlgn="base">
              <a:spcBef>
                <a:spcPts val="0"/>
              </a:spcBef>
              <a:spcAft>
                <a:spcPts val="0"/>
              </a:spcAft>
            </a:pPr>
            <a:r>
              <a:rPr lang="en-US" sz="1800" b="1" i="1" u="none" strike="noStrike" dirty="0">
                <a:solidFill>
                  <a:srgbClr val="000000"/>
                </a:solidFill>
                <a:effectLst/>
                <a:latin typeface="Times New Roman" panose="02020603050405020304" pitchFamily="18" charset="0"/>
              </a:rPr>
              <a:t>Select all users and their emergency contact</a:t>
            </a:r>
            <a:r>
              <a:rPr lang="en-US" sz="1800" b="1" i="0" u="none" strike="noStrike" dirty="0">
                <a:solidFill>
                  <a:srgbClr val="000000"/>
                </a:solidFill>
                <a:effectLst/>
                <a:latin typeface="Times New Roman" panose="02020603050405020304" pitchFamily="18" charset="0"/>
              </a:rPr>
              <a:t>:</a:t>
            </a:r>
          </a:p>
          <a:p>
            <a:pPr marL="457200" rtl="0" fontAlgn="base">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914400" algn="l" rtl="0">
              <a:spcBef>
                <a:spcPts val="0"/>
              </a:spcBef>
              <a:spcAft>
                <a:spcPts val="0"/>
              </a:spcAft>
            </a:pPr>
            <a:r>
              <a:rPr lang="en-US" sz="1400" b="0" i="0" u="none" strike="noStrike" dirty="0">
                <a:solidFill>
                  <a:srgbClr val="000000"/>
                </a:solidFill>
                <a:effectLst/>
                <a:latin typeface="Times New Roman" panose="02020603050405020304" pitchFamily="18" charset="0"/>
              </a:rPr>
              <a:t>SELECT </a:t>
            </a:r>
            <a:r>
              <a:rPr lang="en-US" sz="1400" b="0" i="0" u="none" strike="noStrike" dirty="0" err="1">
                <a:solidFill>
                  <a:srgbClr val="000000"/>
                </a:solidFill>
                <a:effectLst/>
                <a:latin typeface="Times New Roman" panose="02020603050405020304" pitchFamily="18" charset="0"/>
              </a:rPr>
              <a:t>u.UserID</a:t>
            </a:r>
            <a:r>
              <a:rPr lang="en-US" sz="1400" b="0" i="0" u="none" strike="noStrike" dirty="0">
                <a:solidFill>
                  <a:srgbClr val="000000"/>
                </a:solidFill>
                <a:effectLst/>
                <a:latin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rPr>
              <a:t>u.Name</a:t>
            </a:r>
            <a:r>
              <a:rPr lang="en-US" sz="1400" b="0" i="0" u="none" strike="noStrike" dirty="0">
                <a:solidFill>
                  <a:srgbClr val="000000"/>
                </a:solidFill>
                <a:effectLst/>
                <a:latin typeface="Times New Roman" panose="02020603050405020304" pitchFamily="18" charset="0"/>
              </a:rPr>
              <a:t> AS </a:t>
            </a:r>
            <a:r>
              <a:rPr lang="en-US" sz="1400" b="0" i="0" u="none" strike="noStrike" dirty="0" err="1">
                <a:solidFill>
                  <a:srgbClr val="000000"/>
                </a:solidFill>
                <a:effectLst/>
                <a:latin typeface="Times New Roman" panose="02020603050405020304" pitchFamily="18" charset="0"/>
              </a:rPr>
              <a:t>UserName</a:t>
            </a:r>
            <a:r>
              <a:rPr lang="en-US" sz="1400" b="0" i="0" u="none" strike="noStrike" dirty="0">
                <a:solidFill>
                  <a:srgbClr val="000000"/>
                </a:solidFill>
                <a:effectLst/>
                <a:latin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rPr>
              <a:t>ec.Name</a:t>
            </a:r>
            <a:r>
              <a:rPr lang="en-US" sz="1400" b="0" i="0" u="none" strike="noStrike" dirty="0">
                <a:solidFill>
                  <a:srgbClr val="000000"/>
                </a:solidFill>
                <a:effectLst/>
                <a:latin typeface="Times New Roman" panose="02020603050405020304" pitchFamily="18" charset="0"/>
              </a:rPr>
              <a:t> AS </a:t>
            </a:r>
            <a:r>
              <a:rPr lang="en-US" sz="1400" b="0" i="0" u="none" strike="noStrike" dirty="0" err="1">
                <a:solidFill>
                  <a:srgbClr val="000000"/>
                </a:solidFill>
                <a:effectLst/>
                <a:latin typeface="Times New Roman" panose="02020603050405020304" pitchFamily="18" charset="0"/>
              </a:rPr>
              <a:t>ContactName</a:t>
            </a:r>
            <a:r>
              <a:rPr lang="en-US" sz="1400" b="0" i="0" u="none" strike="noStrike" dirty="0">
                <a:solidFill>
                  <a:srgbClr val="000000"/>
                </a:solidFill>
                <a:effectLst/>
                <a:latin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rPr>
              <a:t>ec.PhoneNumber</a:t>
            </a:r>
            <a:r>
              <a:rPr lang="en-US" sz="1400" b="0" i="0" u="none" strike="noStrike" dirty="0">
                <a:solidFill>
                  <a:srgbClr val="000000"/>
                </a:solidFill>
                <a:effectLst/>
                <a:latin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rPr>
              <a:t>ec.Relationship</a:t>
            </a:r>
            <a:r>
              <a:rPr lang="en-US" sz="1400" b="0" i="0" u="none" strike="noStrike" dirty="0">
                <a:solidFill>
                  <a:srgbClr val="000000"/>
                </a:solidFill>
                <a:effectLst/>
                <a:latin typeface="Times New Roman" panose="02020603050405020304" pitchFamily="18" charset="0"/>
              </a:rPr>
              <a:t> </a:t>
            </a:r>
            <a:endParaRPr lang="en-US" sz="1800" b="0" dirty="0">
              <a:effectLst/>
            </a:endParaRPr>
          </a:p>
          <a:p>
            <a:pPr marL="914400" algn="l" rtl="0">
              <a:spcBef>
                <a:spcPts val="0"/>
              </a:spcBef>
              <a:spcAft>
                <a:spcPts val="0"/>
              </a:spcAft>
            </a:pPr>
            <a:r>
              <a:rPr lang="en-US" sz="1800" b="0" i="0" u="none" strike="noStrike" dirty="0">
                <a:solidFill>
                  <a:srgbClr val="000000"/>
                </a:solidFill>
                <a:effectLst/>
                <a:latin typeface="Times New Roman" panose="02020603050405020304" pitchFamily="18" charset="0"/>
              </a:rPr>
              <a:t>FROM user u </a:t>
            </a:r>
            <a:endParaRPr lang="en-US" b="0" dirty="0">
              <a:effectLst/>
            </a:endParaRPr>
          </a:p>
          <a:p>
            <a:pPr algn="l"/>
            <a:r>
              <a:rPr lang="en-US" sz="1800" b="0" i="0" u="none" strike="noStrike" dirty="0">
                <a:solidFill>
                  <a:srgbClr val="000000"/>
                </a:solidFill>
                <a:effectLst/>
                <a:latin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rPr>
              <a:t>LEFT JOIN </a:t>
            </a:r>
            <a:r>
              <a:rPr lang="en-US" sz="1600" b="0" i="0" u="none" strike="noStrike" dirty="0" err="1">
                <a:solidFill>
                  <a:srgbClr val="000000"/>
                </a:solidFill>
                <a:effectLst/>
                <a:latin typeface="Times New Roman" panose="02020603050405020304" pitchFamily="18" charset="0"/>
              </a:rPr>
              <a:t>emergency_contact</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ec</a:t>
            </a:r>
            <a:r>
              <a:rPr lang="en-US" sz="1600" b="0" i="0" u="none" strike="noStrike" dirty="0">
                <a:solidFill>
                  <a:srgbClr val="000000"/>
                </a:solidFill>
                <a:effectLst/>
                <a:latin typeface="Times New Roman" panose="02020603050405020304" pitchFamily="18" charset="0"/>
              </a:rPr>
              <a:t> ON </a:t>
            </a:r>
            <a:r>
              <a:rPr lang="en-US" sz="1600" b="0" i="0" u="none" strike="noStrike" dirty="0" err="1">
                <a:solidFill>
                  <a:srgbClr val="000000"/>
                </a:solidFill>
                <a:effectLst/>
                <a:latin typeface="Times New Roman" panose="02020603050405020304" pitchFamily="18" charset="0"/>
              </a:rPr>
              <a:t>u.EmergencyContactID</a:t>
            </a:r>
            <a:r>
              <a:rPr lang="en-US" sz="1600" b="0" i="0" u="none" strike="noStrike" dirty="0">
                <a:solidFill>
                  <a:srgbClr val="000000"/>
                </a:solidFill>
                <a:effectLst/>
                <a:latin typeface="Times New Roman" panose="02020603050405020304" pitchFamily="18" charset="0"/>
              </a:rPr>
              <a:t> = </a:t>
            </a:r>
            <a:r>
              <a:rPr lang="en-US" sz="1600" b="0" i="0" u="none" strike="noStrike" dirty="0" err="1">
                <a:solidFill>
                  <a:srgbClr val="000000"/>
                </a:solidFill>
                <a:effectLst/>
                <a:latin typeface="Times New Roman" panose="02020603050405020304" pitchFamily="18" charset="0"/>
              </a:rPr>
              <a:t>ec.EmergencyContactID</a:t>
            </a:r>
            <a:r>
              <a:rPr lang="en-US" sz="1600" b="0" i="0" u="none" strike="noStrike" dirty="0">
                <a:solidFill>
                  <a:srgbClr val="000000"/>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1504280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339</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Times New Roman</vt:lpstr>
      <vt:lpstr>Office Theme</vt:lpstr>
      <vt:lpstr>Project Response Team </vt:lpstr>
      <vt:lpstr>Description of our Project: By: Mackenzie </vt:lpstr>
      <vt:lpstr>Its Functionalities: By: Mackenzie </vt:lpstr>
      <vt:lpstr>Entity-Relationship Diagram  By: Elizaveta</vt:lpstr>
      <vt:lpstr>Demonstrate Database Functions  By:Elizaveta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jakejohnson200124@outlook.com</dc:creator>
  <cp:lastModifiedBy>jakejohnson200124@outlook.com</cp:lastModifiedBy>
  <cp:revision>2</cp:revision>
  <dcterms:created xsi:type="dcterms:W3CDTF">2024-06-04T00:16:16Z</dcterms:created>
  <dcterms:modified xsi:type="dcterms:W3CDTF">2024-06-04T01:39:51Z</dcterms:modified>
</cp:coreProperties>
</file>