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59" r:id="rId3"/>
    <p:sldId id="258" r:id="rId4"/>
    <p:sldId id="257" r:id="rId5"/>
    <p:sldId id="261" r:id="rId6"/>
    <p:sldId id="260" r:id="rId7"/>
    <p:sldId id="262" r:id="rId8"/>
    <p:sldId id="263" r:id="rId9"/>
    <p:sldId id="264" r:id="rId10"/>
    <p:sldId id="265" r:id="rId11"/>
    <p:sldId id="266" r:id="rId12"/>
    <p:sldId id="269" r:id="rId13"/>
    <p:sldId id="270" r:id="rId14"/>
    <p:sldId id="267" r:id="rId15"/>
    <p:sldId id="271" r:id="rId16"/>
    <p:sldId id="272" r:id="rId17"/>
    <p:sldId id="273" r:id="rId18"/>
    <p:sldId id="274" r:id="rId19"/>
    <p:sldId id="275" r:id="rId20"/>
    <p:sldId id="276" r:id="rId21"/>
    <p:sldId id="293" r:id="rId22"/>
    <p:sldId id="294" r:id="rId23"/>
    <p:sldId id="278" r:id="rId24"/>
    <p:sldId id="295" r:id="rId25"/>
    <p:sldId id="277" r:id="rId26"/>
    <p:sldId id="279" r:id="rId27"/>
    <p:sldId id="280" r:id="rId28"/>
    <p:sldId id="281" r:id="rId29"/>
    <p:sldId id="282" r:id="rId30"/>
    <p:sldId id="283" r:id="rId31"/>
    <p:sldId id="284" r:id="rId32"/>
    <p:sldId id="296" r:id="rId33"/>
    <p:sldId id="285" r:id="rId34"/>
    <p:sldId id="286" r:id="rId35"/>
    <p:sldId id="287" r:id="rId36"/>
    <p:sldId id="288" r:id="rId37"/>
    <p:sldId id="289" r:id="rId38"/>
    <p:sldId id="290" r:id="rId39"/>
    <p:sldId id="297" r:id="rId40"/>
    <p:sldId id="298" r:id="rId41"/>
    <p:sldId id="292" r:id="rId42"/>
    <p:sldId id="291"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114" autoAdjust="0"/>
  </p:normalViewPr>
  <p:slideViewPr>
    <p:cSldViewPr snapToGrid="0" snapToObjects="1">
      <p:cViewPr varScale="1">
        <p:scale>
          <a:sx n="84" d="100"/>
          <a:sy n="84" d="100"/>
        </p:scale>
        <p:origin x="-208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5F8EC2-548C-D74C-9CA6-7F5E0D341CB3}" type="datetimeFigureOut">
              <a:rPr lang="en-US" smtClean="0"/>
              <a:t>9/16/18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549AD9-45EC-574A-BF48-6DAFD1875592}" type="slidenum">
              <a:rPr lang="en-US" smtClean="0"/>
              <a:t>‹#›</a:t>
            </a:fld>
            <a:endParaRPr lang="en-US"/>
          </a:p>
        </p:txBody>
      </p:sp>
    </p:spTree>
    <p:extLst>
      <p:ext uri="{BB962C8B-B14F-4D97-AF65-F5344CB8AC3E}">
        <p14:creationId xmlns:p14="http://schemas.microsoft.com/office/powerpoint/2010/main" val="20945089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 with a kind of reading that we do all the time</a:t>
            </a:r>
          </a:p>
          <a:p>
            <a:r>
              <a:rPr lang="en-US" dirty="0" smtClean="0"/>
              <a:t>Tell</a:t>
            </a:r>
            <a:r>
              <a:rPr lang="en-US" baseline="0" dirty="0" smtClean="0"/>
              <a:t> me some things about this note.</a:t>
            </a:r>
          </a:p>
          <a:p>
            <a:r>
              <a:rPr lang="en-US" baseline="0" dirty="0" smtClean="0"/>
              <a:t>Is it a love note? A break up note? How do you know?</a:t>
            </a:r>
            <a:br>
              <a:rPr lang="en-US" baseline="0" dirty="0" smtClean="0"/>
            </a:br>
            <a:r>
              <a:rPr lang="en-US" baseline="0" dirty="0" smtClean="0"/>
              <a:t>Attention to details, attention to particulars.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a:t>
            </a:fld>
            <a:endParaRPr lang="en-US"/>
          </a:p>
        </p:txBody>
      </p:sp>
    </p:spTree>
    <p:extLst>
      <p:ext uri="{BB962C8B-B14F-4D97-AF65-F5344CB8AC3E}">
        <p14:creationId xmlns:p14="http://schemas.microsoft.com/office/powerpoint/2010/main" val="558641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this what you got? Questions?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11</a:t>
            </a:fld>
            <a:endParaRPr lang="en-US"/>
          </a:p>
        </p:txBody>
      </p:sp>
    </p:spTree>
    <p:extLst>
      <p:ext uri="{BB962C8B-B14F-4D97-AF65-F5344CB8AC3E}">
        <p14:creationId xmlns:p14="http://schemas.microsoft.com/office/powerpoint/2010/main" val="692241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 more extensive version of the same exercise.</a:t>
            </a:r>
            <a:r>
              <a:rPr lang="en-US" baseline="0" dirty="0" smtClean="0"/>
              <a:t> Might work well to divide up the tasks.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12</a:t>
            </a:fld>
            <a:endParaRPr lang="en-US"/>
          </a:p>
        </p:txBody>
      </p:sp>
    </p:spTree>
    <p:extLst>
      <p:ext uri="{BB962C8B-B14F-4D97-AF65-F5344CB8AC3E}">
        <p14:creationId xmlns:p14="http://schemas.microsoft.com/office/powerpoint/2010/main" val="969576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differences?</a:t>
            </a:r>
          </a:p>
          <a:p>
            <a:r>
              <a:rPr lang="en-US" dirty="0" smtClean="0"/>
              <a:t>Other questions?</a:t>
            </a:r>
            <a:br>
              <a:rPr lang="en-US" dirty="0" smtClean="0"/>
            </a:br>
            <a:r>
              <a:rPr lang="en-US" dirty="0" smtClean="0"/>
              <a:t>Did you do punctuation?</a:t>
            </a:r>
            <a:br>
              <a:rPr lang="en-US" dirty="0" smtClean="0"/>
            </a:br>
            <a:r>
              <a:rPr lang="en-US" dirty="0" smtClean="0"/>
              <a:t>Did</a:t>
            </a:r>
            <a:r>
              <a:rPr lang="en-US" baseline="0" dirty="0" smtClean="0"/>
              <a:t> you collapse capitalized words and </a:t>
            </a:r>
            <a:r>
              <a:rPr lang="en-US" baseline="0" dirty="0" err="1" smtClean="0"/>
              <a:t>uncapitalized</a:t>
            </a:r>
            <a:r>
              <a:rPr lang="en-US" baseline="0" dirty="0" smtClean="0"/>
              <a:t>?</a:t>
            </a:r>
            <a:br>
              <a:rPr lang="en-US" baseline="0" dirty="0" smtClean="0"/>
            </a:br>
            <a:r>
              <a:rPr lang="en-US" baseline="0" dirty="0" smtClean="0"/>
              <a:t>Singular </a:t>
            </a:r>
            <a:r>
              <a:rPr lang="en-US" baseline="0" dirty="0" err="1" smtClean="0"/>
              <a:t>vs</a:t>
            </a:r>
            <a:r>
              <a:rPr lang="en-US" baseline="0" dirty="0" smtClean="0"/>
              <a:t> plural.</a:t>
            </a:r>
          </a:p>
          <a:p>
            <a:endParaRPr lang="en-US" baseline="0" dirty="0" smtClean="0"/>
          </a:p>
          <a:p>
            <a:r>
              <a:rPr lang="en-US" baseline="0" dirty="0" smtClean="0"/>
              <a:t>What do you notice about this list? Anything interesting? </a:t>
            </a:r>
            <a:br>
              <a:rPr lang="en-US" baseline="0" dirty="0" smtClean="0"/>
            </a:br>
            <a:r>
              <a:rPr lang="en-US" baseline="0" dirty="0" smtClean="0"/>
              <a:t>What does this list suggest that the text is about?</a:t>
            </a:r>
          </a:p>
          <a:p>
            <a:r>
              <a:rPr lang="en-US" baseline="0" dirty="0" err="1" smtClean="0"/>
              <a:t>Stopwords</a:t>
            </a:r>
            <a:r>
              <a:rPr lang="en-US" baseline="0" dirty="0" smtClean="0"/>
              <a:t> vs. </a:t>
            </a:r>
            <a:r>
              <a:rPr lang="en-US" baseline="0" dirty="0" err="1" smtClean="0"/>
              <a:t>hapax</a:t>
            </a:r>
            <a:r>
              <a:rPr lang="en-US" baseline="0" dirty="0" smtClean="0"/>
              <a:t> </a:t>
            </a:r>
            <a:r>
              <a:rPr lang="en-US" baseline="0" dirty="0" err="1" smtClean="0"/>
              <a:t>legemenon</a:t>
            </a:r>
            <a:endParaRPr lang="en-US" baseline="0" dirty="0" smtClean="0"/>
          </a:p>
          <a:p>
            <a:r>
              <a:rPr lang="en-US" baseline="0" dirty="0" smtClean="0"/>
              <a:t>What is gained and lost here?</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13</a:t>
            </a:fld>
            <a:endParaRPr lang="en-US"/>
          </a:p>
        </p:txBody>
      </p:sp>
    </p:spTree>
    <p:extLst>
      <p:ext uri="{BB962C8B-B14F-4D97-AF65-F5344CB8AC3E}">
        <p14:creationId xmlns:p14="http://schemas.microsoft.com/office/powerpoint/2010/main" val="1422327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14</a:t>
            </a:fld>
            <a:endParaRPr lang="en-US"/>
          </a:p>
        </p:txBody>
      </p:sp>
    </p:spTree>
    <p:extLst>
      <p:ext uri="{BB962C8B-B14F-4D97-AF65-F5344CB8AC3E}">
        <p14:creationId xmlns:p14="http://schemas.microsoft.com/office/powerpoint/2010/main" val="1620721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closer look at the sentences</a:t>
            </a:r>
            <a:r>
              <a:rPr lang="en-US" baseline="0" dirty="0" smtClean="0"/>
              <a:t> here.</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15</a:t>
            </a:fld>
            <a:endParaRPr lang="en-US"/>
          </a:p>
        </p:txBody>
      </p:sp>
    </p:spTree>
    <p:extLst>
      <p:ext uri="{BB962C8B-B14F-4D97-AF65-F5344CB8AC3E}">
        <p14:creationId xmlns:p14="http://schemas.microsoft.com/office/powerpoint/2010/main" val="3659148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 sentences are more</a:t>
            </a:r>
            <a:r>
              <a:rPr lang="en-US" baseline="0" dirty="0" smtClean="0"/>
              <a:t> similar to the others? How might you tell?</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16</a:t>
            </a:fld>
            <a:endParaRPr lang="en-US"/>
          </a:p>
        </p:txBody>
      </p:sp>
    </p:spTree>
    <p:extLst>
      <p:ext uri="{BB962C8B-B14F-4D97-AF65-F5344CB8AC3E}">
        <p14:creationId xmlns:p14="http://schemas.microsoft.com/office/powerpoint/2010/main" val="2862757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and C are mirror images of each other – they don’t share anything.</a:t>
            </a:r>
          </a:p>
          <a:p>
            <a:endParaRPr lang="en-US" dirty="0" smtClean="0"/>
          </a:p>
          <a:p>
            <a:r>
              <a:rPr lang="en-US" dirty="0" smtClean="0"/>
              <a:t>B’s relationship to</a:t>
            </a:r>
            <a:r>
              <a:rPr lang="en-US" baseline="0" dirty="0" smtClean="0"/>
              <a:t> A: shares 4 terms</a:t>
            </a:r>
          </a:p>
          <a:p>
            <a:r>
              <a:rPr lang="en-US" baseline="0" dirty="0" smtClean="0"/>
              <a:t>B’s relationship to C: shares </a:t>
            </a:r>
            <a:r>
              <a:rPr lang="en-US" baseline="0" dirty="0" smtClean="0"/>
              <a:t>3 </a:t>
            </a:r>
            <a:r>
              <a:rPr lang="en-US" baseline="0" dirty="0" smtClean="0"/>
              <a:t>terms (counting 0’s)</a:t>
            </a:r>
          </a:p>
          <a:p>
            <a:r>
              <a:rPr lang="en-US" baseline="0" dirty="0" smtClean="0"/>
              <a:t>Just a way of showing you the kinds of things you can do when you convert things to numbers.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17</a:t>
            </a:fld>
            <a:endParaRPr lang="en-US"/>
          </a:p>
        </p:txBody>
      </p:sp>
    </p:spTree>
    <p:extLst>
      <p:ext uri="{BB962C8B-B14F-4D97-AF65-F5344CB8AC3E}">
        <p14:creationId xmlns:p14="http://schemas.microsoft.com/office/powerpoint/2010/main" val="502082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really do quite a lot just from counting words. Word cloud.</a:t>
            </a:r>
          </a:p>
          <a:p>
            <a:r>
              <a:rPr lang="en-US" baseline="0" dirty="0" smtClean="0"/>
              <a:t>What is the text about (beyond Holmes)?</a:t>
            </a:r>
            <a:br>
              <a:rPr lang="en-US" baseline="0" dirty="0" smtClean="0"/>
            </a:br>
            <a:r>
              <a:rPr lang="en-US" baseline="0" dirty="0" smtClean="0"/>
              <a:t>How do you know?</a:t>
            </a:r>
            <a:endParaRPr lang="en-US" dirty="0" smtClean="0"/>
          </a:p>
          <a:p>
            <a:r>
              <a:rPr lang="en-US" dirty="0" err="1" smtClean="0"/>
              <a:t>voyant-tools.org</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18</a:t>
            </a:fld>
            <a:endParaRPr lang="en-US"/>
          </a:p>
        </p:txBody>
      </p:sp>
    </p:spTree>
    <p:extLst>
      <p:ext uri="{BB962C8B-B14F-4D97-AF65-F5344CB8AC3E}">
        <p14:creationId xmlns:p14="http://schemas.microsoft.com/office/powerpoint/2010/main" val="1051982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thing. You</a:t>
            </a:r>
            <a:r>
              <a:rPr lang="en-US" baseline="0" dirty="0" smtClean="0"/>
              <a:t> can divide up a whole text into pieces and count words for particular sections. Gives you a sense of rise and fall of text counts over time.</a:t>
            </a:r>
            <a:endParaRPr lang="en-US" dirty="0" smtClean="0"/>
          </a:p>
          <a:p>
            <a:endParaRPr lang="en-US" dirty="0" smtClean="0"/>
          </a:p>
          <a:p>
            <a:r>
              <a:rPr lang="en-US" dirty="0" smtClean="0"/>
              <a:t>String</a:t>
            </a:r>
            <a:r>
              <a:rPr lang="en-US" baseline="0" dirty="0" smtClean="0"/>
              <a:t> of Pearls here – the story </a:t>
            </a:r>
            <a:r>
              <a:rPr lang="en-US" baseline="0" dirty="0" err="1" smtClean="0"/>
              <a:t>sweeney</a:t>
            </a:r>
            <a:r>
              <a:rPr lang="en-US" baseline="0" dirty="0" smtClean="0"/>
              <a:t> </a:t>
            </a:r>
            <a:r>
              <a:rPr lang="en-US" baseline="0" dirty="0" err="1" smtClean="0"/>
              <a:t>todd</a:t>
            </a:r>
            <a:r>
              <a:rPr lang="en-US" baseline="0" dirty="0" smtClean="0"/>
              <a:t> is based on. What is this showing?</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19</a:t>
            </a:fld>
            <a:endParaRPr lang="en-US"/>
          </a:p>
        </p:txBody>
      </p:sp>
    </p:spTree>
    <p:extLst>
      <p:ext uri="{BB962C8B-B14F-4D97-AF65-F5344CB8AC3E}">
        <p14:creationId xmlns:p14="http://schemas.microsoft.com/office/powerpoint/2010/main" val="3473430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the same principle, if you have more than one</a:t>
            </a:r>
            <a:r>
              <a:rPr lang="en-US" baseline="0" dirty="0" smtClean="0"/>
              <a:t> book, you track word usage over time. What does this graph seem to be telling you?</a:t>
            </a:r>
            <a:endParaRPr lang="en-US" dirty="0" smtClean="0"/>
          </a:p>
          <a:p>
            <a:r>
              <a:rPr lang="en-US" dirty="0" smtClean="0"/>
              <a:t>Explain what </a:t>
            </a:r>
            <a:r>
              <a:rPr lang="en-US" dirty="0" err="1" smtClean="0"/>
              <a:t>google</a:t>
            </a:r>
            <a:r>
              <a:rPr lang="en-US" dirty="0" smtClean="0"/>
              <a:t> </a:t>
            </a:r>
            <a:r>
              <a:rPr lang="en-US" dirty="0" err="1" smtClean="0"/>
              <a:t>ngrams</a:t>
            </a:r>
            <a:r>
              <a:rPr lang="en-US" baseline="0" dirty="0" smtClean="0"/>
              <a:t> is</a:t>
            </a:r>
          </a:p>
          <a:p>
            <a:r>
              <a:rPr lang="en-US" dirty="0" smtClean="0"/>
              <a:t>https://</a:t>
            </a:r>
            <a:r>
              <a:rPr lang="en-US" dirty="0" err="1" smtClean="0"/>
              <a:t>books.google.com</a:t>
            </a:r>
            <a:r>
              <a:rPr lang="en-US" dirty="0" smtClean="0"/>
              <a:t>/</a:t>
            </a:r>
            <a:r>
              <a:rPr lang="en-US" dirty="0" err="1" smtClean="0"/>
              <a:t>ngrams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20</a:t>
            </a:fld>
            <a:endParaRPr lang="en-US"/>
          </a:p>
        </p:txBody>
      </p:sp>
    </p:spTree>
    <p:extLst>
      <p:ext uri="{BB962C8B-B14F-4D97-AF65-F5344CB8AC3E}">
        <p14:creationId xmlns:p14="http://schemas.microsoft.com/office/powerpoint/2010/main" val="3260351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a:t>
            </a:fld>
            <a:endParaRPr lang="en-US"/>
          </a:p>
        </p:txBody>
      </p:sp>
    </p:spTree>
    <p:extLst>
      <p:ext uri="{BB962C8B-B14F-4D97-AF65-F5344CB8AC3E}">
        <p14:creationId xmlns:p14="http://schemas.microsoft.com/office/powerpoint/2010/main" val="8723801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a:t>
            </a:r>
            <a:r>
              <a:rPr lang="en-US" dirty="0" err="1" smtClean="0"/>
              <a:t>stopwords</a:t>
            </a:r>
            <a:r>
              <a:rPr lang="en-US" dirty="0" smtClean="0"/>
              <a:t>?</a:t>
            </a:r>
            <a:br>
              <a:rPr lang="en-US" dirty="0" smtClean="0"/>
            </a:br>
            <a:r>
              <a:rPr lang="en-US" dirty="0" smtClean="0"/>
              <a:t>What</a:t>
            </a:r>
            <a:r>
              <a:rPr lang="en-US" baseline="0" dirty="0" smtClean="0"/>
              <a:t> is this?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21</a:t>
            </a:fld>
            <a:endParaRPr lang="en-US"/>
          </a:p>
        </p:txBody>
      </p:sp>
    </p:spTree>
    <p:extLst>
      <p:ext uri="{BB962C8B-B14F-4D97-AF65-F5344CB8AC3E}">
        <p14:creationId xmlns:p14="http://schemas.microsoft.com/office/powerpoint/2010/main" val="1327087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Gives you the </a:t>
            </a:r>
            <a:r>
              <a:rPr lang="en-US" dirty="0" err="1" smtClean="0"/>
              <a:t>stopword</a:t>
            </a:r>
            <a:r>
              <a:rPr lang="en-US" baseline="0" dirty="0" smtClean="0"/>
              <a:t> list basically.</a:t>
            </a:r>
          </a:p>
          <a:p>
            <a:r>
              <a:rPr lang="en-US" baseline="0" dirty="0" smtClean="0"/>
              <a:t>It gives you a list of those words that you often don’t care about. Normally you ignore them.</a:t>
            </a:r>
          </a:p>
          <a:p>
            <a:r>
              <a:rPr lang="en-US" baseline="0" dirty="0" smtClean="0"/>
              <a:t>But they CAN be good for telling you how someone is talking about something if not what they’re talking about.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22</a:t>
            </a:fld>
            <a:endParaRPr lang="en-US"/>
          </a:p>
        </p:txBody>
      </p:sp>
    </p:spTree>
    <p:extLst>
      <p:ext uri="{BB962C8B-B14F-4D97-AF65-F5344CB8AC3E}">
        <p14:creationId xmlns:p14="http://schemas.microsoft.com/office/powerpoint/2010/main" val="3248214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activity</a:t>
            </a:r>
            <a:r>
              <a:rPr lang="en-US" baseline="0" dirty="0" smtClean="0"/>
              <a:t> – a more advanced form of counting words. Not just about counting individual words. It’s about telling what </a:t>
            </a:r>
            <a:endParaRPr lang="en-US" dirty="0" smtClean="0"/>
          </a:p>
          <a:p>
            <a:r>
              <a:rPr lang="en-US" baseline="0" dirty="0" smtClean="0"/>
              <a:t>Text 1 – Jack the Ripper, newspaper article</a:t>
            </a:r>
          </a:p>
          <a:p>
            <a:r>
              <a:rPr lang="en-US" baseline="0" dirty="0" smtClean="0"/>
              <a:t>Text 2 – Sherlock Holmes, Scandal in Bohemia</a:t>
            </a:r>
          </a:p>
          <a:p>
            <a:r>
              <a:rPr lang="en-US" baseline="0" dirty="0" smtClean="0"/>
              <a:t>Text 3 – http://</a:t>
            </a:r>
            <a:r>
              <a:rPr lang="en-US" baseline="0" dirty="0" err="1" smtClean="0"/>
              <a:t>www.npr.org</a:t>
            </a:r>
            <a:r>
              <a:rPr lang="en-US" baseline="0" dirty="0" smtClean="0"/>
              <a:t>/sections/health-shots/2016/09/13/493289511/doctors-test-drones-to-speed-up-delivery-of-lab-tests</a:t>
            </a:r>
          </a:p>
          <a:p>
            <a:r>
              <a:rPr lang="en-US" baseline="0" dirty="0" smtClean="0"/>
              <a:t>What did you find?</a:t>
            </a:r>
          </a:p>
        </p:txBody>
      </p:sp>
      <p:sp>
        <p:nvSpPr>
          <p:cNvPr id="4" name="Slide Number Placeholder 3"/>
          <p:cNvSpPr>
            <a:spLocks noGrp="1"/>
          </p:cNvSpPr>
          <p:nvPr>
            <p:ph type="sldNum" sz="quarter" idx="10"/>
          </p:nvPr>
        </p:nvSpPr>
        <p:spPr/>
        <p:txBody>
          <a:bodyPr/>
          <a:lstStyle/>
          <a:p>
            <a:fld id="{3C549AD9-45EC-574A-BF48-6DAFD1875592}" type="slidenum">
              <a:rPr lang="en-US" smtClean="0"/>
              <a:t>23</a:t>
            </a:fld>
            <a:endParaRPr lang="en-US"/>
          </a:p>
        </p:txBody>
      </p:sp>
    </p:spTree>
    <p:extLst>
      <p:ext uri="{BB962C8B-B14F-4D97-AF65-F5344CB8AC3E}">
        <p14:creationId xmlns:p14="http://schemas.microsoft.com/office/powerpoint/2010/main" val="3322733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You get anything else? How did you know what</a:t>
            </a:r>
            <a:r>
              <a:rPr lang="en-US" baseline="0" dirty="0" smtClean="0"/>
              <a:t> topics the texts had if you didn’t have the order of the words?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Not just about word count – it’s also about collocating</a:t>
            </a:r>
            <a:r>
              <a:rPr lang="en-US" baseline="0" dirty="0" smtClean="0"/>
              <a:t> words. Counting with an eye towards what words occur next to each other.</a:t>
            </a:r>
          </a:p>
          <a:p>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24</a:t>
            </a:fld>
            <a:endParaRPr lang="en-US"/>
          </a:p>
        </p:txBody>
      </p:sp>
    </p:spTree>
    <p:extLst>
      <p:ext uri="{BB962C8B-B14F-4D97-AF65-F5344CB8AC3E}">
        <p14:creationId xmlns:p14="http://schemas.microsoft.com/office/powerpoint/2010/main" val="1076635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computer can do this for us!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25</a:t>
            </a:fld>
            <a:endParaRPr lang="en-US"/>
          </a:p>
        </p:txBody>
      </p:sp>
    </p:spTree>
    <p:extLst>
      <p:ext uri="{BB962C8B-B14F-4D97-AF65-F5344CB8AC3E}">
        <p14:creationId xmlns:p14="http://schemas.microsoft.com/office/powerpoint/2010/main" val="24301444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text 1 in order. I ran it through a program – </a:t>
            </a:r>
            <a:r>
              <a:rPr lang="en-US" baseline="0" dirty="0" err="1" smtClean="0"/>
              <a:t>prism.scholarslab.org</a:t>
            </a:r>
            <a:r>
              <a:rPr lang="en-US" baseline="0" dirty="0"/>
              <a:t> </a:t>
            </a:r>
            <a:r>
              <a:rPr lang="en-US" baseline="0" dirty="0" smtClean="0"/>
              <a:t>– to show the different themes. You might do it differently.</a:t>
            </a:r>
          </a:p>
          <a:p>
            <a:r>
              <a:rPr lang="en-US" baseline="0" dirty="0" smtClean="0"/>
              <a:t>But when you’re reading, you probably do something similar.</a:t>
            </a:r>
          </a:p>
          <a:p>
            <a:r>
              <a:rPr lang="en-US" baseline="0" dirty="0" smtClean="0"/>
              <a:t>Individual words suggest certain themes to you. And you internalize these when you read. </a:t>
            </a:r>
          </a:p>
          <a:p>
            <a:r>
              <a:rPr lang="en-US" baseline="0" dirty="0" smtClean="0"/>
              <a:t>It’s also about clusters of these theme/topic rich words together.</a:t>
            </a:r>
          </a:p>
          <a:p>
            <a:r>
              <a:rPr lang="en-US" baseline="0" dirty="0" smtClean="0"/>
              <a:t>We could go a step further and say that any text is made up a number of these themes, each of which is comprised of a series of words. When we read, we sift through the text and discern the themes at work. </a:t>
            </a:r>
            <a:br>
              <a:rPr lang="en-US" baseline="0" dirty="0" smtClean="0"/>
            </a:br>
            <a:r>
              <a:rPr lang="en-US" baseline="0" dirty="0" smtClean="0"/>
              <a:t>A flipped version would say that authors actually compose in the same way – they have buckets full of words that correspond to each theme. When composing this text, the author might have said something like:</a:t>
            </a:r>
          </a:p>
          <a:p>
            <a:endParaRPr lang="en-US" baseline="0" dirty="0" smtClean="0"/>
          </a:p>
          <a:p>
            <a:r>
              <a:rPr lang="en-US" baseline="0" dirty="0" smtClean="0"/>
              <a:t>I have some words related to evidence, some for medicine, and some for murder. I’m going to select some from each and arrange this text. But </a:t>
            </a:r>
            <a:r>
              <a:rPr lang="en-US" baseline="0" dirty="0" err="1" smtClean="0"/>
              <a:t>i’ll</a:t>
            </a:r>
            <a:r>
              <a:rPr lang="en-US" baseline="0" dirty="0" smtClean="0"/>
              <a:t> leave that bucket of words related to basketball alone.</a:t>
            </a:r>
          </a:p>
          <a:p>
            <a:endParaRPr lang="en-US" baseline="0" dirty="0" smtClean="0"/>
          </a:p>
          <a:p>
            <a:r>
              <a:rPr lang="en-US" baseline="0" dirty="0" smtClean="0"/>
              <a:t>A weird way to think about reading and writing / and it’s partially metaphor. But you can actually use a computer to work through metaphors like this for you.</a:t>
            </a:r>
          </a:p>
        </p:txBody>
      </p:sp>
      <p:sp>
        <p:nvSpPr>
          <p:cNvPr id="4" name="Slide Number Placeholder 3"/>
          <p:cNvSpPr>
            <a:spLocks noGrp="1"/>
          </p:cNvSpPr>
          <p:nvPr>
            <p:ph type="sldNum" sz="quarter" idx="10"/>
          </p:nvPr>
        </p:nvSpPr>
        <p:spPr/>
        <p:txBody>
          <a:bodyPr/>
          <a:lstStyle/>
          <a:p>
            <a:fld id="{3C549AD9-45EC-574A-BF48-6DAFD1875592}" type="slidenum">
              <a:rPr lang="en-US" smtClean="0"/>
              <a:t>26</a:t>
            </a:fld>
            <a:endParaRPr lang="en-US"/>
          </a:p>
        </p:txBody>
      </p:sp>
    </p:spTree>
    <p:extLst>
      <p:ext uri="{BB962C8B-B14F-4D97-AF65-F5344CB8AC3E}">
        <p14:creationId xmlns:p14="http://schemas.microsoft.com/office/powerpoint/2010/main" val="502366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when</a:t>
            </a:r>
            <a:r>
              <a:rPr lang="en-US" baseline="0" dirty="0" smtClean="0"/>
              <a:t> you do topic modeling.</a:t>
            </a:r>
          </a:p>
          <a:p>
            <a:r>
              <a:rPr lang="en-US" baseline="0" dirty="0" smtClean="0"/>
              <a:t>Assumes that there are significant topics or discourses at work in a text.</a:t>
            </a:r>
          </a:p>
          <a:p>
            <a:r>
              <a:rPr lang="en-US" baseline="0" dirty="0" smtClean="0"/>
              <a:t>Tries to get at them by finding which words occur frequently together over time. At the end of the day, that results in a sense of the topic distribution.</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27</a:t>
            </a:fld>
            <a:endParaRPr lang="en-US"/>
          </a:p>
        </p:txBody>
      </p:sp>
    </p:spTree>
    <p:extLst>
      <p:ext uri="{BB962C8B-B14F-4D97-AF65-F5344CB8AC3E}">
        <p14:creationId xmlns:p14="http://schemas.microsoft.com/office/powerpoint/2010/main" val="2617591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of TM. If we have</a:t>
            </a:r>
            <a:r>
              <a:rPr lang="en-US" baseline="0" dirty="0" smtClean="0"/>
              <a:t> a whole lot of texts and we look at the topics over time, we can get a sense of how they change over time!</a:t>
            </a:r>
          </a:p>
          <a:p>
            <a:r>
              <a:rPr lang="en-US" dirty="0" smtClean="0"/>
              <a:t>TM run over the Richmond Daily Dispatch during the civil</a:t>
            </a:r>
            <a:r>
              <a:rPr lang="en-US" baseline="0" dirty="0" smtClean="0"/>
              <a:t> war. This topic came to the surface. Knowing their corpus, they </a:t>
            </a:r>
            <a:r>
              <a:rPr lang="en-US" baseline="0" dirty="0" err="1" smtClean="0"/>
              <a:t>ID’d</a:t>
            </a:r>
            <a:r>
              <a:rPr lang="en-US" baseline="0" dirty="0" smtClean="0"/>
              <a:t> it as a fugitive slave topic. Charted over time, they can see that the number of fugitive slave ads spiked at particular times of union occupations – summer of 1862 and summer of 1864. “relative proximity of the union to enslaved people gave them a chance to escape or attempt to escape to freedom.</a:t>
            </a:r>
            <a:endParaRPr lang="en-US" dirty="0" smtClean="0"/>
          </a:p>
          <a:p>
            <a:endParaRPr lang="en-US" dirty="0" smtClean="0"/>
          </a:p>
          <a:p>
            <a:r>
              <a:rPr lang="en-US" smtClean="0"/>
              <a:t>Their</a:t>
            </a:r>
            <a:r>
              <a:rPr lang="en-US" baseline="0" smtClean="0"/>
              <a:t> words - </a:t>
            </a:r>
            <a:r>
              <a:rPr lang="en-US" smtClean="0"/>
              <a:t>“</a:t>
            </a:r>
            <a:r>
              <a:rPr lang="en-US" dirty="0" smtClean="0"/>
              <a:t>What conclusions can we make from this kind of distant reading and draw from this graph specifically? For one, I think, this graph underscores the role of the Union army in presenting enslaved African Americans with opportunities—risky opportunities—to seize their freedom by running to the Yankee lines. There are two sustained spikes in the number of fugitive slave ads, the first in the summer of 1862 and the second in the summer of 1864. At both of those moments the Union army approached Richmond. In 1862 the Union army under </a:t>
            </a:r>
            <a:r>
              <a:rPr lang="en-US" dirty="0" err="1" smtClean="0"/>
              <a:t>McClennan</a:t>
            </a:r>
            <a:r>
              <a:rPr lang="en-US" dirty="0" smtClean="0"/>
              <a:t> approached within seven miles of Richmond during the Peninsula Campaign. (Jefferson Davis's coachman, William A. Jackson, was one of the slaves who ran to the Union army that spring.) Two summers later Grant's Overland Campaign brought Union armies near Richmond. The graph registers how during each of those summers enslaved men and women used to opportunity offered by relative proximity of the Union armies—which we might think of as a mobile North, bringing the free states closer to men and women enslaved in the South—to attempt to escape from bondage. A third spike at the end of 1861 is less explicable, and we'll return to it in a moment.”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28</a:t>
            </a:fld>
            <a:endParaRPr lang="en-US"/>
          </a:p>
        </p:txBody>
      </p:sp>
    </p:spTree>
    <p:extLst>
      <p:ext uri="{BB962C8B-B14F-4D97-AF65-F5344CB8AC3E}">
        <p14:creationId xmlns:p14="http://schemas.microsoft.com/office/powerpoint/2010/main" val="2864288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last type</a:t>
            </a:r>
            <a:r>
              <a:rPr lang="en-US" baseline="0" dirty="0" smtClean="0"/>
              <a:t> of reading. How do you tell if a text is happy or sad?</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29</a:t>
            </a:fld>
            <a:endParaRPr lang="en-US"/>
          </a:p>
        </p:txBody>
      </p:sp>
    </p:spTree>
    <p:extLst>
      <p:ext uri="{BB962C8B-B14F-4D97-AF65-F5344CB8AC3E}">
        <p14:creationId xmlns:p14="http://schemas.microsoft.com/office/powerpoint/2010/main" val="3358443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Are these sentences happy or sad?</a:t>
            </a:r>
            <a:r>
              <a:rPr lang="en-US" baseline="0" dirty="0" smtClean="0"/>
              <a:t> How do you tell?</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30</a:t>
            </a:fld>
            <a:endParaRPr lang="en-US"/>
          </a:p>
        </p:txBody>
      </p:sp>
    </p:spTree>
    <p:extLst>
      <p:ext uri="{BB962C8B-B14F-4D97-AF65-F5344CB8AC3E}">
        <p14:creationId xmlns:p14="http://schemas.microsoft.com/office/powerpoint/2010/main" val="2141813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follow</a:t>
            </a:r>
            <a:r>
              <a:rPr lang="en-US" baseline="0" dirty="0" smtClean="0"/>
              <a:t> up try to get them to focus on some particulars.</a:t>
            </a:r>
          </a:p>
          <a:p>
            <a:r>
              <a:rPr lang="en-US" dirty="0" smtClean="0"/>
              <a:t>Guiding questions:</a:t>
            </a:r>
          </a:p>
          <a:p>
            <a:r>
              <a:rPr lang="en-US" dirty="0" smtClean="0"/>
              <a:t>What kind of a text is it? What does it care about? What kind of a world</a:t>
            </a:r>
            <a:r>
              <a:rPr lang="en-US" baseline="0" dirty="0" smtClean="0"/>
              <a:t> is it depicting?</a:t>
            </a:r>
            <a:endParaRPr lang="en-US" dirty="0" smtClean="0"/>
          </a:p>
          <a:p>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4</a:t>
            </a:fld>
            <a:endParaRPr lang="en-US"/>
          </a:p>
        </p:txBody>
      </p:sp>
    </p:spTree>
    <p:extLst>
      <p:ext uri="{BB962C8B-B14F-4D97-AF65-F5344CB8AC3E}">
        <p14:creationId xmlns:p14="http://schemas.microsoft.com/office/powerpoint/2010/main" val="28840662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Happy? Sad? How do you</a:t>
            </a:r>
            <a:r>
              <a:rPr lang="en-US" baseline="0" dirty="0" smtClean="0"/>
              <a:t> tell? Maybe there’s some other kind of measure?</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31</a:t>
            </a:fld>
            <a:endParaRPr lang="en-US"/>
          </a:p>
        </p:txBody>
      </p:sp>
    </p:spTree>
    <p:extLst>
      <p:ext uri="{BB962C8B-B14F-4D97-AF65-F5344CB8AC3E}">
        <p14:creationId xmlns:p14="http://schemas.microsoft.com/office/powerpoint/2010/main" val="1903167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Happy? Sad? How do you</a:t>
            </a:r>
            <a:r>
              <a:rPr lang="en-US" baseline="0" dirty="0" smtClean="0"/>
              <a:t> tell? Maybe there’s some other kind </a:t>
            </a:r>
            <a:r>
              <a:rPr lang="en-US" baseline="0" smtClean="0"/>
              <a:t>of measure?</a:t>
            </a:r>
            <a:endParaRPr lang="en-US"/>
          </a:p>
        </p:txBody>
      </p:sp>
      <p:sp>
        <p:nvSpPr>
          <p:cNvPr id="4" name="Slide Number Placeholder 3"/>
          <p:cNvSpPr>
            <a:spLocks noGrp="1"/>
          </p:cNvSpPr>
          <p:nvPr>
            <p:ph type="sldNum" sz="quarter" idx="10"/>
          </p:nvPr>
        </p:nvSpPr>
        <p:spPr/>
        <p:txBody>
          <a:bodyPr/>
          <a:lstStyle/>
          <a:p>
            <a:fld id="{3C549AD9-45EC-574A-BF48-6DAFD1875592}" type="slidenum">
              <a:rPr lang="en-US" smtClean="0"/>
              <a:t>32</a:t>
            </a:fld>
            <a:endParaRPr lang="en-US"/>
          </a:p>
        </p:txBody>
      </p:sp>
    </p:spTree>
    <p:extLst>
      <p:ext uri="{BB962C8B-B14F-4D97-AF65-F5344CB8AC3E}">
        <p14:creationId xmlns:p14="http://schemas.microsoft.com/office/powerpoint/2010/main" val="19031676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remember computers like numbers. How might we register this?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34</a:t>
            </a:fld>
            <a:endParaRPr lang="en-US"/>
          </a:p>
        </p:txBody>
      </p:sp>
    </p:spTree>
    <p:extLst>
      <p:ext uri="{BB962C8B-B14F-4D97-AF65-F5344CB8AC3E}">
        <p14:creationId xmlns:p14="http://schemas.microsoft.com/office/powerpoint/2010/main" val="35051818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35</a:t>
            </a:fld>
            <a:endParaRPr lang="en-US"/>
          </a:p>
        </p:txBody>
      </p:sp>
    </p:spTree>
    <p:extLst>
      <p:ext uri="{BB962C8B-B14F-4D97-AF65-F5344CB8AC3E}">
        <p14:creationId xmlns:p14="http://schemas.microsoft.com/office/powerpoint/2010/main" val="35051818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add up</a:t>
            </a:r>
            <a:r>
              <a:rPr lang="en-US" baseline="0" dirty="0" smtClean="0"/>
              <a:t> the numbers for the sentence, we can get a sense of the feelings in it.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36</a:t>
            </a:fld>
            <a:endParaRPr lang="en-US"/>
          </a:p>
        </p:txBody>
      </p:sp>
    </p:spTree>
    <p:extLst>
      <p:ext uri="{BB962C8B-B14F-4D97-AF65-F5344CB8AC3E}">
        <p14:creationId xmlns:p14="http://schemas.microsoft.com/office/powerpoint/2010/main" val="18599968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37</a:t>
            </a:fld>
            <a:endParaRPr lang="en-US"/>
          </a:p>
        </p:txBody>
      </p:sp>
    </p:spTree>
    <p:extLst>
      <p:ext uri="{BB962C8B-B14F-4D97-AF65-F5344CB8AC3E}">
        <p14:creationId xmlns:p14="http://schemas.microsoft.com/office/powerpoint/2010/main" val="35740005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in particular that Fahrenheit</a:t>
            </a:r>
            <a:r>
              <a:rPr lang="en-US" baseline="0" dirty="0" smtClean="0"/>
              <a:t> 451 appears to be the happiest.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38</a:t>
            </a:fld>
            <a:endParaRPr lang="en-US"/>
          </a:p>
        </p:txBody>
      </p:sp>
    </p:spTree>
    <p:extLst>
      <p:ext uri="{BB962C8B-B14F-4D97-AF65-F5344CB8AC3E}">
        <p14:creationId xmlns:p14="http://schemas.microsoft.com/office/powerpoint/2010/main" val="41957092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numbers did you get? Do some people have different numbers?</a:t>
            </a:r>
            <a:endParaRPr lang="en-US" dirty="0" smtClean="0"/>
          </a:p>
          <a:p>
            <a:r>
              <a:rPr lang="en-US" dirty="0" smtClean="0"/>
              <a:t>Note in particular that Fahrenheit</a:t>
            </a:r>
            <a:r>
              <a:rPr lang="en-US" baseline="0" dirty="0" smtClean="0"/>
              <a:t> 451 appears to be the happiest.</a:t>
            </a:r>
          </a:p>
          <a:p>
            <a:r>
              <a:rPr lang="en-US" baseline="0" dirty="0" smtClean="0"/>
              <a:t>What do you make of this form of measure? What can you imagine it used for.</a:t>
            </a:r>
          </a:p>
          <a:p>
            <a:r>
              <a:rPr lang="en-US" baseline="0" dirty="0" smtClean="0"/>
              <a:t>Can you imagine any way to make it work better? (have humans validate the results and tweak them)</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39</a:t>
            </a:fld>
            <a:endParaRPr lang="en-US"/>
          </a:p>
        </p:txBody>
      </p:sp>
    </p:spTree>
    <p:extLst>
      <p:ext uri="{BB962C8B-B14F-4D97-AF65-F5344CB8AC3E}">
        <p14:creationId xmlns:p14="http://schemas.microsoft.com/office/powerpoint/2010/main" val="41957092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can you do with sentiment analysis?</a:t>
            </a:r>
          </a:p>
          <a:p>
            <a:r>
              <a:rPr lang="en-US" dirty="0" smtClean="0"/>
              <a:t>From a humanities perspective, you can say that by registering</a:t>
            </a:r>
            <a:r>
              <a:rPr lang="en-US" baseline="0" dirty="0" smtClean="0"/>
              <a:t> moments of happiness or sadness over time, you can measure a plot’s tension. You could get a sense of the plot arc in a text. </a:t>
            </a:r>
            <a:r>
              <a:rPr lang="en-US" baseline="0" dirty="0" err="1" smtClean="0"/>
              <a:t>Jockers</a:t>
            </a:r>
            <a:r>
              <a:rPr lang="en-US" baseline="0" dirty="0" smtClean="0"/>
              <a:t> claims there are really only six shapes if you do this kind of math.</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41</a:t>
            </a:fld>
            <a:endParaRPr lang="en-US"/>
          </a:p>
        </p:txBody>
      </p:sp>
    </p:spTree>
    <p:extLst>
      <p:ext uri="{BB962C8B-B14F-4D97-AF65-F5344CB8AC3E}">
        <p14:creationId xmlns:p14="http://schemas.microsoft.com/office/powerpoint/2010/main" val="9250770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different kind of approach</a:t>
            </a:r>
            <a:r>
              <a:rPr lang="en-US" baseline="0" dirty="0" smtClean="0"/>
              <a:t> with different corpus. </a:t>
            </a:r>
            <a:r>
              <a:rPr lang="en-US" baseline="0" dirty="0" err="1" smtClean="0"/>
              <a:t>Emojisentiment</a:t>
            </a:r>
            <a:r>
              <a:rPr lang="en-US" baseline="0" dirty="0" smtClean="0"/>
              <a:t> takes a </a:t>
            </a:r>
            <a:r>
              <a:rPr lang="en-US" baseline="0" dirty="0" err="1" smtClean="0"/>
              <a:t>hashtag</a:t>
            </a:r>
            <a:r>
              <a:rPr lang="en-US" baseline="0" dirty="0" smtClean="0"/>
              <a:t> and actually measures the emotional valence of the </a:t>
            </a:r>
            <a:r>
              <a:rPr lang="en-US" baseline="0" dirty="0" err="1" smtClean="0"/>
              <a:t>emoji</a:t>
            </a:r>
            <a:r>
              <a:rPr lang="en-US" baseline="0" dirty="0" smtClean="0"/>
              <a:t>. Then it adds up all the sentiment counts to give you a sense of sentiment for the </a:t>
            </a:r>
            <a:r>
              <a:rPr lang="en-US" baseline="0" dirty="0" err="1" smtClean="0"/>
              <a:t>hashtag</a:t>
            </a:r>
            <a:r>
              <a:rPr lang="en-US" baseline="0" dirty="0" smtClean="0"/>
              <a:t>. Interesting right? Made by students, full of problem, but shows that there are texts all out there, ready </a:t>
            </a:r>
            <a:r>
              <a:rPr lang="en-US" baseline="0" smtClean="0"/>
              <a:t>to read. </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42</a:t>
            </a:fld>
            <a:endParaRPr lang="en-US"/>
          </a:p>
        </p:txBody>
      </p:sp>
    </p:spTree>
    <p:extLst>
      <p:ext uri="{BB962C8B-B14F-4D97-AF65-F5344CB8AC3E}">
        <p14:creationId xmlns:p14="http://schemas.microsoft.com/office/powerpoint/2010/main" val="1494518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notice</a:t>
            </a:r>
            <a:r>
              <a:rPr lang="en-US" baseline="0" dirty="0" smtClean="0"/>
              <a:t> how this puts the interpretation directly interacting with the text. That’s a problem for computers, which are really pretty dumb. </a:t>
            </a:r>
          </a:p>
          <a:p>
            <a:r>
              <a:rPr lang="en-US" baseline="0" dirty="0" smtClean="0"/>
              <a:t>They’re good for repetitive things. And for counting things. So we’re going to take a look at some different ways that you can count things with computers to give you new opportunities for interpretations.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5</a:t>
            </a:fld>
            <a:endParaRPr lang="en-US"/>
          </a:p>
        </p:txBody>
      </p:sp>
    </p:spTree>
    <p:extLst>
      <p:ext uri="{BB962C8B-B14F-4D97-AF65-F5344CB8AC3E}">
        <p14:creationId xmlns:p14="http://schemas.microsoft.com/office/powerpoint/2010/main" val="2138664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way is to literally just count the words in a</a:t>
            </a:r>
            <a:r>
              <a:rPr lang="en-US" baseline="0" dirty="0" smtClean="0"/>
              <a:t> text.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6</a:t>
            </a:fld>
            <a:endParaRPr lang="en-US"/>
          </a:p>
        </p:txBody>
      </p:sp>
    </p:spTree>
    <p:extLst>
      <p:ext uri="{BB962C8B-B14F-4D97-AF65-F5344CB8AC3E}">
        <p14:creationId xmlns:p14="http://schemas.microsoft.com/office/powerpoint/2010/main" val="3389260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count these things, you’ll first want to make a list of the words. Here’s</a:t>
            </a:r>
            <a:r>
              <a:rPr lang="en-US" baseline="0" dirty="0" smtClean="0"/>
              <a:t> an example. Notice that we are combining both sentences.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7</a:t>
            </a:fld>
            <a:endParaRPr lang="en-US"/>
          </a:p>
        </p:txBody>
      </p:sp>
    </p:spTree>
    <p:extLst>
      <p:ext uri="{BB962C8B-B14F-4D97-AF65-F5344CB8AC3E}">
        <p14:creationId xmlns:p14="http://schemas.microsoft.com/office/powerpoint/2010/main" val="411386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take these two sentences and</a:t>
            </a:r>
            <a:r>
              <a:rPr lang="en-US" baseline="0" dirty="0" smtClean="0"/>
              <a:t> make a bag of words model that combines both sentences.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8</a:t>
            </a:fld>
            <a:endParaRPr lang="en-US"/>
          </a:p>
        </p:txBody>
      </p:sp>
    </p:spTree>
    <p:extLst>
      <p:ext uri="{BB962C8B-B14F-4D97-AF65-F5344CB8AC3E}">
        <p14:creationId xmlns:p14="http://schemas.microsoft.com/office/powerpoint/2010/main" val="2480423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that you can also count the words. What happens here is we have a new list</a:t>
            </a:r>
            <a:r>
              <a:rPr lang="en-US" baseline="0" dirty="0" smtClean="0"/>
              <a:t> of numbers for each sentence. One spot for each word. And we list the number of times that the words occur in our sentences. </a:t>
            </a:r>
            <a:r>
              <a:rPr lang="en-US" baseline="0" dirty="0" err="1" smtClean="0"/>
              <a:t>Questons</a:t>
            </a:r>
            <a:r>
              <a:rPr lang="en-US" baseline="0" dirty="0" smtClean="0"/>
              <a:t>?</a:t>
            </a:r>
          </a:p>
          <a:p>
            <a:endParaRPr lang="en-US" baseline="0" dirty="0" smtClean="0"/>
          </a:p>
          <a:p>
            <a:r>
              <a:rPr lang="en-US" baseline="0" dirty="0" smtClean="0"/>
              <a:t>Corpus = collection of written texts </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9</a:t>
            </a:fld>
            <a:endParaRPr lang="en-US"/>
          </a:p>
        </p:txBody>
      </p:sp>
    </p:spTree>
    <p:extLst>
      <p:ext uri="{BB962C8B-B14F-4D97-AF65-F5344CB8AC3E}">
        <p14:creationId xmlns:p14="http://schemas.microsoft.com/office/powerpoint/2010/main" val="2698270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Expand the BOW model to</a:t>
            </a:r>
            <a:r>
              <a:rPr lang="en-US" baseline="0" dirty="0" smtClean="0"/>
              <a:t> include this sentence.</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10</a:t>
            </a:fld>
            <a:endParaRPr lang="en-US"/>
          </a:p>
        </p:txBody>
      </p:sp>
    </p:spTree>
    <p:extLst>
      <p:ext uri="{BB962C8B-B14F-4D97-AF65-F5344CB8AC3E}">
        <p14:creationId xmlns:p14="http://schemas.microsoft.com/office/powerpoint/2010/main" val="3226346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0FE2FB-E465-BA4A-ADDB-9C5DA3362E28}" type="datetimeFigureOut">
              <a:rPr lang="en-US" smtClean="0"/>
              <a:t>9/16/18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520728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FE2FB-E465-BA4A-ADDB-9C5DA3362E28}" type="datetimeFigureOut">
              <a:rPr lang="en-US" smtClean="0"/>
              <a:t>9/16/18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42320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FE2FB-E465-BA4A-ADDB-9C5DA3362E28}" type="datetimeFigureOut">
              <a:rPr lang="en-US" smtClean="0"/>
              <a:t>9/16/18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17070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FE2FB-E465-BA4A-ADDB-9C5DA3362E28}" type="datetimeFigureOut">
              <a:rPr lang="en-US" smtClean="0"/>
              <a:t>9/16/18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3880372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0FE2FB-E465-BA4A-ADDB-9C5DA3362E28}" type="datetimeFigureOut">
              <a:rPr lang="en-US" smtClean="0"/>
              <a:t>9/16/18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702487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0FE2FB-E465-BA4A-ADDB-9C5DA3362E28}" type="datetimeFigureOut">
              <a:rPr lang="en-US" smtClean="0"/>
              <a:t>9/16/18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30348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0FE2FB-E465-BA4A-ADDB-9C5DA3362E28}" type="datetimeFigureOut">
              <a:rPr lang="en-US" smtClean="0"/>
              <a:t>9/16/18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3390915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0FE2FB-E465-BA4A-ADDB-9C5DA3362E28}" type="datetimeFigureOut">
              <a:rPr lang="en-US" smtClean="0"/>
              <a:t>9/16/18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190446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FE2FB-E465-BA4A-ADDB-9C5DA3362E28}" type="datetimeFigureOut">
              <a:rPr lang="en-US" smtClean="0"/>
              <a:t>9/16/18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273886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FE2FB-E465-BA4A-ADDB-9C5DA3362E28}" type="datetimeFigureOut">
              <a:rPr lang="en-US" smtClean="0"/>
              <a:t>9/16/18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294121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FE2FB-E465-BA4A-ADDB-9C5DA3362E28}" type="datetimeFigureOut">
              <a:rPr lang="en-US" smtClean="0"/>
              <a:t>9/16/18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2159288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0FE2FB-E465-BA4A-ADDB-9C5DA3362E28}" type="datetimeFigureOut">
              <a:rPr lang="en-US" smtClean="0"/>
              <a:t>9/16/18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A9CA9-3319-D143-A35F-A8D90FBEB34B}" type="slidenum">
              <a:rPr lang="en-US" smtClean="0"/>
              <a:t>‹#›</a:t>
            </a:fld>
            <a:endParaRPr lang="en-US"/>
          </a:p>
        </p:txBody>
      </p:sp>
    </p:spTree>
    <p:extLst>
      <p:ext uri="{BB962C8B-B14F-4D97-AF65-F5344CB8AC3E}">
        <p14:creationId xmlns:p14="http://schemas.microsoft.com/office/powerpoint/2010/main" val="2797516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alshbr.com/" TargetMode="External"/><Relationship Id="rId3" Type="http://schemas.openxmlformats.org/officeDocument/2006/relationships/hyperlink" Target="https://creativecommons.org/licenses/by/3.0/deed.en_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11045"/>
            <a:ext cx="7772400" cy="2189405"/>
          </a:xfrm>
        </p:spPr>
        <p:txBody>
          <a:bodyPr>
            <a:normAutofit fontScale="90000"/>
          </a:bodyPr>
          <a:lstStyle/>
          <a:p>
            <a:r>
              <a:rPr lang="en-US" dirty="0" smtClean="0"/>
              <a:t>Welcome to Unit 1</a:t>
            </a:r>
            <a:br>
              <a:rPr lang="en-US" dirty="0" smtClean="0"/>
            </a:br>
            <a:r>
              <a:rPr lang="en-US" dirty="0" smtClean="0"/>
              <a:t/>
            </a:r>
            <a:br>
              <a:rPr lang="en-US" dirty="0" smtClean="0"/>
            </a:br>
            <a:r>
              <a:rPr lang="en-US" b="1" dirty="0" smtClean="0"/>
              <a:t>Intro </a:t>
            </a:r>
            <a:r>
              <a:rPr lang="en-US" b="1" dirty="0" smtClean="0"/>
              <a:t>to Text </a:t>
            </a:r>
            <a:r>
              <a:rPr lang="en-US" b="1" dirty="0"/>
              <a:t>Analysis</a:t>
            </a:r>
            <a:br>
              <a:rPr lang="en-US" b="1" dirty="0"/>
            </a:br>
            <a:r>
              <a:rPr lang="en-US" dirty="0" smtClean="0"/>
              <a:t/>
            </a:r>
            <a:br>
              <a:rPr lang="en-US" dirty="0" smtClean="0"/>
            </a:br>
            <a:r>
              <a:rPr lang="en-US" dirty="0" smtClean="0"/>
              <a:t>Or</a:t>
            </a:r>
            <a:r>
              <a:rPr lang="en-US" dirty="0"/>
              <a:t>, Four Ways of Reading a Text</a:t>
            </a:r>
            <a:br>
              <a:rPr lang="en-US" dirty="0"/>
            </a:br>
            <a:endParaRPr lang="en-US" dirty="0"/>
          </a:p>
        </p:txBody>
      </p:sp>
      <p:sp>
        <p:nvSpPr>
          <p:cNvPr id="3" name="Subtitle 2"/>
          <p:cNvSpPr>
            <a:spLocks noGrp="1"/>
          </p:cNvSpPr>
          <p:nvPr>
            <p:ph type="subTitle" idx="1"/>
          </p:nvPr>
        </p:nvSpPr>
        <p:spPr>
          <a:xfrm>
            <a:off x="1371600" y="4309513"/>
            <a:ext cx="6400800" cy="1752600"/>
          </a:xfrm>
        </p:spPr>
        <p:txBody>
          <a:bodyPr>
            <a:normAutofit fontScale="85000" lnSpcReduction="20000"/>
          </a:bodyPr>
          <a:lstStyle/>
          <a:p>
            <a:r>
              <a:rPr lang="en-US" dirty="0" smtClean="0"/>
              <a:t>Delivered/Adapted: Prof. Mackenzie Brooks</a:t>
            </a:r>
          </a:p>
          <a:p>
            <a:r>
              <a:rPr lang="en-US" dirty="0" smtClean="0"/>
              <a:t>DCI 102: Data in the Humanities </a:t>
            </a:r>
          </a:p>
          <a:p>
            <a:r>
              <a:rPr lang="en-US" dirty="0" smtClean="0"/>
              <a:t>September 18, 2018</a:t>
            </a:r>
          </a:p>
          <a:p>
            <a:r>
              <a:rPr lang="en-US" dirty="0" smtClean="0"/>
              <a:t>Created by </a:t>
            </a:r>
            <a:r>
              <a:rPr lang="en-US" dirty="0" smtClean="0">
                <a:hlinkClick r:id="rId2"/>
              </a:rPr>
              <a:t>Dr. Brandon Walsh</a:t>
            </a:r>
            <a:r>
              <a:rPr lang="en-US" dirty="0"/>
              <a:t> </a:t>
            </a:r>
            <a:r>
              <a:rPr lang="en-US" dirty="0" smtClean="0"/>
              <a:t>// </a:t>
            </a:r>
            <a:r>
              <a:rPr lang="en-US" dirty="0" smtClean="0">
                <a:hlinkClick r:id="rId3"/>
              </a:rPr>
              <a:t>CC-BY</a:t>
            </a:r>
            <a:endParaRPr lang="en-US" dirty="0" smtClean="0"/>
          </a:p>
          <a:p>
            <a:endParaRPr lang="en-US" dirty="0" smtClean="0"/>
          </a:p>
        </p:txBody>
      </p:sp>
    </p:spTree>
    <p:extLst>
      <p:ext uri="{BB962C8B-B14F-4D97-AF65-F5344CB8AC3E}">
        <p14:creationId xmlns:p14="http://schemas.microsoft.com/office/powerpoint/2010/main" val="29979468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lstStyle/>
          <a:p>
            <a:r>
              <a:rPr lang="en-US" dirty="0"/>
              <a:t>E</a:t>
            </a:r>
            <a:r>
              <a:rPr lang="en-US" dirty="0" smtClean="0"/>
              <a:t>xpand the </a:t>
            </a:r>
            <a:r>
              <a:rPr lang="en-US" dirty="0" err="1" smtClean="0"/>
              <a:t>BoW</a:t>
            </a:r>
            <a:r>
              <a:rPr lang="en-US" dirty="0" smtClean="0"/>
              <a:t> model to include this sentence:</a:t>
            </a:r>
          </a:p>
          <a:p>
            <a:r>
              <a:rPr lang="en-US" dirty="0" smtClean="0"/>
              <a:t>Sentence C: "I am Dave"</a:t>
            </a:r>
            <a:endParaRPr lang="en-US" dirty="0"/>
          </a:p>
        </p:txBody>
      </p:sp>
    </p:spTree>
    <p:extLst>
      <p:ext uri="{BB962C8B-B14F-4D97-AF65-F5344CB8AC3E}">
        <p14:creationId xmlns:p14="http://schemas.microsoft.com/office/powerpoint/2010/main" val="96328397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Words in Corpus</a:t>
            </a:r>
          </a:p>
          <a:p>
            <a:pPr marL="0" indent="0">
              <a:buNone/>
            </a:pPr>
            <a:endParaRPr lang="en-US" dirty="0" smtClean="0"/>
          </a:p>
          <a:p>
            <a:pPr marL="0" indent="0">
              <a:buNone/>
            </a:pPr>
            <a:r>
              <a:rPr lang="en-US" dirty="0" smtClean="0"/>
              <a:t>[</a:t>
            </a:r>
          </a:p>
          <a:p>
            <a:pPr marL="0" indent="0">
              <a:buNone/>
            </a:pPr>
            <a:r>
              <a:rPr lang="en-US" dirty="0" smtClean="0"/>
              <a:t> "Barbara",</a:t>
            </a:r>
          </a:p>
          <a:p>
            <a:pPr marL="0" indent="0">
              <a:buNone/>
            </a:pPr>
            <a:r>
              <a:rPr lang="en-US" dirty="0" smtClean="0"/>
              <a:t> "is",</a:t>
            </a:r>
          </a:p>
          <a:p>
            <a:pPr marL="0" indent="0">
              <a:buNone/>
            </a:pPr>
            <a:r>
              <a:rPr lang="en-US" dirty="0" smtClean="0"/>
              <a:t> "doing",</a:t>
            </a:r>
          </a:p>
          <a:p>
            <a:pPr marL="0" indent="0">
              <a:buNone/>
            </a:pPr>
            <a:r>
              <a:rPr lang="en-US" dirty="0" smtClean="0"/>
              <a:t> "fine",</a:t>
            </a:r>
          </a:p>
          <a:p>
            <a:pPr marL="0" indent="0">
              <a:buNone/>
            </a:pPr>
            <a:r>
              <a:rPr lang="en-US" dirty="0" smtClean="0"/>
              <a:t> "thank",</a:t>
            </a:r>
          </a:p>
          <a:p>
            <a:pPr marL="0" indent="0">
              <a:buNone/>
            </a:pPr>
            <a:r>
              <a:rPr lang="en-US" dirty="0" smtClean="0"/>
              <a:t> "you",</a:t>
            </a:r>
          </a:p>
          <a:p>
            <a:pPr marL="0" indent="0">
              <a:buNone/>
            </a:pPr>
            <a:r>
              <a:rPr lang="en-US" dirty="0" smtClean="0"/>
              <a:t> "Dave,</a:t>
            </a:r>
          </a:p>
          <a:p>
            <a:pPr marL="0" indent="0">
              <a:buNone/>
            </a:pPr>
            <a:r>
              <a:rPr lang="en-US" dirty="0" smtClean="0"/>
              <a:t> "I",</a:t>
            </a:r>
          </a:p>
          <a:p>
            <a:pPr marL="0" indent="0">
              <a:buNone/>
            </a:pPr>
            <a:r>
              <a:rPr lang="en-US" dirty="0" smtClean="0"/>
              <a:t> "am"</a:t>
            </a:r>
          </a:p>
          <a:p>
            <a:pPr marL="0" indent="0">
              <a:buNone/>
            </a:pPr>
            <a:r>
              <a:rPr lang="en-US" dirty="0" smtClean="0"/>
              <a:t>]</a:t>
            </a:r>
          </a:p>
        </p:txBody>
      </p:sp>
      <p:sp>
        <p:nvSpPr>
          <p:cNvPr id="4" name="TextBox 3"/>
          <p:cNvSpPr txBox="1"/>
          <p:nvPr/>
        </p:nvSpPr>
        <p:spPr>
          <a:xfrm>
            <a:off x="4212068" y="1524903"/>
            <a:ext cx="4931932" cy="4601260"/>
          </a:xfrm>
          <a:prstGeom prst="rect">
            <a:avLst/>
          </a:prstGeom>
          <a:noFill/>
        </p:spPr>
        <p:txBody>
          <a:bodyPr wrap="square" rtlCol="0">
            <a:spAutoFit/>
          </a:bodyPr>
          <a:lstStyle/>
          <a:p>
            <a:r>
              <a:rPr lang="en-US" sz="2500" dirty="0" smtClean="0"/>
              <a:t>Sentence A: </a:t>
            </a:r>
          </a:p>
          <a:p>
            <a:r>
              <a:rPr lang="en-US" sz="2500" dirty="0" smtClean="0"/>
              <a:t>"Barbara is doing fine, thank you."</a:t>
            </a:r>
          </a:p>
          <a:p>
            <a:r>
              <a:rPr lang="en-US" sz="2500" dirty="0" smtClean="0"/>
              <a:t>Sentence B: </a:t>
            </a:r>
          </a:p>
          <a:p>
            <a:r>
              <a:rPr lang="en-US" sz="2500" dirty="0" smtClean="0"/>
              <a:t>"Thank you, Dave. I am doing fine.”</a:t>
            </a:r>
          </a:p>
          <a:p>
            <a:r>
              <a:rPr lang="en-US" sz="2500" dirty="0" smtClean="0"/>
              <a:t>Sentence C:</a:t>
            </a:r>
          </a:p>
          <a:p>
            <a:r>
              <a:rPr lang="en-US" sz="2500" dirty="0" smtClean="0"/>
              <a:t>“I am Dave.”</a:t>
            </a:r>
          </a:p>
          <a:p>
            <a:endParaRPr lang="en-US" sz="2500" dirty="0" smtClean="0"/>
          </a:p>
          <a:p>
            <a:r>
              <a:rPr lang="en-US" sz="2500" dirty="0" smtClean="0"/>
              <a:t>Counts for Sentences</a:t>
            </a:r>
          </a:p>
          <a:p>
            <a:r>
              <a:rPr lang="en-US" sz="2500" dirty="0" smtClean="0"/>
              <a:t>A: [1, 1, 1, 1, 1, 1, 0, 0, 0]</a:t>
            </a:r>
          </a:p>
          <a:p>
            <a:r>
              <a:rPr lang="en-US" sz="2500" dirty="0" smtClean="0"/>
              <a:t>B: [0, 0, 1, 1, 1, 1, 1, 1, 1]</a:t>
            </a:r>
          </a:p>
          <a:p>
            <a:r>
              <a:rPr lang="en-US" sz="2500" dirty="0" smtClean="0"/>
              <a:t>C: [0, 0, 0, 0, 0, 0, 1, 1, 1]</a:t>
            </a:r>
          </a:p>
          <a:p>
            <a:endParaRPr lang="en-US" dirty="0"/>
          </a:p>
        </p:txBody>
      </p:sp>
    </p:spTree>
    <p:extLst>
      <p:ext uri="{BB962C8B-B14F-4D97-AF65-F5344CB8AC3E}">
        <p14:creationId xmlns:p14="http://schemas.microsoft.com/office/powerpoint/2010/main" val="1543081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Take the paragraph in front of you from the Programming Historian on Mallet. </a:t>
            </a:r>
          </a:p>
          <a:p>
            <a:r>
              <a:rPr lang="en-US" dirty="0" smtClean="0"/>
              <a:t>With a partner, make a bag of words model for it that includes </a:t>
            </a:r>
            <a:r>
              <a:rPr lang="en-US" dirty="0" smtClean="0"/>
              <a:t>counts for the number of times each word appears.</a:t>
            </a:r>
            <a:endParaRPr lang="en-US" dirty="0" smtClean="0"/>
          </a:p>
          <a:p>
            <a:r>
              <a:rPr lang="en-US" dirty="0" smtClean="0"/>
              <a:t>Probably easiest to start a list of words on a separate sheet of paper. </a:t>
            </a:r>
          </a:p>
          <a:p>
            <a:r>
              <a:rPr lang="en-US" dirty="0" smtClean="0"/>
              <a:t>When you get a new word, add it to the list and count up the number of times it occurs. Cross out all instances of that word in the paragraph and move onto the next one.</a:t>
            </a:r>
          </a:p>
          <a:p>
            <a:r>
              <a:rPr lang="en-US" dirty="0" smtClean="0"/>
              <a:t>At the end, order them by frequency.</a:t>
            </a:r>
            <a:endParaRPr lang="en-US" dirty="0"/>
          </a:p>
        </p:txBody>
      </p:sp>
    </p:spTree>
    <p:extLst>
      <p:ext uri="{BB962C8B-B14F-4D97-AF65-F5344CB8AC3E}">
        <p14:creationId xmlns:p14="http://schemas.microsoft.com/office/powerpoint/2010/main" val="2598079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nl-NL" dirty="0" smtClean="0"/>
              <a:t>[('the', 6), ('.', 5), ('to', 5), ('will', 4), (',', 4), ('and', 4), ('MALLET', 4), ('of', 3), ('in', 3), ('a', 3), ('on', 3), ('topic', 2), ('you', 2), ('how', 2), ('that', 2), ('with', 2), ('it', 2), ('so', 2), ('learn', 2), ('your', 2), ('(', 2), (')', 2), ('first', 1), ('used', 1), ('reading', 1), ('idea', 1), ('natural', 1), ('an', 1), ('program', 1), ('computer', 1), ('us', 1), ('or', 1), ('files', 1), ('always', 1), ('language', 1), ('lesson', 1), ('This', 1), ('working', 1), ('rather', 1), ('than', 1), ('manually', 1), ('where', 1), ('short-cut', 1), ('look', 1), ('You', 1), ('might', 1), ('can', 1), ('identify', 1), ('do', 1), ('at', 1), ('texts', 1), ('give', 1), ('found', 1), ('want', 1), ('clicking', 1), ('example', 1), ('by', 1), ('find', 1), ('them', 1), ('toolkit', 1), ('corpus', 1), ('then', 1), ('be', 1), ('why', 1), ('line', 1), ('kinds', 1), ('employ', 1), ('outputs', 1), ('variable', 1), ('modeller', 1), ('install', 1), ('without', 1), ('up', 1), ('good', 1), ('We', 1), ('setting', 1), ('ie', 1), ('some', 1), ('modifying', 1), ('typing', 1), ('menus', 1), ('documents', 1), ('is', 1), ('environment', 1), ('research', 1), ('what', 1), ('commands', 1), ('icons', 1), ('this', 1), ('command', 1), ('In', 1), ('knows', 1), ('run', 1), ('topics', 1), ('processing', 1), ('modeling', 1), ('work', 1), ('individually', 1), ('involves', 1), ('essentially', 1)]</a:t>
            </a:r>
            <a:endParaRPr lang="en-US" dirty="0"/>
          </a:p>
        </p:txBody>
      </p:sp>
    </p:spTree>
    <p:extLst>
      <p:ext uri="{BB962C8B-B14F-4D97-AF65-F5344CB8AC3E}">
        <p14:creationId xmlns:p14="http://schemas.microsoft.com/office/powerpoint/2010/main" val="3044759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Bag of Words</a:t>
            </a:r>
            <a:endParaRPr lang="en-US" dirty="0"/>
          </a:p>
        </p:txBody>
      </p:sp>
      <p:sp>
        <p:nvSpPr>
          <p:cNvPr id="3" name="Content Placeholder 2"/>
          <p:cNvSpPr>
            <a:spLocks noGrp="1"/>
          </p:cNvSpPr>
          <p:nvPr>
            <p:ph idx="1"/>
          </p:nvPr>
        </p:nvSpPr>
        <p:spPr/>
        <p:txBody>
          <a:bodyPr/>
          <a:lstStyle/>
          <a:p>
            <a:r>
              <a:rPr lang="en-US" dirty="0" smtClean="0"/>
              <a:t>Lose Context</a:t>
            </a:r>
          </a:p>
          <a:p>
            <a:r>
              <a:rPr lang="en-US" dirty="0" smtClean="0"/>
              <a:t>You wouldn’t want to do this by hand (I cheated and did this with a computer).</a:t>
            </a:r>
          </a:p>
          <a:p>
            <a:r>
              <a:rPr lang="en-US" dirty="0" smtClean="0"/>
              <a:t>But now computers can interact with texts.</a:t>
            </a:r>
          </a:p>
          <a:p>
            <a:r>
              <a:rPr lang="en-US" dirty="0" smtClean="0"/>
              <a:t>Computers are dumb, but they’re good at math.</a:t>
            </a:r>
          </a:p>
          <a:p>
            <a:r>
              <a:rPr lang="en-US" dirty="0" smtClean="0"/>
              <a:t>We can use these counts to do interesting things.</a:t>
            </a:r>
            <a:endParaRPr lang="en-US" dirty="0"/>
          </a:p>
        </p:txBody>
      </p:sp>
    </p:spTree>
    <p:extLst>
      <p:ext uri="{BB962C8B-B14F-4D97-AF65-F5344CB8AC3E}">
        <p14:creationId xmlns:p14="http://schemas.microsoft.com/office/powerpoint/2010/main" val="1969109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Words in Corpus</a:t>
            </a:r>
          </a:p>
          <a:p>
            <a:pPr marL="0" indent="0">
              <a:buNone/>
            </a:pPr>
            <a:endParaRPr lang="en-US" dirty="0" smtClean="0"/>
          </a:p>
          <a:p>
            <a:pPr marL="0" indent="0">
              <a:buNone/>
            </a:pPr>
            <a:r>
              <a:rPr lang="en-US" dirty="0" smtClean="0"/>
              <a:t>[</a:t>
            </a:r>
          </a:p>
          <a:p>
            <a:pPr marL="0" indent="0">
              <a:buNone/>
            </a:pPr>
            <a:r>
              <a:rPr lang="en-US" dirty="0" smtClean="0"/>
              <a:t> "Barbara",</a:t>
            </a:r>
          </a:p>
          <a:p>
            <a:pPr marL="0" indent="0">
              <a:buNone/>
            </a:pPr>
            <a:r>
              <a:rPr lang="en-US" dirty="0" smtClean="0"/>
              <a:t> "is",</a:t>
            </a:r>
          </a:p>
          <a:p>
            <a:pPr marL="0" indent="0">
              <a:buNone/>
            </a:pPr>
            <a:r>
              <a:rPr lang="en-US" dirty="0" smtClean="0"/>
              <a:t> "doing",</a:t>
            </a:r>
          </a:p>
          <a:p>
            <a:pPr marL="0" indent="0">
              <a:buNone/>
            </a:pPr>
            <a:r>
              <a:rPr lang="en-US" dirty="0" smtClean="0"/>
              <a:t> "fine",</a:t>
            </a:r>
          </a:p>
          <a:p>
            <a:pPr marL="0" indent="0">
              <a:buNone/>
            </a:pPr>
            <a:r>
              <a:rPr lang="en-US" dirty="0" smtClean="0"/>
              <a:t> "thank",</a:t>
            </a:r>
          </a:p>
          <a:p>
            <a:pPr marL="0" indent="0">
              <a:buNone/>
            </a:pPr>
            <a:r>
              <a:rPr lang="en-US" dirty="0" smtClean="0"/>
              <a:t> "you",</a:t>
            </a:r>
          </a:p>
          <a:p>
            <a:pPr marL="0" indent="0">
              <a:buNone/>
            </a:pPr>
            <a:r>
              <a:rPr lang="en-US" dirty="0" smtClean="0"/>
              <a:t> "Dave,</a:t>
            </a:r>
          </a:p>
          <a:p>
            <a:pPr marL="0" indent="0">
              <a:buNone/>
            </a:pPr>
            <a:r>
              <a:rPr lang="en-US" dirty="0" smtClean="0"/>
              <a:t> "I",</a:t>
            </a:r>
          </a:p>
          <a:p>
            <a:pPr marL="0" indent="0">
              <a:buNone/>
            </a:pPr>
            <a:r>
              <a:rPr lang="en-US" dirty="0" smtClean="0"/>
              <a:t> "am"</a:t>
            </a:r>
          </a:p>
          <a:p>
            <a:pPr marL="0" indent="0">
              <a:buNone/>
            </a:pPr>
            <a:r>
              <a:rPr lang="en-US" dirty="0" smtClean="0"/>
              <a:t>]</a:t>
            </a:r>
          </a:p>
        </p:txBody>
      </p:sp>
      <p:sp>
        <p:nvSpPr>
          <p:cNvPr id="4" name="TextBox 3"/>
          <p:cNvSpPr txBox="1"/>
          <p:nvPr/>
        </p:nvSpPr>
        <p:spPr>
          <a:xfrm>
            <a:off x="4212068" y="1524903"/>
            <a:ext cx="4931932" cy="4601260"/>
          </a:xfrm>
          <a:prstGeom prst="rect">
            <a:avLst/>
          </a:prstGeom>
          <a:noFill/>
        </p:spPr>
        <p:txBody>
          <a:bodyPr wrap="square" rtlCol="0">
            <a:spAutoFit/>
          </a:bodyPr>
          <a:lstStyle/>
          <a:p>
            <a:r>
              <a:rPr lang="en-US" sz="2500" dirty="0" smtClean="0"/>
              <a:t>Sentence A: </a:t>
            </a:r>
          </a:p>
          <a:p>
            <a:r>
              <a:rPr lang="en-US" sz="2500" dirty="0" smtClean="0"/>
              <a:t>"Barbara is doing fine, thank you."</a:t>
            </a:r>
          </a:p>
          <a:p>
            <a:r>
              <a:rPr lang="en-US" sz="2500" dirty="0" smtClean="0"/>
              <a:t>Sentence B: </a:t>
            </a:r>
          </a:p>
          <a:p>
            <a:r>
              <a:rPr lang="en-US" sz="2500" dirty="0" smtClean="0"/>
              <a:t>"Thank you, Dave. I am doing fine.”</a:t>
            </a:r>
          </a:p>
          <a:p>
            <a:r>
              <a:rPr lang="en-US" sz="2500" dirty="0" smtClean="0"/>
              <a:t>Sentence C:</a:t>
            </a:r>
          </a:p>
          <a:p>
            <a:r>
              <a:rPr lang="en-US" sz="2500" dirty="0" smtClean="0"/>
              <a:t>“I am Dave.”</a:t>
            </a:r>
          </a:p>
          <a:p>
            <a:endParaRPr lang="en-US" sz="2500" dirty="0" smtClean="0"/>
          </a:p>
          <a:p>
            <a:r>
              <a:rPr lang="en-US" sz="2500" dirty="0" smtClean="0"/>
              <a:t>Counts for Sentences</a:t>
            </a:r>
          </a:p>
          <a:p>
            <a:r>
              <a:rPr lang="en-US" sz="2500" dirty="0" smtClean="0"/>
              <a:t>A: [1, 1, 1, 1, 1, 1, 0, 0, 0]</a:t>
            </a:r>
          </a:p>
          <a:p>
            <a:r>
              <a:rPr lang="en-US" sz="2500" dirty="0" smtClean="0"/>
              <a:t>B: [0, 0, 1, 1, 1, 1, 1, 1, 1]</a:t>
            </a:r>
          </a:p>
          <a:p>
            <a:r>
              <a:rPr lang="en-US" sz="2500" dirty="0" smtClean="0"/>
              <a:t>C: [0, 0, 0, 0, 0, 0, 1, 1, 1]</a:t>
            </a:r>
          </a:p>
          <a:p>
            <a:endParaRPr lang="en-US" dirty="0"/>
          </a:p>
        </p:txBody>
      </p:sp>
    </p:spTree>
    <p:extLst>
      <p:ext uri="{BB962C8B-B14F-4D97-AF65-F5344CB8AC3E}">
        <p14:creationId xmlns:p14="http://schemas.microsoft.com/office/powerpoint/2010/main" val="1672000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Sentence A: </a:t>
            </a:r>
          </a:p>
          <a:p>
            <a:pPr marL="0" indent="0">
              <a:buNone/>
            </a:pPr>
            <a:r>
              <a:rPr lang="en-US" dirty="0" smtClean="0"/>
              <a:t>	"Barbara is doing fine, thank you."</a:t>
            </a:r>
          </a:p>
          <a:p>
            <a:pPr marL="0" indent="0">
              <a:buNone/>
            </a:pPr>
            <a:r>
              <a:rPr lang="en-US" dirty="0" smtClean="0"/>
              <a:t>Sentence B: </a:t>
            </a:r>
          </a:p>
          <a:p>
            <a:pPr marL="0" indent="0">
              <a:buNone/>
            </a:pPr>
            <a:r>
              <a:rPr lang="en-US" dirty="0" smtClean="0"/>
              <a:t>	"Thank you, Dave. I am doing fine.”</a:t>
            </a:r>
          </a:p>
          <a:p>
            <a:pPr marL="0" indent="0">
              <a:buNone/>
            </a:pPr>
            <a:r>
              <a:rPr lang="en-US" dirty="0" smtClean="0"/>
              <a:t>Sentence C:</a:t>
            </a:r>
          </a:p>
          <a:p>
            <a:pPr marL="0" indent="0">
              <a:buNone/>
            </a:pPr>
            <a:r>
              <a:rPr lang="en-US" dirty="0" smtClean="0"/>
              <a:t>	“I am Dave.”</a:t>
            </a:r>
          </a:p>
          <a:p>
            <a:pPr marL="0" indent="0">
              <a:buNone/>
            </a:pPr>
            <a:endParaRPr lang="en-US" dirty="0"/>
          </a:p>
          <a:p>
            <a:pPr marL="0" indent="0">
              <a:buNone/>
            </a:pPr>
            <a:r>
              <a:rPr lang="en-US" dirty="0" smtClean="0"/>
              <a:t>Counts for Sentences</a:t>
            </a:r>
          </a:p>
          <a:p>
            <a:pPr marL="0" indent="0">
              <a:buNone/>
            </a:pPr>
            <a:r>
              <a:rPr lang="en-US" dirty="0" smtClean="0"/>
              <a:t>A: [1, 1, 1, 1, 1, 1, 0, 0, 0]</a:t>
            </a:r>
          </a:p>
          <a:p>
            <a:pPr marL="0" indent="0">
              <a:buNone/>
            </a:pPr>
            <a:r>
              <a:rPr lang="en-US" dirty="0" smtClean="0"/>
              <a:t>B: [0, 0, 1, 1, 1, 1, 1, 1, 1]</a:t>
            </a:r>
          </a:p>
          <a:p>
            <a:pPr marL="0" indent="0">
              <a:buNone/>
            </a:pPr>
            <a:r>
              <a:rPr lang="en-US" dirty="0" smtClean="0"/>
              <a:t>C: [0, 0, 0, 0, 0, 0, 1, 1, 1]</a:t>
            </a:r>
          </a:p>
          <a:p>
            <a:pPr marL="0" indent="0">
              <a:buNone/>
            </a:pPr>
            <a:endParaRPr lang="en-US" dirty="0"/>
          </a:p>
        </p:txBody>
      </p:sp>
    </p:spTree>
    <p:extLst>
      <p:ext uri="{BB962C8B-B14F-4D97-AF65-F5344CB8AC3E}">
        <p14:creationId xmlns:p14="http://schemas.microsoft.com/office/powerpoint/2010/main" val="4209552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A: [1, 1, 1, 1, 1, 1, 0, 0, 0]</a:t>
            </a:r>
          </a:p>
          <a:p>
            <a:pPr marL="0" indent="0">
              <a:buNone/>
            </a:pPr>
            <a:r>
              <a:rPr lang="en-US" dirty="0" smtClean="0"/>
              <a:t>B: [0, 0, 1, 1, 1, 1, 1, 1, 1]</a:t>
            </a:r>
          </a:p>
          <a:p>
            <a:pPr marL="0" indent="0">
              <a:buNone/>
            </a:pPr>
            <a:r>
              <a:rPr lang="en-US" dirty="0" smtClean="0"/>
              <a:t>C: [0, 0, 0, 0, 0, 0, 1, 1, 1]</a:t>
            </a:r>
          </a:p>
          <a:p>
            <a:pPr marL="0" indent="0">
              <a:buNone/>
            </a:pPr>
            <a:endParaRPr lang="en-US" dirty="0" smtClean="0"/>
          </a:p>
          <a:p>
            <a:pPr marL="0" indent="0">
              <a:buNone/>
            </a:pPr>
            <a:r>
              <a:rPr lang="en-US" dirty="0" smtClean="0"/>
              <a:t>A and C are inverses – share nothing.</a:t>
            </a:r>
          </a:p>
          <a:p>
            <a:pPr marL="0" indent="0">
              <a:buNone/>
            </a:pPr>
            <a:r>
              <a:rPr lang="en-US" dirty="0" smtClean="0"/>
              <a:t>B shares 4 terms with A</a:t>
            </a:r>
          </a:p>
          <a:p>
            <a:pPr marL="0" indent="0">
              <a:buNone/>
            </a:pPr>
            <a:r>
              <a:rPr lang="en-US" dirty="0" smtClean="0"/>
              <a:t>C shares </a:t>
            </a:r>
            <a:r>
              <a:rPr lang="en-US" dirty="0" smtClean="0"/>
              <a:t>3 </a:t>
            </a:r>
            <a:r>
              <a:rPr lang="en-US" dirty="0" smtClean="0"/>
              <a:t>terms with </a:t>
            </a:r>
            <a:r>
              <a:rPr lang="en-US" dirty="0" smtClean="0"/>
              <a:t>B</a:t>
            </a:r>
            <a:endParaRPr lang="en-US" dirty="0" smtClean="0"/>
          </a:p>
          <a:p>
            <a:pPr marL="0" indent="0">
              <a:buNone/>
            </a:pPr>
            <a:endParaRPr lang="en-US" dirty="0" smtClean="0"/>
          </a:p>
          <a:p>
            <a:pPr marL="0" indent="0">
              <a:buNone/>
            </a:pPr>
            <a:r>
              <a:rPr lang="en-US" dirty="0" smtClean="0"/>
              <a:t>Sentences Graphed by Similarity</a:t>
            </a:r>
          </a:p>
          <a:p>
            <a:pPr marL="0" indent="0">
              <a:buNone/>
            </a:pPr>
            <a:r>
              <a:rPr lang="en-US" dirty="0" smtClean="0"/>
              <a:t>A----------</a:t>
            </a:r>
            <a:r>
              <a:rPr lang="en-US" dirty="0"/>
              <a:t>-B-</a:t>
            </a:r>
            <a:r>
              <a:rPr lang="en-US" dirty="0" smtClean="0"/>
              <a:t>-----</a:t>
            </a:r>
            <a:r>
              <a:rPr lang="en-US" dirty="0" smtClean="0"/>
              <a:t>--</a:t>
            </a:r>
            <a:r>
              <a:rPr lang="en-US" dirty="0" smtClean="0"/>
              <a:t>---------C</a:t>
            </a:r>
            <a:endParaRPr lang="en-US" dirty="0"/>
          </a:p>
        </p:txBody>
      </p:sp>
    </p:spTree>
    <p:extLst>
      <p:ext uri="{BB962C8B-B14F-4D97-AF65-F5344CB8AC3E}">
        <p14:creationId xmlns:p14="http://schemas.microsoft.com/office/powerpoint/2010/main" val="796809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 of Words in </a:t>
            </a:r>
            <a:r>
              <a:rPr lang="en-US" dirty="0" err="1" smtClean="0"/>
              <a:t>Voyant</a:t>
            </a:r>
            <a:endParaRPr lang="en-US" dirty="0"/>
          </a:p>
        </p:txBody>
      </p:sp>
      <p:pic>
        <p:nvPicPr>
          <p:cNvPr id="4" name="Picture 3"/>
          <p:cNvPicPr>
            <a:picLocks noChangeAspect="1"/>
          </p:cNvPicPr>
          <p:nvPr/>
        </p:nvPicPr>
        <p:blipFill>
          <a:blip r:embed="rId3"/>
          <a:stretch>
            <a:fillRect/>
          </a:stretch>
        </p:blipFill>
        <p:spPr>
          <a:xfrm>
            <a:off x="1781424" y="1820629"/>
            <a:ext cx="5581153" cy="4153416"/>
          </a:xfrm>
          <a:prstGeom prst="rect">
            <a:avLst/>
          </a:prstGeom>
        </p:spPr>
      </p:pic>
      <p:sp>
        <p:nvSpPr>
          <p:cNvPr id="3" name="TextBox 2"/>
          <p:cNvSpPr txBox="1"/>
          <p:nvPr/>
        </p:nvSpPr>
        <p:spPr>
          <a:xfrm>
            <a:off x="3707934" y="5995836"/>
            <a:ext cx="1728132" cy="646331"/>
          </a:xfrm>
          <a:prstGeom prst="rect">
            <a:avLst/>
          </a:prstGeom>
          <a:noFill/>
        </p:spPr>
        <p:txBody>
          <a:bodyPr wrap="none" rtlCol="0">
            <a:spAutoFit/>
          </a:bodyPr>
          <a:lstStyle/>
          <a:p>
            <a:r>
              <a:rPr lang="en-US" dirty="0" err="1"/>
              <a:t>voyant-tools.org</a:t>
            </a:r>
            <a:endParaRPr lang="en-US" dirty="0"/>
          </a:p>
          <a:p>
            <a:endParaRPr lang="en-US" dirty="0"/>
          </a:p>
        </p:txBody>
      </p:sp>
    </p:spTree>
    <p:extLst>
      <p:ext uri="{BB962C8B-B14F-4D97-AF65-F5344CB8AC3E}">
        <p14:creationId xmlns:p14="http://schemas.microsoft.com/office/powerpoint/2010/main" val="842097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 of Words in </a:t>
            </a:r>
            <a:r>
              <a:rPr lang="en-US" dirty="0" err="1" smtClean="0"/>
              <a:t>Voyant</a:t>
            </a:r>
            <a:endParaRPr lang="en-US" dirty="0"/>
          </a:p>
        </p:txBody>
      </p:sp>
      <p:pic>
        <p:nvPicPr>
          <p:cNvPr id="4" name="Picture 3"/>
          <p:cNvPicPr>
            <a:picLocks noChangeAspect="1"/>
          </p:cNvPicPr>
          <p:nvPr/>
        </p:nvPicPr>
        <p:blipFill>
          <a:blip r:embed="rId3"/>
          <a:stretch>
            <a:fillRect/>
          </a:stretch>
        </p:blipFill>
        <p:spPr>
          <a:xfrm>
            <a:off x="1611189" y="1666044"/>
            <a:ext cx="5921623" cy="4785556"/>
          </a:xfrm>
          <a:prstGeom prst="rect">
            <a:avLst/>
          </a:prstGeom>
        </p:spPr>
      </p:pic>
    </p:spTree>
    <p:extLst>
      <p:ext uri="{BB962C8B-B14F-4D97-AF65-F5344CB8AC3E}">
        <p14:creationId xmlns:p14="http://schemas.microsoft.com/office/powerpoint/2010/main" val="3432222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Love Notes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Dear headphone jack, </a:t>
            </a:r>
            <a:br>
              <a:rPr lang="en-US" dirty="0" smtClean="0"/>
            </a:br>
            <a:r>
              <a:rPr lang="en-US" dirty="0" smtClean="0"/>
              <a:t/>
            </a:r>
            <a:br>
              <a:rPr lang="en-US" dirty="0" smtClean="0"/>
            </a:br>
            <a:r>
              <a:rPr lang="en-US" dirty="0" smtClean="0"/>
              <a:t>I love you. I mean you’re great and all. And I really love you. But I’ve been thinking a lot. And we should talk soon. But I love you. Definitely don’t worry.</a:t>
            </a:r>
            <a:br>
              <a:rPr lang="en-US" dirty="0" smtClean="0"/>
            </a:br>
            <a:r>
              <a:rPr lang="en-US" dirty="0" smtClean="0"/>
              <a:t/>
            </a:r>
            <a:br>
              <a:rPr lang="en-US" dirty="0" smtClean="0"/>
            </a:br>
            <a:r>
              <a:rPr lang="en-US" dirty="0" smtClean="0"/>
              <a:t>Yours,</a:t>
            </a:r>
          </a:p>
          <a:p>
            <a:pPr marL="0" indent="0">
              <a:buNone/>
            </a:pPr>
            <a:r>
              <a:rPr lang="en-US" dirty="0" smtClean="0"/>
              <a:t>Apple</a:t>
            </a:r>
          </a:p>
        </p:txBody>
      </p:sp>
    </p:spTree>
    <p:extLst>
      <p:ext uri="{BB962C8B-B14F-4D97-AF65-F5344CB8AC3E}">
        <p14:creationId xmlns:p14="http://schemas.microsoft.com/office/powerpoint/2010/main" val="312759596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a:t>
            </a:r>
            <a:r>
              <a:rPr lang="en-US" dirty="0" err="1" smtClean="0"/>
              <a:t>NGrams</a:t>
            </a:r>
            <a:endParaRPr lang="en-US" dirty="0"/>
          </a:p>
        </p:txBody>
      </p:sp>
      <p:pic>
        <p:nvPicPr>
          <p:cNvPr id="4" name="Picture 3"/>
          <p:cNvPicPr>
            <a:picLocks noChangeAspect="1"/>
          </p:cNvPicPr>
          <p:nvPr/>
        </p:nvPicPr>
        <p:blipFill>
          <a:blip r:embed="rId3"/>
          <a:stretch>
            <a:fillRect/>
          </a:stretch>
        </p:blipFill>
        <p:spPr>
          <a:xfrm>
            <a:off x="0" y="1460500"/>
            <a:ext cx="9144000" cy="3936654"/>
          </a:xfrm>
          <a:prstGeom prst="rect">
            <a:avLst/>
          </a:prstGeom>
        </p:spPr>
      </p:pic>
      <p:sp>
        <p:nvSpPr>
          <p:cNvPr id="3" name="TextBox 2"/>
          <p:cNvSpPr txBox="1"/>
          <p:nvPr/>
        </p:nvSpPr>
        <p:spPr>
          <a:xfrm>
            <a:off x="2870252" y="5817246"/>
            <a:ext cx="3403496" cy="369332"/>
          </a:xfrm>
          <a:prstGeom prst="rect">
            <a:avLst/>
          </a:prstGeom>
          <a:noFill/>
        </p:spPr>
        <p:txBody>
          <a:bodyPr wrap="none" rtlCol="0">
            <a:spAutoFit/>
          </a:bodyPr>
          <a:lstStyle/>
          <a:p>
            <a:r>
              <a:rPr lang="en-US" dirty="0"/>
              <a:t>https://</a:t>
            </a:r>
            <a:r>
              <a:rPr lang="en-US" dirty="0" err="1"/>
              <a:t>books.google.com</a:t>
            </a:r>
            <a:r>
              <a:rPr lang="en-US" dirty="0"/>
              <a:t>/</a:t>
            </a:r>
            <a:r>
              <a:rPr lang="en-US" dirty="0" err="1" smtClean="0"/>
              <a:t>ngrams</a:t>
            </a:r>
            <a:endParaRPr lang="en-US" dirty="0"/>
          </a:p>
        </p:txBody>
      </p:sp>
    </p:spTree>
    <p:extLst>
      <p:ext uri="{BB962C8B-B14F-4D97-AF65-F5344CB8AC3E}">
        <p14:creationId xmlns:p14="http://schemas.microsoft.com/office/powerpoint/2010/main" val="4019124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Concodance</a:t>
            </a:r>
            <a:r>
              <a:rPr lang="en-US" dirty="0" smtClean="0"/>
              <a:t> w/ </a:t>
            </a:r>
            <a:r>
              <a:rPr lang="en-US" dirty="0" err="1" smtClean="0"/>
              <a:t>Stopwords</a:t>
            </a:r>
            <a:endParaRPr lang="en-US" dirty="0"/>
          </a:p>
        </p:txBody>
      </p:sp>
      <p:pic>
        <p:nvPicPr>
          <p:cNvPr id="4" name="Content Placeholder 3"/>
          <p:cNvPicPr>
            <a:picLocks noGrp="1" noChangeAspect="1"/>
          </p:cNvPicPr>
          <p:nvPr>
            <p:ph idx="1"/>
          </p:nvPr>
        </p:nvPicPr>
        <p:blipFill>
          <a:blip r:embed="rId3"/>
          <a:srcRect t="19065" b="19065"/>
          <a:stretch>
            <a:fillRect/>
          </a:stretch>
        </p:blipFill>
        <p:spPr/>
      </p:pic>
    </p:spTree>
    <p:extLst>
      <p:ext uri="{BB962C8B-B14F-4D97-AF65-F5344CB8AC3E}">
        <p14:creationId xmlns:p14="http://schemas.microsoft.com/office/powerpoint/2010/main" val="614940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Concordance w/o </a:t>
            </a:r>
            <a:r>
              <a:rPr lang="en-US" dirty="0" err="1" smtClean="0"/>
              <a:t>Stopwords</a:t>
            </a:r>
            <a:endParaRPr lang="en-US" dirty="0"/>
          </a:p>
        </p:txBody>
      </p:sp>
      <p:pic>
        <p:nvPicPr>
          <p:cNvPr id="5" name="Picture 4"/>
          <p:cNvPicPr>
            <a:picLocks noChangeAspect="1"/>
          </p:cNvPicPr>
          <p:nvPr/>
        </p:nvPicPr>
        <p:blipFill>
          <a:blip r:embed="rId3"/>
          <a:stretch>
            <a:fillRect/>
          </a:stretch>
        </p:blipFill>
        <p:spPr>
          <a:xfrm>
            <a:off x="1455214" y="1700726"/>
            <a:ext cx="6233573" cy="5157273"/>
          </a:xfrm>
          <a:prstGeom prst="rect">
            <a:avLst/>
          </a:prstGeom>
        </p:spPr>
      </p:pic>
    </p:spTree>
    <p:extLst>
      <p:ext uri="{BB962C8B-B14F-4D97-AF65-F5344CB8AC3E}">
        <p14:creationId xmlns:p14="http://schemas.microsoft.com/office/powerpoint/2010/main" val="2462619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Topic Modeling</a:t>
            </a:r>
            <a:endParaRPr lang="en-US" dirty="0"/>
          </a:p>
        </p:txBody>
      </p:sp>
      <p:sp>
        <p:nvSpPr>
          <p:cNvPr id="3" name="Content Placeholder 2"/>
          <p:cNvSpPr>
            <a:spLocks noGrp="1"/>
          </p:cNvSpPr>
          <p:nvPr>
            <p:ph idx="1"/>
          </p:nvPr>
        </p:nvSpPr>
        <p:spPr/>
        <p:txBody>
          <a:bodyPr/>
          <a:lstStyle/>
          <a:p>
            <a:r>
              <a:rPr lang="en-US" dirty="0" smtClean="0"/>
              <a:t>You’re each given the scrambled text of three document.</a:t>
            </a:r>
          </a:p>
          <a:p>
            <a:r>
              <a:rPr lang="en-US" dirty="0" smtClean="0"/>
              <a:t>What are they about? Pick 3 themes or topics for each text. Texts can share topics.</a:t>
            </a:r>
          </a:p>
          <a:p>
            <a:r>
              <a:rPr lang="en-US" dirty="0" smtClean="0"/>
              <a:t>How do you know?</a:t>
            </a:r>
          </a:p>
        </p:txBody>
      </p:sp>
    </p:spTree>
    <p:extLst>
      <p:ext uri="{BB962C8B-B14F-4D97-AF65-F5344CB8AC3E}">
        <p14:creationId xmlns:p14="http://schemas.microsoft.com/office/powerpoint/2010/main" val="754986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Text 1: evidence, medicine, murder</a:t>
            </a:r>
          </a:p>
          <a:p>
            <a:r>
              <a:rPr lang="en-US" dirty="0" smtClean="0"/>
              <a:t>Text 2: evidence, love, woman</a:t>
            </a:r>
          </a:p>
          <a:p>
            <a:r>
              <a:rPr lang="en-US" dirty="0" smtClean="0"/>
              <a:t>Text 3: medicine, news, transportation</a:t>
            </a:r>
            <a:endParaRPr lang="en-US" dirty="0"/>
          </a:p>
        </p:txBody>
      </p:sp>
      <p:sp>
        <p:nvSpPr>
          <p:cNvPr id="4" name="Title 1"/>
          <p:cNvSpPr>
            <a:spLocks noGrp="1"/>
          </p:cNvSpPr>
          <p:nvPr>
            <p:ph type="title"/>
          </p:nvPr>
        </p:nvSpPr>
        <p:spPr/>
        <p:txBody>
          <a:bodyPr/>
          <a:lstStyle/>
          <a:p>
            <a:r>
              <a:rPr lang="en-US" dirty="0" smtClean="0"/>
              <a:t>3. Topic Modeling</a:t>
            </a:r>
            <a:endParaRPr lang="en-US" dirty="0"/>
          </a:p>
        </p:txBody>
      </p:sp>
    </p:spTree>
    <p:extLst>
      <p:ext uri="{BB962C8B-B14F-4D97-AF65-F5344CB8AC3E}">
        <p14:creationId xmlns:p14="http://schemas.microsoft.com/office/powerpoint/2010/main" val="3323864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Topic Modeling</a:t>
            </a:r>
            <a:endParaRPr lang="en-US" dirty="0"/>
          </a:p>
        </p:txBody>
      </p:sp>
      <p:sp>
        <p:nvSpPr>
          <p:cNvPr id="3" name="Content Placeholder 2"/>
          <p:cNvSpPr>
            <a:spLocks noGrp="1"/>
          </p:cNvSpPr>
          <p:nvPr>
            <p:ph idx="1"/>
          </p:nvPr>
        </p:nvSpPr>
        <p:spPr/>
        <p:txBody>
          <a:bodyPr/>
          <a:lstStyle/>
          <a:p>
            <a:r>
              <a:rPr lang="en-US" dirty="0" smtClean="0"/>
              <a:t>Variation of Bags of Words</a:t>
            </a:r>
          </a:p>
          <a:p>
            <a:r>
              <a:rPr lang="en-US" dirty="0" smtClean="0"/>
              <a:t>Texts are </a:t>
            </a:r>
            <a:r>
              <a:rPr lang="en-US" i="1" dirty="0" smtClean="0"/>
              <a:t>about </a:t>
            </a:r>
            <a:r>
              <a:rPr lang="en-US" dirty="0" smtClean="0"/>
              <a:t>something – themes/topics</a:t>
            </a:r>
          </a:p>
          <a:p>
            <a:r>
              <a:rPr lang="en-US" dirty="0" smtClean="0"/>
              <a:t>Vocabulary lets us know this.</a:t>
            </a:r>
          </a:p>
          <a:p>
            <a:r>
              <a:rPr lang="en-US" dirty="0" smtClean="0"/>
              <a:t>So if we know the words, we can infer the topics. </a:t>
            </a:r>
          </a:p>
          <a:p>
            <a:r>
              <a:rPr lang="en-US" dirty="0" smtClean="0"/>
              <a:t>But, more specifically, we want to look at clusters of words.</a:t>
            </a:r>
            <a:endParaRPr lang="en-US" dirty="0"/>
          </a:p>
          <a:p>
            <a:endParaRPr lang="en-US" dirty="0" smtClean="0"/>
          </a:p>
        </p:txBody>
      </p:sp>
    </p:spTree>
    <p:extLst>
      <p:ext uri="{BB962C8B-B14F-4D97-AF65-F5344CB8AC3E}">
        <p14:creationId xmlns:p14="http://schemas.microsoft.com/office/powerpoint/2010/main" val="3885880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Topic Modeling</a:t>
            </a:r>
            <a:endParaRPr lang="en-US" dirty="0"/>
          </a:p>
        </p:txBody>
      </p:sp>
      <p:pic>
        <p:nvPicPr>
          <p:cNvPr id="4" name="Picture 3"/>
          <p:cNvPicPr>
            <a:picLocks noChangeAspect="1"/>
          </p:cNvPicPr>
          <p:nvPr/>
        </p:nvPicPr>
        <p:blipFill>
          <a:blip r:embed="rId3"/>
          <a:stretch>
            <a:fillRect/>
          </a:stretch>
        </p:blipFill>
        <p:spPr>
          <a:xfrm>
            <a:off x="457200" y="1805028"/>
            <a:ext cx="6667684" cy="4808815"/>
          </a:xfrm>
          <a:prstGeom prst="rect">
            <a:avLst/>
          </a:prstGeom>
        </p:spPr>
      </p:pic>
      <p:sp>
        <p:nvSpPr>
          <p:cNvPr id="5" name="TextBox 4"/>
          <p:cNvSpPr txBox="1"/>
          <p:nvPr/>
        </p:nvSpPr>
        <p:spPr>
          <a:xfrm>
            <a:off x="8560007" y="2587185"/>
            <a:ext cx="184666" cy="369332"/>
          </a:xfrm>
          <a:prstGeom prst="rect">
            <a:avLst/>
          </a:prstGeom>
          <a:noFill/>
        </p:spPr>
        <p:txBody>
          <a:bodyPr wrap="none" rtlCol="0">
            <a:spAutoFit/>
          </a:bodyPr>
          <a:lstStyle/>
          <a:p>
            <a:endParaRPr lang="en-US" dirty="0"/>
          </a:p>
        </p:txBody>
      </p:sp>
      <p:sp>
        <p:nvSpPr>
          <p:cNvPr id="6" name="TextBox 5"/>
          <p:cNvSpPr txBox="1"/>
          <p:nvPr/>
        </p:nvSpPr>
        <p:spPr>
          <a:xfrm>
            <a:off x="7124884" y="1448133"/>
            <a:ext cx="1698940" cy="1200329"/>
          </a:xfrm>
          <a:prstGeom prst="rect">
            <a:avLst/>
          </a:prstGeom>
          <a:noFill/>
        </p:spPr>
        <p:txBody>
          <a:bodyPr wrap="none" rtlCol="0">
            <a:spAutoFit/>
          </a:bodyPr>
          <a:lstStyle/>
          <a:p>
            <a:r>
              <a:rPr lang="en-US" dirty="0" smtClean="0"/>
              <a:t>red: evidence</a:t>
            </a:r>
          </a:p>
          <a:p>
            <a:r>
              <a:rPr lang="en-US" dirty="0" smtClean="0"/>
              <a:t>green: medicine</a:t>
            </a:r>
          </a:p>
          <a:p>
            <a:r>
              <a:rPr lang="en-US" dirty="0" smtClean="0"/>
              <a:t>blue: murder</a:t>
            </a:r>
          </a:p>
          <a:p>
            <a:endParaRPr lang="en-US" dirty="0"/>
          </a:p>
        </p:txBody>
      </p:sp>
    </p:spTree>
    <p:extLst>
      <p:ext uri="{BB962C8B-B14F-4D97-AF65-F5344CB8AC3E}">
        <p14:creationId xmlns:p14="http://schemas.microsoft.com/office/powerpoint/2010/main" val="205421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Topic Modeling</a:t>
            </a:r>
            <a:endParaRPr lang="en-US" dirty="0"/>
          </a:p>
        </p:txBody>
      </p:sp>
      <p:sp>
        <p:nvSpPr>
          <p:cNvPr id="3" name="Content Placeholder 2"/>
          <p:cNvSpPr>
            <a:spLocks noGrp="1"/>
          </p:cNvSpPr>
          <p:nvPr>
            <p:ph idx="1"/>
          </p:nvPr>
        </p:nvSpPr>
        <p:spPr/>
        <p:txBody>
          <a:bodyPr/>
          <a:lstStyle/>
          <a:p>
            <a:r>
              <a:rPr lang="en-US" dirty="0" smtClean="0"/>
              <a:t>Runs over a corpus</a:t>
            </a:r>
          </a:p>
          <a:p>
            <a:r>
              <a:rPr lang="en-US" dirty="0" smtClean="0"/>
              <a:t>Pulls out statistically significant clusters of words in each document</a:t>
            </a:r>
          </a:p>
          <a:p>
            <a:r>
              <a:rPr lang="en-US" dirty="0" smtClean="0"/>
              <a:t>More sophisticated than simple word counts</a:t>
            </a:r>
          </a:p>
          <a:p>
            <a:r>
              <a:rPr lang="en-US" dirty="0" smtClean="0"/>
              <a:t>Gets at underlying themes/topics in docs</a:t>
            </a:r>
          </a:p>
          <a:p>
            <a:endParaRPr lang="en-US" dirty="0"/>
          </a:p>
        </p:txBody>
      </p:sp>
    </p:spTree>
    <p:extLst>
      <p:ext uri="{BB962C8B-B14F-4D97-AF65-F5344CB8AC3E}">
        <p14:creationId xmlns:p14="http://schemas.microsoft.com/office/powerpoint/2010/main" val="849620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3. Topic Modeling</a:t>
            </a:r>
            <a:endParaRPr lang="en-US" sz="4000" dirty="0"/>
          </a:p>
        </p:txBody>
      </p:sp>
      <p:sp>
        <p:nvSpPr>
          <p:cNvPr id="4" name="Rectangle 3"/>
          <p:cNvSpPr/>
          <p:nvPr/>
        </p:nvSpPr>
        <p:spPr>
          <a:xfrm>
            <a:off x="2315669" y="6098078"/>
            <a:ext cx="4834677" cy="646331"/>
          </a:xfrm>
          <a:prstGeom prst="rect">
            <a:avLst/>
          </a:prstGeom>
        </p:spPr>
        <p:txBody>
          <a:bodyPr wrap="none">
            <a:spAutoFit/>
          </a:bodyPr>
          <a:lstStyle/>
          <a:p>
            <a:r>
              <a:rPr lang="en-US" dirty="0" smtClean="0"/>
              <a:t>Fugitive Slave Ad topic from </a:t>
            </a:r>
            <a:r>
              <a:rPr lang="en-US" i="1" dirty="0" smtClean="0"/>
              <a:t>Mining the Dispatch</a:t>
            </a:r>
            <a:endParaRPr lang="en-US" dirty="0" smtClean="0"/>
          </a:p>
          <a:p>
            <a:r>
              <a:rPr lang="en-US" dirty="0"/>
              <a:t>http://</a:t>
            </a:r>
            <a:r>
              <a:rPr lang="en-US" dirty="0" err="1"/>
              <a:t>dsl.richmond.edu</a:t>
            </a:r>
            <a:r>
              <a:rPr lang="en-US" dirty="0"/>
              <a:t>/dispatch/topics/view/15</a:t>
            </a:r>
          </a:p>
        </p:txBody>
      </p:sp>
      <p:pic>
        <p:nvPicPr>
          <p:cNvPr id="5" name="Picture 4"/>
          <p:cNvPicPr>
            <a:picLocks noChangeAspect="1"/>
          </p:cNvPicPr>
          <p:nvPr/>
        </p:nvPicPr>
        <p:blipFill>
          <a:blip r:embed="rId3"/>
          <a:stretch>
            <a:fillRect/>
          </a:stretch>
        </p:blipFill>
        <p:spPr>
          <a:xfrm>
            <a:off x="1538881" y="3045176"/>
            <a:ext cx="6066237" cy="2599816"/>
          </a:xfrm>
          <a:prstGeom prst="rect">
            <a:avLst/>
          </a:prstGeom>
        </p:spPr>
      </p:pic>
      <p:sp>
        <p:nvSpPr>
          <p:cNvPr id="3" name="Rectangle 2"/>
          <p:cNvSpPr/>
          <p:nvPr/>
        </p:nvSpPr>
        <p:spPr>
          <a:xfrm>
            <a:off x="2286000" y="1417638"/>
            <a:ext cx="4572000" cy="1477328"/>
          </a:xfrm>
          <a:prstGeom prst="rect">
            <a:avLst/>
          </a:prstGeom>
        </p:spPr>
        <p:txBody>
          <a:bodyPr>
            <a:spAutoFit/>
          </a:bodyPr>
          <a:lstStyle/>
          <a:p>
            <a:r>
              <a:rPr lang="en-US" dirty="0"/>
              <a:t>NEGRO YEARS REWARD BOY MAN NAMED JAIL DELIVERY GIVE LEFT BLACK PAID PAY RAN COLOR RICHMOND SUBSCRIBER HIGH APPREHENSION AGE RANAWAY FREE FEET DELIVERED</a:t>
            </a:r>
          </a:p>
        </p:txBody>
      </p:sp>
    </p:spTree>
    <p:extLst>
      <p:ext uri="{BB962C8B-B14F-4D97-AF65-F5344CB8AC3E}">
        <p14:creationId xmlns:p14="http://schemas.microsoft.com/office/powerpoint/2010/main" val="3846979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3" name="Content Placeholder 2"/>
          <p:cNvSpPr>
            <a:spLocks noGrp="1"/>
          </p:cNvSpPr>
          <p:nvPr>
            <p:ph idx="1"/>
          </p:nvPr>
        </p:nvSpPr>
        <p:spPr/>
        <p:txBody>
          <a:bodyPr/>
          <a:lstStyle/>
          <a:p>
            <a:r>
              <a:rPr lang="en-US" dirty="0" smtClean="0"/>
              <a:t>How does a text feel?</a:t>
            </a:r>
            <a:endParaRPr lang="en-US" dirty="0"/>
          </a:p>
          <a:p>
            <a:r>
              <a:rPr lang="en-US" dirty="0" smtClean="0"/>
              <a:t>Is it happy? Sad?</a:t>
            </a:r>
          </a:p>
          <a:p>
            <a:r>
              <a:rPr lang="en-US" dirty="0" smtClean="0"/>
              <a:t>Complicated questions!</a:t>
            </a:r>
            <a:endParaRPr lang="en-US" dirty="0"/>
          </a:p>
          <a:p>
            <a:r>
              <a:rPr lang="en-US" dirty="0" smtClean="0"/>
              <a:t>Let’s try to tell…</a:t>
            </a:r>
            <a:endParaRPr lang="en-US" dirty="0"/>
          </a:p>
        </p:txBody>
      </p:sp>
    </p:spTree>
    <p:extLst>
      <p:ext uri="{BB962C8B-B14F-4D97-AF65-F5344CB8AC3E}">
        <p14:creationId xmlns:p14="http://schemas.microsoft.com/office/powerpoint/2010/main" val="355003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Close Reading</a:t>
            </a:r>
            <a:endParaRPr lang="en-US" dirty="0"/>
          </a:p>
        </p:txBody>
      </p:sp>
      <p:sp>
        <p:nvSpPr>
          <p:cNvPr id="3" name="Content Placeholder 2"/>
          <p:cNvSpPr>
            <a:spLocks noGrp="1"/>
          </p:cNvSpPr>
          <p:nvPr>
            <p:ph idx="1"/>
          </p:nvPr>
        </p:nvSpPr>
        <p:spPr/>
        <p:txBody>
          <a:bodyPr/>
          <a:lstStyle/>
          <a:p>
            <a:r>
              <a:rPr lang="en-US" dirty="0" smtClean="0"/>
              <a:t>Every detail matters</a:t>
            </a:r>
          </a:p>
          <a:p>
            <a:r>
              <a:rPr lang="en-US" dirty="0" smtClean="0"/>
              <a:t>Every detail matters whether the author intended them or not</a:t>
            </a:r>
          </a:p>
          <a:p>
            <a:r>
              <a:rPr lang="en-US" dirty="0" smtClean="0"/>
              <a:t>In most cases, assumes that meaning is hidden</a:t>
            </a:r>
          </a:p>
          <a:p>
            <a:r>
              <a:rPr lang="en-US" dirty="0" smtClean="0"/>
              <a:t>You have to uncover meaning by connecting small details</a:t>
            </a:r>
          </a:p>
          <a:p>
            <a:r>
              <a:rPr lang="en-US" dirty="0" smtClean="0"/>
              <a:t>Context matters</a:t>
            </a:r>
          </a:p>
        </p:txBody>
      </p:sp>
    </p:spTree>
    <p:extLst>
      <p:ext uri="{BB962C8B-B14F-4D97-AF65-F5344CB8AC3E}">
        <p14:creationId xmlns:p14="http://schemas.microsoft.com/office/powerpoint/2010/main" val="108875158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3" name="Content Placeholder 2"/>
          <p:cNvSpPr>
            <a:spLocks noGrp="1"/>
          </p:cNvSpPr>
          <p:nvPr>
            <p:ph idx="1"/>
          </p:nvPr>
        </p:nvSpPr>
        <p:spPr/>
        <p:txBody>
          <a:bodyPr/>
          <a:lstStyle/>
          <a:p>
            <a:r>
              <a:rPr lang="en-US" dirty="0" smtClean="0"/>
              <a:t>“I am very happy.”</a:t>
            </a:r>
          </a:p>
          <a:p>
            <a:endParaRPr lang="en-US" dirty="0" smtClean="0"/>
          </a:p>
          <a:p>
            <a:r>
              <a:rPr lang="en-US" dirty="0" smtClean="0"/>
              <a:t>“She is so sad.”</a:t>
            </a:r>
            <a:endParaRPr lang="en-US" dirty="0"/>
          </a:p>
        </p:txBody>
      </p:sp>
    </p:spTree>
    <p:extLst>
      <p:ext uri="{BB962C8B-B14F-4D97-AF65-F5344CB8AC3E}">
        <p14:creationId xmlns:p14="http://schemas.microsoft.com/office/powerpoint/2010/main" val="2100713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3" name="Content Placeholder 2"/>
          <p:cNvSpPr>
            <a:spLocks noGrp="1"/>
          </p:cNvSpPr>
          <p:nvPr>
            <p:ph idx="1"/>
          </p:nvPr>
        </p:nvSpPr>
        <p:spPr/>
        <p:txBody>
          <a:bodyPr/>
          <a:lstStyle/>
          <a:p>
            <a:r>
              <a:rPr lang="en-US" dirty="0" smtClean="0"/>
              <a:t>"It was the best of times, it was the worst of times…”</a:t>
            </a:r>
            <a:endParaRPr lang="en-US" dirty="0"/>
          </a:p>
          <a:p>
            <a:endParaRPr lang="en-US" dirty="0" smtClean="0"/>
          </a:p>
        </p:txBody>
      </p:sp>
    </p:spTree>
    <p:extLst>
      <p:ext uri="{BB962C8B-B14F-4D97-AF65-F5344CB8AC3E}">
        <p14:creationId xmlns:p14="http://schemas.microsoft.com/office/powerpoint/2010/main" val="3768692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3" name="Content Placeholder 2"/>
          <p:cNvSpPr>
            <a:spLocks noGrp="1"/>
          </p:cNvSpPr>
          <p:nvPr>
            <p:ph idx="1"/>
          </p:nvPr>
        </p:nvSpPr>
        <p:spPr/>
        <p:txBody>
          <a:bodyPr/>
          <a:lstStyle/>
          <a:p>
            <a:r>
              <a:rPr lang="en-US" dirty="0" smtClean="0"/>
              <a:t>"It was the best of times, it was the worst of times…”</a:t>
            </a:r>
            <a:endParaRPr lang="en-US" dirty="0"/>
          </a:p>
          <a:p>
            <a:endParaRPr lang="en-US" dirty="0" smtClean="0"/>
          </a:p>
          <a:p>
            <a:r>
              <a:rPr lang="en-US" dirty="0" smtClean="0"/>
              <a:t>Not a clear answer overall. We need a better way to register this. Let’s go word by word.</a:t>
            </a:r>
          </a:p>
        </p:txBody>
      </p:sp>
    </p:spTree>
    <p:extLst>
      <p:ext uri="{BB962C8B-B14F-4D97-AF65-F5344CB8AC3E}">
        <p14:creationId xmlns:p14="http://schemas.microsoft.com/office/powerpoint/2010/main" val="4001202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4" name="Rectangle 3"/>
          <p:cNvSpPr/>
          <p:nvPr/>
        </p:nvSpPr>
        <p:spPr>
          <a:xfrm>
            <a:off x="457201" y="1720839"/>
            <a:ext cx="8229600" cy="4708981"/>
          </a:xfrm>
          <a:prstGeom prst="rect">
            <a:avLst/>
          </a:prstGeom>
        </p:spPr>
        <p:txBody>
          <a:bodyPr wrap="square">
            <a:spAutoFit/>
          </a:bodyPr>
          <a:lstStyle/>
          <a:p>
            <a:r>
              <a:rPr lang="en-US" sz="2500" dirty="0" smtClean="0"/>
              <a:t>"It </a:t>
            </a:r>
          </a:p>
          <a:p>
            <a:r>
              <a:rPr lang="en-US" sz="2500" dirty="0" smtClean="0"/>
              <a:t>was </a:t>
            </a:r>
          </a:p>
          <a:p>
            <a:r>
              <a:rPr lang="en-US" sz="2500" dirty="0" smtClean="0"/>
              <a:t>the </a:t>
            </a:r>
          </a:p>
          <a:p>
            <a:r>
              <a:rPr lang="en-US" sz="2500" dirty="0" smtClean="0"/>
              <a:t>best			happy!</a:t>
            </a:r>
          </a:p>
          <a:p>
            <a:r>
              <a:rPr lang="en-US" sz="2500" dirty="0" smtClean="0"/>
              <a:t>of </a:t>
            </a:r>
          </a:p>
          <a:p>
            <a:r>
              <a:rPr lang="en-US" sz="2500" dirty="0" smtClean="0"/>
              <a:t>times, </a:t>
            </a:r>
          </a:p>
          <a:p>
            <a:r>
              <a:rPr lang="en-US" sz="2500" dirty="0" smtClean="0"/>
              <a:t>it </a:t>
            </a:r>
          </a:p>
          <a:p>
            <a:r>
              <a:rPr lang="en-US" sz="2500" dirty="0" smtClean="0"/>
              <a:t>was </a:t>
            </a:r>
          </a:p>
          <a:p>
            <a:r>
              <a:rPr lang="en-US" sz="2500" dirty="0" smtClean="0"/>
              <a:t>the </a:t>
            </a:r>
          </a:p>
          <a:p>
            <a:r>
              <a:rPr lang="en-US" sz="2500" dirty="0"/>
              <a:t>w</a:t>
            </a:r>
            <a:r>
              <a:rPr lang="en-US" sz="2500" dirty="0" smtClean="0"/>
              <a:t>orst			sad!</a:t>
            </a:r>
          </a:p>
          <a:p>
            <a:r>
              <a:rPr lang="en-US" sz="2500" dirty="0" smtClean="0"/>
              <a:t>of </a:t>
            </a:r>
          </a:p>
          <a:p>
            <a:r>
              <a:rPr lang="en-US" sz="2500" dirty="0" smtClean="0"/>
              <a:t>times…"</a:t>
            </a:r>
            <a:endParaRPr lang="en-US" sz="2500" dirty="0"/>
          </a:p>
        </p:txBody>
      </p:sp>
    </p:spTree>
    <p:extLst>
      <p:ext uri="{BB962C8B-B14F-4D97-AF65-F5344CB8AC3E}">
        <p14:creationId xmlns:p14="http://schemas.microsoft.com/office/powerpoint/2010/main" val="201323819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4" name="Rectangle 3"/>
          <p:cNvSpPr/>
          <p:nvPr/>
        </p:nvSpPr>
        <p:spPr>
          <a:xfrm>
            <a:off x="457201" y="1720839"/>
            <a:ext cx="8229600" cy="4708981"/>
          </a:xfrm>
          <a:prstGeom prst="rect">
            <a:avLst/>
          </a:prstGeom>
        </p:spPr>
        <p:txBody>
          <a:bodyPr wrap="square">
            <a:spAutoFit/>
          </a:bodyPr>
          <a:lstStyle/>
          <a:p>
            <a:r>
              <a:rPr lang="en-US" sz="2500" dirty="0" smtClean="0"/>
              <a:t>"It </a:t>
            </a:r>
          </a:p>
          <a:p>
            <a:r>
              <a:rPr lang="en-US" sz="2500" dirty="0" smtClean="0"/>
              <a:t>was </a:t>
            </a:r>
          </a:p>
          <a:p>
            <a:r>
              <a:rPr lang="en-US" sz="2500" dirty="0" smtClean="0"/>
              <a:t>the </a:t>
            </a:r>
          </a:p>
          <a:p>
            <a:r>
              <a:rPr lang="en-US" sz="2500" dirty="0" smtClean="0"/>
              <a:t>best			happy! / positive</a:t>
            </a:r>
          </a:p>
          <a:p>
            <a:r>
              <a:rPr lang="en-US" sz="2500" dirty="0" smtClean="0"/>
              <a:t>of </a:t>
            </a:r>
          </a:p>
          <a:p>
            <a:r>
              <a:rPr lang="en-US" sz="2500" dirty="0" smtClean="0"/>
              <a:t>times, </a:t>
            </a:r>
          </a:p>
          <a:p>
            <a:r>
              <a:rPr lang="en-US" sz="2500" dirty="0" smtClean="0"/>
              <a:t>it </a:t>
            </a:r>
          </a:p>
          <a:p>
            <a:r>
              <a:rPr lang="en-US" sz="2500" dirty="0" smtClean="0"/>
              <a:t>was </a:t>
            </a:r>
          </a:p>
          <a:p>
            <a:r>
              <a:rPr lang="en-US" sz="2500" dirty="0" smtClean="0"/>
              <a:t>the </a:t>
            </a:r>
          </a:p>
          <a:p>
            <a:r>
              <a:rPr lang="en-US" sz="2500" dirty="0"/>
              <a:t>w</a:t>
            </a:r>
            <a:r>
              <a:rPr lang="en-US" sz="2500" dirty="0" smtClean="0"/>
              <a:t>orst			sad! / negative</a:t>
            </a:r>
          </a:p>
          <a:p>
            <a:r>
              <a:rPr lang="en-US" sz="2500" dirty="0" smtClean="0"/>
              <a:t>of </a:t>
            </a:r>
          </a:p>
          <a:p>
            <a:r>
              <a:rPr lang="en-US" sz="2500" dirty="0" smtClean="0"/>
              <a:t>times…"</a:t>
            </a:r>
            <a:endParaRPr lang="en-US" sz="2500" dirty="0"/>
          </a:p>
        </p:txBody>
      </p:sp>
    </p:spTree>
    <p:extLst>
      <p:ext uri="{BB962C8B-B14F-4D97-AF65-F5344CB8AC3E}">
        <p14:creationId xmlns:p14="http://schemas.microsoft.com/office/powerpoint/2010/main" val="189668270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4" name="Rectangle 3"/>
          <p:cNvSpPr/>
          <p:nvPr/>
        </p:nvSpPr>
        <p:spPr>
          <a:xfrm>
            <a:off x="457201" y="1720839"/>
            <a:ext cx="8229600" cy="4708981"/>
          </a:xfrm>
          <a:prstGeom prst="rect">
            <a:avLst/>
          </a:prstGeom>
        </p:spPr>
        <p:txBody>
          <a:bodyPr wrap="square">
            <a:spAutoFit/>
          </a:bodyPr>
          <a:lstStyle/>
          <a:p>
            <a:r>
              <a:rPr lang="en-US" sz="2500" dirty="0" smtClean="0"/>
              <a:t>"It </a:t>
            </a:r>
          </a:p>
          <a:p>
            <a:r>
              <a:rPr lang="en-US" sz="2500" dirty="0" smtClean="0"/>
              <a:t>was </a:t>
            </a:r>
          </a:p>
          <a:p>
            <a:r>
              <a:rPr lang="en-US" sz="2500" dirty="0" smtClean="0"/>
              <a:t>the </a:t>
            </a:r>
          </a:p>
          <a:p>
            <a:r>
              <a:rPr lang="en-US" sz="2500" dirty="0" smtClean="0"/>
              <a:t>best			happy! / positive / 1</a:t>
            </a:r>
          </a:p>
          <a:p>
            <a:r>
              <a:rPr lang="en-US" sz="2500" dirty="0" smtClean="0"/>
              <a:t>of </a:t>
            </a:r>
          </a:p>
          <a:p>
            <a:r>
              <a:rPr lang="en-US" sz="2500" dirty="0" smtClean="0"/>
              <a:t>times, </a:t>
            </a:r>
          </a:p>
          <a:p>
            <a:r>
              <a:rPr lang="en-US" sz="2500" dirty="0" smtClean="0"/>
              <a:t>it </a:t>
            </a:r>
          </a:p>
          <a:p>
            <a:r>
              <a:rPr lang="en-US" sz="2500" dirty="0" smtClean="0"/>
              <a:t>was </a:t>
            </a:r>
          </a:p>
          <a:p>
            <a:r>
              <a:rPr lang="en-US" sz="2500" dirty="0" smtClean="0"/>
              <a:t>the </a:t>
            </a:r>
          </a:p>
          <a:p>
            <a:r>
              <a:rPr lang="en-US" sz="2500" dirty="0"/>
              <a:t>w</a:t>
            </a:r>
            <a:r>
              <a:rPr lang="en-US" sz="2500" dirty="0" smtClean="0"/>
              <a:t>orst			sad! / negative </a:t>
            </a:r>
            <a:r>
              <a:rPr lang="en-US" sz="2500" smtClean="0"/>
              <a:t>/ -1</a:t>
            </a:r>
            <a:endParaRPr lang="en-US" sz="2500" dirty="0" smtClean="0"/>
          </a:p>
          <a:p>
            <a:r>
              <a:rPr lang="en-US" sz="2500" dirty="0" smtClean="0"/>
              <a:t>of </a:t>
            </a:r>
          </a:p>
          <a:p>
            <a:r>
              <a:rPr lang="en-US" sz="2500" dirty="0" smtClean="0"/>
              <a:t>times…"</a:t>
            </a:r>
            <a:endParaRPr lang="en-US" sz="2500" dirty="0"/>
          </a:p>
        </p:txBody>
      </p:sp>
    </p:spTree>
    <p:extLst>
      <p:ext uri="{BB962C8B-B14F-4D97-AF65-F5344CB8AC3E}">
        <p14:creationId xmlns:p14="http://schemas.microsoft.com/office/powerpoint/2010/main" val="113482294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3" name="Content Placeholder 2"/>
          <p:cNvSpPr>
            <a:spLocks noGrp="1"/>
          </p:cNvSpPr>
          <p:nvPr>
            <p:ph idx="1"/>
          </p:nvPr>
        </p:nvSpPr>
        <p:spPr/>
        <p:txBody>
          <a:bodyPr>
            <a:normAutofit/>
          </a:bodyPr>
          <a:lstStyle/>
          <a:p>
            <a:r>
              <a:rPr lang="en-US" sz="2800" dirty="0" smtClean="0"/>
              <a:t>"It was the best of times, it was the worst of times…”</a:t>
            </a:r>
          </a:p>
          <a:p>
            <a:pPr marL="0" indent="0">
              <a:buNone/>
            </a:pPr>
            <a:r>
              <a:rPr lang="en-US" sz="2800" dirty="0"/>
              <a:t>	</a:t>
            </a:r>
            <a:r>
              <a:rPr lang="en-US" sz="2800" dirty="0" smtClean="0"/>
              <a:t>				1 							– 1</a:t>
            </a:r>
          </a:p>
          <a:p>
            <a:pPr marL="0" indent="0">
              <a:buNone/>
            </a:pPr>
            <a:endParaRPr lang="en-US" sz="2800" dirty="0"/>
          </a:p>
          <a:p>
            <a:pPr marL="0" indent="0">
              <a:buNone/>
            </a:pPr>
            <a:r>
              <a:rPr lang="en-US" sz="2800" dirty="0" smtClean="0"/>
              <a:t>Total = 0</a:t>
            </a:r>
          </a:p>
          <a:p>
            <a:pPr marL="0" indent="0">
              <a:buNone/>
            </a:pPr>
            <a:r>
              <a:rPr lang="en-US" sz="2800" dirty="0" smtClean="0"/>
              <a:t>Overall neutral sentiment</a:t>
            </a:r>
            <a:endParaRPr lang="en-US" sz="2800" dirty="0"/>
          </a:p>
        </p:txBody>
      </p:sp>
    </p:spTree>
    <p:extLst>
      <p:ext uri="{BB962C8B-B14F-4D97-AF65-F5344CB8AC3E}">
        <p14:creationId xmlns:p14="http://schemas.microsoft.com/office/powerpoint/2010/main" val="1569128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imagine a range of emotions: good, better, best.</a:t>
            </a:r>
          </a:p>
          <a:p>
            <a:r>
              <a:rPr lang="en-US" dirty="0" smtClean="0"/>
              <a:t>So you could use a range of numbers: good = +1, better= +3, best = +5</a:t>
            </a:r>
          </a:p>
          <a:p>
            <a:r>
              <a:rPr lang="en-US" dirty="0" smtClean="0"/>
              <a:t>Say, assign any emotion-laden word a number between -5 and +5. </a:t>
            </a:r>
          </a:p>
          <a:p>
            <a:r>
              <a:rPr lang="en-US" dirty="0" smtClean="0"/>
              <a:t>Keep in mind that you’re not reading for context. Simply on a word-by-word basis.</a:t>
            </a:r>
          </a:p>
          <a:p>
            <a:r>
              <a:rPr lang="en-US" dirty="0" smtClean="0"/>
              <a:t>So “yes” would be positive. “no” would be negative</a:t>
            </a:r>
          </a:p>
          <a:p>
            <a:endParaRPr lang="en-US" dirty="0" smtClean="0"/>
          </a:p>
          <a:p>
            <a:endParaRPr lang="en-US" dirty="0"/>
          </a:p>
        </p:txBody>
      </p:sp>
    </p:spTree>
    <p:extLst>
      <p:ext uri="{BB962C8B-B14F-4D97-AF65-F5344CB8AC3E}">
        <p14:creationId xmlns:p14="http://schemas.microsoft.com/office/powerpoint/2010/main" val="3870705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3" name="Content Placeholder 2"/>
          <p:cNvSpPr>
            <a:spLocks noGrp="1"/>
          </p:cNvSpPr>
          <p:nvPr>
            <p:ph idx="1"/>
          </p:nvPr>
        </p:nvSpPr>
        <p:spPr/>
        <p:txBody>
          <a:bodyPr/>
          <a:lstStyle/>
          <a:p>
            <a:r>
              <a:rPr lang="en-US" dirty="0" smtClean="0"/>
              <a:t>Chart the sentiment for each of the three excerpts on your handout. </a:t>
            </a:r>
          </a:p>
          <a:p>
            <a:r>
              <a:rPr lang="en-US" dirty="0" smtClean="0"/>
              <a:t>Assign numerical values to the words then add up the numbers for each paragraph. Average them all at the end for each paragraph.</a:t>
            </a:r>
          </a:p>
          <a:p>
            <a:r>
              <a:rPr lang="en-US" dirty="0" smtClean="0"/>
              <a:t>Which is happier? Sadder?</a:t>
            </a:r>
          </a:p>
          <a:p>
            <a:r>
              <a:rPr lang="en-US" dirty="0" smtClean="0"/>
              <a:t>Happiest? Saddest?</a:t>
            </a:r>
          </a:p>
          <a:p>
            <a:r>
              <a:rPr lang="en-US" dirty="0" smtClean="0"/>
              <a:t>Any problems or questions that this raises?</a:t>
            </a:r>
            <a:endParaRPr lang="en-US" dirty="0"/>
          </a:p>
        </p:txBody>
      </p:sp>
    </p:spTree>
    <p:extLst>
      <p:ext uri="{BB962C8B-B14F-4D97-AF65-F5344CB8AC3E}">
        <p14:creationId xmlns:p14="http://schemas.microsoft.com/office/powerpoint/2010/main" val="42832541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3" name="Content Placeholder 2"/>
          <p:cNvSpPr>
            <a:spLocks noGrp="1"/>
          </p:cNvSpPr>
          <p:nvPr>
            <p:ph idx="1"/>
          </p:nvPr>
        </p:nvSpPr>
        <p:spPr/>
        <p:txBody>
          <a:bodyPr/>
          <a:lstStyle/>
          <a:p>
            <a:r>
              <a:rPr lang="en-US" dirty="0" smtClean="0"/>
              <a:t>Declaration: Negative</a:t>
            </a:r>
          </a:p>
          <a:p>
            <a:r>
              <a:rPr lang="en-US" dirty="0" smtClean="0"/>
              <a:t>Kafka: Negative</a:t>
            </a:r>
          </a:p>
          <a:p>
            <a:r>
              <a:rPr lang="en-US" dirty="0" smtClean="0"/>
              <a:t>Bradbury: Positive, right?</a:t>
            </a:r>
            <a:endParaRPr lang="en-US" dirty="0"/>
          </a:p>
        </p:txBody>
      </p:sp>
    </p:spTree>
    <p:extLst>
      <p:ext uri="{BB962C8B-B14F-4D97-AF65-F5344CB8AC3E}">
        <p14:creationId xmlns:p14="http://schemas.microsoft.com/office/powerpoint/2010/main" val="74555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Close Reading</a:t>
            </a:r>
            <a:endParaRPr lang="en-US" dirty="0"/>
          </a:p>
        </p:txBody>
      </p:sp>
      <p:sp>
        <p:nvSpPr>
          <p:cNvPr id="3" name="Content Placeholder 2"/>
          <p:cNvSpPr>
            <a:spLocks noGrp="1"/>
          </p:cNvSpPr>
          <p:nvPr>
            <p:ph idx="1"/>
          </p:nvPr>
        </p:nvSpPr>
        <p:spPr/>
        <p:txBody>
          <a:bodyPr/>
          <a:lstStyle/>
          <a:p>
            <a:r>
              <a:rPr lang="en-US" dirty="0" smtClean="0"/>
              <a:t>Handout has five paragraphs on it. </a:t>
            </a:r>
            <a:endParaRPr lang="en-US" dirty="0"/>
          </a:p>
          <a:p>
            <a:r>
              <a:rPr lang="en-US" dirty="0" smtClean="0"/>
              <a:t>Read them normally.</a:t>
            </a:r>
          </a:p>
          <a:p>
            <a:r>
              <a:rPr lang="en-US" dirty="0" smtClean="0"/>
              <a:t>Pay close attention to every detail.</a:t>
            </a:r>
          </a:p>
          <a:p>
            <a:r>
              <a:rPr lang="en-US" dirty="0" smtClean="0"/>
              <a:t>Discuss with your partner.</a:t>
            </a:r>
            <a:endParaRPr lang="en-US" dirty="0"/>
          </a:p>
        </p:txBody>
      </p:sp>
    </p:spTree>
    <p:extLst>
      <p:ext uri="{BB962C8B-B14F-4D97-AF65-F5344CB8AC3E}">
        <p14:creationId xmlns:p14="http://schemas.microsoft.com/office/powerpoint/2010/main" val="51951935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Pretty Vexed</a:t>
            </a:r>
          </a:p>
          <a:p>
            <a:r>
              <a:rPr lang="en-US" dirty="0" smtClean="0"/>
              <a:t>But intellectually interesting in itself</a:t>
            </a:r>
          </a:p>
          <a:p>
            <a:r>
              <a:rPr lang="en-US" dirty="0" smtClean="0"/>
              <a:t>High stakes for businesses</a:t>
            </a:r>
            <a:endParaRPr lang="en-US" dirty="0"/>
          </a:p>
        </p:txBody>
      </p:sp>
      <p:sp>
        <p:nvSpPr>
          <p:cNvPr id="4"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4. Sentiment Analysis</a:t>
            </a:r>
            <a:endParaRPr lang="en-US" dirty="0"/>
          </a:p>
        </p:txBody>
      </p:sp>
    </p:spTree>
    <p:extLst>
      <p:ext uri="{BB962C8B-B14F-4D97-AF65-F5344CB8AC3E}">
        <p14:creationId xmlns:p14="http://schemas.microsoft.com/office/powerpoint/2010/main" val="3277312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pic>
        <p:nvPicPr>
          <p:cNvPr id="5" name="Picture 4"/>
          <p:cNvPicPr>
            <a:picLocks noChangeAspect="1"/>
          </p:cNvPicPr>
          <p:nvPr/>
        </p:nvPicPr>
        <p:blipFill>
          <a:blip r:embed="rId3"/>
          <a:stretch>
            <a:fillRect/>
          </a:stretch>
        </p:blipFill>
        <p:spPr>
          <a:xfrm>
            <a:off x="1347698" y="1417638"/>
            <a:ext cx="6448604" cy="4603447"/>
          </a:xfrm>
          <a:prstGeom prst="rect">
            <a:avLst/>
          </a:prstGeom>
        </p:spPr>
      </p:pic>
      <p:sp>
        <p:nvSpPr>
          <p:cNvPr id="6" name="TextBox 5"/>
          <p:cNvSpPr txBox="1"/>
          <p:nvPr/>
        </p:nvSpPr>
        <p:spPr>
          <a:xfrm>
            <a:off x="1895627" y="6021085"/>
            <a:ext cx="5352747" cy="369332"/>
          </a:xfrm>
          <a:prstGeom prst="rect">
            <a:avLst/>
          </a:prstGeom>
          <a:noFill/>
        </p:spPr>
        <p:txBody>
          <a:bodyPr wrap="none" rtlCol="0">
            <a:spAutoFit/>
          </a:bodyPr>
          <a:lstStyle/>
          <a:p>
            <a:r>
              <a:rPr lang="en-US" dirty="0" smtClean="0"/>
              <a:t>http://</a:t>
            </a:r>
            <a:r>
              <a:rPr lang="en-US" dirty="0" err="1" smtClean="0"/>
              <a:t>www.matthewjockers.net</a:t>
            </a:r>
            <a:r>
              <a:rPr lang="en-US" dirty="0" smtClean="0"/>
              <a:t>/2015/02/02/</a:t>
            </a:r>
            <a:r>
              <a:rPr lang="en-US" dirty="0" err="1" smtClean="0"/>
              <a:t>syuzhet</a:t>
            </a:r>
            <a:r>
              <a:rPr lang="en-US" dirty="0" smtClean="0"/>
              <a:t>/</a:t>
            </a:r>
            <a:endParaRPr lang="en-US" dirty="0"/>
          </a:p>
        </p:txBody>
      </p:sp>
    </p:spTree>
    <p:extLst>
      <p:ext uri="{BB962C8B-B14F-4D97-AF65-F5344CB8AC3E}">
        <p14:creationId xmlns:p14="http://schemas.microsoft.com/office/powerpoint/2010/main" val="1659112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4" name="TextBox 3"/>
          <p:cNvSpPr txBox="1"/>
          <p:nvPr/>
        </p:nvSpPr>
        <p:spPr>
          <a:xfrm>
            <a:off x="3507646" y="6357349"/>
            <a:ext cx="2128708" cy="369332"/>
          </a:xfrm>
          <a:prstGeom prst="rect">
            <a:avLst/>
          </a:prstGeom>
          <a:noFill/>
        </p:spPr>
        <p:txBody>
          <a:bodyPr wrap="none" rtlCol="0">
            <a:spAutoFit/>
          </a:bodyPr>
          <a:lstStyle/>
          <a:p>
            <a:r>
              <a:rPr lang="en-US" dirty="0" err="1" smtClean="0"/>
              <a:t>emojisentiment.com</a:t>
            </a:r>
            <a:endParaRPr lang="en-US" dirty="0"/>
          </a:p>
        </p:txBody>
      </p:sp>
      <p:pic>
        <p:nvPicPr>
          <p:cNvPr id="7" name="Picture 6"/>
          <p:cNvPicPr>
            <a:picLocks noChangeAspect="1"/>
          </p:cNvPicPr>
          <p:nvPr/>
        </p:nvPicPr>
        <p:blipFill>
          <a:blip r:embed="rId3"/>
          <a:stretch>
            <a:fillRect/>
          </a:stretch>
        </p:blipFill>
        <p:spPr>
          <a:xfrm>
            <a:off x="1840288" y="1417638"/>
            <a:ext cx="5463425" cy="4770454"/>
          </a:xfrm>
          <a:prstGeom prst="rect">
            <a:avLst/>
          </a:prstGeom>
        </p:spPr>
      </p:pic>
    </p:spTree>
    <p:extLst>
      <p:ext uri="{BB962C8B-B14F-4D97-AF65-F5344CB8AC3E}">
        <p14:creationId xmlns:p14="http://schemas.microsoft.com/office/powerpoint/2010/main" val="136252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Close Reading</a:t>
            </a:r>
            <a:endParaRPr lang="en-US" dirty="0"/>
          </a:p>
        </p:txBody>
      </p:sp>
      <p:sp>
        <p:nvSpPr>
          <p:cNvPr id="3" name="Content Placeholder 2"/>
          <p:cNvSpPr>
            <a:spLocks noGrp="1"/>
          </p:cNvSpPr>
          <p:nvPr>
            <p:ph idx="1"/>
          </p:nvPr>
        </p:nvSpPr>
        <p:spPr/>
        <p:txBody>
          <a:bodyPr/>
          <a:lstStyle/>
          <a:p>
            <a:r>
              <a:rPr lang="en-US" dirty="0" smtClean="0"/>
              <a:t>Used a lot in literary studies, history, etc.</a:t>
            </a:r>
          </a:p>
          <a:p>
            <a:r>
              <a:rPr lang="en-US" dirty="0" smtClean="0"/>
              <a:t>Also just in everyday life.</a:t>
            </a:r>
          </a:p>
          <a:p>
            <a:r>
              <a:rPr lang="en-US" dirty="0" smtClean="0"/>
              <a:t>Generally a version of how you conduct life.</a:t>
            </a:r>
          </a:p>
          <a:p>
            <a:r>
              <a:rPr lang="en-US" dirty="0" smtClean="0"/>
              <a:t>Overanalyzing life events – a kind of close reading.</a:t>
            </a:r>
            <a:endParaRPr lang="en-US" dirty="0"/>
          </a:p>
        </p:txBody>
      </p:sp>
    </p:spTree>
    <p:extLst>
      <p:ext uri="{BB962C8B-B14F-4D97-AF65-F5344CB8AC3E}">
        <p14:creationId xmlns:p14="http://schemas.microsoft.com/office/powerpoint/2010/main" val="148418623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lstStyle/>
          <a:p>
            <a:r>
              <a:rPr lang="en-US" dirty="0" smtClean="0"/>
              <a:t>Vocabulary is basic premise of meaning.</a:t>
            </a:r>
          </a:p>
          <a:p>
            <a:r>
              <a:rPr lang="en-US" dirty="0" smtClean="0"/>
              <a:t>You can find out something interesting about a text just by looking at the vocabulary.</a:t>
            </a:r>
          </a:p>
          <a:p>
            <a:r>
              <a:rPr lang="en-US" dirty="0" smtClean="0"/>
              <a:t>In practice, means you’re just counting words.</a:t>
            </a:r>
          </a:p>
        </p:txBody>
      </p:sp>
    </p:spTree>
    <p:extLst>
      <p:ext uri="{BB962C8B-B14F-4D97-AF65-F5344CB8AC3E}">
        <p14:creationId xmlns:p14="http://schemas.microsoft.com/office/powerpoint/2010/main" val="320068363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"Fine. How are you doing?"</a:t>
            </a:r>
          </a:p>
          <a:p>
            <a:r>
              <a:rPr lang="en-US" dirty="0" smtClean="0"/>
              <a:t>"How are you doing? Fine?”</a:t>
            </a:r>
          </a:p>
          <a:p>
            <a:endParaRPr lang="en-US" dirty="0"/>
          </a:p>
          <a:p>
            <a:r>
              <a:rPr lang="en-US" dirty="0" smtClean="0"/>
              <a:t>Bag of words models for both:</a:t>
            </a:r>
          </a:p>
          <a:p>
            <a:r>
              <a:rPr lang="en-US" dirty="0"/>
              <a:t>[</a:t>
            </a:r>
            <a:r>
              <a:rPr lang="en-US" dirty="0" smtClean="0"/>
              <a:t>“fine”, “how”, “are”, “you”, “doing”]</a:t>
            </a:r>
            <a:endParaRPr lang="en-US" dirty="0"/>
          </a:p>
        </p:txBody>
      </p:sp>
    </p:spTree>
    <p:extLst>
      <p:ext uri="{BB962C8B-B14F-4D97-AF65-F5344CB8AC3E}">
        <p14:creationId xmlns:p14="http://schemas.microsoft.com/office/powerpoint/2010/main" val="191302332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lstStyle/>
          <a:p>
            <a:pPr marL="0" indent="0">
              <a:buNone/>
            </a:pPr>
            <a:r>
              <a:rPr lang="en-US" dirty="0" smtClean="0"/>
              <a:t>Sentence A: "Barbara is doing fine, thank you."</a:t>
            </a:r>
          </a:p>
          <a:p>
            <a:pPr marL="0" indent="0">
              <a:buNone/>
            </a:pPr>
            <a:r>
              <a:rPr lang="en-US" dirty="0" smtClean="0"/>
              <a:t>Sentence B: "Thank you, Dave. I am doing fine.”</a:t>
            </a:r>
          </a:p>
          <a:p>
            <a:pPr marL="0" indent="0">
              <a:buNone/>
            </a:pPr>
            <a:endParaRPr lang="en-US" dirty="0"/>
          </a:p>
          <a:p>
            <a:pPr marL="0" indent="0">
              <a:buNone/>
            </a:pPr>
            <a:r>
              <a:rPr lang="en-US" dirty="0" smtClean="0"/>
              <a:t>Make a Bag of Words model for these sentences.</a:t>
            </a:r>
            <a:endParaRPr lang="en-US" dirty="0"/>
          </a:p>
        </p:txBody>
      </p:sp>
    </p:spTree>
    <p:extLst>
      <p:ext uri="{BB962C8B-B14F-4D97-AF65-F5344CB8AC3E}">
        <p14:creationId xmlns:p14="http://schemas.microsoft.com/office/powerpoint/2010/main" val="111490779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Words in Corpus</a:t>
            </a:r>
          </a:p>
          <a:p>
            <a:pPr marL="0" indent="0">
              <a:buNone/>
            </a:pPr>
            <a:r>
              <a:rPr lang="en-US" dirty="0" smtClean="0"/>
              <a:t>[</a:t>
            </a:r>
          </a:p>
          <a:p>
            <a:pPr marL="0" indent="0">
              <a:buNone/>
            </a:pPr>
            <a:r>
              <a:rPr lang="en-US" dirty="0" smtClean="0"/>
              <a:t>    "Barbara",</a:t>
            </a:r>
          </a:p>
          <a:p>
            <a:pPr marL="0" indent="0">
              <a:buNone/>
            </a:pPr>
            <a:r>
              <a:rPr lang="en-US" dirty="0" smtClean="0"/>
              <a:t>    "is",</a:t>
            </a:r>
          </a:p>
          <a:p>
            <a:pPr marL="0" indent="0">
              <a:buNone/>
            </a:pPr>
            <a:r>
              <a:rPr lang="en-US" dirty="0" smtClean="0"/>
              <a:t>    "doing",</a:t>
            </a:r>
          </a:p>
          <a:p>
            <a:pPr marL="0" indent="0">
              <a:buNone/>
            </a:pPr>
            <a:r>
              <a:rPr lang="en-US" dirty="0" smtClean="0"/>
              <a:t>    "fine",</a:t>
            </a:r>
          </a:p>
          <a:p>
            <a:pPr marL="0" indent="0">
              <a:buNone/>
            </a:pPr>
            <a:r>
              <a:rPr lang="en-US" dirty="0" smtClean="0"/>
              <a:t>    "thank",</a:t>
            </a:r>
          </a:p>
          <a:p>
            <a:pPr marL="0" indent="0">
              <a:buNone/>
            </a:pPr>
            <a:r>
              <a:rPr lang="en-US" dirty="0" smtClean="0"/>
              <a:t>    "you",</a:t>
            </a:r>
          </a:p>
          <a:p>
            <a:pPr marL="0" indent="0">
              <a:buNone/>
            </a:pPr>
            <a:r>
              <a:rPr lang="en-US" dirty="0" smtClean="0"/>
              <a:t>    "Dave,</a:t>
            </a:r>
          </a:p>
          <a:p>
            <a:pPr marL="0" indent="0">
              <a:buNone/>
            </a:pPr>
            <a:r>
              <a:rPr lang="en-US" dirty="0" smtClean="0"/>
              <a:t>    "I",</a:t>
            </a:r>
          </a:p>
          <a:p>
            <a:pPr marL="0" indent="0">
              <a:buNone/>
            </a:pPr>
            <a:r>
              <a:rPr lang="en-US" dirty="0" smtClean="0"/>
              <a:t>    "am"</a:t>
            </a:r>
          </a:p>
          <a:p>
            <a:pPr marL="0" indent="0">
              <a:buNone/>
            </a:pPr>
            <a:r>
              <a:rPr lang="en-US" dirty="0" smtClean="0"/>
              <a:t>]</a:t>
            </a:r>
          </a:p>
          <a:p>
            <a:pPr marL="0" indent="0">
              <a:buNone/>
            </a:pPr>
            <a:endParaRPr lang="en-US" dirty="0" smtClean="0"/>
          </a:p>
          <a:p>
            <a:pPr marL="0" indent="0">
              <a:buNone/>
            </a:pPr>
            <a:r>
              <a:rPr lang="en-US" dirty="0" smtClean="0"/>
              <a:t>Counts for Sentences</a:t>
            </a:r>
          </a:p>
          <a:p>
            <a:pPr marL="0" indent="0">
              <a:buNone/>
            </a:pPr>
            <a:r>
              <a:rPr lang="en-US" dirty="0" smtClean="0"/>
              <a:t>A: [1, 1, 1, 1, 1, 1, 0, 0, 0]</a:t>
            </a:r>
          </a:p>
          <a:p>
            <a:pPr marL="0" indent="0">
              <a:buNone/>
            </a:pPr>
            <a:r>
              <a:rPr lang="en-US" dirty="0" smtClean="0"/>
              <a:t>B: [0, 0, 1, 1, 1, 1, 1, 1, 1]</a:t>
            </a:r>
            <a:endParaRPr lang="en-US" dirty="0"/>
          </a:p>
        </p:txBody>
      </p:sp>
      <p:sp>
        <p:nvSpPr>
          <p:cNvPr id="4" name="TextBox 3"/>
          <p:cNvSpPr txBox="1"/>
          <p:nvPr/>
        </p:nvSpPr>
        <p:spPr>
          <a:xfrm>
            <a:off x="4212068" y="1434342"/>
            <a:ext cx="4931932" cy="3970318"/>
          </a:xfrm>
          <a:prstGeom prst="rect">
            <a:avLst/>
          </a:prstGeom>
          <a:noFill/>
        </p:spPr>
        <p:txBody>
          <a:bodyPr wrap="square" rtlCol="0">
            <a:spAutoFit/>
          </a:bodyPr>
          <a:lstStyle/>
          <a:p>
            <a:r>
              <a:rPr lang="en-US" sz="3600" dirty="0" smtClean="0"/>
              <a:t>Sentence A: </a:t>
            </a:r>
          </a:p>
          <a:p>
            <a:r>
              <a:rPr lang="en-US" sz="3600" dirty="0" smtClean="0"/>
              <a:t>"Barbara is doing fine, thank you."</a:t>
            </a:r>
          </a:p>
          <a:p>
            <a:r>
              <a:rPr lang="en-US" sz="3600" dirty="0" smtClean="0"/>
              <a:t>Sentence B: </a:t>
            </a:r>
          </a:p>
          <a:p>
            <a:r>
              <a:rPr lang="en-US" sz="3600" dirty="0" smtClean="0"/>
              <a:t>"Thank you, Dave. I am doing fine.”</a:t>
            </a:r>
          </a:p>
          <a:p>
            <a:endParaRPr lang="en-US" sz="3600" dirty="0"/>
          </a:p>
        </p:txBody>
      </p:sp>
    </p:spTree>
    <p:extLst>
      <p:ext uri="{BB962C8B-B14F-4D97-AF65-F5344CB8AC3E}">
        <p14:creationId xmlns:p14="http://schemas.microsoft.com/office/powerpoint/2010/main" val="406883798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2162</TotalTime>
  <Words>3968</Words>
  <Application>Microsoft Macintosh PowerPoint</Application>
  <PresentationFormat>On-screen Show (4:3)</PresentationFormat>
  <Paragraphs>388</Paragraphs>
  <Slides>42</Slides>
  <Notes>39</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Welcome to Unit 1  Intro to Text Analysis  Or, Four Ways of Reading a Text </vt:lpstr>
      <vt:lpstr>Love Notes</vt:lpstr>
      <vt:lpstr>1. Close Reading</vt:lpstr>
      <vt:lpstr>1. Close Reading</vt:lpstr>
      <vt:lpstr>1. Close Reading</vt:lpstr>
      <vt:lpstr>2. Bag of Words</vt:lpstr>
      <vt:lpstr>PowerPoint Presentation</vt:lpstr>
      <vt:lpstr>2. Bag of Words</vt:lpstr>
      <vt:lpstr>2. Bag of Words</vt:lpstr>
      <vt:lpstr>2. Bag of Words</vt:lpstr>
      <vt:lpstr>2. Bag of Words</vt:lpstr>
      <vt:lpstr>2. Bag of Words</vt:lpstr>
      <vt:lpstr>2. Bag of Words</vt:lpstr>
      <vt:lpstr>2. Bag of Words</vt:lpstr>
      <vt:lpstr>2. Bag of Words</vt:lpstr>
      <vt:lpstr>2. Bag of Words</vt:lpstr>
      <vt:lpstr>PowerPoint Presentation</vt:lpstr>
      <vt:lpstr>Bag of Words in Voyant</vt:lpstr>
      <vt:lpstr>Bag of Words in Voyant</vt:lpstr>
      <vt:lpstr>Google NGrams</vt:lpstr>
      <vt:lpstr>Concodance w/ Stopwords</vt:lpstr>
      <vt:lpstr>Concordance w/o Stopwords</vt:lpstr>
      <vt:lpstr>3. Topic Modeling</vt:lpstr>
      <vt:lpstr>3. Topic Modeling</vt:lpstr>
      <vt:lpstr>3. Topic Modeling</vt:lpstr>
      <vt:lpstr>3. Topic Modeling</vt:lpstr>
      <vt:lpstr>3. Topic Modeling</vt:lpstr>
      <vt:lpstr>3. Topic Modeling</vt:lpstr>
      <vt:lpstr>4. Sentiment Analysis</vt:lpstr>
      <vt:lpstr>4. Sentiment Analysis</vt:lpstr>
      <vt:lpstr>4. Sentiment Analysis</vt:lpstr>
      <vt:lpstr>4. Sentiment Analysis</vt:lpstr>
      <vt:lpstr>4. Sentiment Analysis</vt:lpstr>
      <vt:lpstr>4. Sentiment Analysis</vt:lpstr>
      <vt:lpstr>4. Sentiment Analysis</vt:lpstr>
      <vt:lpstr>4. Sentiment Analysis</vt:lpstr>
      <vt:lpstr>4. Sentiment Analysis</vt:lpstr>
      <vt:lpstr>4. Sentiment Analysis</vt:lpstr>
      <vt:lpstr>4. Sentiment Analysis</vt:lpstr>
      <vt:lpstr>PowerPoint Presentation</vt:lpstr>
      <vt:lpstr>4. Sentiment Analysis</vt:lpstr>
      <vt:lpstr>4. Sentiment Analysis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Text Analysis</dc:title>
  <dc:creator>Brandon</dc:creator>
  <cp:lastModifiedBy>Mackenzie</cp:lastModifiedBy>
  <cp:revision>43</cp:revision>
  <dcterms:created xsi:type="dcterms:W3CDTF">2016-09-13T12:56:46Z</dcterms:created>
  <dcterms:modified xsi:type="dcterms:W3CDTF">2018-09-18T00:26:42Z</dcterms:modified>
</cp:coreProperties>
</file>