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F4F4E-FC60-A34B-9ED4-A0AFD1C26C82}" v="2" dt="2024-05-01T03:20:06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0"/>
  </p:normalViewPr>
  <p:slideViewPr>
    <p:cSldViewPr snapToGrid="0">
      <p:cViewPr varScale="1">
        <p:scale>
          <a:sx n="111" d="100"/>
          <a:sy n="111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5yc5d3ouf4tznfvm9sz9r.streamlit.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gapm.io/dco2_consumption_historic" TargetMode="External"/><Relationship Id="rId13" Type="http://schemas.openxmlformats.org/officeDocument/2006/relationships/hyperlink" Target="https://www.ncei.noaa.gov/access/metadata/landing-page/bin/iso?id=gov.noaa.nodc:0209268" TargetMode="External"/><Relationship Id="rId3" Type="http://schemas.openxmlformats.org/officeDocument/2006/relationships/hyperlink" Target="https://unstats.un.org/SDGMetadataAPI/api/Metadata/SDMXReport/G.SE_GCEDESD_CUR.1" TargetMode="External"/><Relationship Id="rId7" Type="http://schemas.openxmlformats.org/officeDocument/2006/relationships/hyperlink" Target="https://www.fao.org/forestry/sofo/en/" TargetMode="External"/><Relationship Id="rId12" Type="http://schemas.openxmlformats.org/officeDocument/2006/relationships/hyperlink" Target="https://www.kaggle.com/datasets/kanchana1990/world-air-quality-data-2024-updated/data" TargetMode="External"/><Relationship Id="rId2" Type="http://schemas.openxmlformats.org/officeDocument/2006/relationships/hyperlink" Target="https://unstats.un.org/SDGMetadataAPI/api/Metadata/SDMXReport/G.EN_SCP_FRMN.1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nstats.un.org/SDGMetadataAPI/api/Metadata/SDMXReport/G.SG_DSR_LGRGSR.1" TargetMode="External"/><Relationship Id="rId11" Type="http://schemas.openxmlformats.org/officeDocument/2006/relationships/hyperlink" Target="http://gapm.io/dnatdisasters" TargetMode="External"/><Relationship Id="rId5" Type="http://schemas.openxmlformats.org/officeDocument/2006/relationships/hyperlink" Target="https://unstats.un.org/SDGMetadataAPI/api/Metadata/SDMXReport/G.SG_DSR_SFDRR.1" TargetMode="External"/><Relationship Id="rId15" Type="http://schemas.openxmlformats.org/officeDocument/2006/relationships/hyperlink" Target="https://www.ncdc.noaa.gov/cag" TargetMode="External"/><Relationship Id="rId10" Type="http://schemas.openxmlformats.org/officeDocument/2006/relationships/hyperlink" Target="http://gapm.io/dhmles_nd" TargetMode="External"/><Relationship Id="rId4" Type="http://schemas.openxmlformats.org/officeDocument/2006/relationships/hyperlink" Target="https://unstats.un.org/SDGMetadataAPI/api/Metadata/SDMXReport/G.SG_DSR_SILS.1" TargetMode="External"/><Relationship Id="rId9" Type="http://schemas.openxmlformats.org/officeDocument/2006/relationships/hyperlink" Target="https://gapm.io/dclimate-change-perception" TargetMode="External"/><Relationship Id="rId14" Type="http://schemas.openxmlformats.org/officeDocument/2006/relationships/hyperlink" Target="https://www.epa.gov/climate-indicators/climate-change-indicators-us-and-global-precipi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E792-9F26-A896-F8F1-7FD5A74BE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the world’s response to </a:t>
            </a:r>
            <a:r>
              <a:rPr lang="en-US"/>
              <a:t>climate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012E7-B585-7667-5C1D-DDE582E17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DSC 205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Mackenzie Klein</a:t>
            </a:r>
          </a:p>
        </p:txBody>
      </p:sp>
    </p:spTree>
    <p:extLst>
      <p:ext uri="{BB962C8B-B14F-4D97-AF65-F5344CB8AC3E}">
        <p14:creationId xmlns:p14="http://schemas.microsoft.com/office/powerpoint/2010/main" val="74722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BC52-94BC-422E-BBB4-435849A3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1B91-2AE9-E7A5-B964-7763F976A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719" y="2638044"/>
            <a:ext cx="7912145" cy="3716457"/>
          </a:xfrm>
        </p:spPr>
        <p:txBody>
          <a:bodyPr>
            <a:normAutofit/>
          </a:bodyPr>
          <a:lstStyle/>
          <a:p>
            <a:r>
              <a:rPr lang="en-US" dirty="0"/>
              <a:t>Move through the story of climate change</a:t>
            </a:r>
          </a:p>
          <a:p>
            <a:pPr lvl="1"/>
            <a:r>
              <a:rPr lang="en-US" dirty="0"/>
              <a:t>The basics that we know </a:t>
            </a:r>
            <a:r>
              <a:rPr lang="en-US" dirty="0">
                <a:sym typeface="Wingdings" pitchFamily="2" charset="2"/>
              </a:rPr>
              <a:t> the serious impact on humans  how we have approached or achieved improvement</a:t>
            </a:r>
            <a:endParaRPr lang="en-US" dirty="0"/>
          </a:p>
          <a:p>
            <a:r>
              <a:rPr lang="en-US" dirty="0"/>
              <a:t>Go beyond what climate change is to put an emphasis on how the world has reacted</a:t>
            </a:r>
          </a:p>
          <a:p>
            <a:r>
              <a:rPr lang="en-US" dirty="0"/>
              <a:t>Introduce topics related to the issue that aren’t normally discussed</a:t>
            </a:r>
          </a:p>
          <a:p>
            <a:pPr lvl="1"/>
            <a:r>
              <a:rPr lang="en-US" dirty="0"/>
              <a:t>Overshadowed death and homelessness rates due to natural disasters</a:t>
            </a:r>
          </a:p>
          <a:p>
            <a:pPr lvl="1"/>
            <a:r>
              <a:rPr lang="en-US" dirty="0"/>
              <a:t>UN’s SDGs and how they are trying to shape the movement</a:t>
            </a:r>
          </a:p>
          <a:p>
            <a:r>
              <a:rPr lang="en-US" dirty="0"/>
              <a:t>Make the user asks questions, see things from a different perspective, and make them curious enough to go do their own research</a:t>
            </a:r>
          </a:p>
        </p:txBody>
      </p:sp>
    </p:spTree>
    <p:extLst>
      <p:ext uri="{BB962C8B-B14F-4D97-AF65-F5344CB8AC3E}">
        <p14:creationId xmlns:p14="http://schemas.microsoft.com/office/powerpoint/2010/main" val="218346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42CE-8D9B-3A33-9D1F-66659BCA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02647"/>
            <a:ext cx="7729728" cy="1188720"/>
          </a:xfrm>
        </p:spPr>
        <p:txBody>
          <a:bodyPr/>
          <a:lstStyle/>
          <a:p>
            <a:r>
              <a:rPr lang="en-US" dirty="0"/>
              <a:t>Visualization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A639-C479-F088-ED5E-B1F4FD8B4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177" y="2221357"/>
            <a:ext cx="8391646" cy="4214168"/>
          </a:xfrm>
        </p:spPr>
        <p:txBody>
          <a:bodyPr>
            <a:normAutofit/>
          </a:bodyPr>
          <a:lstStyle/>
          <a:p>
            <a:r>
              <a:rPr lang="en-US" dirty="0"/>
              <a:t>Allow the user to see progression through time</a:t>
            </a:r>
          </a:p>
          <a:p>
            <a:pPr lvl="1"/>
            <a:r>
              <a:rPr lang="en-US" dirty="0"/>
              <a:t>Through color/hue,  trendlines, and animation</a:t>
            </a:r>
          </a:p>
          <a:p>
            <a:r>
              <a:rPr lang="en-US" dirty="0"/>
              <a:t>Take large datasets and display them in a way that is easy to view for the user</a:t>
            </a:r>
          </a:p>
          <a:p>
            <a:pPr lvl="1"/>
            <a:r>
              <a:rPr lang="en-US" dirty="0"/>
              <a:t>Color palette used called colorblind, usage of blue and orange rather than red and green</a:t>
            </a:r>
          </a:p>
          <a:p>
            <a:pPr lvl="1"/>
            <a:r>
              <a:rPr lang="en-US" dirty="0"/>
              <a:t>Gradient shading on maps along with country markers</a:t>
            </a:r>
          </a:p>
          <a:p>
            <a:r>
              <a:rPr lang="en-US" dirty="0"/>
              <a:t>Be able to highlight key trends and points</a:t>
            </a:r>
          </a:p>
          <a:p>
            <a:pPr lvl="1"/>
            <a:r>
              <a:rPr lang="en-US" dirty="0"/>
              <a:t>Usage of sub headers with smaller explainers</a:t>
            </a:r>
          </a:p>
          <a:p>
            <a:pPr lvl="1"/>
            <a:r>
              <a:rPr lang="en-US" dirty="0"/>
              <a:t>Colored trendlines</a:t>
            </a:r>
          </a:p>
          <a:p>
            <a:r>
              <a:rPr lang="en-US" dirty="0"/>
              <a:t>Make it feel more personal, but also convey the large-scale issue</a:t>
            </a:r>
          </a:p>
          <a:p>
            <a:pPr lvl="1"/>
            <a:r>
              <a:rPr lang="en-US" dirty="0"/>
              <a:t>Widgets that ask users opinion and allows them to explore the parts that interest them</a:t>
            </a:r>
          </a:p>
          <a:p>
            <a:pPr lvl="1"/>
            <a:r>
              <a:rPr lang="en-US" dirty="0"/>
              <a:t>Highlight variety of different countries without being overwhelming to the eye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6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EB3B-2412-B5CE-3BFB-277D3745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05877"/>
            <a:ext cx="7729728" cy="1188720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7F52-1D6C-FAD7-6A17-245EB25A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5" y="2638044"/>
            <a:ext cx="10833903" cy="3101983"/>
          </a:xfrm>
        </p:spPr>
        <p:txBody>
          <a:bodyPr>
            <a:normAutofit/>
          </a:bodyPr>
          <a:lstStyle/>
          <a:p>
            <a:r>
              <a:rPr lang="en-US" dirty="0"/>
              <a:t>The population opinions</a:t>
            </a:r>
          </a:p>
          <a:p>
            <a:pPr lvl="1"/>
            <a:r>
              <a:rPr lang="en-US" dirty="0"/>
              <a:t>Lowest percent population answered somewhat serious,  contradicts the idea of staying in the middle</a:t>
            </a:r>
          </a:p>
          <a:p>
            <a:r>
              <a:rPr lang="en-US" dirty="0"/>
              <a:t>EPA air quality standards vs the average of NO2, O3, and PM 2.5 per country</a:t>
            </a:r>
          </a:p>
          <a:p>
            <a:pPr lvl="1"/>
            <a:r>
              <a:rPr lang="en-US" dirty="0"/>
              <a:t>PM 2.5: under 12, O3 under 105,  NO2 under 99- seem to have some under control more than others</a:t>
            </a:r>
          </a:p>
          <a:p>
            <a:r>
              <a:rPr lang="en-US" dirty="0"/>
              <a:t>Billions of dollars spent multiple times a year on natural disasters, relation to DRR </a:t>
            </a:r>
          </a:p>
          <a:p>
            <a:r>
              <a:rPr lang="en-US" dirty="0"/>
              <a:t>Number of companies publishing sustainability reports</a:t>
            </a:r>
          </a:p>
          <a:p>
            <a:pPr lvl="1"/>
            <a:r>
              <a:rPr lang="en-US" dirty="0"/>
              <a:t>Hersey, Microsoft, Coca-Cola</a:t>
            </a:r>
          </a:p>
          <a:p>
            <a:r>
              <a:rPr lang="en-US" dirty="0"/>
              <a:t>Low amounts of data related to sustainability education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B46E4-B1E7-25C5-F3FB-DCB0183DDB8B}"/>
              </a:ext>
            </a:extLst>
          </p:cNvPr>
          <p:cNvSpPr txBox="1"/>
          <p:nvPr/>
        </p:nvSpPr>
        <p:spPr>
          <a:xfrm>
            <a:off x="3666673" y="2031654"/>
            <a:ext cx="450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https://w5yc5d3ouf4tznfvm9sz9r.streamlit.app/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7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B506-90AD-2D91-409A-A9928A6B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15" y="293360"/>
            <a:ext cx="3864864" cy="586316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9EA56-6211-E2BA-26C9-239EA999229E}"/>
              </a:ext>
            </a:extLst>
          </p:cNvPr>
          <p:cNvSpPr txBox="1"/>
          <p:nvPr/>
        </p:nvSpPr>
        <p:spPr>
          <a:xfrm>
            <a:off x="416689" y="1111170"/>
            <a:ext cx="99426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https://unstats.un.org/SDGMetadataAPI/api/Metadata/SDMXReport/G.EN_SCP_FRMN.1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https://unstats.un.org/SDGMetadataAPI/api/Metadata/SDMXReport/G.SE_GCEDESD_CUR.1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https://unstats.un.org/SDGMetadataAPI/api/Metadata/SDMXReport/G.SG_DSR_SILS.1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https://unstats.un.org/SDGMetadataAPI/api/Metadata/SDMXReport/G.SG_DSR_SFDRR.1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https://unstats.un.org/SDGMetadataAPI/api/Metadata/SDMXReport/G.SG_DSR_LGRGSR.1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https://www.fao.org/forestry/sofo/en/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http://gapm.io/dco2_consumption_historic</a:t>
            </a:r>
            <a:endParaRPr lang="en-US" sz="1400" dirty="0"/>
          </a:p>
          <a:p>
            <a:r>
              <a:rPr lang="en-US" sz="1400" dirty="0">
                <a:hlinkClick r:id="rId9"/>
              </a:rPr>
              <a:t>https://gapm.io/dclimate-change-perception</a:t>
            </a:r>
            <a:endParaRPr lang="en-US" sz="1400" dirty="0"/>
          </a:p>
          <a:p>
            <a:r>
              <a:rPr lang="en-US" sz="1400" dirty="0">
                <a:hlinkClick r:id="rId10"/>
              </a:rPr>
              <a:t>http://gapm.io/dhmles_nd</a:t>
            </a:r>
            <a:endParaRPr lang="en-US" sz="1400" dirty="0"/>
          </a:p>
          <a:p>
            <a:r>
              <a:rPr lang="en-US" sz="1400" dirty="0">
                <a:hlinkClick r:id="rId11"/>
              </a:rPr>
              <a:t>http://gapm.io/dnatdisasters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https://www.fao.org/forestry/sofo/en/</a:t>
            </a:r>
            <a:endParaRPr lang="en-US" sz="1400" dirty="0"/>
          </a:p>
          <a:p>
            <a:r>
              <a:rPr lang="en-US" sz="1400" dirty="0">
                <a:hlinkClick r:id="rId12"/>
              </a:rPr>
              <a:t>https://www.kaggle.com/datasets/kanchana1990/world-air-quality-data-2024-updated/data</a:t>
            </a:r>
            <a:endParaRPr lang="en-US" sz="1400" dirty="0"/>
          </a:p>
          <a:p>
            <a:r>
              <a:rPr lang="en-US" sz="1400" dirty="0">
                <a:hlinkClick r:id="rId13"/>
              </a:rPr>
              <a:t>https://www.ncei.noaa.gov/access/metadata/landing-page/bin/iso?id=gov.noaa.nodc:0209268</a:t>
            </a:r>
            <a:endParaRPr lang="en-US" sz="1400" dirty="0"/>
          </a:p>
          <a:p>
            <a:r>
              <a:rPr lang="en-US" sz="1400" dirty="0">
                <a:hlinkClick r:id="rId14"/>
              </a:rPr>
              <a:t>https://www.epa.gov/climate-indicators/climate-change-indicators-us-and-global-precipitation</a:t>
            </a:r>
            <a:endParaRPr lang="en-US" sz="1400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</a:rPr>
              <a:t>Based on free material from GAPMINDER.ORG, CC-BY LICENSE</a:t>
            </a:r>
            <a:endParaRPr lang="en-US" sz="1400" dirty="0"/>
          </a:p>
          <a:p>
            <a:r>
              <a:rPr lang="en-US" sz="1400" dirty="0"/>
              <a:t>Kanchana 1990. (2024). World Air Quality Data 2024 (Updated) [Data set]. Kaggle. https://</a:t>
            </a:r>
            <a:r>
              <a:rPr lang="en-US" sz="1400" dirty="0" err="1"/>
              <a:t>doi.org</a:t>
            </a:r>
            <a:r>
              <a:rPr lang="en-US" sz="1400" dirty="0"/>
              <a:t>/10.34740/KAGGLE/DSV/7939271</a:t>
            </a:r>
          </a:p>
          <a:p>
            <a:r>
              <a:rPr lang="en-US" sz="1400" b="0" i="0" dirty="0">
                <a:solidFill>
                  <a:srgbClr val="1B1B1B"/>
                </a:solidFill>
                <a:effectLst/>
              </a:rPr>
              <a:t>NOAA (National Oceanic and Atmospheric Administration). 2022. Climate at a glance. Accessed March 2024. </a:t>
            </a:r>
            <a:r>
              <a:rPr lang="en-US" sz="1400" b="0" i="0" dirty="0">
                <a:solidFill>
                  <a:srgbClr val="005EA2"/>
                </a:solidFill>
                <a:effectLst/>
                <a:hlinkClick r:id="rId15"/>
              </a:rPr>
              <a:t>www.ncdc.noaa.gov/cag</a:t>
            </a:r>
            <a:r>
              <a:rPr lang="en-US" sz="1400" b="0" i="0" dirty="0">
                <a:solidFill>
                  <a:srgbClr val="1B1B1B"/>
                </a:solidFill>
                <a:effectLst/>
              </a:rPr>
              <a:t>.</a:t>
            </a:r>
          </a:p>
          <a:p>
            <a:r>
              <a:rPr lang="en-US" sz="1400" b="0" i="0" dirty="0">
                <a:solidFill>
                  <a:srgbClr val="212529"/>
                </a:solidFill>
                <a:effectLst/>
              </a:rPr>
              <a:t>Smith, Adam B. (2020). U.S. Billion-dollar Weather and Climate Disasters, 1980 - present (NCEI Accession 0209268). NOAA National Centers for Environmental Information. Dataset. https://</a:t>
            </a:r>
            <a:r>
              <a:rPr lang="en-US" sz="1400" b="0" i="0" dirty="0" err="1">
                <a:solidFill>
                  <a:srgbClr val="212529"/>
                </a:solidFill>
                <a:effectLst/>
              </a:rPr>
              <a:t>doi.org</a:t>
            </a:r>
            <a:r>
              <a:rPr lang="en-US" sz="1400" b="0" i="0" dirty="0">
                <a:solidFill>
                  <a:srgbClr val="212529"/>
                </a:solidFill>
                <a:effectLst/>
              </a:rPr>
              <a:t>/10.25921/stkw-7w73. Accessed [3/27/24].</a:t>
            </a:r>
          </a:p>
          <a:p>
            <a:r>
              <a:rPr lang="en-US" sz="1400" dirty="0">
                <a:solidFill>
                  <a:srgbClr val="1B1B1B"/>
                </a:solidFill>
              </a:rPr>
              <a:t>UN </a:t>
            </a:r>
            <a:r>
              <a:rPr lang="en-US" sz="1400" b="0" i="0" dirty="0">
                <a:solidFill>
                  <a:srgbClr val="1B1B1B"/>
                </a:solidFill>
                <a:effectLst/>
              </a:rPr>
              <a:t>(United Nations SDG Indicators Database). </a:t>
            </a:r>
            <a:r>
              <a:rPr lang="en-US" sz="1400" dirty="0">
                <a:solidFill>
                  <a:srgbClr val="1B1B1B"/>
                </a:solidFill>
              </a:rPr>
              <a:t>SDG Metadata API</a:t>
            </a:r>
            <a:r>
              <a:rPr lang="en-US" sz="1400" b="0" i="0" dirty="0">
                <a:solidFill>
                  <a:srgbClr val="1B1B1B"/>
                </a:solidFill>
                <a:effectLst/>
              </a:rPr>
              <a:t>. Accessed March 2024.</a:t>
            </a:r>
          </a:p>
          <a:p>
            <a:endParaRPr lang="en-US" sz="1400" b="0" i="0" dirty="0">
              <a:solidFill>
                <a:srgbClr val="1B1B1B"/>
              </a:solidFill>
              <a:effectLst/>
              <a:latin typeface="Source Sans Pro Web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678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2347</TotalTime>
  <Words>707</Words>
  <Application>Microsoft Macintosh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Source Sans Pro Web</vt:lpstr>
      <vt:lpstr>Wingdings</vt:lpstr>
      <vt:lpstr>Parcel</vt:lpstr>
      <vt:lpstr>Analyzing the world’s response to climate change</vt:lpstr>
      <vt:lpstr>Topic goals</vt:lpstr>
      <vt:lpstr>Visualization goals</vt:lpstr>
      <vt:lpstr>takeaways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world’s response to climate change</dc:title>
  <dc:creator>Mackenzie Klein</dc:creator>
  <cp:lastModifiedBy>Mackenzie Klein</cp:lastModifiedBy>
  <cp:revision>1</cp:revision>
  <dcterms:created xsi:type="dcterms:W3CDTF">2024-04-30T04:12:20Z</dcterms:created>
  <dcterms:modified xsi:type="dcterms:W3CDTF">2024-05-01T19:19:47Z</dcterms:modified>
</cp:coreProperties>
</file>