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64" r:id="rId4"/>
  </p:sldMasterIdLst>
  <p:notesMasterIdLst>
    <p:notesMasterId r:id="rId13"/>
  </p:notesMasterIdLst>
  <p:sldIdLst>
    <p:sldId id="274" r:id="rId5"/>
    <p:sldId id="256" r:id="rId6"/>
    <p:sldId id="275" r:id="rId7"/>
    <p:sldId id="261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A0000"/>
    <a:srgbClr val="FFD9D9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 snapToObjects="1">
      <p:cViewPr varScale="1">
        <p:scale>
          <a:sx n="41" d="100"/>
          <a:sy n="41" d="100"/>
        </p:scale>
        <p:origin x="66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8571-C43A-49C7-B0FF-0C00CE8DC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DEA86-0266-4BCB-AC64-F9FB564D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4C52-F4C9-45FE-BAEE-A2FC0765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FD6B-8B67-4581-945B-A45967A6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5054-09C6-4BCB-8F42-52CCAF3F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BC8A-D5D2-4B38-8DE1-1C272B46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B2567-376B-4EB1-B6C4-D51A5E76A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1508-4E5A-477D-AAC2-ABD7E046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1174-D3E7-464F-8EAC-3BA56B52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CB9D-95E3-4029-BFB9-4CD8E5C0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4EB94-6BF4-4BCF-8E4D-62761F9C9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9EA2E-5E47-4044-A9F4-F2572C11A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AE90-E32A-4322-9C68-E5CDDFC9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9B597-6B48-4910-8C01-9629DF03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B4D3-14E5-4C05-B03D-74B8614D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CE85-B375-4728-8B39-BC6E932F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0133-28A1-4224-8A95-4727D6ED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B335-1587-414E-9CEC-9A97D7C2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22C63-1AB5-451D-9362-95236632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8674-EA0E-445F-8C57-54A84A99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D818-1229-4839-BEBF-0EADC357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1C48-4946-41DA-8B0F-E9D75C83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89B5-9B37-4B3C-AB55-A0051A28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09CB-DDDB-7949-A85C-355CAB3D7576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3371-56F1-4E35-93EA-E3A69618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7405-3117-4761-B8EC-2D32F06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1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FC93-7287-4E4C-A429-0FE3342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FEFB-958F-4A28-8943-C17432969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864A3-DAAA-4AC3-AFE1-99631C80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8B85-0D76-4E9E-A7F8-201BF7F4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0675-26A0-4E33-9F7F-98F786C0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0313-D6F1-4D03-9EE1-C87435FB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2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9D67-DB37-447F-8250-702E104E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CC9E-614E-4E74-8169-83DC76FA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4F4A0-BEFD-4626-9A3A-483F217E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F8182-76E9-4522-BFA4-E2CFAFC99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FEBE0-FC1A-4684-BE7B-0B4E12894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256AE-82D0-4FF6-BA4E-5800E772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9622A-7D5C-4AC5-B8DA-0ECF516A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D13F9-47FA-495A-9EF8-D3974D0C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C7A1-E25A-4736-AD9E-571EC2D8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282D7-7495-409A-833E-D94125BA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ABEE6-4C06-4E76-BA10-FAC8F879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B2854-C2D8-4693-B86A-2B646794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E80F1-6101-43B9-88E4-AF1B2ADE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A94A1-7169-4B95-93AB-FA45CAA1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D9D5D-A70A-46D9-8CE2-A3B8A17A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80B6-9701-48DB-87D4-2F85141E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9699-8312-4704-9A61-5917CFE5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DFEB5-78CB-47CC-8595-FD95F659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9AAA-4560-4721-93D2-90962453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2F23-C2C2-4CEF-8842-DC9483DE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5EA3F-8F1C-466B-BC46-927279ED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14A0-C4E8-4D47-9322-3F715645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A8659-90EB-41F6-9024-9D60E0656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BA47D-3F8C-45C3-8E90-615D61C0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69263-C901-47E6-A5E1-00CAA897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1A587-2834-45E8-9A00-1B0D4216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D12FA-0829-42A9-B8D1-FE467D25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5180F-D048-4967-BB27-97A12F4C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BF9E-A16B-4315-BF22-159B0B66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4807-7E3D-4DD3-87F4-1DAA3BC77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6D2D-DD65-7542-B616-C09BD0686257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AAC1-499F-4829-89B8-B76089925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5866-743E-4663-B6AC-529A3B819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bility.gov/how-to-and-tools/methods/system-usability-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l-free-download.com/free-photos/download/food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A bunch of food sitting on a table&#10;&#10;Description automatically generated">
            <a:extLst>
              <a:ext uri="{FF2B5EF4-FFF2-40B4-BE49-F238E27FC236}">
                <a16:creationId xmlns:a16="http://schemas.microsoft.com/office/drawing/2014/main" id="{AE20446A-F0CA-40F6-B99D-64E0327E3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68" r="-1" b="148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angle 50">
            <a:extLst>
              <a:ext uri="{FF2B5EF4-FFF2-40B4-BE49-F238E27FC236}">
                <a16:creationId xmlns:a16="http://schemas.microsoft.com/office/drawing/2014/main" id="{C1FBCB95-389E-4A3B-A32D-E5E26CD8F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298A4E45-233B-4B5C-B9A3-2791BF6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52051-4010-42B1-A150-D654CDFD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804" y="2280543"/>
            <a:ext cx="7708392" cy="1617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/>
              <a:t>FAVE-FOODS</a:t>
            </a:r>
            <a:br>
              <a:rPr lang="en-US" sz="5100" dirty="0"/>
            </a:br>
            <a:r>
              <a:rPr lang="en-US" sz="5100" dirty="0"/>
              <a:t>Eat. Review. Share.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E3529E-21C5-4225-9588-9C4F79790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804" y="3898231"/>
            <a:ext cx="7708392" cy="6990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By: Michelle Ackley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8BCD-4562-437C-BF08-3D8D156D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FAB73BC-B049-4115-A692-8D63A059BFB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017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Fave</a:t>
            </a:r>
            <a:r>
              <a:rPr lang="en-US" sz="4400" dirty="0"/>
              <a:t>-Foods Goals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  <a:buSzPct val="95000"/>
            </a:pPr>
            <a:r>
              <a:rPr lang="en-US" sz="2200" b="1" dirty="0" err="1"/>
              <a:t>Fave</a:t>
            </a:r>
            <a:r>
              <a:rPr lang="en-US" sz="2200" b="1" dirty="0"/>
              <a:t>-Foods is a mobile application that will allow: 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/>
              <a:t>Customers to review and share their dish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/>
              <a:t>Future customers to see credible food reviews 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/>
              <a:t>Restaurants to increase customer satisfaction</a:t>
            </a:r>
          </a:p>
        </p:txBody>
      </p:sp>
      <p:pic>
        <p:nvPicPr>
          <p:cNvPr id="4" name="Picture 3" descr="A bunch of food sitting on a table&#10;&#10;Description automatically generated">
            <a:extLst>
              <a:ext uri="{FF2B5EF4-FFF2-40B4-BE49-F238E27FC236}">
                <a16:creationId xmlns:a16="http://schemas.microsoft.com/office/drawing/2014/main" id="{76E4B66A-A590-4951-B51B-DD70CB3EA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1" r="2261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unch of food sitting on a table&#10;&#10;Description automatically generated">
            <a:extLst>
              <a:ext uri="{FF2B5EF4-FFF2-40B4-BE49-F238E27FC236}">
                <a16:creationId xmlns:a16="http://schemas.microsoft.com/office/drawing/2014/main" id="{76E4B66A-A590-4951-B51B-DD70CB3EA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075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072" y="819284"/>
            <a:ext cx="5583928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Software Requirements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97" y="2272143"/>
            <a:ext cx="4706803" cy="422366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User’s Mobile Device Needs: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iOS or Android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Touchscreen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Fully Functional Keyboard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Network Connectivity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Camera (Optional)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GPS Capabilities (Optional)</a:t>
            </a:r>
          </a:p>
          <a:p>
            <a:pPr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Fave</a:t>
            </a:r>
            <a:r>
              <a:rPr lang="en-US" sz="2000" b="1" dirty="0">
                <a:solidFill>
                  <a:srgbClr val="000000"/>
                </a:solidFill>
              </a:rPr>
              <a:t>-Foods Needs: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Database</a:t>
            </a:r>
          </a:p>
          <a:p>
            <a:pPr marL="457200" lvl="2" indent="-228600" algn="l">
              <a:lnSpc>
                <a:spcPct val="150000"/>
              </a:lnSpc>
              <a:spcBef>
                <a:spcPts val="0"/>
              </a:spcBef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38548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unch of food sitting on a table&#10;&#10;Description automatically generated">
            <a:extLst>
              <a:ext uri="{FF2B5EF4-FFF2-40B4-BE49-F238E27FC236}">
                <a16:creationId xmlns:a16="http://schemas.microsoft.com/office/drawing/2014/main" id="{99147EF6-18A8-47C3-A01B-09B68140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065" r="-1" b="1717"/>
          <a:stretch/>
        </p:blipFill>
        <p:spPr>
          <a:xfrm>
            <a:off x="6706581" y="2247531"/>
            <a:ext cx="5485419" cy="4610469"/>
          </a:xfrm>
          <a:custGeom>
            <a:avLst/>
            <a:gdLst>
              <a:gd name="connsiteX0" fmla="*/ 3140343 w 5485419"/>
              <a:gd name="connsiteY0" fmla="*/ 0 h 4610469"/>
              <a:gd name="connsiteX1" fmla="*/ 5360901 w 5485419"/>
              <a:gd name="connsiteY1" fmla="*/ 919786 h 4610469"/>
              <a:gd name="connsiteX2" fmla="*/ 5485419 w 5485419"/>
              <a:gd name="connsiteY2" fmla="*/ 1056789 h 4610469"/>
              <a:gd name="connsiteX3" fmla="*/ 5485419 w 5485419"/>
              <a:gd name="connsiteY3" fmla="*/ 4610469 h 4610469"/>
              <a:gd name="connsiteX4" fmla="*/ 366137 w 5485419"/>
              <a:gd name="connsiteY4" fmla="*/ 4610469 h 4610469"/>
              <a:gd name="connsiteX5" fmla="*/ 246784 w 5485419"/>
              <a:gd name="connsiteY5" fmla="*/ 4362707 h 4610469"/>
              <a:gd name="connsiteX6" fmla="*/ 0 w 5485419"/>
              <a:gd name="connsiteY6" fmla="*/ 3140344 h 4610469"/>
              <a:gd name="connsiteX7" fmla="*/ 3140343 w 5485419"/>
              <a:gd name="connsiteY7" fmla="*/ 0 h 461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5419" h="4610469">
                <a:moveTo>
                  <a:pt x="3140343" y="0"/>
                </a:moveTo>
                <a:cubicBezTo>
                  <a:pt x="4007525" y="0"/>
                  <a:pt x="4792611" y="351495"/>
                  <a:pt x="5360901" y="919786"/>
                </a:cubicBezTo>
                <a:lnTo>
                  <a:pt x="5485419" y="1056789"/>
                </a:lnTo>
                <a:lnTo>
                  <a:pt x="5485419" y="4610469"/>
                </a:lnTo>
                <a:lnTo>
                  <a:pt x="366137" y="4610469"/>
                </a:lnTo>
                <a:lnTo>
                  <a:pt x="246784" y="4362707"/>
                </a:lnTo>
                <a:cubicBezTo>
                  <a:pt x="87874" y="3987002"/>
                  <a:pt x="0" y="3573935"/>
                  <a:pt x="0" y="3140344"/>
                </a:cubicBezTo>
                <a:cubicBezTo>
                  <a:pt x="0" y="1405980"/>
                  <a:pt x="1405980" y="0"/>
                  <a:pt x="3140343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4E21C5-389D-422D-A5F4-0FF812579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521" r="-1" b="19007"/>
          <a:stretch/>
        </p:blipFill>
        <p:spPr>
          <a:xfrm>
            <a:off x="6219440" y="1"/>
            <a:ext cx="4548867" cy="2614366"/>
          </a:xfrm>
          <a:custGeom>
            <a:avLst/>
            <a:gdLst>
              <a:gd name="connsiteX0" fmla="*/ 28132 w 4548867"/>
              <a:gd name="connsiteY0" fmla="*/ 0 h 2614366"/>
              <a:gd name="connsiteX1" fmla="*/ 4520736 w 4548867"/>
              <a:gd name="connsiteY1" fmla="*/ 0 h 2614366"/>
              <a:gd name="connsiteX2" fmla="*/ 4537124 w 4548867"/>
              <a:gd name="connsiteY2" fmla="*/ 107385 h 2614366"/>
              <a:gd name="connsiteX3" fmla="*/ 4548867 w 4548867"/>
              <a:gd name="connsiteY3" fmla="*/ 339933 h 2614366"/>
              <a:gd name="connsiteX4" fmla="*/ 2274434 w 4548867"/>
              <a:gd name="connsiteY4" fmla="*/ 2614366 h 2614366"/>
              <a:gd name="connsiteX5" fmla="*/ 0 w 4548867"/>
              <a:gd name="connsiteY5" fmla="*/ 339933 h 2614366"/>
              <a:gd name="connsiteX6" fmla="*/ 11743 w 4548867"/>
              <a:gd name="connsiteY6" fmla="*/ 107385 h 261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8867" h="2614366">
                <a:moveTo>
                  <a:pt x="28132" y="0"/>
                </a:moveTo>
                <a:lnTo>
                  <a:pt x="4520736" y="0"/>
                </a:lnTo>
                <a:lnTo>
                  <a:pt x="4537124" y="107385"/>
                </a:lnTo>
                <a:cubicBezTo>
                  <a:pt x="4544889" y="183845"/>
                  <a:pt x="4548867" y="261424"/>
                  <a:pt x="4548867" y="339933"/>
                </a:cubicBezTo>
                <a:cubicBezTo>
                  <a:pt x="4548867" y="1596068"/>
                  <a:pt x="3530568" y="2614366"/>
                  <a:pt x="2274434" y="2614366"/>
                </a:cubicBezTo>
                <a:cubicBezTo>
                  <a:pt x="1018299" y="2614366"/>
                  <a:pt x="0" y="1596068"/>
                  <a:pt x="0" y="339933"/>
                </a:cubicBezTo>
                <a:cubicBezTo>
                  <a:pt x="0" y="261424"/>
                  <a:pt x="3978" y="183845"/>
                  <a:pt x="11743" y="107385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37BAF8-EA97-496B-9DF6-3D53B6A19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802955"/>
            <a:ext cx="5290594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cs typeface="Segoe UI Semibold" panose="020B0702040204020203" pitchFamily="34" charset="0"/>
              </a:rPr>
              <a:t>Design Specifications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3F0330-9404-4C0E-81A3-996D6768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61" y="2421682"/>
            <a:ext cx="5900920" cy="363928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Target audience: young adults &amp; professionals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Responsive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Crisp red logo w/ white knife &amp; fork creating an “X”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Icons/Buttons clearly represent what they accomplish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Explicit symmetric layout throughout </a:t>
            </a:r>
            <a:r>
              <a:rPr lang="en-US" sz="2000" dirty="0" err="1">
                <a:solidFill>
                  <a:srgbClr val="000000"/>
                </a:solidFill>
              </a:rPr>
              <a:t>Fave</a:t>
            </a:r>
            <a:r>
              <a:rPr lang="en-US" sz="2000" dirty="0">
                <a:solidFill>
                  <a:srgbClr val="000000"/>
                </a:solidFill>
              </a:rPr>
              <a:t>-Foods app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5767369" cy="1676603"/>
          </a:xfrm>
        </p:spPr>
        <p:txBody>
          <a:bodyPr>
            <a:normAutofit/>
          </a:bodyPr>
          <a:lstStyle/>
          <a:p>
            <a:r>
              <a:rPr lang="en-US" dirty="0">
                <a:cs typeface="Segoe UI Semibold" panose="020B0702040204020203" pitchFamily="34" charset="0"/>
              </a:rPr>
              <a:t>Usability Evaluation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E176-E9EE-460D-BA23-670D6A69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21" y="2168185"/>
            <a:ext cx="6179382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Users Will Be Evaluated Through: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Surveys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Questionnaires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Observations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dirty="0"/>
              <a:t>System Usability Scale:</a:t>
            </a:r>
          </a:p>
          <a:p>
            <a:pPr marL="800100" lvl="2" indent="-342900">
              <a:lnSpc>
                <a:spcPct val="100000"/>
              </a:lnSpc>
            </a:pPr>
            <a:r>
              <a:rPr lang="en-US" sz="1900" dirty="0"/>
              <a:t>10 question questionnaire about application usability</a:t>
            </a:r>
          </a:p>
          <a:p>
            <a:pPr marL="800100" lvl="2" indent="-342900">
              <a:lnSpc>
                <a:spcPct val="100000"/>
              </a:lnSpc>
            </a:pPr>
            <a:r>
              <a:rPr lang="en-US" sz="1900" dirty="0"/>
              <a:t>Outputs a score that tells ranks the apps usability</a:t>
            </a:r>
          </a:p>
        </p:txBody>
      </p:sp>
      <p:pic>
        <p:nvPicPr>
          <p:cNvPr id="9" name="Picture 8" descr="A bunch of food sitting on a table&#10;&#10;Description automatically generated">
            <a:extLst>
              <a:ext uri="{FF2B5EF4-FFF2-40B4-BE49-F238E27FC236}">
                <a16:creationId xmlns:a16="http://schemas.microsoft.com/office/drawing/2014/main" id="{EB297FEA-322C-46C2-B34E-E3527E299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6" r="-2" b="-2"/>
          <a:stretch/>
        </p:blipFill>
        <p:spPr>
          <a:xfrm>
            <a:off x="6669656" y="920229"/>
            <a:ext cx="4913091" cy="50175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126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2B6A-2093-4C28-834B-0643CE49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Usability Test Plan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EBAA-C904-407F-A94B-95527DB4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2" y="2222229"/>
            <a:ext cx="6313150" cy="40272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b="1" dirty="0">
                <a:cs typeface="Segoe UI" panose="020B0502040204020203" pitchFamily="34" charset="0"/>
              </a:rPr>
              <a:t>Test Overview: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1 – Retrieve select participants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2 – Active participants sign consent form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3 – Briefed on test plan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4 – Receive camera and cradle for observation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5 – Accomplish each task without direct distraction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6 – During testing, user will take notes 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7 – Participants complete post test questionnaire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8 – Final debrief with participants 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9 – Compile all data to develop a final report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cs typeface="Segoe UI" panose="020B0502040204020203" pitchFamily="34" charset="0"/>
              </a:rPr>
              <a:t>Step 10 – Implement plan to resolve any exposed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0AAE-E305-43D1-ACB3-AE02F720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Picture 5" descr="A bunch of food sitting on a table&#10;&#10;Description automatically generated">
            <a:extLst>
              <a:ext uri="{FF2B5EF4-FFF2-40B4-BE49-F238E27FC236}">
                <a16:creationId xmlns:a16="http://schemas.microsoft.com/office/drawing/2014/main" id="{34E1C86D-E4C5-4277-8B06-BA076D7A7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333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AB33A24A-BCF8-4A1C-A32E-F9EF3C81EFE2}"/>
              </a:ext>
            </a:extLst>
          </p:cNvPr>
          <p:cNvSpPr txBox="1"/>
          <p:nvPr/>
        </p:nvSpPr>
        <p:spPr>
          <a:xfrm>
            <a:off x="605483" y="365125"/>
            <a:ext cx="10971508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Fave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-Foods Interface Screenshot</a:t>
            </a:r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B8F49075-FC3E-450D-B7AF-D4FB032D6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02" y="1825626"/>
            <a:ext cx="8210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E932-264D-44F6-A795-7CAAAA9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cs typeface="Segoe UI Semibold" panose="020B0702040204020203" pitchFamily="34" charset="0"/>
              </a:rPr>
              <a:t>References</a:t>
            </a:r>
          </a:p>
        </p:txBody>
      </p:sp>
      <p:pic>
        <p:nvPicPr>
          <p:cNvPr id="5" name="Picture 4" descr="A bunch of food sitting on a table&#10;&#10;Description automatically generated">
            <a:extLst>
              <a:ext uri="{FF2B5EF4-FFF2-40B4-BE49-F238E27FC236}">
                <a16:creationId xmlns:a16="http://schemas.microsoft.com/office/drawing/2014/main" id="{1B940488-75E0-48A1-9CC6-80FD50EA0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2" r="2261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89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CBA3-A796-4EE4-9AE1-513B94EB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674" y="2429023"/>
            <a:ext cx="7082797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dirty="0">
                <a:cs typeface="Segoe UI" panose="020B0502040204020203" pitchFamily="34" charset="0"/>
              </a:rPr>
              <a:t>Conley, V. (2016). What is usability? Retrieved from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dirty="0">
                <a:cs typeface="Segoe UI" panose="020B0502040204020203" pitchFamily="34" charset="0"/>
              </a:rPr>
              <a:t>	http://slideplayer.com/slide/7675488/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dirty="0">
                <a:cs typeface="Segoe UI" panose="020B0502040204020203" pitchFamily="34" charset="0"/>
              </a:rPr>
              <a:t>Mifsud, J. (2016, March 21). Usability testing of mobile applications. Retrieved from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dirty="0">
                <a:cs typeface="Segoe UI" panose="020B0502040204020203" pitchFamily="34" charset="0"/>
              </a:rPr>
              <a:t>	https://usabilitygeek.com/usability-testing-mobile-applications/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dirty="0">
                <a:cs typeface="Segoe UI" panose="020B0502040204020203" pitchFamily="34" charset="0"/>
              </a:rPr>
              <a:t>[Photograph of Pizza, Wings, and Veggies] (2019).Retrieved from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dirty="0">
                <a:cs typeface="Segoe UI" panose="020B0502040204020203" pitchFamily="34" charset="0"/>
              </a:rPr>
              <a:t>	http://prestofoods.com/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1600" dirty="0">
                <a:cs typeface="Segoe UI" panose="020B0502040204020203" pitchFamily="34" charset="0"/>
              </a:rPr>
              <a:t>Usability.gov. (2019). System usability scale. Retrieved from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it-IT" sz="1600" dirty="0">
                <a:cs typeface="Segoe UI" panose="020B0502040204020203" pitchFamily="34" charset="0"/>
              </a:rPr>
              <a:t>	</a:t>
            </a:r>
            <a:r>
              <a:rPr lang="it-IT" sz="1600" dirty="0"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https://www.usability.gov/how-to-and-tools/methods/system-usability-</a:t>
            </a:r>
            <a:r>
              <a:rPr lang="it-IT" sz="1600" dirty="0">
                <a:cs typeface="Segoe UI" panose="020B0502040204020203" pitchFamily="34" charset="0"/>
              </a:rPr>
              <a:t>	scale.html</a:t>
            </a:r>
            <a:endParaRPr lang="en-US" sz="1600" dirty="0">
              <a:cs typeface="Segoe UI" panose="020B0502040204020203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dirty="0">
                <a:cs typeface="Segoe UI" panose="020B0502040204020203" pitchFamily="34" charset="0"/>
              </a:rPr>
              <a:t>Zcool.com.cn. (n.d.). Photograph of Chicken and Fries. Retrieved from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dirty="0">
                <a:cs typeface="Segoe UI" panose="020B0502040204020203" pitchFamily="34" charset="0"/>
              </a:rPr>
              <a:t>	</a:t>
            </a:r>
            <a:r>
              <a:rPr lang="en-US" sz="1600" u="sng" dirty="0"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https://all-free-download.com/free-photos/download/food-</a:t>
            </a:r>
            <a:r>
              <a:rPr lang="en-US" sz="1600" dirty="0">
                <a:cs typeface="Segoe UI" panose="020B0502040204020203" pitchFamily="34" charset="0"/>
              </a:rPr>
              <a:t>	picture-03-hd-pictures_167556.html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5A716-0FB8-4E73-A178-FE9626E9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1AD0D-5AA3-43A0-84D8-AC6974CB916D}">
  <ds:schemaRefs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C3065C-8148-474B-B749-16DE84A0A9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7C3DB3-DEEE-473B-BDFC-C01382482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FAVE-FOODS Eat. Review. Share.</vt:lpstr>
      <vt:lpstr>Fave-Foods Goals</vt:lpstr>
      <vt:lpstr>Software Requirements</vt:lpstr>
      <vt:lpstr>Design Specifications</vt:lpstr>
      <vt:lpstr>Usability Evaluation Plan</vt:lpstr>
      <vt:lpstr>Usability Test Plan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2019-04-21T18:12:13Z</dcterms:created>
  <dcterms:modified xsi:type="dcterms:W3CDTF">2019-07-02T05:54:17Z</dcterms:modified>
</cp:coreProperties>
</file>