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5" r:id="rId5"/>
    <p:sldId id="270" r:id="rId6"/>
    <p:sldId id="271" r:id="rId7"/>
    <p:sldId id="267" r:id="rId8"/>
    <p:sldId id="266" r:id="rId9"/>
    <p:sldId id="262" r:id="rId10"/>
    <p:sldId id="264" r:id="rId11"/>
    <p:sldId id="268" r:id="rId12"/>
    <p:sldId id="280" r:id="rId13"/>
    <p:sldId id="275" r:id="rId14"/>
    <p:sldId id="276" r:id="rId15"/>
    <p:sldId id="279" r:id="rId16"/>
    <p:sldId id="277" r:id="rId17"/>
    <p:sldId id="273" r:id="rId18"/>
    <p:sldId id="261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9033A-E4CD-4FA2-ACEE-167E2D053252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533A-B203-4BAA-9B3A-DFEB50E53B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1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03BD-E254-4114-AB3C-45C61DA9BE6B}" type="datetime1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13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571D-4977-4ADE-80E2-AF7CBE514ADE}" type="datetime1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74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3B7D-F6FF-4075-8F5C-EA4CB4216831}" type="datetime1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65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300-278C-4919-88A1-34295EEA40FE}" type="datetime1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15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EFC6-0B72-4B58-BAAA-C938F834E522}" type="datetime1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610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B954-3242-4E55-9FF9-EAE7054506EF}" type="datetime1">
              <a:rPr lang="pl-PL" smtClean="0"/>
              <a:t>18.12.2019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85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1BD3-CFD9-46F4-909D-1408701C24BB}" type="datetime1">
              <a:rPr lang="pl-PL" smtClean="0"/>
              <a:t>18.12.2019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0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8F6-05E7-4EF0-895F-B0A03E2A76ED}" type="datetime1">
              <a:rPr lang="pl-PL" smtClean="0"/>
              <a:t>18.12.2019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1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EE4-ACC6-4E80-86F2-CEE54752CF35}" type="datetime1">
              <a:rPr lang="pl-PL" smtClean="0"/>
              <a:t>18.12.2019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2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AE1-0951-49D6-BF5B-C54CBC7704DF}" type="datetime1">
              <a:rPr lang="pl-PL" smtClean="0"/>
              <a:t>18.12.2019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32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311-A417-4D55-B640-70CFD346A952}" type="datetime1">
              <a:rPr lang="pl-PL" smtClean="0"/>
              <a:t>18.12.2019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8097-4537-49DE-8D29-6FF8D929B5C1}" type="datetime1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7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A692DD-AD8B-48DD-AE78-EB379A41D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Modelowanie i sterowanie rozmyte nieliniowego obiektu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FA4480-6CE0-472E-9EB1-516961C2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 Autor: Maciej Kłos</a:t>
            </a:r>
          </a:p>
          <a:p>
            <a:r>
              <a:rPr lang="pl-PL" dirty="0"/>
              <a:t>Opiekun pracy dyplomowej: dr inż. Piotr </a:t>
            </a:r>
            <a:r>
              <a:rPr lang="pl-PL" dirty="0" err="1"/>
              <a:t>Marusak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795484-77D1-4B91-8A00-61D1B6CD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138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EAB424-8E78-4101-9B9B-298788FE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85CD972-FDAB-4BD4-B4CB-C4FBE573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" y="2295525"/>
            <a:ext cx="4699084" cy="35280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18669A0-25F0-4A21-86B3-6A6124175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16" y="2295525"/>
            <a:ext cx="4699084" cy="352800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AC576F-7D8C-475D-8E6D-F0EF693F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631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3400E2-2837-403F-9B73-53E4CAD1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działanie klasycznego regulatora DMC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C0541EB-BD49-415F-845C-1FE31064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49" y="1908294"/>
            <a:ext cx="5575501" cy="4186000"/>
          </a:xfr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D20786F-BF62-4FD2-AD32-2DBD880D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789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928F2-1887-40AE-9F88-1A110487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252AC-2962-4360-8BF2-6A94EFC2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Funkcje przynależności: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B211592-F299-48EC-9868-3E59350DD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49" y="2306874"/>
            <a:ext cx="5575501" cy="4186000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E82641A-DCF7-4717-B623-48D87EB6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81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C6088D-3A4F-4D55-88B8-B246B75F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E0C40F-33D2-4C36-AD28-599FD53E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Dobranie następników funkcji</a:t>
            </a:r>
          </a:p>
          <a:p>
            <a:pPr lvl="1"/>
            <a:r>
              <a:rPr lang="pl-PL" dirty="0"/>
              <a:t>Modele liniowe w kilku punktach linearyzacji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380E92D-03CB-4006-A92B-9D67AD6F5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5" y="3004431"/>
            <a:ext cx="4315485" cy="32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FE0E238-8D1E-4551-AF13-8AEAB54F3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04431"/>
            <a:ext cx="4315486" cy="3240000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A99F40-09EF-4E47-B030-C8F72DB3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A77A22-F082-440E-8E36-96A10325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DA38FF-EF85-48D8-B3D2-5B01E300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każdej iteracji:</a:t>
            </a:r>
          </a:p>
          <a:p>
            <a:pPr lvl="1"/>
            <a:r>
              <a:rPr lang="pl-PL" dirty="0"/>
              <a:t>Obliczenie wyjść poszczególnych liniowych modeli lokalnych</a:t>
            </a:r>
          </a:p>
          <a:p>
            <a:pPr lvl="1"/>
            <a:r>
              <a:rPr lang="pl-PL" dirty="0"/>
              <a:t>Obliczanie wartości funkcji przynależności</a:t>
            </a:r>
          </a:p>
          <a:p>
            <a:pPr lvl="1"/>
            <a:r>
              <a:rPr lang="pl-PL" dirty="0"/>
              <a:t>Obliczenie wyjścia modelu jako średniej ważonej wyjść modeli lokalnych z wagami wartości funkcji przynależności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EAAAB82-B37A-4794-8AEA-8FD5B206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083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FBFB30-5742-45EE-BC00-7ED48F84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 – rezultaty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C538ACB-9BE4-4FFF-A8C8-1F0D42B13660}"/>
              </a:ext>
            </a:extLst>
          </p:cNvPr>
          <p:cNvSpPr txBox="1"/>
          <p:nvPr/>
        </p:nvSpPr>
        <p:spPr>
          <a:xfrm>
            <a:off x="0" y="5696350"/>
            <a:ext cx="4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Model rozmyty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02B3C5B-785E-4E74-B385-5A5A107F5750}"/>
              </a:ext>
            </a:extLst>
          </p:cNvPr>
          <p:cNvSpPr txBox="1"/>
          <p:nvPr/>
        </p:nvSpPr>
        <p:spPr>
          <a:xfrm>
            <a:off x="4444916" y="5696350"/>
            <a:ext cx="4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Obiekt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11E18553-0693-44EB-AB57-83FCD281D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16" y="2168350"/>
            <a:ext cx="4699084" cy="3528000"/>
          </a:xfr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DC694D5-B919-489C-BECB-3AE408E1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15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2B070CD-8FF7-44A2-8B4E-140998DB7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350"/>
            <a:ext cx="4699084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2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FBFB30-5742-45EE-BC00-7ED48F84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 – rezultaty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7CB8F47-AB53-4D01-918F-20F740EEA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16" y="2168350"/>
            <a:ext cx="4699084" cy="3528000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C538ACB-9BE4-4FFF-A8C8-1F0D42B13660}"/>
              </a:ext>
            </a:extLst>
          </p:cNvPr>
          <p:cNvSpPr txBox="1"/>
          <p:nvPr/>
        </p:nvSpPr>
        <p:spPr>
          <a:xfrm>
            <a:off x="0" y="5696350"/>
            <a:ext cx="4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Model rozmyty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02B3C5B-785E-4E74-B385-5A5A107F5750}"/>
              </a:ext>
            </a:extLst>
          </p:cNvPr>
          <p:cNvSpPr txBox="1"/>
          <p:nvPr/>
        </p:nvSpPr>
        <p:spPr>
          <a:xfrm>
            <a:off x="4444916" y="5696350"/>
            <a:ext cx="4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Obiekt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65EE2E75-C85D-4A8D-9F8F-B96034F62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350"/>
            <a:ext cx="4699084" cy="352800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7A4996C-F03E-4101-A37C-45D7A19B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20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2E9556-0558-4824-BFF7-EB73776A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 – strojenie modelu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49137-0B4B-404A-80B2-65BA60CB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Należy przyjąć postać dynamiki obiektu w modelach lokalnych</a:t>
            </a:r>
          </a:p>
          <a:p>
            <a:r>
              <a:rPr lang="pl-PL" dirty="0"/>
              <a:t>Podejście hybrydowe:</a:t>
            </a:r>
          </a:p>
          <a:p>
            <a:pPr lvl="1"/>
            <a:r>
              <a:rPr lang="pl-PL" dirty="0"/>
              <a:t>Najpierw za pomocą metody optymalizacji znajdowane są parametry poprzedników</a:t>
            </a:r>
          </a:p>
          <a:p>
            <a:pPr lvl="1"/>
            <a:r>
              <a:rPr lang="pl-PL" dirty="0"/>
              <a:t>Następnie optymalizowane są parametry następników</a:t>
            </a:r>
          </a:p>
          <a:p>
            <a:pPr lvl="1"/>
            <a:r>
              <a:rPr lang="pl-PL" dirty="0"/>
              <a:t>Operacje powtarzamy aż do uzyskania zadowalających rezultatów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B397AD6-BABB-40ED-AF20-9572DEF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077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90D18-5463-4C4F-82A0-F8D2167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przyszłe semestry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F7DB5B-657E-46D8-9113-E1CDA34E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Dalsze badania w zakresie tworzenia modeli rozmytych</a:t>
            </a:r>
          </a:p>
          <a:p>
            <a:r>
              <a:rPr lang="pl-PL" dirty="0"/>
              <a:t>Zastosowanie funkcji nieliniowych w następnikach modelu</a:t>
            </a:r>
          </a:p>
          <a:p>
            <a:r>
              <a:rPr lang="pl-PL" dirty="0"/>
              <a:t>Zastosowanie modelu w algorytmie regulacji</a:t>
            </a:r>
          </a:p>
          <a:p>
            <a:r>
              <a:rPr lang="pl-PL" dirty="0"/>
              <a:t>Weryfikacja podejścia na  innych obiektach, także na obiekcie o wielu wejściach i wielu wyjściach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EBF266B-91BA-43ED-B3DB-72760ECD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1576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2C3320A-5173-4AFC-A26C-9FB419331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F24BCCE5-3725-4F81-83EF-FF0F0FA28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87D4FAAA-C37B-4AAF-AD73-C95D9194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84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586A6D-8D95-4A70-86FD-C35C6120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2D370A-3FE4-4D0A-B4FE-858DC7AC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  <a:p>
            <a:r>
              <a:rPr lang="pl-PL" dirty="0"/>
              <a:t>Logika rozmyta</a:t>
            </a:r>
          </a:p>
          <a:p>
            <a:r>
              <a:rPr lang="pl-PL" dirty="0"/>
              <a:t>Obiekt</a:t>
            </a:r>
          </a:p>
          <a:p>
            <a:r>
              <a:rPr lang="pl-PL" dirty="0"/>
              <a:t>Rozmyty model obiektu</a:t>
            </a:r>
          </a:p>
          <a:p>
            <a:r>
              <a:rPr lang="pl-PL" dirty="0"/>
              <a:t>Plan na przyszłe semestry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65825CE-AEDE-409E-924D-060CACFF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703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59BB8-2E12-4BFA-851B-3C3148B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B71DB2-E597-4A1C-80B3-52D4F02D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Zaproponowanie podejścia do procesu modelowania z użyciem logiki rozmytej</a:t>
            </a:r>
          </a:p>
          <a:p>
            <a:r>
              <a:rPr lang="pl-PL" dirty="0"/>
              <a:t>Uzyskany model powinien dawać lepsze rezultaty pod względem:</a:t>
            </a:r>
          </a:p>
          <a:p>
            <a:pPr lvl="1"/>
            <a:r>
              <a:rPr lang="pl-PL" dirty="0"/>
              <a:t>Wydajności</a:t>
            </a:r>
          </a:p>
          <a:p>
            <a:pPr lvl="1"/>
            <a:r>
              <a:rPr lang="pl-PL" dirty="0"/>
              <a:t>Dokładności</a:t>
            </a:r>
          </a:p>
          <a:p>
            <a:pPr lvl="1"/>
            <a:r>
              <a:rPr lang="pl-PL" dirty="0"/>
              <a:t>Prostoty zastosowania</a:t>
            </a:r>
          </a:p>
          <a:p>
            <a:r>
              <a:rPr lang="pl-PL" dirty="0"/>
              <a:t>Model zostanie wykorzystany do zaprojektowania rozmytego regulatora nieliniowego obiektu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BC70BEB-A90E-4BD0-944D-DCE50350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43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AAB101-A271-42A3-A5E0-1301891F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Logika rozmyta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FB468-6A26-4C2A-BB2E-3FA185BB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Oparta na wiedzy ekspertów</a:t>
            </a:r>
          </a:p>
          <a:p>
            <a:r>
              <a:rPr lang="pl-PL" dirty="0"/>
              <a:t>Funkcje przynależności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E391456-9C42-4A50-8A8F-9C5D9082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4</a:t>
            </a:fld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C8D28A49-C31B-47C2-B89F-6E2E0314A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7" y="3128962"/>
            <a:ext cx="9100805" cy="19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7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D977EB-60ED-4E55-A657-0EFFDC3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funkcje przynależności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43A82A7-B2C5-485E-B851-9B9CEE71D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01044"/>
            <a:ext cx="5334000" cy="4000500"/>
          </a:xfr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CF0E86-6B04-4D88-9A15-740DF819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038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E73AED-A741-4058-9191-4F090FE3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Takagi-Sugeno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2586BCA-CF29-4A83-9B61-1E796BC6C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l-PL" dirty="0"/>
                  <a:t>Zbiór reguł:</a:t>
                </a:r>
              </a:p>
              <a:p>
                <a:pPr marL="0" indent="0">
                  <a:buNone/>
                </a:pPr>
                <a:r>
                  <a:rPr lang="pl-PL" dirty="0"/>
                  <a:t>Reguła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dirty="0"/>
                  <a:t>: jeśli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jest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sSubSup>
                              <m:sSubSup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 … 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jest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sSubSup>
                              <m:sSubSup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 panose="02040503050406030204" pitchFamily="18" charset="0"/>
                          </a:rPr>
                          <m:t>poprzednik</m:t>
                        </m:r>
                      </m:lim>
                    </m:limLow>
                  </m:oMath>
                </a14:m>
                <a:r>
                  <a:rPr lang="pl-PL" dirty="0"/>
                  <a:t>, to</a:t>
                </a:r>
              </a:p>
              <a:p>
                <a:pPr marL="0" indent="0">
                  <a:buNone/>
                </a:pPr>
                <a:endParaRPr lang="pl-PL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nast</m:t>
                          </m:r>
                          <m:r>
                            <a:rPr lang="pl-PL" b="0" i="0" smtClean="0">
                              <a:latin typeface="Cambria Math" panose="02040503050406030204" pitchFamily="18" charset="0"/>
                            </a:rPr>
                            <m:t>ę</m:t>
                          </m:r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pnik</m:t>
                          </m:r>
                        </m:lim>
                      </m:limLow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Najczęściej w następnikach używa się funkcji liniowych: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Aby obliczyć wyjście: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2586BCA-CF29-4A83-9B61-1E796BC6C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2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6343AA-C232-4E06-BEDC-DF446C9D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73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9BAC20-1E1A-4F67-880B-BB5C4E1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Dynamiczny model </a:t>
            </a:r>
            <a:r>
              <a:rPr lang="pl-PL" dirty="0" err="1"/>
              <a:t>Takagi-Sugeno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B47E099-BA35-4611-805D-D422E76AC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992" y="1825625"/>
                <a:ext cx="882700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2400" dirty="0"/>
                  <a:t>Reguła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sz="2400" dirty="0"/>
                  <a:t>: </a:t>
                </a:r>
                <a:br>
                  <a:rPr lang="pl-PL" sz="2400" dirty="0"/>
                </a:br>
                <a:r>
                  <a:rPr lang="pl-PL" sz="2400" dirty="0"/>
                  <a:t>jeśli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400" dirty="0"/>
                  <a:t> jest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l-PL" sz="2400" dirty="0"/>
                  <a:t> i…i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l-PL" sz="2400" dirty="0"/>
                  <a:t> jest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l-PL" sz="2400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400" dirty="0"/>
                  <a:t> jest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l-PL" sz="2400" dirty="0"/>
                  <a:t> i…i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l-PL" sz="2400" dirty="0"/>
                  <a:t> jest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l-PL" sz="2400" dirty="0"/>
                  <a:t>, to</a:t>
                </a:r>
              </a:p>
              <a:p>
                <a:pPr marL="0" indent="0">
                  <a:buNone/>
                </a:pPr>
                <a:endParaRPr lang="pl-PL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pl-PL" sz="2400" dirty="0"/>
              </a:p>
              <a:p>
                <a:r>
                  <a:rPr lang="pl-PL" sz="2400" dirty="0"/>
                  <a:t>Wyjście modelu: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l-PL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B47E099-BA35-4611-805D-D422E76AC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992" y="1825625"/>
                <a:ext cx="8827008" cy="4351338"/>
              </a:xfrm>
              <a:blipFill>
                <a:blip r:embed="rId2"/>
                <a:stretch>
                  <a:fillRect l="-1036" t="-196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AE9E9FB-89F9-4CDD-9820-192559F1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48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0F96A6-EFCD-46B7-AF47-72CAA670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A9D75B4A-D409-42BF-B0CB-4B487348F86C}"/>
              </a:ext>
            </a:extLst>
          </p:cNvPr>
          <p:cNvSpPr/>
          <p:nvPr/>
        </p:nvSpPr>
        <p:spPr>
          <a:xfrm>
            <a:off x="3352800" y="3328416"/>
            <a:ext cx="652503" cy="3829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B6657725-FAE3-45EC-B48E-1704A69719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250" y="1581150"/>
            <a:ext cx="3690938" cy="5222875"/>
            <a:chOff x="300" y="996"/>
            <a:chExt cx="2325" cy="3290"/>
          </a:xfrm>
          <a:solidFill>
            <a:schemeClr val="bg1"/>
          </a:solidFill>
        </p:grpSpPr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C74F08AB-E845-4CE5-80AC-C3FE5BD7B8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0" y="996"/>
              <a:ext cx="2325" cy="32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75410F90-90E7-4832-A795-880B2AA38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996"/>
              <a:ext cx="2327" cy="3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F87461C1-32CF-48BC-8837-05D74C105E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838" y="1581150"/>
            <a:ext cx="4252912" cy="4038600"/>
            <a:chOff x="2781" y="996"/>
            <a:chExt cx="2679" cy="254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D1261F2C-6EB9-4A4C-A6E2-F3963E6BF5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81" y="996"/>
              <a:ext cx="2679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A7681DCD-9930-49E9-A190-8B5C5D115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" y="996"/>
              <a:ext cx="2682" cy="2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Prostokąt 8">
            <a:extLst>
              <a:ext uri="{FF2B5EF4-FFF2-40B4-BE49-F238E27FC236}">
                <a16:creationId xmlns:a16="http://schemas.microsoft.com/office/drawing/2014/main" id="{9DB6BE4D-E489-4AE1-9E9D-F1F431E4FA03}"/>
              </a:ext>
            </a:extLst>
          </p:cNvPr>
          <p:cNvSpPr/>
          <p:nvPr/>
        </p:nvSpPr>
        <p:spPr>
          <a:xfrm>
            <a:off x="3476625" y="3248025"/>
            <a:ext cx="652503" cy="46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3DAA3A-8B8C-48EA-A5A0-DCF6783F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0F96A6-EFCD-46B7-AF47-72CAA670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955F747-703F-4E28-8115-31E664F07DB0}"/>
                  </a:ext>
                </a:extLst>
              </p:cNvPr>
              <p:cNvSpPr txBox="1"/>
              <p:nvPr/>
            </p:nvSpPr>
            <p:spPr>
              <a:xfrm>
                <a:off x="4236720" y="4892174"/>
                <a:ext cx="4907280" cy="162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=−10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−2,4568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10,1022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=0,0024121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 +0,112191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−10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=245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,978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 −10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l-PL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955F747-703F-4E28-8115-31E664F0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20" y="4892174"/>
                <a:ext cx="4907280" cy="1626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8">
            <a:extLst>
              <a:ext uri="{FF2B5EF4-FFF2-40B4-BE49-F238E27FC236}">
                <a16:creationId xmlns:a16="http://schemas.microsoft.com/office/drawing/2014/main" id="{B6657725-FAE3-45EC-B48E-1704A69719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250" y="1581150"/>
            <a:ext cx="3690938" cy="5222875"/>
            <a:chOff x="300" y="996"/>
            <a:chExt cx="2325" cy="3290"/>
          </a:xfrm>
        </p:grpSpPr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C74F08AB-E845-4CE5-80AC-C3FE5BD7B8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0" y="996"/>
              <a:ext cx="2325" cy="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75410F90-90E7-4832-A795-880B2AA38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996"/>
              <a:ext cx="2327" cy="3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Prostokąt 18">
            <a:extLst>
              <a:ext uri="{FF2B5EF4-FFF2-40B4-BE49-F238E27FC236}">
                <a16:creationId xmlns:a16="http://schemas.microsoft.com/office/drawing/2014/main" id="{37538C2D-375B-41AC-A679-BB8677BCBE9D}"/>
              </a:ext>
            </a:extLst>
          </p:cNvPr>
          <p:cNvSpPr/>
          <p:nvPr/>
        </p:nvSpPr>
        <p:spPr>
          <a:xfrm>
            <a:off x="5099050" y="5265026"/>
            <a:ext cx="171450" cy="20955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E7F353B4-2EF6-4D8A-BF17-19F240C7CD7B}"/>
              </a:ext>
            </a:extLst>
          </p:cNvPr>
          <p:cNvSpPr/>
          <p:nvPr/>
        </p:nvSpPr>
        <p:spPr>
          <a:xfrm>
            <a:off x="7559675" y="4972926"/>
            <a:ext cx="180975" cy="21590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6529FFC7-D7E0-4D54-A1B6-FE7B73465EF4}"/>
              </a:ext>
            </a:extLst>
          </p:cNvPr>
          <p:cNvSpPr/>
          <p:nvPr/>
        </p:nvSpPr>
        <p:spPr>
          <a:xfrm>
            <a:off x="4311650" y="5531726"/>
            <a:ext cx="260350" cy="247650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2FC0B80E-86BF-49ED-93E2-B2EA82B090A2}"/>
              </a:ext>
            </a:extLst>
          </p:cNvPr>
          <p:cNvSpPr/>
          <p:nvPr/>
        </p:nvSpPr>
        <p:spPr>
          <a:xfrm>
            <a:off x="4311650" y="5814511"/>
            <a:ext cx="260350" cy="247650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15BF2B43-159C-438C-ABD5-053AACD6665E}"/>
              </a:ext>
            </a:extLst>
          </p:cNvPr>
          <p:cNvSpPr/>
          <p:nvPr/>
        </p:nvSpPr>
        <p:spPr>
          <a:xfrm>
            <a:off x="4311650" y="5248941"/>
            <a:ext cx="260350" cy="247650"/>
          </a:xfrm>
          <a:prstGeom prst="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AC4120ED-DA25-4867-BF4D-340ACA8FA23F}"/>
              </a:ext>
            </a:extLst>
          </p:cNvPr>
          <p:cNvSpPr/>
          <p:nvPr/>
        </p:nvSpPr>
        <p:spPr>
          <a:xfrm>
            <a:off x="4311650" y="4966156"/>
            <a:ext cx="260350" cy="2476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75EB13AF-75B1-4D5A-95A5-E5B4CF35A6AB}"/>
              </a:ext>
            </a:extLst>
          </p:cNvPr>
          <p:cNvGrpSpPr/>
          <p:nvPr/>
        </p:nvGrpSpPr>
        <p:grpSpPr>
          <a:xfrm>
            <a:off x="4011168" y="1238268"/>
            <a:ext cx="5120133" cy="3014603"/>
            <a:chOff x="4510088" y="1581150"/>
            <a:chExt cx="4157662" cy="2447925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7855AC46-23B3-4DCD-9AC8-849E342247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10088" y="1581150"/>
              <a:ext cx="4157662" cy="2447925"/>
              <a:chOff x="2841" y="996"/>
              <a:chExt cx="2619" cy="1542"/>
            </a:xfrm>
          </p:grpSpPr>
          <p:sp>
            <p:nvSpPr>
              <p:cNvPr id="13" name="AutoShape 3">
                <a:extLst>
                  <a:ext uri="{FF2B5EF4-FFF2-40B4-BE49-F238E27FC236}">
                    <a16:creationId xmlns:a16="http://schemas.microsoft.com/office/drawing/2014/main" id="{BB8A7797-06D9-4A07-BE7D-FB1FDCD8A97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841" y="996"/>
                <a:ext cx="2619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pic>
            <p:nvPicPr>
              <p:cNvPr id="1029" name="Picture 5">
                <a:extLst>
                  <a:ext uri="{FF2B5EF4-FFF2-40B4-BE49-F238E27FC236}">
                    <a16:creationId xmlns:a16="http://schemas.microsoft.com/office/drawing/2014/main" id="{8CF502E2-183A-4108-B1DA-F10E843232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1" y="996"/>
                <a:ext cx="2622" cy="1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598D4C3A-FC7D-4398-9390-A76DA2975922}"/>
                </a:ext>
              </a:extLst>
            </p:cNvPr>
            <p:cNvSpPr/>
            <p:nvPr/>
          </p:nvSpPr>
          <p:spPr>
            <a:xfrm>
              <a:off x="8140700" y="2292350"/>
              <a:ext cx="152400" cy="18415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67497B8A-446A-485F-BF93-768C7C6F2DBF}"/>
                </a:ext>
              </a:extLst>
            </p:cNvPr>
            <p:cNvSpPr/>
            <p:nvPr/>
          </p:nvSpPr>
          <p:spPr>
            <a:xfrm>
              <a:off x="5203824" y="2292350"/>
              <a:ext cx="257175" cy="184150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5C0356B0-9013-4295-896C-7FDD95C2FA15}"/>
                </a:ext>
              </a:extLst>
            </p:cNvPr>
            <p:cNvSpPr/>
            <p:nvPr/>
          </p:nvSpPr>
          <p:spPr>
            <a:xfrm>
              <a:off x="7988300" y="3428999"/>
              <a:ext cx="152400" cy="160337"/>
            </a:xfrm>
            <a:prstGeom prst="rect">
              <a:avLst/>
            </a:prstGeom>
            <a:solidFill>
              <a:srgbClr val="7030A0">
                <a:alpha val="3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4077C986-6620-47A1-9DB3-8DF8C816F29A}"/>
                </a:ext>
              </a:extLst>
            </p:cNvPr>
            <p:cNvSpPr/>
            <p:nvPr/>
          </p:nvSpPr>
          <p:spPr>
            <a:xfrm>
              <a:off x="7824788" y="3617913"/>
              <a:ext cx="152400" cy="16033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061B3B2D-9FD2-49A7-ADDD-F6E6D5E11C1E}"/>
                </a:ext>
              </a:extLst>
            </p:cNvPr>
            <p:cNvSpPr/>
            <p:nvPr/>
          </p:nvSpPr>
          <p:spPr>
            <a:xfrm>
              <a:off x="8197850" y="3428998"/>
              <a:ext cx="152400" cy="160337"/>
            </a:xfrm>
            <a:prstGeom prst="rect">
              <a:avLst/>
            </a:prstGeom>
            <a:solidFill>
              <a:schemeClr val="accent4">
                <a:alpha val="3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E6178EC2-A7E1-4A41-B949-5D2150A4C064}"/>
                </a:ext>
              </a:extLst>
            </p:cNvPr>
            <p:cNvSpPr/>
            <p:nvPr/>
          </p:nvSpPr>
          <p:spPr>
            <a:xfrm>
              <a:off x="8197850" y="3617913"/>
              <a:ext cx="152400" cy="160337"/>
            </a:xfrm>
            <a:prstGeom prst="rect">
              <a:avLst/>
            </a:prstGeom>
            <a:solidFill>
              <a:schemeClr val="accent6">
                <a:alpha val="30196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0" name="Prostokąt 19">
            <a:extLst>
              <a:ext uri="{FF2B5EF4-FFF2-40B4-BE49-F238E27FC236}">
                <a16:creationId xmlns:a16="http://schemas.microsoft.com/office/drawing/2014/main" id="{A9D75B4A-D409-42BF-B0CB-4B487348F86C}"/>
              </a:ext>
            </a:extLst>
          </p:cNvPr>
          <p:cNvSpPr/>
          <p:nvPr/>
        </p:nvSpPr>
        <p:spPr>
          <a:xfrm>
            <a:off x="3352800" y="3328416"/>
            <a:ext cx="652503" cy="3829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EA6ED6-BB49-47AD-B6FD-405C34EA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00226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1647</TotalTime>
  <Words>381</Words>
  <Application>Microsoft Office PowerPoint</Application>
  <PresentationFormat>Pokaz na ekranie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Motyw pakietu Office</vt:lpstr>
      <vt:lpstr>Modelowanie i sterowanie rozmyte nieliniowego obiektu</vt:lpstr>
      <vt:lpstr>Plan prezentacji</vt:lpstr>
      <vt:lpstr>Cel pracy</vt:lpstr>
      <vt:lpstr>Logika rozmyta</vt:lpstr>
      <vt:lpstr>Przykładowe funkcje przynależności</vt:lpstr>
      <vt:lpstr>Model Takagi-Sugeno</vt:lpstr>
      <vt:lpstr>Dynamiczny model Takagi-Sugeno</vt:lpstr>
      <vt:lpstr>Obiekt – reaktor polimeryzacji</vt:lpstr>
      <vt:lpstr>Obiekt – reaktor polimeryzacji</vt:lpstr>
      <vt:lpstr>Obiekt – reaktor polimeryzacji</vt:lpstr>
      <vt:lpstr>Obiekt – działanie klasycznego regulatora DMC</vt:lpstr>
      <vt:lpstr>Rozmyty model obiektu</vt:lpstr>
      <vt:lpstr>Rozmyty model obiektu</vt:lpstr>
      <vt:lpstr>Rozmyty model obiektu</vt:lpstr>
      <vt:lpstr>Rozmyty model obiektu – rezultaty</vt:lpstr>
      <vt:lpstr>Rozmyty model obiektu – rezultaty</vt:lpstr>
      <vt:lpstr>Rozmyty model obiektu – strojenie modelu</vt:lpstr>
      <vt:lpstr>Plan na przyszłe semestry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Maciek</dc:creator>
  <cp:lastModifiedBy>Maciek Klos</cp:lastModifiedBy>
  <cp:revision>42</cp:revision>
  <dcterms:created xsi:type="dcterms:W3CDTF">2019-11-02T08:22:10Z</dcterms:created>
  <dcterms:modified xsi:type="dcterms:W3CDTF">2019-12-18T19:58:03Z</dcterms:modified>
</cp:coreProperties>
</file>