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8"/>
    <p:restoredTop sz="94669"/>
  </p:normalViewPr>
  <p:slideViewPr>
    <p:cSldViewPr snapToGrid="0" snapToObjects="1">
      <p:cViewPr>
        <p:scale>
          <a:sx n="24" d="100"/>
          <a:sy n="24" d="100"/>
        </p:scale>
        <p:origin x="41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630-2B26-2E4F-A71D-2F7761DC7C75}" type="datetimeFigureOut">
              <a:rPr lang="en-US" smtClean="0"/>
              <a:t>4/3/19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6250B-7969-0846-A666-018C5D6905D3}" type="slidenum">
              <a:rPr lang="en-US" smtClean="0"/>
              <a:t>‹#›</a:t>
            </a:fld>
            <a:endParaRPr lang="en-US"/>
          </a:p>
        </p:txBody>
      </p:sp>
    </p:spTree>
    <p:extLst>
      <p:ext uri="{BB962C8B-B14F-4D97-AF65-F5344CB8AC3E}">
        <p14:creationId xmlns:p14="http://schemas.microsoft.com/office/powerpoint/2010/main" val="11764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like to print copies of each ML recipe to distribute instead of putting on poster to save space</a:t>
            </a:r>
          </a:p>
        </p:txBody>
      </p:sp>
      <p:sp>
        <p:nvSpPr>
          <p:cNvPr id="4" name="Slide Number Placeholder 3"/>
          <p:cNvSpPr>
            <a:spLocks noGrp="1"/>
          </p:cNvSpPr>
          <p:nvPr>
            <p:ph type="sldNum" sz="quarter" idx="5"/>
          </p:nvPr>
        </p:nvSpPr>
        <p:spPr/>
        <p:txBody>
          <a:bodyPr/>
          <a:lstStyle/>
          <a:p>
            <a:fld id="{48D6250B-7969-0846-A666-018C5D6905D3}" type="slidenum">
              <a:rPr lang="en-US" smtClean="0"/>
              <a:t>1</a:t>
            </a:fld>
            <a:endParaRPr lang="en-US"/>
          </a:p>
        </p:txBody>
      </p:sp>
    </p:spTree>
    <p:extLst>
      <p:ext uri="{BB962C8B-B14F-4D97-AF65-F5344CB8AC3E}">
        <p14:creationId xmlns:p14="http://schemas.microsoft.com/office/powerpoint/2010/main" val="316062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5640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409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396908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153965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44494-28C3-BB4E-9A33-83B3A960621F}"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9834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44494-28C3-BB4E-9A33-83B3A960621F}"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1611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44494-28C3-BB4E-9A33-83B3A960621F}" type="datetimeFigureOut">
              <a:rPr lang="en-US" smtClean="0"/>
              <a:t>4/3/19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7534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44494-28C3-BB4E-9A33-83B3A960621F}" type="datetimeFigureOut">
              <a:rPr lang="en-US" smtClean="0"/>
              <a:t>4/3/19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88646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44494-28C3-BB4E-9A33-83B3A960621F}" type="datetimeFigureOut">
              <a:rPr lang="en-US" smtClean="0"/>
              <a:t>4/3/19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76902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6639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11204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9D44494-28C3-BB4E-9A33-83B3A960621F}" type="datetimeFigureOut">
              <a:rPr lang="en-US" smtClean="0"/>
              <a:t>4/3/19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22011E3-C1E8-DB47-BBC0-E1A0F938E51D}" type="slidenum">
              <a:rPr lang="en-US" smtClean="0"/>
              <a:t>‹#›</a:t>
            </a:fld>
            <a:endParaRPr lang="en-US"/>
          </a:p>
        </p:txBody>
      </p:sp>
    </p:spTree>
    <p:extLst>
      <p:ext uri="{BB962C8B-B14F-4D97-AF65-F5344CB8AC3E}">
        <p14:creationId xmlns:p14="http://schemas.microsoft.com/office/powerpoint/2010/main" val="1907090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097D-A931-BC4A-9611-308BE1ECFA55}"/>
              </a:ext>
            </a:extLst>
          </p:cNvPr>
          <p:cNvSpPr>
            <a:spLocks noGrp="1"/>
          </p:cNvSpPr>
          <p:nvPr>
            <p:ph type="ctrTitle"/>
          </p:nvPr>
        </p:nvSpPr>
        <p:spPr>
          <a:xfrm>
            <a:off x="1859280" y="631940"/>
            <a:ext cx="40172640" cy="3604699"/>
          </a:xfrm>
          <a:solidFill>
            <a:schemeClr val="accent3">
              <a:lumMod val="20000"/>
              <a:lumOff val="80000"/>
            </a:schemeClr>
          </a:solidFill>
        </p:spPr>
        <p:txBody>
          <a:bodyPr>
            <a:normAutofit/>
          </a:bodyPr>
          <a:lstStyle/>
          <a:p>
            <a:r>
              <a:rPr lang="en-US" sz="8000" dirty="0"/>
              <a:t>Optimizing Cookie Recipes for Ratings Using Machine Learning and Deep Vector-to-Sequence Recurrent Neural Models</a:t>
            </a:r>
            <a:br>
              <a:rPr lang="en-US" sz="20000" dirty="0"/>
            </a:br>
            <a:r>
              <a:rPr lang="en-US" sz="5000" dirty="0"/>
              <a:t>Mackenzie O’Brien and Dr. Pablo Rivas</a:t>
            </a:r>
          </a:p>
        </p:txBody>
      </p:sp>
      <p:grpSp>
        <p:nvGrpSpPr>
          <p:cNvPr id="11" name="Group 10">
            <a:extLst>
              <a:ext uri="{FF2B5EF4-FFF2-40B4-BE49-F238E27FC236}">
                <a16:creationId xmlns:a16="http://schemas.microsoft.com/office/drawing/2014/main" id="{E61D11FE-1305-9B44-9E72-07C4AB6369E9}"/>
              </a:ext>
            </a:extLst>
          </p:cNvPr>
          <p:cNvGrpSpPr/>
          <p:nvPr/>
        </p:nvGrpSpPr>
        <p:grpSpPr>
          <a:xfrm>
            <a:off x="1946155" y="4726008"/>
            <a:ext cx="12801601" cy="9327511"/>
            <a:chOff x="1859279" y="5293662"/>
            <a:chExt cx="12801601" cy="9327511"/>
          </a:xfrm>
        </p:grpSpPr>
        <p:sp>
          <p:nvSpPr>
            <p:cNvPr id="7" name="Rectangle 6">
              <a:extLst>
                <a:ext uri="{FF2B5EF4-FFF2-40B4-BE49-F238E27FC236}">
                  <a16:creationId xmlns:a16="http://schemas.microsoft.com/office/drawing/2014/main" id="{36916C08-5070-1E47-9E41-EA285F2A36D3}"/>
                </a:ext>
              </a:extLst>
            </p:cNvPr>
            <p:cNvSpPr/>
            <p:nvPr/>
          </p:nvSpPr>
          <p:spPr>
            <a:xfrm>
              <a:off x="1859280" y="6540157"/>
              <a:ext cx="12801600" cy="808101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0" dirty="0">
                <a:solidFill>
                  <a:schemeClr val="tx1"/>
                </a:solidFill>
              </a:endParaRPr>
            </a:p>
          </p:txBody>
        </p:sp>
        <p:sp>
          <p:nvSpPr>
            <p:cNvPr id="10" name="TextBox 9">
              <a:extLst>
                <a:ext uri="{FF2B5EF4-FFF2-40B4-BE49-F238E27FC236}">
                  <a16:creationId xmlns:a16="http://schemas.microsoft.com/office/drawing/2014/main" id="{14F4037D-3063-9F48-B99E-62AAF0472786}"/>
                </a:ext>
              </a:extLst>
            </p:cNvPr>
            <p:cNvSpPr txBox="1"/>
            <p:nvPr/>
          </p:nvSpPr>
          <p:spPr>
            <a:xfrm>
              <a:off x="1859279" y="5293662"/>
              <a:ext cx="12801599" cy="1246495"/>
            </a:xfrm>
            <a:prstGeom prst="rect">
              <a:avLst/>
            </a:prstGeom>
            <a:solidFill>
              <a:schemeClr val="accent4">
                <a:lumMod val="20000"/>
                <a:lumOff val="80000"/>
              </a:schemeClr>
            </a:solidFill>
          </p:spPr>
          <p:txBody>
            <a:bodyPr wrap="square" rtlCol="0">
              <a:spAutoFit/>
            </a:bodyPr>
            <a:lstStyle/>
            <a:p>
              <a:pPr algn="ctr"/>
              <a:r>
                <a:rPr lang="en-US" sz="7500" dirty="0"/>
                <a:t>Our Idea</a:t>
              </a:r>
            </a:p>
          </p:txBody>
        </p:sp>
      </p:grpSp>
      <p:sp>
        <p:nvSpPr>
          <p:cNvPr id="12" name="TextBox 11">
            <a:extLst>
              <a:ext uri="{FF2B5EF4-FFF2-40B4-BE49-F238E27FC236}">
                <a16:creationId xmlns:a16="http://schemas.microsoft.com/office/drawing/2014/main" id="{4E51FC03-0780-F141-B5C2-527D84F16C22}"/>
              </a:ext>
            </a:extLst>
          </p:cNvPr>
          <p:cNvSpPr txBox="1"/>
          <p:nvPr/>
        </p:nvSpPr>
        <p:spPr>
          <a:xfrm>
            <a:off x="2374778" y="5985514"/>
            <a:ext cx="12104627" cy="7632859"/>
          </a:xfrm>
          <a:prstGeom prst="rect">
            <a:avLst/>
          </a:prstGeom>
          <a:noFill/>
        </p:spPr>
        <p:txBody>
          <a:bodyPr wrap="square" rtlCol="0">
            <a:spAutoFit/>
          </a:bodyPr>
          <a:lstStyle/>
          <a:p>
            <a:r>
              <a:rPr lang="en-US" sz="3500" dirty="0"/>
              <a:t>This project employed machine learning concepts and processes in an attempt to teach a computer an algorithm that outputs a cookie recipe that is comparable to human-made recipes.</a:t>
            </a:r>
          </a:p>
          <a:p>
            <a:r>
              <a:rPr lang="en-US" sz="3500" dirty="0"/>
              <a:t> </a:t>
            </a:r>
          </a:p>
          <a:p>
            <a:r>
              <a:rPr lang="en-US" sz="3500" dirty="0"/>
              <a:t>The process involved feeding the algorithms a data set of cookie recipes that included details such as ingredients, ratings, and calories. A second algorithm was used to construct instructions for a recipe once ingredients were selected based off of instructions from the dataset of recipes.</a:t>
            </a:r>
          </a:p>
          <a:p>
            <a:endParaRPr lang="en-US" sz="3500" dirty="0"/>
          </a:p>
          <a:p>
            <a:r>
              <a:rPr lang="en-US" sz="3500" dirty="0"/>
              <a:t>The recipes were gathered by scraping the website </a:t>
            </a:r>
            <a:r>
              <a:rPr lang="en-US" sz="3500" dirty="0" err="1"/>
              <a:t>allrecipes.com</a:t>
            </a:r>
            <a:r>
              <a:rPr lang="en-US" sz="3500" dirty="0"/>
              <a:t> for chocolate chip cookie recipes that were compiled in order to “teach” the computer to recognize tasty cookies by looking at things such as reviews, ingredients, and calories.</a:t>
            </a:r>
          </a:p>
        </p:txBody>
      </p:sp>
      <p:grpSp>
        <p:nvGrpSpPr>
          <p:cNvPr id="17" name="Group 16">
            <a:extLst>
              <a:ext uri="{FF2B5EF4-FFF2-40B4-BE49-F238E27FC236}">
                <a16:creationId xmlns:a16="http://schemas.microsoft.com/office/drawing/2014/main" id="{3F60AD05-F203-9F46-8BC4-4E70FF92532C}"/>
              </a:ext>
            </a:extLst>
          </p:cNvPr>
          <p:cNvGrpSpPr/>
          <p:nvPr/>
        </p:nvGrpSpPr>
        <p:grpSpPr>
          <a:xfrm>
            <a:off x="29230320" y="21168550"/>
            <a:ext cx="12801600" cy="5517779"/>
            <a:chOff x="15109228" y="2105080"/>
            <a:chExt cx="12801600" cy="9142422"/>
          </a:xfrm>
        </p:grpSpPr>
        <p:sp>
          <p:nvSpPr>
            <p:cNvPr id="18" name="Rectangle 17">
              <a:extLst>
                <a:ext uri="{FF2B5EF4-FFF2-40B4-BE49-F238E27FC236}">
                  <a16:creationId xmlns:a16="http://schemas.microsoft.com/office/drawing/2014/main" id="{F82E0B21-A9FD-B442-B860-FD0F8D063E4F}"/>
                </a:ext>
              </a:extLst>
            </p:cNvPr>
            <p:cNvSpPr/>
            <p:nvPr/>
          </p:nvSpPr>
          <p:spPr>
            <a:xfrm>
              <a:off x="15109228" y="4170399"/>
              <a:ext cx="12801600" cy="70771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DEA5B2B-4855-BC44-AC24-B0B335028694}"/>
                </a:ext>
              </a:extLst>
            </p:cNvPr>
            <p:cNvSpPr txBox="1"/>
            <p:nvPr/>
          </p:nvSpPr>
          <p:spPr>
            <a:xfrm>
              <a:off x="15109228" y="2105080"/>
              <a:ext cx="12801600" cy="2065321"/>
            </a:xfrm>
            <a:prstGeom prst="rect">
              <a:avLst/>
            </a:prstGeom>
            <a:solidFill>
              <a:schemeClr val="accent4">
                <a:lumMod val="20000"/>
                <a:lumOff val="80000"/>
              </a:schemeClr>
            </a:solidFill>
          </p:spPr>
          <p:txBody>
            <a:bodyPr wrap="square" rtlCol="0">
              <a:spAutoFit/>
            </a:bodyPr>
            <a:lstStyle/>
            <a:p>
              <a:pPr algn="ctr"/>
              <a:r>
                <a:rPr lang="en-US" sz="7500" dirty="0"/>
                <a:t>Conclusion</a:t>
              </a:r>
            </a:p>
          </p:txBody>
        </p:sp>
      </p:grpSp>
      <p:grpSp>
        <p:nvGrpSpPr>
          <p:cNvPr id="4" name="Group 3">
            <a:extLst>
              <a:ext uri="{FF2B5EF4-FFF2-40B4-BE49-F238E27FC236}">
                <a16:creationId xmlns:a16="http://schemas.microsoft.com/office/drawing/2014/main" id="{99FD63C0-9AA3-2D40-BEEF-5B1412A12908}"/>
              </a:ext>
            </a:extLst>
          </p:cNvPr>
          <p:cNvGrpSpPr/>
          <p:nvPr/>
        </p:nvGrpSpPr>
        <p:grpSpPr>
          <a:xfrm>
            <a:off x="1946155" y="14597865"/>
            <a:ext cx="12801600" cy="16346341"/>
            <a:chOff x="1920204" y="15350897"/>
            <a:chExt cx="12801600" cy="16346341"/>
          </a:xfrm>
        </p:grpSpPr>
        <p:grpSp>
          <p:nvGrpSpPr>
            <p:cNvPr id="44" name="Group 43">
              <a:extLst>
                <a:ext uri="{FF2B5EF4-FFF2-40B4-BE49-F238E27FC236}">
                  <a16:creationId xmlns:a16="http://schemas.microsoft.com/office/drawing/2014/main" id="{42D418D0-1475-4C4A-ACE1-7DE005030BB9}"/>
                </a:ext>
              </a:extLst>
            </p:cNvPr>
            <p:cNvGrpSpPr/>
            <p:nvPr/>
          </p:nvGrpSpPr>
          <p:grpSpPr>
            <a:xfrm>
              <a:off x="1920204" y="16593298"/>
              <a:ext cx="12801600" cy="15103940"/>
              <a:chOff x="2584244" y="18547361"/>
              <a:chExt cx="12280123" cy="13182844"/>
            </a:xfrm>
          </p:grpSpPr>
          <p:sp>
            <p:nvSpPr>
              <p:cNvPr id="31" name="Rectangle 30">
                <a:extLst>
                  <a:ext uri="{FF2B5EF4-FFF2-40B4-BE49-F238E27FC236}">
                    <a16:creationId xmlns:a16="http://schemas.microsoft.com/office/drawing/2014/main" id="{EE9641F5-0AD5-6046-BF7C-E359F82E3EB7}"/>
                  </a:ext>
                </a:extLst>
              </p:cNvPr>
              <p:cNvSpPr/>
              <p:nvPr/>
            </p:nvSpPr>
            <p:spPr>
              <a:xfrm>
                <a:off x="2584244" y="18547361"/>
                <a:ext cx="12280123" cy="131828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8D14643-7F95-8D44-A145-0CB3C4684726}"/>
                  </a:ext>
                </a:extLst>
              </p:cNvPr>
              <p:cNvPicPr>
                <a:picLocks noChangeAspect="1"/>
              </p:cNvPicPr>
              <p:nvPr/>
            </p:nvPicPr>
            <p:blipFill>
              <a:blip r:embed="rId4"/>
              <a:stretch>
                <a:fillRect/>
              </a:stretch>
            </p:blipFill>
            <p:spPr>
              <a:xfrm rot="16200000">
                <a:off x="8129361" y="20038933"/>
                <a:ext cx="7236955" cy="5548186"/>
              </a:xfrm>
              <a:prstGeom prst="rect">
                <a:avLst/>
              </a:prstGeom>
            </p:spPr>
          </p:pic>
          <p:pic>
            <p:nvPicPr>
              <p:cNvPr id="41" name="Picture 40" descr="A close up of a logo&#10;&#10;Description automatically generated">
                <a:extLst>
                  <a:ext uri="{FF2B5EF4-FFF2-40B4-BE49-F238E27FC236}">
                    <a16:creationId xmlns:a16="http://schemas.microsoft.com/office/drawing/2014/main" id="{F99A1BE5-63E9-5744-BD54-BB17BAD96482}"/>
                  </a:ext>
                </a:extLst>
              </p:cNvPr>
              <p:cNvPicPr>
                <a:picLocks noChangeAspect="1"/>
              </p:cNvPicPr>
              <p:nvPr/>
            </p:nvPicPr>
            <p:blipFill rotWithShape="1">
              <a:blip r:embed="rId5"/>
              <a:srcRect l="6779" r="1611" b="2650"/>
              <a:stretch/>
            </p:blipFill>
            <p:spPr>
              <a:xfrm>
                <a:off x="2985321" y="19194544"/>
                <a:ext cx="5452311" cy="4069948"/>
              </a:xfrm>
              <a:prstGeom prst="rect">
                <a:avLst/>
              </a:prstGeom>
            </p:spPr>
          </p:pic>
          <p:pic>
            <p:nvPicPr>
              <p:cNvPr id="43" name="Picture 42" descr="A close up of a device&#10;&#10;Description automatically generated">
                <a:extLst>
                  <a:ext uri="{FF2B5EF4-FFF2-40B4-BE49-F238E27FC236}">
                    <a16:creationId xmlns:a16="http://schemas.microsoft.com/office/drawing/2014/main" id="{2576297D-D30A-3541-8CC5-0402F5C54C7A}"/>
                  </a:ext>
                </a:extLst>
              </p:cNvPr>
              <p:cNvPicPr>
                <a:picLocks noChangeAspect="1"/>
              </p:cNvPicPr>
              <p:nvPr/>
            </p:nvPicPr>
            <p:blipFill rotWithShape="1">
              <a:blip r:embed="rId6"/>
              <a:srcRect l="886" r="1023"/>
              <a:stretch/>
            </p:blipFill>
            <p:spPr>
              <a:xfrm>
                <a:off x="2995407" y="23264492"/>
                <a:ext cx="5442225" cy="3167007"/>
              </a:xfrm>
              <a:prstGeom prst="rect">
                <a:avLst/>
              </a:prstGeom>
            </p:spPr>
          </p:pic>
        </p:grpSp>
        <p:sp>
          <p:nvSpPr>
            <p:cNvPr id="3" name="TextBox 2">
              <a:extLst>
                <a:ext uri="{FF2B5EF4-FFF2-40B4-BE49-F238E27FC236}">
                  <a16:creationId xmlns:a16="http://schemas.microsoft.com/office/drawing/2014/main" id="{DE71E852-4B7D-A043-A405-A93CF71DA78B}"/>
                </a:ext>
              </a:extLst>
            </p:cNvPr>
            <p:cNvSpPr txBox="1"/>
            <p:nvPr/>
          </p:nvSpPr>
          <p:spPr>
            <a:xfrm>
              <a:off x="1920204" y="15350897"/>
              <a:ext cx="12801598" cy="1246495"/>
            </a:xfrm>
            <a:prstGeom prst="rect">
              <a:avLst/>
            </a:prstGeom>
            <a:solidFill>
              <a:schemeClr val="accent4">
                <a:lumMod val="20000"/>
                <a:lumOff val="80000"/>
              </a:schemeClr>
            </a:solidFill>
          </p:spPr>
          <p:txBody>
            <a:bodyPr wrap="square" rtlCol="0">
              <a:spAutoFit/>
            </a:bodyPr>
            <a:lstStyle/>
            <a:p>
              <a:pPr algn="ctr"/>
              <a:r>
                <a:rPr lang="en-US" sz="7500" dirty="0"/>
                <a:t>Diagrams of Networks</a:t>
              </a:r>
            </a:p>
          </p:txBody>
        </p:sp>
      </p:grpSp>
      <p:grpSp>
        <p:nvGrpSpPr>
          <p:cNvPr id="5" name="Group 4">
            <a:extLst>
              <a:ext uri="{FF2B5EF4-FFF2-40B4-BE49-F238E27FC236}">
                <a16:creationId xmlns:a16="http://schemas.microsoft.com/office/drawing/2014/main" id="{AB422425-2F82-E749-898F-9A5B9E8A4760}"/>
              </a:ext>
            </a:extLst>
          </p:cNvPr>
          <p:cNvGrpSpPr/>
          <p:nvPr/>
        </p:nvGrpSpPr>
        <p:grpSpPr>
          <a:xfrm>
            <a:off x="15869841" y="4726008"/>
            <a:ext cx="12801600" cy="21656807"/>
            <a:chOff x="15869841" y="5618228"/>
            <a:chExt cx="12801600" cy="22676886"/>
          </a:xfrm>
        </p:grpSpPr>
        <p:grpSp>
          <p:nvGrpSpPr>
            <p:cNvPr id="16" name="Group 15">
              <a:extLst>
                <a:ext uri="{FF2B5EF4-FFF2-40B4-BE49-F238E27FC236}">
                  <a16:creationId xmlns:a16="http://schemas.microsoft.com/office/drawing/2014/main" id="{6CD6D0C4-78A1-0F4D-8532-6241C2E81761}"/>
                </a:ext>
              </a:extLst>
            </p:cNvPr>
            <p:cNvGrpSpPr/>
            <p:nvPr/>
          </p:nvGrpSpPr>
          <p:grpSpPr>
            <a:xfrm>
              <a:off x="15869841" y="5618228"/>
              <a:ext cx="12801600" cy="22676886"/>
              <a:chOff x="29230320" y="5193030"/>
              <a:chExt cx="12801600" cy="10490099"/>
            </a:xfrm>
          </p:grpSpPr>
          <p:sp>
            <p:nvSpPr>
              <p:cNvPr id="9" name="Rectangle 8">
                <a:extLst>
                  <a:ext uri="{FF2B5EF4-FFF2-40B4-BE49-F238E27FC236}">
                    <a16:creationId xmlns:a16="http://schemas.microsoft.com/office/drawing/2014/main" id="{A7816B6A-C754-EF48-8F7E-910E04112EE7}"/>
                  </a:ext>
                </a:extLst>
              </p:cNvPr>
              <p:cNvSpPr/>
              <p:nvPr/>
            </p:nvSpPr>
            <p:spPr>
              <a:xfrm>
                <a:off x="29230320" y="5758216"/>
                <a:ext cx="12801600" cy="99249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83EA363-8018-C745-8E48-B940D54F1838}"/>
                  </a:ext>
                </a:extLst>
              </p:cNvPr>
              <p:cNvSpPr txBox="1"/>
              <p:nvPr/>
            </p:nvSpPr>
            <p:spPr>
              <a:xfrm>
                <a:off x="29230320" y="5193030"/>
                <a:ext cx="12801600" cy="576616"/>
              </a:xfrm>
              <a:prstGeom prst="rect">
                <a:avLst/>
              </a:prstGeom>
              <a:solidFill>
                <a:schemeClr val="accent4">
                  <a:lumMod val="20000"/>
                  <a:lumOff val="80000"/>
                </a:schemeClr>
              </a:solidFill>
            </p:spPr>
            <p:txBody>
              <a:bodyPr wrap="square" rtlCol="0">
                <a:spAutoFit/>
              </a:bodyPr>
              <a:lstStyle/>
              <a:p>
                <a:pPr algn="ctr"/>
                <a:r>
                  <a:rPr lang="en-US" sz="7500" dirty="0"/>
                  <a:t>Methodology</a:t>
                </a:r>
              </a:p>
            </p:txBody>
          </p:sp>
        </p:grpSp>
        <p:sp>
          <p:nvSpPr>
            <p:cNvPr id="23" name="TextBox 22">
              <a:extLst>
                <a:ext uri="{FF2B5EF4-FFF2-40B4-BE49-F238E27FC236}">
                  <a16:creationId xmlns:a16="http://schemas.microsoft.com/office/drawing/2014/main" id="{A3304048-7C09-A04B-BF84-2E00F75A075D}"/>
                </a:ext>
              </a:extLst>
            </p:cNvPr>
            <p:cNvSpPr txBox="1"/>
            <p:nvPr/>
          </p:nvSpPr>
          <p:spPr>
            <a:xfrm>
              <a:off x="16300274" y="6982458"/>
              <a:ext cx="11944350" cy="4226997"/>
            </a:xfrm>
            <a:prstGeom prst="rect">
              <a:avLst/>
            </a:prstGeom>
            <a:noFill/>
          </p:spPr>
          <p:txBody>
            <a:bodyPr wrap="square" rtlCol="0">
              <a:spAutoFit/>
            </a:bodyPr>
            <a:lstStyle/>
            <a:p>
              <a:pPr algn="ctr"/>
              <a:r>
                <a:rPr lang="en-US" sz="4500" dirty="0"/>
                <a:t>Gathering Recipes for Data Input</a:t>
              </a:r>
            </a:p>
            <a:p>
              <a:pPr algn="ctr"/>
              <a:r>
                <a:rPr lang="en-US" sz="3500" dirty="0"/>
                <a:t>Python scripts were employed to scrape over 250 chocolate chip cookie recipes from </a:t>
              </a:r>
              <a:r>
                <a:rPr lang="en-US" sz="3500" dirty="0" err="1"/>
                <a:t>allrecipes.com</a:t>
              </a:r>
              <a:r>
                <a:rPr lang="en-US" sz="3500" dirty="0"/>
                <a:t>. This data was then cleaned and inputted into two spreadsheets, one for ingredients and one for instructions,  for further use.</a:t>
              </a:r>
            </a:p>
            <a:p>
              <a:pPr algn="ctr"/>
              <a:endParaRPr lang="en-US" sz="3500" dirty="0"/>
            </a:p>
            <a:p>
              <a:endParaRPr lang="en-US" sz="4000" dirty="0"/>
            </a:p>
          </p:txBody>
        </p:sp>
        <p:sp>
          <p:nvSpPr>
            <p:cNvPr id="25" name="TextBox 24">
              <a:extLst>
                <a:ext uri="{FF2B5EF4-FFF2-40B4-BE49-F238E27FC236}">
                  <a16:creationId xmlns:a16="http://schemas.microsoft.com/office/drawing/2014/main" id="{22FB6BBF-41A3-6140-9A60-9256ABBB0E4D}"/>
                </a:ext>
              </a:extLst>
            </p:cNvPr>
            <p:cNvSpPr txBox="1"/>
            <p:nvPr/>
          </p:nvSpPr>
          <p:spPr>
            <a:xfrm>
              <a:off x="15869841" y="21276351"/>
              <a:ext cx="12801600" cy="6300446"/>
            </a:xfrm>
            <a:prstGeom prst="rect">
              <a:avLst/>
            </a:prstGeom>
            <a:noFill/>
          </p:spPr>
          <p:txBody>
            <a:bodyPr wrap="square" rtlCol="0">
              <a:spAutoFit/>
            </a:bodyPr>
            <a:lstStyle/>
            <a:p>
              <a:pPr algn="ctr"/>
              <a:r>
                <a:rPr lang="en-US" sz="4500" dirty="0"/>
                <a:t>Vector-to-Sequence Models to Get Instructions</a:t>
              </a:r>
            </a:p>
            <a:p>
              <a:pPr algn="ctr"/>
              <a:endParaRPr lang="en-US" sz="4500" dirty="0"/>
            </a:p>
            <a:p>
              <a:pPr algn="ctr"/>
              <a:endParaRPr lang="en-US" sz="4500" dirty="0"/>
            </a:p>
            <a:p>
              <a:pPr algn="ctr"/>
              <a:endParaRPr lang="en-US" sz="4500" dirty="0"/>
            </a:p>
            <a:p>
              <a:pPr algn="ctr"/>
              <a:endParaRPr lang="en-US" sz="4500" dirty="0"/>
            </a:p>
            <a:p>
              <a:pPr algn="ctr"/>
              <a:endParaRPr lang="en-US" sz="3200" dirty="0"/>
            </a:p>
            <a:p>
              <a:pPr algn="ctr"/>
              <a:endParaRPr lang="en-US" sz="3200" dirty="0"/>
            </a:p>
            <a:p>
              <a:pPr algn="ctr"/>
              <a:endParaRPr lang="en-US" sz="3200" dirty="0"/>
            </a:p>
            <a:p>
              <a:pPr algn="ctr"/>
              <a:endParaRPr lang="en-US" sz="3200" dirty="0"/>
            </a:p>
            <a:p>
              <a:pPr marL="457200" indent="-457200">
                <a:buFont typeface="Arial" panose="020B0604020202020204" pitchFamily="34" charset="0"/>
                <a:buChar char="•"/>
              </a:pPr>
              <a:endParaRPr lang="en-US" sz="3200" dirty="0"/>
            </a:p>
          </p:txBody>
        </p:sp>
        <p:sp>
          <p:nvSpPr>
            <p:cNvPr id="28" name="TextBox 27">
              <a:extLst>
                <a:ext uri="{FF2B5EF4-FFF2-40B4-BE49-F238E27FC236}">
                  <a16:creationId xmlns:a16="http://schemas.microsoft.com/office/drawing/2014/main" id="{6DD60F28-FA7B-AB41-9318-DAD12FB45EDA}"/>
                </a:ext>
              </a:extLst>
            </p:cNvPr>
            <p:cNvSpPr txBox="1"/>
            <p:nvPr/>
          </p:nvSpPr>
          <p:spPr>
            <a:xfrm>
              <a:off x="15942141" y="9963262"/>
              <a:ext cx="12729300" cy="11779094"/>
            </a:xfrm>
            <a:prstGeom prst="rect">
              <a:avLst/>
            </a:prstGeom>
            <a:noFill/>
          </p:spPr>
          <p:txBody>
            <a:bodyPr wrap="square" rtlCol="0">
              <a:spAutoFit/>
            </a:bodyPr>
            <a:lstStyle/>
            <a:p>
              <a:pPr algn="ctr"/>
              <a:r>
                <a:rPr lang="en-US" sz="4500" dirty="0"/>
                <a:t>Creating Training Models For Ingredients Vectors</a:t>
              </a:r>
            </a:p>
            <a:p>
              <a:pPr algn="ctr"/>
              <a:r>
                <a:rPr lang="en-US" sz="4000" dirty="0"/>
                <a:t> </a:t>
              </a:r>
              <a:r>
                <a:rPr lang="en-US" sz="3000" dirty="0"/>
                <a:t>We began by training 9 different machine learning algorithms. After analysis of recipes produced by each, we chose 5 recipes from 3 different algorithms.</a:t>
              </a:r>
            </a:p>
            <a:p>
              <a:pPr algn="ctr"/>
              <a:endParaRPr lang="en-US" sz="3000" dirty="0"/>
            </a:p>
            <a:p>
              <a:pPr algn="ctr"/>
              <a:r>
                <a:rPr lang="en-US" sz="4000" dirty="0"/>
                <a:t>   Deep Learning</a:t>
              </a:r>
            </a:p>
            <a:p>
              <a:pPr algn="ctr"/>
              <a:endParaRPr lang="en-US" sz="4000" dirty="0"/>
            </a:p>
            <a:p>
              <a:pPr algn="ctr"/>
              <a:endParaRPr lang="en-US" sz="4000" dirty="0"/>
            </a:p>
            <a:p>
              <a:pPr algn="ctr"/>
              <a:r>
                <a:rPr lang="en-US" sz="4000" dirty="0"/>
                <a:t>   Extremely Randomized Trees</a:t>
              </a:r>
            </a:p>
            <a:p>
              <a:r>
                <a:rPr lang="en-US" sz="3000" dirty="0"/>
                <a:t>The algorithm is a variant of the Random Forest regression that picks a decision boundary at random by using the entire sample  at each step of the </a:t>
              </a:r>
              <a:r>
                <a:rPr lang="en-US" sz="3000"/>
                <a:t>extreme tree.. </a:t>
              </a:r>
              <a:r>
                <a:rPr lang="en-US" sz="3000" dirty="0"/>
                <a:t>It uses a plethora of decision trees and merges them to make a stable and accurate prediction.</a:t>
              </a:r>
            </a:p>
            <a:p>
              <a:r>
                <a:rPr lang="en-US" sz="3000" dirty="0"/>
                <a:t>	</a:t>
              </a:r>
            </a:p>
            <a:p>
              <a:pPr algn="ctr"/>
              <a:r>
                <a:rPr lang="en-US" sz="4000" dirty="0"/>
                <a:t>   Gradient Boosting</a:t>
              </a:r>
              <a:r>
                <a:rPr lang="en-US" sz="3000" dirty="0"/>
                <a:t>:</a:t>
              </a:r>
            </a:p>
            <a:p>
              <a:r>
                <a:rPr lang="en-US" sz="3000" dirty="0"/>
                <a:t>The gradient boosting algorithm applies the concept of modifying a weak learner to become better at identifying good outcomes more efficiently. The model uses an ensemble of weak prediction models, typically decision trees, to make predictions. The gradient boosting algorithm attempts to minimize errors through a loss function. </a:t>
              </a:r>
            </a:p>
            <a:p>
              <a:pPr algn="ctr"/>
              <a:endParaRPr lang="en-US" sz="4000" dirty="0"/>
            </a:p>
            <a:p>
              <a:pPr algn="ctr"/>
              <a:endParaRPr lang="en-US" sz="4000" dirty="0"/>
            </a:p>
          </p:txBody>
        </p:sp>
      </p:grpSp>
      <p:grpSp>
        <p:nvGrpSpPr>
          <p:cNvPr id="20" name="Group 19">
            <a:extLst>
              <a:ext uri="{FF2B5EF4-FFF2-40B4-BE49-F238E27FC236}">
                <a16:creationId xmlns:a16="http://schemas.microsoft.com/office/drawing/2014/main" id="{55515125-AA78-0E46-815B-882EE93CDFA4}"/>
              </a:ext>
            </a:extLst>
          </p:cNvPr>
          <p:cNvGrpSpPr/>
          <p:nvPr/>
        </p:nvGrpSpPr>
        <p:grpSpPr>
          <a:xfrm>
            <a:off x="29230320" y="4726007"/>
            <a:ext cx="12801600" cy="16045157"/>
            <a:chOff x="29230320" y="5222080"/>
            <a:chExt cx="12801600" cy="16884886"/>
          </a:xfrm>
        </p:grpSpPr>
        <p:grpSp>
          <p:nvGrpSpPr>
            <p:cNvPr id="14" name="Group 13">
              <a:extLst>
                <a:ext uri="{FF2B5EF4-FFF2-40B4-BE49-F238E27FC236}">
                  <a16:creationId xmlns:a16="http://schemas.microsoft.com/office/drawing/2014/main" id="{C676A2D1-CCFB-D04C-866D-6BB54381A817}"/>
                </a:ext>
              </a:extLst>
            </p:cNvPr>
            <p:cNvGrpSpPr/>
            <p:nvPr/>
          </p:nvGrpSpPr>
          <p:grpSpPr>
            <a:xfrm>
              <a:off x="29230320" y="5222080"/>
              <a:ext cx="12801600" cy="16884886"/>
              <a:chOff x="15544800" y="5193030"/>
              <a:chExt cx="12801600" cy="12237720"/>
            </a:xfrm>
          </p:grpSpPr>
          <p:sp>
            <p:nvSpPr>
              <p:cNvPr id="8" name="Rectangle 7">
                <a:extLst>
                  <a:ext uri="{FF2B5EF4-FFF2-40B4-BE49-F238E27FC236}">
                    <a16:creationId xmlns:a16="http://schemas.microsoft.com/office/drawing/2014/main" id="{6B7E010B-AB00-3C46-9616-9AA95CAB78F6}"/>
                  </a:ext>
                </a:extLst>
              </p:cNvPr>
              <p:cNvSpPr/>
              <p:nvPr/>
            </p:nvSpPr>
            <p:spPr>
              <a:xfrm>
                <a:off x="15544800" y="6067118"/>
                <a:ext cx="12801600" cy="1136363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E5F7622-4D90-8F4D-B6B5-613C8733C577}"/>
                  </a:ext>
                </a:extLst>
              </p:cNvPr>
              <p:cNvSpPr txBox="1"/>
              <p:nvPr/>
            </p:nvSpPr>
            <p:spPr>
              <a:xfrm>
                <a:off x="15544800" y="5193030"/>
                <a:ext cx="12801600" cy="903427"/>
              </a:xfrm>
              <a:prstGeom prst="rect">
                <a:avLst/>
              </a:prstGeom>
              <a:solidFill>
                <a:schemeClr val="accent4">
                  <a:lumMod val="20000"/>
                  <a:lumOff val="80000"/>
                </a:schemeClr>
              </a:solidFill>
            </p:spPr>
            <p:txBody>
              <a:bodyPr wrap="square" rtlCol="0">
                <a:spAutoFit/>
              </a:bodyPr>
              <a:lstStyle/>
              <a:p>
                <a:pPr algn="ctr"/>
                <a:r>
                  <a:rPr lang="en-US" sz="7500" dirty="0"/>
                  <a:t>Results</a:t>
                </a:r>
              </a:p>
            </p:txBody>
          </p:sp>
        </p:grpSp>
        <p:sp>
          <p:nvSpPr>
            <p:cNvPr id="30" name="TextBox 29">
              <a:extLst>
                <a:ext uri="{FF2B5EF4-FFF2-40B4-BE49-F238E27FC236}">
                  <a16:creationId xmlns:a16="http://schemas.microsoft.com/office/drawing/2014/main" id="{2D4C2768-F508-D747-8FB5-7BA299782689}"/>
                </a:ext>
              </a:extLst>
            </p:cNvPr>
            <p:cNvSpPr txBox="1"/>
            <p:nvPr/>
          </p:nvSpPr>
          <p:spPr>
            <a:xfrm>
              <a:off x="29230320" y="6598457"/>
              <a:ext cx="12801600" cy="707886"/>
            </a:xfrm>
            <a:prstGeom prst="rect">
              <a:avLst/>
            </a:prstGeom>
            <a:noFill/>
          </p:spPr>
          <p:txBody>
            <a:bodyPr wrap="square" rtlCol="0">
              <a:spAutoFit/>
            </a:bodyPr>
            <a:lstStyle/>
            <a:p>
              <a:pPr algn="ctr"/>
              <a:r>
                <a:rPr lang="en-US" sz="4000" dirty="0"/>
                <a:t>Ingredients Vectors</a:t>
              </a:r>
            </a:p>
          </p:txBody>
        </p:sp>
        <p:sp>
          <p:nvSpPr>
            <p:cNvPr id="32" name="TextBox 31">
              <a:extLst>
                <a:ext uri="{FF2B5EF4-FFF2-40B4-BE49-F238E27FC236}">
                  <a16:creationId xmlns:a16="http://schemas.microsoft.com/office/drawing/2014/main" id="{0B99F2B0-3872-0543-8559-FCF9482AEE5B}"/>
                </a:ext>
              </a:extLst>
            </p:cNvPr>
            <p:cNvSpPr txBox="1"/>
            <p:nvPr/>
          </p:nvSpPr>
          <p:spPr>
            <a:xfrm>
              <a:off x="29273757" y="17596812"/>
              <a:ext cx="12714725" cy="4145717"/>
            </a:xfrm>
            <a:prstGeom prst="rect">
              <a:avLst/>
            </a:prstGeom>
            <a:noFill/>
          </p:spPr>
          <p:txBody>
            <a:bodyPr wrap="square" rtlCol="0">
              <a:spAutoFit/>
            </a:bodyPr>
            <a:lstStyle/>
            <a:p>
              <a:pPr algn="ctr"/>
              <a:r>
                <a:rPr lang="en-US" sz="4000" dirty="0"/>
                <a:t>Vector-to-Sequence Instructions</a:t>
              </a:r>
            </a:p>
            <a:p>
              <a:r>
                <a:rPr lang="en-US" sz="3000" dirty="0"/>
                <a:t>	As the vector-to-sequence algorithm is previously untested in other research, the end results leave something to desire in terms of ability to finesse and actual usability. However, it is an accomplishment to have gotten a working algorithm that takes in an ingredient vector and outputs a semi-usable recipe. Improvements include ensuring that the instructions contain all ingredients in the vector that contain non-zero values and eliminating repeating loops that the algorithm gets stuck on.</a:t>
              </a:r>
            </a:p>
          </p:txBody>
        </p:sp>
      </p:grpSp>
      <p:sp>
        <p:nvSpPr>
          <p:cNvPr id="22" name="TextBox 21">
            <a:extLst>
              <a:ext uri="{FF2B5EF4-FFF2-40B4-BE49-F238E27FC236}">
                <a16:creationId xmlns:a16="http://schemas.microsoft.com/office/drawing/2014/main" id="{EF2BDDCA-58DB-474C-AE9F-6C98F1729B61}"/>
              </a:ext>
            </a:extLst>
          </p:cNvPr>
          <p:cNvSpPr txBox="1"/>
          <p:nvPr/>
        </p:nvSpPr>
        <p:spPr>
          <a:xfrm>
            <a:off x="3158573" y="24265551"/>
            <a:ext cx="5229388" cy="553998"/>
          </a:xfrm>
          <a:prstGeom prst="rect">
            <a:avLst/>
          </a:prstGeom>
          <a:noFill/>
        </p:spPr>
        <p:txBody>
          <a:bodyPr wrap="square" rtlCol="0">
            <a:spAutoFit/>
          </a:bodyPr>
          <a:lstStyle/>
          <a:p>
            <a:pPr algn="l"/>
            <a:r>
              <a:rPr lang="en-US" sz="2900" dirty="0"/>
              <a:t>Deep Learning Neural Network</a:t>
            </a:r>
          </a:p>
        </p:txBody>
      </p:sp>
      <p:sp>
        <p:nvSpPr>
          <p:cNvPr id="35" name="TextBox 34">
            <a:extLst>
              <a:ext uri="{FF2B5EF4-FFF2-40B4-BE49-F238E27FC236}">
                <a16:creationId xmlns:a16="http://schemas.microsoft.com/office/drawing/2014/main" id="{71152A89-DB9C-C14B-B0DC-56AE2ECD772E}"/>
              </a:ext>
            </a:extLst>
          </p:cNvPr>
          <p:cNvSpPr txBox="1"/>
          <p:nvPr/>
        </p:nvSpPr>
        <p:spPr>
          <a:xfrm>
            <a:off x="8679722" y="24319339"/>
            <a:ext cx="5961048" cy="553998"/>
          </a:xfrm>
          <a:prstGeom prst="rect">
            <a:avLst/>
          </a:prstGeom>
          <a:noFill/>
        </p:spPr>
        <p:txBody>
          <a:bodyPr wrap="square" rtlCol="0">
            <a:spAutoFit/>
          </a:bodyPr>
          <a:lstStyle/>
          <a:p>
            <a:pPr algn="l"/>
            <a:r>
              <a:rPr lang="en-US" sz="2900" dirty="0"/>
              <a:t>Extreme Trees and Gradient Boosting</a:t>
            </a:r>
          </a:p>
        </p:txBody>
      </p:sp>
      <p:grpSp>
        <p:nvGrpSpPr>
          <p:cNvPr id="27" name="Group 26">
            <a:extLst>
              <a:ext uri="{FF2B5EF4-FFF2-40B4-BE49-F238E27FC236}">
                <a16:creationId xmlns:a16="http://schemas.microsoft.com/office/drawing/2014/main" id="{896F0FAA-2A94-1D4C-82F2-CEF4B0AFE079}"/>
              </a:ext>
            </a:extLst>
          </p:cNvPr>
          <p:cNvGrpSpPr/>
          <p:nvPr/>
        </p:nvGrpSpPr>
        <p:grpSpPr>
          <a:xfrm>
            <a:off x="29230321" y="26984242"/>
            <a:ext cx="12801602" cy="3959963"/>
            <a:chOff x="33797163" y="27737274"/>
            <a:chExt cx="8234757" cy="3959963"/>
          </a:xfrm>
        </p:grpSpPr>
        <p:sp>
          <p:nvSpPr>
            <p:cNvPr id="33" name="Rectangle 32">
              <a:extLst>
                <a:ext uri="{FF2B5EF4-FFF2-40B4-BE49-F238E27FC236}">
                  <a16:creationId xmlns:a16="http://schemas.microsoft.com/office/drawing/2014/main" id="{63D5DF27-49E1-344D-A59A-B0CD1AF5F8A4}"/>
                </a:ext>
              </a:extLst>
            </p:cNvPr>
            <p:cNvSpPr/>
            <p:nvPr/>
          </p:nvSpPr>
          <p:spPr>
            <a:xfrm>
              <a:off x="33797164" y="28983768"/>
              <a:ext cx="8234756" cy="271346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18734A55-9093-024C-914B-F3A4C8B9522F}"/>
                </a:ext>
              </a:extLst>
            </p:cNvPr>
            <p:cNvSpPr txBox="1"/>
            <p:nvPr/>
          </p:nvSpPr>
          <p:spPr>
            <a:xfrm>
              <a:off x="33797164" y="27737274"/>
              <a:ext cx="8234756" cy="1246495"/>
            </a:xfrm>
            <a:prstGeom prst="rect">
              <a:avLst/>
            </a:prstGeom>
            <a:solidFill>
              <a:schemeClr val="accent4">
                <a:lumMod val="20000"/>
                <a:lumOff val="80000"/>
              </a:schemeClr>
            </a:solidFill>
          </p:spPr>
          <p:txBody>
            <a:bodyPr wrap="square" rtlCol="0">
              <a:spAutoFit/>
            </a:bodyPr>
            <a:lstStyle/>
            <a:p>
              <a:pPr algn="ctr"/>
              <a:r>
                <a:rPr lang="en-US" sz="7500" dirty="0"/>
                <a:t>References</a:t>
              </a:r>
            </a:p>
          </p:txBody>
        </p:sp>
        <p:sp>
          <p:nvSpPr>
            <p:cNvPr id="6" name="TextBox 5">
              <a:extLst>
                <a:ext uri="{FF2B5EF4-FFF2-40B4-BE49-F238E27FC236}">
                  <a16:creationId xmlns:a16="http://schemas.microsoft.com/office/drawing/2014/main" id="{27269171-FBC0-E548-BF47-B80CE789A8E9}"/>
                </a:ext>
              </a:extLst>
            </p:cNvPr>
            <p:cNvSpPr txBox="1"/>
            <p:nvPr/>
          </p:nvSpPr>
          <p:spPr>
            <a:xfrm>
              <a:off x="33797163" y="29371006"/>
              <a:ext cx="8178872" cy="1938992"/>
            </a:xfrm>
            <a:prstGeom prst="rect">
              <a:avLst/>
            </a:prstGeom>
            <a:noFill/>
          </p:spPr>
          <p:txBody>
            <a:bodyPr wrap="square" rtlCol="0">
              <a:spAutoFit/>
            </a:bodyPr>
            <a:lstStyle/>
            <a:p>
              <a:r>
                <a:rPr lang="en-US" sz="3000" dirty="0"/>
                <a:t>Clifford, Catherine. “Alphabet Billionaire Eric Schmidt: Google Used A.I. to</a:t>
              </a:r>
            </a:p>
            <a:p>
              <a:r>
                <a:rPr lang="en-US" sz="3000" dirty="0"/>
                <a:t>	 Find the Perfect Chocolate Chip Cookie Recipe.” CNBC, CNBC, 29 Jan. 2018.</a:t>
              </a:r>
            </a:p>
            <a:p>
              <a:r>
                <a:rPr lang="en-US" sz="3000" dirty="0"/>
                <a:t>Kochanski, Greg et al. “Bayesian Optimization for a Better Dessert.” (2017).</a:t>
              </a:r>
            </a:p>
            <a:p>
              <a:r>
                <a:rPr lang="en-US" sz="3000" dirty="0"/>
                <a:t>Naik, </a:t>
              </a:r>
              <a:r>
                <a:rPr lang="en-US" sz="3000" dirty="0" err="1"/>
                <a:t>JitendraB</a:t>
              </a:r>
              <a:r>
                <a:rPr lang="en-US" sz="3000" dirty="0"/>
                <a:t>.. “Cuisine Classification and Recipe Generation.” (2015).</a:t>
              </a:r>
            </a:p>
          </p:txBody>
        </p:sp>
      </p:grpSp>
      <p:grpSp>
        <p:nvGrpSpPr>
          <p:cNvPr id="26" name="Group 25">
            <a:extLst>
              <a:ext uri="{FF2B5EF4-FFF2-40B4-BE49-F238E27FC236}">
                <a16:creationId xmlns:a16="http://schemas.microsoft.com/office/drawing/2014/main" id="{AF9A6247-304B-9C49-B9AF-3C7B2AD96C44}"/>
              </a:ext>
            </a:extLst>
          </p:cNvPr>
          <p:cNvGrpSpPr/>
          <p:nvPr/>
        </p:nvGrpSpPr>
        <p:grpSpPr>
          <a:xfrm>
            <a:off x="15869841" y="26686328"/>
            <a:ext cx="12801600" cy="4828213"/>
            <a:chOff x="15905991" y="26700239"/>
            <a:chExt cx="12801600" cy="4828213"/>
          </a:xfrm>
        </p:grpSpPr>
        <p:grpSp>
          <p:nvGrpSpPr>
            <p:cNvPr id="36" name="Group 35">
              <a:extLst>
                <a:ext uri="{FF2B5EF4-FFF2-40B4-BE49-F238E27FC236}">
                  <a16:creationId xmlns:a16="http://schemas.microsoft.com/office/drawing/2014/main" id="{F02AAAAA-39B1-954E-8141-E3181A2F4418}"/>
                </a:ext>
              </a:extLst>
            </p:cNvPr>
            <p:cNvGrpSpPr/>
            <p:nvPr/>
          </p:nvGrpSpPr>
          <p:grpSpPr>
            <a:xfrm>
              <a:off x="15905991" y="26700239"/>
              <a:ext cx="12801600" cy="4828213"/>
              <a:chOff x="15109228" y="2105080"/>
              <a:chExt cx="12801600" cy="7999879"/>
            </a:xfrm>
          </p:grpSpPr>
          <p:sp>
            <p:nvSpPr>
              <p:cNvPr id="37" name="Rectangle 36">
                <a:extLst>
                  <a:ext uri="{FF2B5EF4-FFF2-40B4-BE49-F238E27FC236}">
                    <a16:creationId xmlns:a16="http://schemas.microsoft.com/office/drawing/2014/main" id="{0F96F2CB-F4EC-474F-8D8C-0E51DF709230}"/>
                  </a:ext>
                </a:extLst>
              </p:cNvPr>
              <p:cNvSpPr/>
              <p:nvPr/>
            </p:nvSpPr>
            <p:spPr>
              <a:xfrm>
                <a:off x="15109228" y="4170401"/>
                <a:ext cx="12801600" cy="593455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E4044250-347D-4A42-A533-36C83F21AB38}"/>
                  </a:ext>
                </a:extLst>
              </p:cNvPr>
              <p:cNvSpPr txBox="1"/>
              <p:nvPr/>
            </p:nvSpPr>
            <p:spPr>
              <a:xfrm>
                <a:off x="15109228" y="2105080"/>
                <a:ext cx="12801600" cy="2065321"/>
              </a:xfrm>
              <a:prstGeom prst="rect">
                <a:avLst/>
              </a:prstGeom>
              <a:solidFill>
                <a:schemeClr val="accent4">
                  <a:lumMod val="20000"/>
                  <a:lumOff val="80000"/>
                </a:schemeClr>
              </a:solidFill>
            </p:spPr>
            <p:txBody>
              <a:bodyPr wrap="square" rtlCol="0">
                <a:spAutoFit/>
              </a:bodyPr>
              <a:lstStyle/>
              <a:p>
                <a:pPr algn="ctr"/>
                <a:r>
                  <a:rPr lang="en-US" sz="7500" dirty="0"/>
                  <a:t>Survey Questions</a:t>
                </a:r>
              </a:p>
            </p:txBody>
          </p:sp>
        </p:grpSp>
        <p:sp>
          <p:nvSpPr>
            <p:cNvPr id="24" name="TextBox 23">
              <a:extLst>
                <a:ext uri="{FF2B5EF4-FFF2-40B4-BE49-F238E27FC236}">
                  <a16:creationId xmlns:a16="http://schemas.microsoft.com/office/drawing/2014/main" id="{31E0992A-3190-894C-BE30-E7600877303E}"/>
                </a:ext>
              </a:extLst>
            </p:cNvPr>
            <p:cNvSpPr txBox="1"/>
            <p:nvPr/>
          </p:nvSpPr>
          <p:spPr>
            <a:xfrm>
              <a:off x="16230079" y="28356263"/>
              <a:ext cx="12014545" cy="2631490"/>
            </a:xfrm>
            <a:prstGeom prst="rect">
              <a:avLst/>
            </a:prstGeom>
            <a:noFill/>
          </p:spPr>
          <p:txBody>
            <a:bodyPr wrap="square" rtlCol="0">
              <a:spAutoFit/>
            </a:bodyPr>
            <a:lstStyle/>
            <a:p>
              <a:pPr marL="457200" indent="-457200">
                <a:buFont typeface="Arial" panose="020B0604020202020204" pitchFamily="34" charset="0"/>
                <a:buChar char="•"/>
              </a:pPr>
              <a:r>
                <a:rPr lang="en-US" sz="3300" dirty="0"/>
                <a:t>Appearance on a scale of 1 (unfit for consumption) to 5 (Excellent) </a:t>
              </a:r>
            </a:p>
            <a:p>
              <a:pPr marL="457200" indent="-457200">
                <a:buFont typeface="Arial" panose="020B0604020202020204" pitchFamily="34" charset="0"/>
                <a:buChar char="•"/>
              </a:pPr>
              <a:r>
                <a:rPr lang="en-US" sz="3300" dirty="0"/>
                <a:t>Aroma on a scale of 1 (unfit for consumption) to 5 (Excellent) </a:t>
              </a:r>
            </a:p>
            <a:p>
              <a:pPr marL="457200" indent="-457200">
                <a:buFont typeface="Arial" panose="020B0604020202020204" pitchFamily="34" charset="0"/>
                <a:buChar char="•"/>
              </a:pPr>
              <a:r>
                <a:rPr lang="en-US" sz="3300" dirty="0"/>
                <a:t>Taste on a scale of 1 (unfit for consumption) to 5 (Excellent) </a:t>
              </a:r>
            </a:p>
            <a:p>
              <a:pPr marL="457200" indent="-457200">
                <a:buFont typeface="Arial" panose="020B0604020202020204" pitchFamily="34" charset="0"/>
                <a:buChar char="•"/>
              </a:pPr>
              <a:r>
                <a:rPr lang="en-US" sz="3300" dirty="0"/>
                <a:t>Texture: crunchy, chewy, gooey, juicy, soggy, creamy, other</a:t>
              </a:r>
            </a:p>
            <a:p>
              <a:pPr marL="457200" indent="-457200">
                <a:buFont typeface="Arial" panose="020B0604020202020204" pitchFamily="34" charset="0"/>
                <a:buChar char="•"/>
              </a:pPr>
              <a:r>
                <a:rPr lang="en-US" sz="3300" dirty="0"/>
                <a:t>Overall Satisfaction on a scale of 1 (Hated It) to 10 (Loved It)</a:t>
              </a:r>
            </a:p>
          </p:txBody>
        </p:sp>
      </p:grpSp>
      <p:sp>
        <p:nvSpPr>
          <p:cNvPr id="42" name="TextBox 41">
            <a:extLst>
              <a:ext uri="{FF2B5EF4-FFF2-40B4-BE49-F238E27FC236}">
                <a16:creationId xmlns:a16="http://schemas.microsoft.com/office/drawing/2014/main" id="{1A66692B-F1AD-4747-8B2B-3A338D8CD3AC}"/>
              </a:ext>
            </a:extLst>
          </p:cNvPr>
          <p:cNvSpPr txBox="1"/>
          <p:nvPr/>
        </p:nvSpPr>
        <p:spPr>
          <a:xfrm>
            <a:off x="5812397" y="30279967"/>
            <a:ext cx="5229388" cy="553998"/>
          </a:xfrm>
          <a:prstGeom prst="rect">
            <a:avLst/>
          </a:prstGeom>
          <a:noFill/>
        </p:spPr>
        <p:txBody>
          <a:bodyPr wrap="square" rtlCol="0">
            <a:spAutoFit/>
          </a:bodyPr>
          <a:lstStyle/>
          <a:p>
            <a:pPr algn="l"/>
            <a:r>
              <a:rPr lang="en-US" sz="2900" dirty="0"/>
              <a:t>LSTM Recurrent Neural Network</a:t>
            </a:r>
          </a:p>
        </p:txBody>
      </p:sp>
    </p:spTree>
    <p:extLst>
      <p:ext uri="{BB962C8B-B14F-4D97-AF65-F5344CB8AC3E}">
        <p14:creationId xmlns:p14="http://schemas.microsoft.com/office/powerpoint/2010/main" val="34807367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4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TotalTime>
  <Words>421</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Optimizing Cookie Recipes for Ratings Using Machine Learning and Deep Vector-to-Sequence Recurrent Neural Models Mackenzie O’Brien and Dr. Pablo Rivas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O'Brien</dc:creator>
  <cp:lastModifiedBy>Jill O'Brien</cp:lastModifiedBy>
  <cp:revision>30</cp:revision>
  <dcterms:created xsi:type="dcterms:W3CDTF">2019-03-28T19:37:41Z</dcterms:created>
  <dcterms:modified xsi:type="dcterms:W3CDTF">2019-04-03T19:27:09Z</dcterms:modified>
</cp:coreProperties>
</file>