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9.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1.xml.rels" ContentType="application/vnd.openxmlformats-package.relationships+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118"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119"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120"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121" name="PlaceHolder 5"/>
          <p:cNvSpPr>
            <a:spLocks noGrp="1"/>
          </p:cNvSpPr>
          <p:nvPr>
            <p:ph type="sldNum"/>
          </p:nvPr>
        </p:nvSpPr>
        <p:spPr>
          <a:xfrm>
            <a:off x="4399200" y="9555480"/>
            <a:ext cx="3372840" cy="502560"/>
          </a:xfrm>
          <a:prstGeom prst="rect">
            <a:avLst/>
          </a:prstGeom>
        </p:spPr>
        <p:txBody>
          <a:bodyPr lIns="0" rIns="0" tIns="0" bIns="0" anchor="b"/>
          <a:p>
            <a:pPr algn="r"/>
            <a:fld id="{005F790A-6AA8-429B-92F6-23A1D851D4CB}"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2" name="PlaceHolder 1"/>
          <p:cNvSpPr>
            <a:spLocks noGrp="1"/>
          </p:cNvSpPr>
          <p:nvPr>
            <p:ph type="body"/>
          </p:nvPr>
        </p:nvSpPr>
        <p:spPr>
          <a:xfrm>
            <a:off x="685800" y="4343400"/>
            <a:ext cx="5486040" cy="4114440"/>
          </a:xfrm>
          <a:prstGeom prst="rect">
            <a:avLst/>
          </a:prstGeom>
        </p:spPr>
        <p:txBody>
          <a:bodyPr/>
          <a:p>
            <a:endParaRPr/>
          </a:p>
        </p:txBody>
      </p:sp>
      <p:sp>
        <p:nvSpPr>
          <p:cNvPr id="283" name="TextShape 2"/>
          <p:cNvSpPr txBox="1"/>
          <p:nvPr/>
        </p:nvSpPr>
        <p:spPr>
          <a:xfrm>
            <a:off x="3884760" y="8685360"/>
            <a:ext cx="2971440" cy="456840"/>
          </a:xfrm>
          <a:prstGeom prst="rect">
            <a:avLst/>
          </a:prstGeom>
        </p:spPr>
        <p:txBody>
          <a:bodyPr anchor="b"/>
          <a:p>
            <a:pPr algn="r">
              <a:lnSpc>
                <a:spcPct val="100000"/>
              </a:lnSpc>
            </a:pPr>
            <a:fld id="{BA7EA791-7D04-4802-92B8-2520E0E88C21}" type="slidenum">
              <a:rPr lang="en-US" sz="1200">
                <a:solidFill>
                  <a:srgbClr val="000000"/>
                </a:solidFill>
                <a:latin typeface="+mn-lt"/>
                <a:ea typeface="+mn-ea"/>
              </a:rPr>
              <a:t>&lt;number&gt;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0" name="TextShape 1"/>
          <p:cNvSpPr txBox="1"/>
          <p:nvPr/>
        </p:nvSpPr>
        <p:spPr>
          <a:xfrm>
            <a:off x="3884760" y="8685360"/>
            <a:ext cx="2971440" cy="456840"/>
          </a:xfrm>
          <a:prstGeom prst="rect">
            <a:avLst/>
          </a:prstGeom>
        </p:spPr>
        <p:txBody>
          <a:bodyPr anchor="b"/>
          <a:p>
            <a:pPr>
              <a:lnSpc>
                <a:spcPct val="100000"/>
              </a:lnSpc>
            </a:pPr>
            <a:fld id="{00593DC4-118C-43DD-96A0-C4B35D6F85CB}" type="slidenum">
              <a:rPr lang="en-US" sz="1200">
                <a:solidFill>
                  <a:srgbClr val="000000"/>
                </a:solidFill>
                <a:latin typeface="Times New Roman"/>
              </a:rPr>
              <a:t>&lt;number&gt;</a:t>
            </a:fld>
            <a:endParaRPr/>
          </a:p>
        </p:txBody>
      </p:sp>
      <p:sp>
        <p:nvSpPr>
          <p:cNvPr id="301"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685800" y="4343400"/>
            <a:ext cx="5486040" cy="4114440"/>
          </a:xfrm>
          <a:prstGeom prst="rect">
            <a:avLst/>
          </a:prstGeom>
        </p:spPr>
        <p:txBody>
          <a:bodyPr/>
          <a:p>
            <a:endParaRPr/>
          </a:p>
        </p:txBody>
      </p:sp>
      <p:sp>
        <p:nvSpPr>
          <p:cNvPr id="303" name="TextShape 2"/>
          <p:cNvSpPr txBox="1"/>
          <p:nvPr/>
        </p:nvSpPr>
        <p:spPr>
          <a:xfrm>
            <a:off x="3884760" y="8685360"/>
            <a:ext cx="2971440" cy="456840"/>
          </a:xfrm>
          <a:prstGeom prst="rect">
            <a:avLst/>
          </a:prstGeom>
        </p:spPr>
        <p:txBody>
          <a:bodyPr anchor="b"/>
          <a:p>
            <a:pPr algn="r">
              <a:lnSpc>
                <a:spcPct val="100000"/>
              </a:lnSpc>
            </a:pPr>
            <a:fld id="{A7F5D111-647E-4CE5-9E31-EBE95D5F0A42}" type="slidenum">
              <a:rPr lang="en-US" sz="1200">
                <a:solidFill>
                  <a:srgbClr val="000000"/>
                </a:solid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685800" y="4343400"/>
            <a:ext cx="5486040" cy="4114440"/>
          </a:xfrm>
          <a:prstGeom prst="rect">
            <a:avLst/>
          </a:prstGeom>
        </p:spPr>
        <p:txBody>
          <a:bodyPr/>
          <a:p>
            <a:endParaRPr/>
          </a:p>
        </p:txBody>
      </p:sp>
      <p:sp>
        <p:nvSpPr>
          <p:cNvPr id="285" name="TextShape 2"/>
          <p:cNvSpPr txBox="1"/>
          <p:nvPr/>
        </p:nvSpPr>
        <p:spPr>
          <a:xfrm>
            <a:off x="3884760" y="8685360"/>
            <a:ext cx="2971440" cy="456840"/>
          </a:xfrm>
          <a:prstGeom prst="rect">
            <a:avLst/>
          </a:prstGeom>
        </p:spPr>
        <p:txBody>
          <a:bodyPr anchor="b"/>
          <a:p>
            <a:pPr algn="r">
              <a:lnSpc>
                <a:spcPct val="100000"/>
              </a:lnSpc>
            </a:pPr>
            <a:fld id="{7A2845EE-96DC-4A5F-891A-AB2D874B64E6}" type="slidenum">
              <a:rPr lang="en-US" sz="1200">
                <a:solidFill>
                  <a:srgbClr val="000000"/>
                </a:solid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685800" y="4343400"/>
            <a:ext cx="5486040" cy="4114440"/>
          </a:xfrm>
          <a:prstGeom prst="rect">
            <a:avLst/>
          </a:prstGeom>
        </p:spPr>
        <p:txBody>
          <a:bodyPr/>
          <a:p>
            <a:endParaRPr/>
          </a:p>
        </p:txBody>
      </p:sp>
      <p:sp>
        <p:nvSpPr>
          <p:cNvPr id="287" name="TextShape 2"/>
          <p:cNvSpPr txBox="1"/>
          <p:nvPr/>
        </p:nvSpPr>
        <p:spPr>
          <a:xfrm>
            <a:off x="3884760" y="8685360"/>
            <a:ext cx="2971440" cy="456840"/>
          </a:xfrm>
          <a:prstGeom prst="rect">
            <a:avLst/>
          </a:prstGeom>
        </p:spPr>
        <p:txBody>
          <a:bodyPr anchor="b"/>
          <a:p>
            <a:pPr algn="r">
              <a:lnSpc>
                <a:spcPct val="100000"/>
              </a:lnSpc>
            </a:pPr>
            <a:fld id="{1BB46772-36BB-4AF2-A6B0-9174C9521607}" type="slidenum">
              <a:rPr lang="en-US" sz="1200">
                <a:solidFill>
                  <a:srgbClr val="00000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8" name="PlaceHolder 1"/>
          <p:cNvSpPr>
            <a:spLocks noGrp="1"/>
          </p:cNvSpPr>
          <p:nvPr>
            <p:ph type="body"/>
          </p:nvPr>
        </p:nvSpPr>
        <p:spPr>
          <a:xfrm>
            <a:off x="685800" y="4343400"/>
            <a:ext cx="5486040" cy="4114440"/>
          </a:xfrm>
          <a:prstGeom prst="rect">
            <a:avLst/>
          </a:prstGeom>
        </p:spPr>
        <p:txBody>
          <a:bodyPr/>
          <a:p>
            <a:endParaRPr/>
          </a:p>
        </p:txBody>
      </p:sp>
      <p:sp>
        <p:nvSpPr>
          <p:cNvPr id="289" name="TextShape 2"/>
          <p:cNvSpPr txBox="1"/>
          <p:nvPr/>
        </p:nvSpPr>
        <p:spPr>
          <a:xfrm>
            <a:off x="3884760" y="8685360"/>
            <a:ext cx="2971440" cy="456840"/>
          </a:xfrm>
          <a:prstGeom prst="rect">
            <a:avLst/>
          </a:prstGeom>
        </p:spPr>
        <p:txBody>
          <a:bodyPr anchor="b"/>
          <a:p>
            <a:pPr algn="r">
              <a:lnSpc>
                <a:spcPct val="100000"/>
              </a:lnSpc>
            </a:pPr>
            <a:fld id="{92583CF4-02A4-4E30-99AA-AD7C3BF6716B}" type="slidenum">
              <a:rPr lang="en-US" sz="1200">
                <a:solidFill>
                  <a:srgbClr val="000000"/>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0" name="PlaceHolder 1"/>
          <p:cNvSpPr>
            <a:spLocks noGrp="1"/>
          </p:cNvSpPr>
          <p:nvPr>
            <p:ph type="body"/>
          </p:nvPr>
        </p:nvSpPr>
        <p:spPr>
          <a:xfrm>
            <a:off x="685800" y="4343400"/>
            <a:ext cx="5486040" cy="4114440"/>
          </a:xfrm>
          <a:prstGeom prst="rect">
            <a:avLst/>
          </a:prstGeom>
        </p:spPr>
        <p:txBody>
          <a:bodyPr/>
          <a:p>
            <a:endParaRPr/>
          </a:p>
        </p:txBody>
      </p:sp>
      <p:sp>
        <p:nvSpPr>
          <p:cNvPr id="291" name="TextShape 2"/>
          <p:cNvSpPr txBox="1"/>
          <p:nvPr/>
        </p:nvSpPr>
        <p:spPr>
          <a:xfrm>
            <a:off x="3884760" y="8685360"/>
            <a:ext cx="2971440" cy="456840"/>
          </a:xfrm>
          <a:prstGeom prst="rect">
            <a:avLst/>
          </a:prstGeom>
        </p:spPr>
        <p:txBody>
          <a:bodyPr anchor="b"/>
          <a:p>
            <a:pPr algn="r">
              <a:lnSpc>
                <a:spcPct val="100000"/>
              </a:lnSpc>
            </a:pPr>
            <a:fld id="{F5861A5F-970C-4CBC-BB5B-8CED8DF0681B}" type="slidenum">
              <a:rPr lang="en-US" sz="1200">
                <a:solidFill>
                  <a:srgbClr val="000000"/>
                </a:solidFill>
                <a:latin typeface="+mn-lt"/>
                <a:ea typeface="+mn-ea"/>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685800" y="4343400"/>
            <a:ext cx="5486040" cy="4114440"/>
          </a:xfrm>
          <a:prstGeom prst="rect">
            <a:avLst/>
          </a:prstGeom>
        </p:spPr>
        <p:txBody>
          <a:bodyPr/>
          <a:p>
            <a:endParaRPr/>
          </a:p>
        </p:txBody>
      </p:sp>
      <p:sp>
        <p:nvSpPr>
          <p:cNvPr id="293" name="TextShape 2"/>
          <p:cNvSpPr txBox="1"/>
          <p:nvPr/>
        </p:nvSpPr>
        <p:spPr>
          <a:xfrm>
            <a:off x="3884760" y="8685360"/>
            <a:ext cx="2971440" cy="456840"/>
          </a:xfrm>
          <a:prstGeom prst="rect">
            <a:avLst/>
          </a:prstGeom>
        </p:spPr>
        <p:txBody>
          <a:bodyPr anchor="b"/>
          <a:p>
            <a:pPr algn="r">
              <a:lnSpc>
                <a:spcPct val="100000"/>
              </a:lnSpc>
            </a:pPr>
            <a:fld id="{2801BD91-DC7A-48A0-BFE3-3173C4350101}" type="slidenum">
              <a:rPr lang="en-US" sz="1200">
                <a:solidFill>
                  <a:srgbClr val="000000"/>
                </a:solid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4" name="TextShape 1"/>
          <p:cNvSpPr txBox="1"/>
          <p:nvPr/>
        </p:nvSpPr>
        <p:spPr>
          <a:xfrm>
            <a:off x="3884760" y="8685360"/>
            <a:ext cx="2971440" cy="456840"/>
          </a:xfrm>
          <a:prstGeom prst="rect">
            <a:avLst/>
          </a:prstGeom>
        </p:spPr>
        <p:txBody>
          <a:bodyPr anchor="b"/>
          <a:p>
            <a:pPr>
              <a:lnSpc>
                <a:spcPct val="100000"/>
              </a:lnSpc>
            </a:pPr>
            <a:fld id="{9D471CF7-D889-4D40-9B39-F6FB03F78CC0}" type="slidenum">
              <a:rPr lang="en-US" sz="1200">
                <a:solidFill>
                  <a:srgbClr val="000000"/>
                </a:solidFill>
                <a:latin typeface="Times New Roman"/>
              </a:rPr>
              <a:t>&lt;number&gt;</a:t>
            </a:fld>
            <a:endParaRPr/>
          </a:p>
        </p:txBody>
      </p:sp>
      <p:sp>
        <p:nvSpPr>
          <p:cNvPr id="295"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6" name="TextShape 1"/>
          <p:cNvSpPr txBox="1"/>
          <p:nvPr/>
        </p:nvSpPr>
        <p:spPr>
          <a:xfrm>
            <a:off x="3884760" y="8685360"/>
            <a:ext cx="2971440" cy="456840"/>
          </a:xfrm>
          <a:prstGeom prst="rect">
            <a:avLst/>
          </a:prstGeom>
        </p:spPr>
        <p:txBody>
          <a:bodyPr anchor="b"/>
          <a:p>
            <a:pPr>
              <a:lnSpc>
                <a:spcPct val="100000"/>
              </a:lnSpc>
            </a:pPr>
            <a:fld id="{8B6724EB-D00E-4746-8594-2A1AB8A2FA3D}" type="slidenum">
              <a:rPr lang="en-US" sz="1200">
                <a:solidFill>
                  <a:srgbClr val="000000"/>
                </a:solidFill>
                <a:latin typeface="Times New Roman"/>
              </a:rPr>
              <a:t>&lt;number&gt;</a:t>
            </a:fld>
            <a:endParaRPr/>
          </a:p>
        </p:txBody>
      </p:sp>
      <p:sp>
        <p:nvSpPr>
          <p:cNvPr id="297" name="PlaceHolder 2"/>
          <p:cNvSpPr>
            <a:spLocks noGrp="1"/>
          </p:cNvSpPr>
          <p:nvPr>
            <p:ph type="body"/>
          </p:nvPr>
        </p:nvSpPr>
        <p:spPr>
          <a:xfrm>
            <a:off x="685800" y="4343400"/>
            <a:ext cx="5486040" cy="4114440"/>
          </a:xfrm>
          <a:prstGeom prst="rect">
            <a:avLst/>
          </a:prstGeom>
        </p:spPr>
        <p:txBody>
          <a:bodyPr/>
          <a:p>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8" name="TextShape 1"/>
          <p:cNvSpPr txBox="1"/>
          <p:nvPr/>
        </p:nvSpPr>
        <p:spPr>
          <a:xfrm>
            <a:off x="3884760" y="8685360"/>
            <a:ext cx="2971440" cy="456840"/>
          </a:xfrm>
          <a:prstGeom prst="rect">
            <a:avLst/>
          </a:prstGeom>
        </p:spPr>
        <p:txBody>
          <a:bodyPr anchor="b"/>
          <a:p>
            <a:pPr>
              <a:lnSpc>
                <a:spcPct val="100000"/>
              </a:lnSpc>
            </a:pPr>
            <a:fld id="{A713808E-3F10-431B-9B33-B9D4D0214FD3}" type="slidenum">
              <a:rPr lang="en-US" sz="1200">
                <a:solidFill>
                  <a:srgbClr val="000000"/>
                </a:solidFill>
                <a:latin typeface="Times New Roman"/>
              </a:rPr>
              <a:t>&lt;number&gt;</a:t>
            </a:fld>
            <a:endParaRPr/>
          </a:p>
        </p:txBody>
      </p:sp>
      <p:sp>
        <p:nvSpPr>
          <p:cNvPr id="299" name="PlaceHolder 2"/>
          <p:cNvSpPr>
            <a:spLocks noGrp="1"/>
          </p:cNvSpPr>
          <p:nvPr>
            <p:ph type="body"/>
          </p:nvPr>
        </p:nvSpPr>
        <p:spPr>
          <a:xfrm>
            <a:off x="685800" y="4343400"/>
            <a:ext cx="5486040" cy="4114440"/>
          </a:xfrm>
          <a:prstGeom prst="rect">
            <a:avLst/>
          </a:prstGeom>
        </p:spPr>
        <p:txBody>
          <a:bodyPr/>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37" name="" descr=""/>
          <p:cNvPicPr/>
          <p:nvPr/>
        </p:nvPicPr>
        <p:blipFill>
          <a:blip r:embed="rId2"/>
          <a:stretch>
            <a:fillRect/>
          </a:stretch>
        </p:blipFill>
        <p:spPr>
          <a:xfrm>
            <a:off x="1735560" y="1599840"/>
            <a:ext cx="5671800" cy="4525560"/>
          </a:xfrm>
          <a:prstGeom prst="rect">
            <a:avLst/>
          </a:prstGeom>
          <a:ln>
            <a:noFill/>
          </a:ln>
        </p:spPr>
      </p:pic>
      <p:pic>
        <p:nvPicPr>
          <p:cNvPr id="38"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5"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7"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0"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4"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55"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56"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8"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9"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0"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2"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3"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4"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6"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67"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9"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7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71"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72"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74"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75"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76" name="" descr=""/>
          <p:cNvPicPr/>
          <p:nvPr/>
        </p:nvPicPr>
        <p:blipFill>
          <a:blip r:embed="rId2"/>
          <a:stretch>
            <a:fillRect/>
          </a:stretch>
        </p:blipFill>
        <p:spPr>
          <a:xfrm>
            <a:off x="1735560" y="1599840"/>
            <a:ext cx="5671800" cy="4525560"/>
          </a:xfrm>
          <a:prstGeom prst="rect">
            <a:avLst/>
          </a:prstGeom>
          <a:ln>
            <a:noFill/>
          </a:ln>
        </p:spPr>
      </p:pic>
      <p:pic>
        <p:nvPicPr>
          <p:cNvPr id="77"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84"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86"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88"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89"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93"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94"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95"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97"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98"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99"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1"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02"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103"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5"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106"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8"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09"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110"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111"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13"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114"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115" name="" descr=""/>
          <p:cNvPicPr/>
          <p:nvPr/>
        </p:nvPicPr>
        <p:blipFill>
          <a:blip r:embed="rId2"/>
          <a:stretch>
            <a:fillRect/>
          </a:stretch>
        </p:blipFill>
        <p:spPr>
          <a:xfrm>
            <a:off x="1735560" y="1599840"/>
            <a:ext cx="5671800" cy="4525560"/>
          </a:xfrm>
          <a:prstGeom prst="rect">
            <a:avLst/>
          </a:prstGeom>
          <a:ln>
            <a:noFill/>
          </a:ln>
        </p:spPr>
      </p:pic>
      <p:pic>
        <p:nvPicPr>
          <p:cNvPr id="116"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11/19/14</a:t>
            </a:r>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7388CE33-B863-41D1-A2C8-06272D560589}" type="slidenum">
              <a:rPr lang="en-US" sz="1200">
                <a:solidFill>
                  <a:srgbClr val="8b8b8b"/>
                </a:solidFill>
                <a:latin typeface="Calibri"/>
              </a:rPr>
              <a:t>&lt;number&gt;</a:t>
            </a:fld>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40"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en-US" sz="3200">
                <a:solidFill>
                  <a:srgbClr val="000000"/>
                </a:solidFill>
                <a:latin typeface="Calibri"/>
              </a:rPr>
              <a:t>Click to edit the outline text format</a:t>
            </a:r>
            <a:endParaRPr/>
          </a:p>
          <a:p>
            <a:pPr lvl="1">
              <a:buSzPct val="75000"/>
              <a:buFont typeface="StarSymbol"/>
              <a:buChar char=""/>
            </a:pPr>
            <a:r>
              <a:rPr lang="en-US" sz="3200">
                <a:solidFill>
                  <a:srgbClr val="000000"/>
                </a:solidFill>
                <a:latin typeface="Calibri"/>
              </a:rPr>
              <a:t>Second Outline Level</a:t>
            </a:r>
            <a:endParaRPr/>
          </a:p>
          <a:p>
            <a:pPr lvl="2">
              <a:buSzPct val="45000"/>
              <a:buFont typeface="StarSymbol"/>
              <a:buChar char=""/>
            </a:pPr>
            <a:r>
              <a:rPr lang="en-US" sz="3200">
                <a:solidFill>
                  <a:srgbClr val="000000"/>
                </a:solidFill>
                <a:latin typeface="Calibri"/>
              </a:rPr>
              <a:t>Third Outline Level</a:t>
            </a:r>
            <a:endParaRPr/>
          </a:p>
          <a:p>
            <a:pPr lvl="3">
              <a:buSzPct val="75000"/>
              <a:buFont typeface="StarSymbol"/>
              <a:buChar char=""/>
            </a:pPr>
            <a:r>
              <a:rPr lang="en-US" sz="3200">
                <a:solidFill>
                  <a:srgbClr val="000000"/>
                </a:solidFill>
                <a:latin typeface="Calibri"/>
              </a:rPr>
              <a:t>Fourth Outline Level</a:t>
            </a:r>
            <a:endParaRPr/>
          </a:p>
          <a:p>
            <a:pPr lvl="4">
              <a:buSzPct val="4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41"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11/19/14</a:t>
            </a:r>
            <a:endParaRPr/>
          </a:p>
        </p:txBody>
      </p:sp>
      <p:sp>
        <p:nvSpPr>
          <p:cNvPr id="42" name="PlaceHolder 4"/>
          <p:cNvSpPr>
            <a:spLocks noGrp="1"/>
          </p:cNvSpPr>
          <p:nvPr>
            <p:ph type="ftr"/>
          </p:nvPr>
        </p:nvSpPr>
        <p:spPr>
          <a:xfrm>
            <a:off x="3124080" y="6356520"/>
            <a:ext cx="2895120" cy="364680"/>
          </a:xfrm>
          <a:prstGeom prst="rect">
            <a:avLst/>
          </a:prstGeom>
        </p:spPr>
        <p:txBody>
          <a:bodyPr anchor="ctr"/>
          <a:p>
            <a:endParaRPr/>
          </a:p>
        </p:txBody>
      </p:sp>
      <p:sp>
        <p:nvSpPr>
          <p:cNvPr id="43" name="PlaceHolder 5"/>
          <p:cNvSpPr>
            <a:spLocks noGrp="1"/>
          </p:cNvSpPr>
          <p:nvPr>
            <p:ph type="sldNum"/>
          </p:nvPr>
        </p:nvSpPr>
        <p:spPr>
          <a:xfrm>
            <a:off x="6553080" y="6356520"/>
            <a:ext cx="2133360" cy="364680"/>
          </a:xfrm>
          <a:prstGeom prst="rect">
            <a:avLst/>
          </a:prstGeom>
        </p:spPr>
        <p:txBody>
          <a:bodyPr anchor="ctr"/>
          <a:p>
            <a:pPr algn="r">
              <a:lnSpc>
                <a:spcPct val="100000"/>
              </a:lnSpc>
            </a:pPr>
            <a:fld id="{D24BEC54-2618-4C65-A447-873F844BF9B2}" type="slidenum">
              <a:rPr lang="en-US" sz="1200">
                <a:solidFill>
                  <a:srgbClr val="8b8b8b"/>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79" name="PlaceHolder 2"/>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11/19/14</a:t>
            </a:r>
            <a:endParaRPr/>
          </a:p>
        </p:txBody>
      </p:sp>
      <p:sp>
        <p:nvSpPr>
          <p:cNvPr id="80" name="PlaceHolder 3"/>
          <p:cNvSpPr>
            <a:spLocks noGrp="1"/>
          </p:cNvSpPr>
          <p:nvPr>
            <p:ph type="ftr"/>
          </p:nvPr>
        </p:nvSpPr>
        <p:spPr>
          <a:xfrm>
            <a:off x="3124080" y="6356520"/>
            <a:ext cx="2895120" cy="364680"/>
          </a:xfrm>
          <a:prstGeom prst="rect">
            <a:avLst/>
          </a:prstGeom>
        </p:spPr>
        <p:txBody>
          <a:bodyPr anchor="ctr"/>
          <a:p>
            <a:endParaRPr/>
          </a:p>
        </p:txBody>
      </p:sp>
      <p:sp>
        <p:nvSpPr>
          <p:cNvPr id="81" name="PlaceHolder 4"/>
          <p:cNvSpPr>
            <a:spLocks noGrp="1"/>
          </p:cNvSpPr>
          <p:nvPr>
            <p:ph type="sldNum"/>
          </p:nvPr>
        </p:nvSpPr>
        <p:spPr>
          <a:xfrm>
            <a:off x="6553080" y="6356520"/>
            <a:ext cx="2133360" cy="364680"/>
          </a:xfrm>
          <a:prstGeom prst="rect">
            <a:avLst/>
          </a:prstGeom>
        </p:spPr>
        <p:txBody>
          <a:bodyPr anchor="ctr"/>
          <a:p>
            <a:pPr algn="r">
              <a:lnSpc>
                <a:spcPct val="100000"/>
              </a:lnSpc>
            </a:pPr>
            <a:fld id="{B8FF6511-0ECE-43EE-9BAE-0C7AEF7857CA}" type="slidenum">
              <a:rPr lang="en-US" sz="1200">
                <a:solidFill>
                  <a:srgbClr val="8b8b8b"/>
                </a:solidFill>
                <a:latin typeface="Calibri"/>
              </a:rPr>
              <a:t>&lt;number&gt;</a:t>
            </a:fld>
            <a:endParaRPr/>
          </a:p>
        </p:txBody>
      </p:sp>
      <p:sp>
        <p:nvSpPr>
          <p:cNvPr id="82"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Calibri"/>
              </a:rPr>
              <a:t>CS540 Programming Assignment #4: Uncool to IA32 compiler</a:t>
            </a:r>
            <a:endParaRPr/>
          </a:p>
        </p:txBody>
      </p:sp>
      <p:sp>
        <p:nvSpPr>
          <p:cNvPr id="123" name="TextShape 2"/>
          <p:cNvSpPr txBox="1"/>
          <p:nvPr/>
        </p:nvSpPr>
        <p:spPr>
          <a:xfrm>
            <a:off x="1371600" y="3886200"/>
            <a:ext cx="6400440" cy="1752120"/>
          </a:xfrm>
          <a:prstGeom prst="rect">
            <a:avLst/>
          </a:prstGeom>
        </p:spPr>
        <p:txBody>
          <a:bodyPr/>
          <a:p>
            <a:pPr algn="ctr">
              <a:lnSpc>
                <a:spcPct val="100000"/>
              </a:lnSpc>
            </a:pPr>
            <a:r>
              <a:rPr lang="en-US" sz="3200">
                <a:solidFill>
                  <a:srgbClr val="8b8b8b"/>
                </a:solidFill>
                <a:latin typeface="Calibri"/>
              </a:rPr>
              <a:t>Fall 2014</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 name="TextShape 1"/>
          <p:cNvSpPr txBox="1"/>
          <p:nvPr/>
        </p:nvSpPr>
        <p:spPr>
          <a:xfrm>
            <a:off x="3124080" y="6356520"/>
            <a:ext cx="2895120" cy="364680"/>
          </a:xfrm>
          <a:prstGeom prst="rect">
            <a:avLst/>
          </a:prstGeom>
        </p:spPr>
        <p:txBody>
          <a:bodyPr anchor="ctr"/>
          <a:p>
            <a:pPr>
              <a:lnSpc>
                <a:spcPct val="100000"/>
              </a:lnSpc>
            </a:pPr>
            <a:r>
              <a:rPr lang="en-US" sz="1400">
                <a:solidFill>
                  <a:srgbClr val="8b8b8b"/>
                </a:solidFill>
                <a:latin typeface="Times New Roman"/>
              </a:rPr>
              <a:t>CS 540 Fall 2014 GMU</a:t>
            </a:r>
            <a:endParaRPr/>
          </a:p>
        </p:txBody>
      </p:sp>
      <p:sp>
        <p:nvSpPr>
          <p:cNvPr id="244" name="TextShape 2"/>
          <p:cNvSpPr txBox="1"/>
          <p:nvPr/>
        </p:nvSpPr>
        <p:spPr>
          <a:xfrm>
            <a:off x="685800" y="304920"/>
            <a:ext cx="7772040" cy="1142640"/>
          </a:xfrm>
          <a:prstGeom prst="rect">
            <a:avLst/>
          </a:prstGeom>
        </p:spPr>
        <p:txBody>
          <a:bodyPr anchor="ctr"/>
          <a:p>
            <a:pPr>
              <a:lnSpc>
                <a:spcPct val="100000"/>
              </a:lnSpc>
            </a:pPr>
            <a:r>
              <a:rPr lang="en-US" sz="4400">
                <a:solidFill>
                  <a:srgbClr val="000000"/>
                </a:solidFill>
                <a:latin typeface="Calibri"/>
              </a:rPr>
              <a:t>More typically:</a:t>
            </a:r>
            <a:endParaRPr/>
          </a:p>
        </p:txBody>
      </p:sp>
      <p:sp>
        <p:nvSpPr>
          <p:cNvPr id="245" name="CustomShape 3"/>
          <p:cNvSpPr/>
          <p:nvPr/>
        </p:nvSpPr>
        <p:spPr>
          <a:xfrm>
            <a:off x="3809880" y="2819520"/>
            <a:ext cx="914040" cy="1599840"/>
          </a:xfrm>
          <a:prstGeom prst="rect">
            <a:avLst/>
          </a:prstGeom>
          <a:noFill/>
          <a:ln w="9360">
            <a:solidFill>
              <a:srgbClr val="000000"/>
            </a:solidFill>
            <a:miter/>
          </a:ln>
        </p:spPr>
      </p:sp>
      <p:sp>
        <p:nvSpPr>
          <p:cNvPr id="246" name="CustomShape 4"/>
          <p:cNvSpPr/>
          <p:nvPr/>
        </p:nvSpPr>
        <p:spPr>
          <a:xfrm>
            <a:off x="3794760" y="2784600"/>
            <a:ext cx="418680" cy="1552680"/>
          </a:xfrm>
          <a:prstGeom prst="rect">
            <a:avLst/>
          </a:prstGeom>
          <a:noFill/>
          <a:ln>
            <a:noFill/>
          </a:ln>
        </p:spPr>
        <p:txBody>
          <a:bodyPr wrap="none" lIns="90000" rIns="90000" tIns="45000" bIns="45000"/>
          <a:p>
            <a:pPr>
              <a:lnSpc>
                <a:spcPct val="100000"/>
              </a:lnSpc>
            </a:pPr>
            <a:endParaRPr/>
          </a:p>
          <a:p>
            <a:pPr>
              <a:lnSpc>
                <a:spcPct val="100000"/>
              </a:lnSpc>
            </a:pPr>
            <a:r>
              <a:rPr lang="en-US" sz="2400">
                <a:solidFill>
                  <a:srgbClr val="000000"/>
                </a:solidFill>
                <a:latin typeface="Times New Roman"/>
              </a:rPr>
              <a:t>b:</a:t>
            </a:r>
            <a:endParaRPr/>
          </a:p>
          <a:p>
            <a:pPr>
              <a:lnSpc>
                <a:spcPct val="100000"/>
              </a:lnSpc>
            </a:pPr>
            <a:r>
              <a:rPr lang="en-US" sz="2400">
                <a:solidFill>
                  <a:srgbClr val="000000"/>
                </a:solidFill>
                <a:latin typeface="Times New Roman"/>
              </a:rPr>
              <a:t>c:</a:t>
            </a:r>
            <a:endParaRPr/>
          </a:p>
          <a:p>
            <a:pPr>
              <a:lnSpc>
                <a:spcPct val="100000"/>
              </a:lnSpc>
            </a:pPr>
            <a:r>
              <a:rPr lang="en-US" sz="2400">
                <a:solidFill>
                  <a:srgbClr val="000000"/>
                </a:solidFill>
                <a:latin typeface="Times New Roman"/>
              </a:rPr>
              <a:t>z</a:t>
            </a:r>
            <a:endParaRPr/>
          </a:p>
        </p:txBody>
      </p:sp>
      <p:sp>
        <p:nvSpPr>
          <p:cNvPr id="247" name="Line 5"/>
          <p:cNvSpPr/>
          <p:nvPr/>
        </p:nvSpPr>
        <p:spPr>
          <a:xfrm>
            <a:off x="3809880" y="3581280"/>
            <a:ext cx="914400" cy="0"/>
          </a:xfrm>
          <a:prstGeom prst="line">
            <a:avLst/>
          </a:prstGeom>
          <a:ln w="9360">
            <a:solidFill>
              <a:srgbClr val="000000"/>
            </a:solidFill>
            <a:round/>
          </a:ln>
        </p:spPr>
      </p:sp>
      <p:sp>
        <p:nvSpPr>
          <p:cNvPr id="248" name="Line 6"/>
          <p:cNvSpPr/>
          <p:nvPr/>
        </p:nvSpPr>
        <p:spPr>
          <a:xfrm>
            <a:off x="3809880" y="3200400"/>
            <a:ext cx="914400" cy="0"/>
          </a:xfrm>
          <a:prstGeom prst="line">
            <a:avLst/>
          </a:prstGeom>
          <a:ln w="9360">
            <a:solidFill>
              <a:srgbClr val="000000"/>
            </a:solidFill>
            <a:round/>
          </a:ln>
        </p:spPr>
      </p:sp>
      <p:sp>
        <p:nvSpPr>
          <p:cNvPr id="249" name="CustomShape 7"/>
          <p:cNvSpPr/>
          <p:nvPr/>
        </p:nvSpPr>
        <p:spPr>
          <a:xfrm>
            <a:off x="1212840" y="5410080"/>
            <a:ext cx="6386760" cy="821880"/>
          </a:xfrm>
          <a:prstGeom prst="rect">
            <a:avLst/>
          </a:prstGeom>
          <a:noFill/>
          <a:ln>
            <a:noFill/>
          </a:ln>
        </p:spPr>
        <p:txBody>
          <a:bodyPr wrap="none" lIns="90000" rIns="90000" tIns="45000" bIns="45000"/>
          <a:p>
            <a:pPr>
              <a:lnSpc>
                <a:spcPct val="100000"/>
              </a:lnSpc>
            </a:pPr>
            <a:r>
              <a:rPr lang="en-US" sz="2400">
                <a:solidFill>
                  <a:srgbClr val="000000"/>
                </a:solidFill>
                <a:latin typeface="Times New Roman"/>
              </a:rPr>
              <a:t>Objects share methods (and static attributes) via</a:t>
            </a:r>
            <a:endParaRPr/>
          </a:p>
          <a:p>
            <a:pPr>
              <a:lnSpc>
                <a:spcPct val="100000"/>
              </a:lnSpc>
            </a:pPr>
            <a:r>
              <a:rPr lang="en-US" sz="2400">
                <a:solidFill>
                  <a:srgbClr val="000000"/>
                </a:solidFill>
                <a:latin typeface="Times New Roman"/>
              </a:rPr>
              <a:t>shared class object (can keep counter of objects N)</a:t>
            </a:r>
            <a:endParaRPr/>
          </a:p>
        </p:txBody>
      </p:sp>
      <p:sp>
        <p:nvSpPr>
          <p:cNvPr id="250" name="Line 8"/>
          <p:cNvSpPr/>
          <p:nvPr/>
        </p:nvSpPr>
        <p:spPr>
          <a:xfrm>
            <a:off x="3809880" y="4038480"/>
            <a:ext cx="914400" cy="0"/>
          </a:xfrm>
          <a:prstGeom prst="line">
            <a:avLst/>
          </a:prstGeom>
          <a:ln w="9360">
            <a:solidFill>
              <a:srgbClr val="000000"/>
            </a:solidFill>
            <a:round/>
          </a:ln>
        </p:spPr>
      </p:sp>
      <p:sp>
        <p:nvSpPr>
          <p:cNvPr id="251" name="CustomShape 9"/>
          <p:cNvSpPr/>
          <p:nvPr/>
        </p:nvSpPr>
        <p:spPr>
          <a:xfrm>
            <a:off x="5867280" y="2854440"/>
            <a:ext cx="914040" cy="1599840"/>
          </a:xfrm>
          <a:prstGeom prst="rect">
            <a:avLst/>
          </a:prstGeom>
          <a:noFill/>
          <a:ln w="9360">
            <a:solidFill>
              <a:srgbClr val="000000"/>
            </a:solidFill>
            <a:miter/>
          </a:ln>
        </p:spPr>
      </p:sp>
      <p:sp>
        <p:nvSpPr>
          <p:cNvPr id="252" name="CustomShape 10"/>
          <p:cNvSpPr/>
          <p:nvPr/>
        </p:nvSpPr>
        <p:spPr>
          <a:xfrm>
            <a:off x="5852160" y="2819520"/>
            <a:ext cx="418680" cy="1552680"/>
          </a:xfrm>
          <a:prstGeom prst="rect">
            <a:avLst/>
          </a:prstGeom>
          <a:noFill/>
          <a:ln>
            <a:noFill/>
          </a:ln>
        </p:spPr>
        <p:txBody>
          <a:bodyPr wrap="none" lIns="90000" rIns="90000" tIns="45000" bIns="45000"/>
          <a:p>
            <a:pPr>
              <a:lnSpc>
                <a:spcPct val="100000"/>
              </a:lnSpc>
            </a:pPr>
            <a:endParaRPr/>
          </a:p>
          <a:p>
            <a:pPr>
              <a:lnSpc>
                <a:spcPct val="100000"/>
              </a:lnSpc>
            </a:pPr>
            <a:r>
              <a:rPr lang="en-US" sz="2400">
                <a:solidFill>
                  <a:srgbClr val="000000"/>
                </a:solidFill>
                <a:latin typeface="Times New Roman"/>
              </a:rPr>
              <a:t>b:</a:t>
            </a:r>
            <a:endParaRPr/>
          </a:p>
          <a:p>
            <a:pPr>
              <a:lnSpc>
                <a:spcPct val="100000"/>
              </a:lnSpc>
            </a:pPr>
            <a:r>
              <a:rPr lang="en-US" sz="2400">
                <a:solidFill>
                  <a:srgbClr val="000000"/>
                </a:solidFill>
                <a:latin typeface="Times New Roman"/>
              </a:rPr>
              <a:t>c:</a:t>
            </a:r>
            <a:endParaRPr/>
          </a:p>
          <a:p>
            <a:pPr>
              <a:lnSpc>
                <a:spcPct val="100000"/>
              </a:lnSpc>
            </a:pPr>
            <a:r>
              <a:rPr lang="en-US" sz="2400">
                <a:solidFill>
                  <a:srgbClr val="000000"/>
                </a:solidFill>
                <a:latin typeface="Times New Roman"/>
              </a:rPr>
              <a:t>z</a:t>
            </a:r>
            <a:endParaRPr/>
          </a:p>
        </p:txBody>
      </p:sp>
      <p:sp>
        <p:nvSpPr>
          <p:cNvPr id="253" name="Line 11"/>
          <p:cNvSpPr/>
          <p:nvPr/>
        </p:nvSpPr>
        <p:spPr>
          <a:xfrm>
            <a:off x="5867280" y="3616200"/>
            <a:ext cx="914400" cy="0"/>
          </a:xfrm>
          <a:prstGeom prst="line">
            <a:avLst/>
          </a:prstGeom>
          <a:ln w="9360">
            <a:solidFill>
              <a:srgbClr val="000000"/>
            </a:solidFill>
            <a:round/>
          </a:ln>
        </p:spPr>
      </p:sp>
      <p:sp>
        <p:nvSpPr>
          <p:cNvPr id="254" name="Line 12"/>
          <p:cNvSpPr/>
          <p:nvPr/>
        </p:nvSpPr>
        <p:spPr>
          <a:xfrm>
            <a:off x="5867280" y="3235320"/>
            <a:ext cx="914400" cy="0"/>
          </a:xfrm>
          <a:prstGeom prst="line">
            <a:avLst/>
          </a:prstGeom>
          <a:ln w="9360">
            <a:solidFill>
              <a:srgbClr val="000000"/>
            </a:solidFill>
            <a:round/>
          </a:ln>
        </p:spPr>
      </p:sp>
      <p:sp>
        <p:nvSpPr>
          <p:cNvPr id="255" name="Line 13"/>
          <p:cNvSpPr/>
          <p:nvPr/>
        </p:nvSpPr>
        <p:spPr>
          <a:xfrm>
            <a:off x="5867280" y="4073400"/>
            <a:ext cx="914400" cy="0"/>
          </a:xfrm>
          <a:prstGeom prst="line">
            <a:avLst/>
          </a:prstGeom>
          <a:ln w="9360">
            <a:solidFill>
              <a:srgbClr val="000000"/>
            </a:solidFill>
            <a:round/>
          </a:ln>
        </p:spPr>
      </p:sp>
      <p:sp>
        <p:nvSpPr>
          <p:cNvPr id="256" name="CustomShape 14"/>
          <p:cNvSpPr/>
          <p:nvPr/>
        </p:nvSpPr>
        <p:spPr>
          <a:xfrm>
            <a:off x="1676520" y="2895480"/>
            <a:ext cx="990360" cy="1828440"/>
          </a:xfrm>
          <a:prstGeom prst="rect">
            <a:avLst/>
          </a:prstGeom>
          <a:noFill/>
          <a:ln w="9360">
            <a:solidFill>
              <a:srgbClr val="000000"/>
            </a:solidFill>
            <a:miter/>
          </a:ln>
        </p:spPr>
      </p:sp>
      <p:sp>
        <p:nvSpPr>
          <p:cNvPr id="257" name="CustomShape 15"/>
          <p:cNvSpPr/>
          <p:nvPr/>
        </p:nvSpPr>
        <p:spPr>
          <a:xfrm>
            <a:off x="1661760" y="3165480"/>
            <a:ext cx="714600" cy="1552680"/>
          </a:xfrm>
          <a:prstGeom prst="rect">
            <a:avLst/>
          </a:prstGeom>
          <a:noFill/>
          <a:ln>
            <a:noFill/>
          </a:ln>
        </p:spPr>
        <p:txBody>
          <a:bodyPr wrap="none" lIns="90000" rIns="90000" tIns="45000" bIns="45000"/>
          <a:p>
            <a:pPr>
              <a:lnSpc>
                <a:spcPct val="100000"/>
              </a:lnSpc>
            </a:pPr>
            <a:r>
              <a:rPr lang="en-US" sz="2400">
                <a:solidFill>
                  <a:srgbClr val="000000"/>
                </a:solidFill>
                <a:latin typeface="Times New Roman"/>
              </a:rPr>
              <a:t>N: 2</a:t>
            </a:r>
            <a:endParaRPr/>
          </a:p>
          <a:p>
            <a:pPr>
              <a:lnSpc>
                <a:spcPct val="100000"/>
              </a:lnSpc>
            </a:pPr>
            <a:r>
              <a:rPr lang="en-US" sz="2400">
                <a:solidFill>
                  <a:srgbClr val="000000"/>
                </a:solidFill>
                <a:latin typeface="Times New Roman"/>
              </a:rPr>
              <a:t>d:</a:t>
            </a:r>
            <a:endParaRPr/>
          </a:p>
          <a:p>
            <a:pPr>
              <a:lnSpc>
                <a:spcPct val="100000"/>
              </a:lnSpc>
            </a:pPr>
            <a:r>
              <a:rPr lang="en-US" sz="2400">
                <a:solidFill>
                  <a:srgbClr val="000000"/>
                </a:solidFill>
                <a:latin typeface="Times New Roman"/>
              </a:rPr>
              <a:t>f1</a:t>
            </a:r>
            <a:endParaRPr/>
          </a:p>
          <a:p>
            <a:pPr>
              <a:lnSpc>
                <a:spcPct val="100000"/>
              </a:lnSpc>
            </a:pPr>
            <a:r>
              <a:rPr lang="en-US" sz="2400">
                <a:solidFill>
                  <a:srgbClr val="000000"/>
                </a:solidFill>
                <a:latin typeface="Times New Roman"/>
              </a:rPr>
              <a:t>f2</a:t>
            </a:r>
            <a:endParaRPr/>
          </a:p>
        </p:txBody>
      </p:sp>
      <p:sp>
        <p:nvSpPr>
          <p:cNvPr id="258" name="Line 16"/>
          <p:cNvSpPr/>
          <p:nvPr/>
        </p:nvSpPr>
        <p:spPr>
          <a:xfrm>
            <a:off x="1676160" y="4343400"/>
            <a:ext cx="990720" cy="0"/>
          </a:xfrm>
          <a:prstGeom prst="line">
            <a:avLst/>
          </a:prstGeom>
          <a:ln w="9360">
            <a:solidFill>
              <a:srgbClr val="000000"/>
            </a:solidFill>
            <a:round/>
          </a:ln>
        </p:spPr>
      </p:sp>
      <p:sp>
        <p:nvSpPr>
          <p:cNvPr id="259" name="Line 17"/>
          <p:cNvSpPr/>
          <p:nvPr/>
        </p:nvSpPr>
        <p:spPr>
          <a:xfrm>
            <a:off x="1676160" y="3962160"/>
            <a:ext cx="990720" cy="0"/>
          </a:xfrm>
          <a:prstGeom prst="line">
            <a:avLst/>
          </a:prstGeom>
          <a:ln w="9360">
            <a:solidFill>
              <a:srgbClr val="000000"/>
            </a:solidFill>
            <a:round/>
          </a:ln>
        </p:spPr>
      </p:sp>
      <p:sp>
        <p:nvSpPr>
          <p:cNvPr id="260" name="Line 18"/>
          <p:cNvSpPr/>
          <p:nvPr/>
        </p:nvSpPr>
        <p:spPr>
          <a:xfrm>
            <a:off x="1676160" y="3581280"/>
            <a:ext cx="990720" cy="0"/>
          </a:xfrm>
          <a:prstGeom prst="line">
            <a:avLst/>
          </a:prstGeom>
          <a:ln w="9360">
            <a:solidFill>
              <a:srgbClr val="000000"/>
            </a:solidFill>
            <a:round/>
          </a:ln>
        </p:spPr>
      </p:sp>
      <p:sp>
        <p:nvSpPr>
          <p:cNvPr id="261" name="Line 19"/>
          <p:cNvSpPr/>
          <p:nvPr/>
        </p:nvSpPr>
        <p:spPr>
          <a:xfrm>
            <a:off x="1676160" y="3200400"/>
            <a:ext cx="990720" cy="0"/>
          </a:xfrm>
          <a:prstGeom prst="line">
            <a:avLst/>
          </a:prstGeom>
          <a:ln w="9360">
            <a:solidFill>
              <a:srgbClr val="000000"/>
            </a:solidFill>
            <a:round/>
          </a:ln>
        </p:spPr>
      </p:sp>
      <p:sp>
        <p:nvSpPr>
          <p:cNvPr id="262" name="Line 20"/>
          <p:cNvSpPr/>
          <p:nvPr/>
        </p:nvSpPr>
        <p:spPr>
          <a:xfrm flipH="1">
            <a:off x="2743200" y="2971800"/>
            <a:ext cx="1218960" cy="0"/>
          </a:xfrm>
          <a:prstGeom prst="line">
            <a:avLst/>
          </a:prstGeom>
          <a:ln w="9360">
            <a:solidFill>
              <a:srgbClr val="000000"/>
            </a:solidFill>
            <a:round/>
            <a:tailEnd len="med" type="triangle" w="med"/>
          </a:ln>
        </p:spPr>
      </p:sp>
      <p:sp>
        <p:nvSpPr>
          <p:cNvPr id="263" name="CustomShape 21"/>
          <p:cNvSpPr/>
          <p:nvPr/>
        </p:nvSpPr>
        <p:spPr>
          <a:xfrm>
            <a:off x="2666880" y="2463840"/>
            <a:ext cx="3276360" cy="583920"/>
          </a:xfrm>
          <a:prstGeom prst="rect">
            <a:avLst/>
          </a:prstGeom>
          <a:noFill/>
          <a:ln w="9360">
            <a:solidFill>
              <a:srgbClr val="000000"/>
            </a:solidFill>
            <a:round/>
            <a:tailEnd len="med" type="triangle" w="med"/>
          </a:ln>
        </p:spPr>
      </p:sp>
      <p:sp>
        <p:nvSpPr>
          <p:cNvPr id="264" name="Line 22"/>
          <p:cNvSpPr/>
          <p:nvPr/>
        </p:nvSpPr>
        <p:spPr>
          <a:xfrm flipV="1">
            <a:off x="4495680" y="3047760"/>
            <a:ext cx="1371600" cy="1219320"/>
          </a:xfrm>
          <a:prstGeom prst="line">
            <a:avLst/>
          </a:prstGeom>
          <a:ln w="9360">
            <a:solidFill>
              <a:srgbClr val="000000"/>
            </a:solidFill>
            <a:round/>
            <a:tailEnd len="med" type="triangle" w="med"/>
          </a:ln>
        </p:spPr>
      </p:sp>
      <p:sp>
        <p:nvSpPr>
          <p:cNvPr id="265" name="Line 23"/>
          <p:cNvSpPr/>
          <p:nvPr/>
        </p:nvSpPr>
        <p:spPr>
          <a:xfrm>
            <a:off x="6705360" y="4267080"/>
            <a:ext cx="228600" cy="0"/>
          </a:xfrm>
          <a:prstGeom prst="line">
            <a:avLst/>
          </a:prstGeom>
          <a:ln w="9360">
            <a:solidFill>
              <a:srgbClr val="000000"/>
            </a:solidFill>
            <a:round/>
          </a:ln>
        </p:spPr>
      </p:sp>
      <p:sp>
        <p:nvSpPr>
          <p:cNvPr id="266" name="Line 24"/>
          <p:cNvSpPr/>
          <p:nvPr/>
        </p:nvSpPr>
        <p:spPr>
          <a:xfrm>
            <a:off x="6933960" y="4190760"/>
            <a:ext cx="0" cy="152640"/>
          </a:xfrm>
          <a:prstGeom prst="line">
            <a:avLst/>
          </a:prstGeom>
          <a:ln w="9360">
            <a:solidFill>
              <a:srgbClr val="000000"/>
            </a:solidFill>
            <a:round/>
          </a:ln>
        </p:spPr>
      </p:sp>
      <p:sp>
        <p:nvSpPr>
          <p:cNvPr id="267" name="Line 25"/>
          <p:cNvSpPr/>
          <p:nvPr/>
        </p:nvSpPr>
        <p:spPr>
          <a:xfrm flipH="1" flipV="1">
            <a:off x="1066680" y="2895480"/>
            <a:ext cx="990720" cy="228600"/>
          </a:xfrm>
          <a:prstGeom prst="line">
            <a:avLst/>
          </a:prstGeom>
          <a:ln w="9360">
            <a:solidFill>
              <a:srgbClr val="000000"/>
            </a:solidFill>
            <a:round/>
            <a:tailEnd len="med" type="triangle" w="med"/>
          </a:ln>
        </p:spPr>
      </p:sp>
      <p:sp>
        <p:nvSpPr>
          <p:cNvPr id="268" name="CustomShape 26"/>
          <p:cNvSpPr/>
          <p:nvPr/>
        </p:nvSpPr>
        <p:spPr>
          <a:xfrm>
            <a:off x="3600" y="2666880"/>
            <a:ext cx="1133640" cy="333720"/>
          </a:xfrm>
          <a:prstGeom prst="rect">
            <a:avLst/>
          </a:prstGeom>
          <a:noFill/>
          <a:ln>
            <a:noFill/>
          </a:ln>
        </p:spPr>
        <p:txBody>
          <a:bodyPr wrap="none" lIns="90000" rIns="90000" tIns="45000" bIns="45000"/>
          <a:p>
            <a:pPr>
              <a:lnSpc>
                <a:spcPct val="100000"/>
              </a:lnSpc>
            </a:pPr>
            <a:r>
              <a:rPr lang="en-US" sz="1600">
                <a:solidFill>
                  <a:srgbClr val="000000"/>
                </a:solidFill>
                <a:latin typeface="Times New Roman"/>
              </a:rPr>
              <a:t>parent class</a:t>
            </a:r>
            <a:endParaRPr/>
          </a:p>
        </p:txBody>
      </p:sp>
      <p:sp>
        <p:nvSpPr>
          <p:cNvPr id="269" name="Line 27"/>
          <p:cNvSpPr/>
          <p:nvPr/>
        </p:nvSpPr>
        <p:spPr>
          <a:xfrm>
            <a:off x="2590560" y="4114800"/>
            <a:ext cx="685800" cy="685800"/>
          </a:xfrm>
          <a:prstGeom prst="line">
            <a:avLst/>
          </a:prstGeom>
          <a:ln w="9360">
            <a:solidFill>
              <a:srgbClr val="000000"/>
            </a:solidFill>
            <a:round/>
            <a:tailEnd len="med" type="triangle" w="med"/>
          </a:ln>
        </p:spPr>
      </p:sp>
      <p:sp>
        <p:nvSpPr>
          <p:cNvPr id="270" name="Line 28"/>
          <p:cNvSpPr/>
          <p:nvPr/>
        </p:nvSpPr>
        <p:spPr>
          <a:xfrm flipH="1">
            <a:off x="1371600" y="4647960"/>
            <a:ext cx="761760" cy="304920"/>
          </a:xfrm>
          <a:prstGeom prst="line">
            <a:avLst/>
          </a:prstGeom>
          <a:ln w="9360">
            <a:solidFill>
              <a:srgbClr val="000000"/>
            </a:solidFill>
            <a:round/>
            <a:tailEnd len="med" type="triangle" w="med"/>
          </a:ln>
        </p:spPr>
      </p:sp>
      <p:sp>
        <p:nvSpPr>
          <p:cNvPr id="271" name="CustomShape 29"/>
          <p:cNvSpPr/>
          <p:nvPr/>
        </p:nvSpPr>
        <p:spPr>
          <a:xfrm>
            <a:off x="607320" y="625320"/>
            <a:ext cx="2099880" cy="2010600"/>
          </a:xfrm>
          <a:prstGeom prst="rect">
            <a:avLst/>
          </a:prstGeom>
          <a:noFill/>
          <a:ln>
            <a:noFill/>
          </a:ln>
        </p:spPr>
        <p:txBody>
          <a:bodyPr wrap="none" lIns="90000" rIns="90000" tIns="45000" bIns="45000"/>
          <a:p>
            <a:pPr>
              <a:lnSpc>
                <a:spcPct val="100000"/>
              </a:lnSpc>
            </a:pPr>
            <a:r>
              <a:rPr b="1" lang="en-US">
                <a:solidFill>
                  <a:srgbClr val="c0504d"/>
                </a:solidFill>
                <a:latin typeface="Courier New"/>
              </a:rPr>
              <a:t>Class A {</a:t>
            </a:r>
            <a:endParaRPr/>
          </a:p>
          <a:p>
            <a:pPr>
              <a:lnSpc>
                <a:spcPct val="100000"/>
              </a:lnSpc>
            </a:pPr>
            <a:r>
              <a:rPr b="1" lang="en-US">
                <a:solidFill>
                  <a:srgbClr val="c0504d"/>
                </a:solidFill>
                <a:latin typeface="Courier New"/>
              </a:rPr>
              <a:t>  </a:t>
            </a:r>
            <a:r>
              <a:rPr b="1" lang="en-US">
                <a:solidFill>
                  <a:srgbClr val="c0504d"/>
                </a:solidFill>
                <a:latin typeface="Courier New"/>
              </a:rPr>
              <a:t>int b,c;</a:t>
            </a:r>
            <a:endParaRPr/>
          </a:p>
          <a:p>
            <a:pPr>
              <a:lnSpc>
                <a:spcPct val="100000"/>
              </a:lnSpc>
            </a:pPr>
            <a:r>
              <a:rPr b="1" lang="en-US">
                <a:solidFill>
                  <a:srgbClr val="c0504d"/>
                </a:solidFill>
                <a:latin typeface="Courier New"/>
              </a:rPr>
              <a:t>  </a:t>
            </a:r>
            <a:r>
              <a:rPr b="1" lang="en-US">
                <a:solidFill>
                  <a:srgbClr val="c0504d"/>
                </a:solidFill>
                <a:latin typeface="Courier New"/>
              </a:rPr>
              <a:t>static int d</a:t>
            </a:r>
            <a:endParaRPr/>
          </a:p>
          <a:p>
            <a:pPr>
              <a:lnSpc>
                <a:spcPct val="100000"/>
              </a:lnSpc>
            </a:pPr>
            <a:r>
              <a:rPr b="1" lang="en-US">
                <a:solidFill>
                  <a:srgbClr val="c0504d"/>
                </a:solidFill>
                <a:latin typeface="Courier New"/>
              </a:rPr>
              <a:t>  </a:t>
            </a:r>
            <a:r>
              <a:rPr b="1" lang="en-US">
                <a:solidFill>
                  <a:srgbClr val="c0504d"/>
                </a:solidFill>
                <a:latin typeface="Courier New"/>
              </a:rPr>
              <a:t>A z;</a:t>
            </a:r>
            <a:endParaRPr/>
          </a:p>
          <a:p>
            <a:pPr>
              <a:lnSpc>
                <a:spcPct val="100000"/>
              </a:lnSpc>
            </a:pPr>
            <a:r>
              <a:rPr b="1" lang="en-US">
                <a:solidFill>
                  <a:srgbClr val="c0504d"/>
                </a:solidFill>
                <a:latin typeface="Courier New"/>
              </a:rPr>
              <a:t>  </a:t>
            </a:r>
            <a:r>
              <a:rPr b="1" lang="en-US">
                <a:solidFill>
                  <a:srgbClr val="c0504d"/>
                </a:solidFill>
                <a:latin typeface="Courier New"/>
              </a:rPr>
              <a:t>f1()</a:t>
            </a:r>
            <a:endParaRPr/>
          </a:p>
          <a:p>
            <a:pPr>
              <a:lnSpc>
                <a:spcPct val="100000"/>
              </a:lnSpc>
            </a:pPr>
            <a:r>
              <a:rPr b="1" lang="en-US">
                <a:solidFill>
                  <a:srgbClr val="c0504d"/>
                </a:solidFill>
                <a:latin typeface="Courier New"/>
              </a:rPr>
              <a:t>  </a:t>
            </a:r>
            <a:r>
              <a:rPr b="1" lang="en-US">
                <a:solidFill>
                  <a:srgbClr val="c0504d"/>
                </a:solidFill>
                <a:latin typeface="Courier New"/>
              </a:rPr>
              <a:t>f2()</a:t>
            </a:r>
            <a:endParaRPr/>
          </a:p>
          <a:p>
            <a:pPr>
              <a:lnSpc>
                <a:spcPct val="100000"/>
              </a:lnSpc>
            </a:pPr>
            <a:r>
              <a:rPr b="1" lang="en-US">
                <a:solidFill>
                  <a:srgbClr val="c0504d"/>
                </a:solidFill>
                <a:latin typeface="Courier New"/>
              </a:rPr>
              <a:t>}</a:t>
            </a:r>
            <a:endParaRPr/>
          </a:p>
        </p:txBody>
      </p:sp>
      <p:sp>
        <p:nvSpPr>
          <p:cNvPr id="272" name="CustomShape 30"/>
          <p:cNvSpPr/>
          <p:nvPr/>
        </p:nvSpPr>
        <p:spPr>
          <a:xfrm>
            <a:off x="533520" y="609480"/>
            <a:ext cx="2133360" cy="2057040"/>
          </a:xfrm>
          <a:prstGeom prst="rect">
            <a:avLst/>
          </a:prstGeom>
          <a:noFill/>
          <a:ln w="9360">
            <a:solidFill>
              <a:srgbClr val="c0504d"/>
            </a:solidFill>
            <a:miter/>
          </a:ln>
        </p:spPr>
      </p:sp>
      <p:sp>
        <p:nvSpPr>
          <p:cNvPr id="273" name="CustomShape 31"/>
          <p:cNvSpPr/>
          <p:nvPr/>
        </p:nvSpPr>
        <p:spPr>
          <a:xfrm>
            <a:off x="3441240" y="1523880"/>
            <a:ext cx="2951640" cy="456120"/>
          </a:xfrm>
          <a:prstGeom prst="rect">
            <a:avLst/>
          </a:prstGeom>
          <a:noFill/>
          <a:ln>
            <a:noFill/>
          </a:ln>
        </p:spPr>
        <p:txBody>
          <a:bodyPr wrap="none" lIns="90000" rIns="90000" tIns="45000" bIns="45000"/>
          <a:p>
            <a:pPr>
              <a:lnSpc>
                <a:spcPct val="100000"/>
              </a:lnSpc>
            </a:pPr>
            <a:r>
              <a:rPr lang="en-US" sz="2400">
                <a:solidFill>
                  <a:srgbClr val="ff0000"/>
                </a:solidFill>
                <a:latin typeface="Times New Roman"/>
              </a:rPr>
              <a:t>For object x of type A:</a:t>
            </a:r>
            <a:endParaRPr/>
          </a:p>
        </p:txBody>
      </p:sp>
      <p:sp>
        <p:nvSpPr>
          <p:cNvPr id="274" name="Line 32"/>
          <p:cNvSpPr/>
          <p:nvPr/>
        </p:nvSpPr>
        <p:spPr>
          <a:xfrm>
            <a:off x="3890880" y="1904760"/>
            <a:ext cx="152280" cy="914400"/>
          </a:xfrm>
          <a:prstGeom prst="line">
            <a:avLst/>
          </a:prstGeom>
          <a:ln w="9360">
            <a:solidFill>
              <a:srgbClr val="ff0000"/>
            </a:solidFill>
            <a:round/>
            <a:tailEnd len="med" type="triangle" w="med"/>
          </a:ln>
        </p:spPr>
      </p:sp>
      <p:sp>
        <p:nvSpPr>
          <p:cNvPr id="275" name="CustomShape 33"/>
          <p:cNvSpPr/>
          <p:nvPr/>
        </p:nvSpPr>
        <p:spPr>
          <a:xfrm>
            <a:off x="3276720" y="4633920"/>
            <a:ext cx="914040" cy="609120"/>
          </a:xfrm>
          <a:prstGeom prst="rect">
            <a:avLst/>
          </a:prstGeom>
          <a:noFill/>
          <a:ln w="9360">
            <a:solidFill>
              <a:srgbClr val="000000"/>
            </a:solidFill>
            <a:miter/>
          </a:ln>
        </p:spPr>
      </p:sp>
      <p:sp>
        <p:nvSpPr>
          <p:cNvPr id="276" name="CustomShape 34"/>
          <p:cNvSpPr/>
          <p:nvPr/>
        </p:nvSpPr>
        <p:spPr>
          <a:xfrm>
            <a:off x="3260880" y="4572000"/>
            <a:ext cx="662760" cy="700200"/>
          </a:xfrm>
          <a:prstGeom prst="rect">
            <a:avLst/>
          </a:prstGeom>
          <a:noFill/>
          <a:ln>
            <a:noFill/>
          </a:ln>
        </p:spPr>
        <p:txBody>
          <a:bodyPr wrap="none" lIns="90000" rIns="90000" tIns="45000" bIns="45000"/>
          <a:p>
            <a:pPr>
              <a:lnSpc>
                <a:spcPct val="100000"/>
              </a:lnSpc>
            </a:pPr>
            <a:r>
              <a:rPr lang="en-US" sz="2000">
                <a:solidFill>
                  <a:srgbClr val="000000"/>
                </a:solidFill>
                <a:latin typeface="Times New Roman"/>
              </a:rPr>
              <a:t>f1</a:t>
            </a:r>
            <a:endParaRPr/>
          </a:p>
          <a:p>
            <a:pPr>
              <a:lnSpc>
                <a:spcPct val="100000"/>
              </a:lnSpc>
            </a:pPr>
            <a:r>
              <a:rPr lang="en-US" sz="2000">
                <a:solidFill>
                  <a:srgbClr val="000000"/>
                </a:solidFill>
                <a:latin typeface="Times New Roman"/>
              </a:rPr>
              <a:t>code</a:t>
            </a:r>
            <a:endParaRPr/>
          </a:p>
        </p:txBody>
      </p:sp>
      <p:sp>
        <p:nvSpPr>
          <p:cNvPr id="277" name="CustomShape 35"/>
          <p:cNvSpPr/>
          <p:nvPr/>
        </p:nvSpPr>
        <p:spPr>
          <a:xfrm>
            <a:off x="473040" y="4694400"/>
            <a:ext cx="914040" cy="609120"/>
          </a:xfrm>
          <a:prstGeom prst="rect">
            <a:avLst/>
          </a:prstGeom>
          <a:noFill/>
          <a:ln w="9360">
            <a:solidFill>
              <a:srgbClr val="000000"/>
            </a:solidFill>
            <a:miter/>
          </a:ln>
        </p:spPr>
      </p:sp>
      <p:sp>
        <p:nvSpPr>
          <p:cNvPr id="278" name="CustomShape 36"/>
          <p:cNvSpPr/>
          <p:nvPr/>
        </p:nvSpPr>
        <p:spPr>
          <a:xfrm>
            <a:off x="457200" y="4632480"/>
            <a:ext cx="662760" cy="700200"/>
          </a:xfrm>
          <a:prstGeom prst="rect">
            <a:avLst/>
          </a:prstGeom>
          <a:noFill/>
          <a:ln>
            <a:noFill/>
          </a:ln>
        </p:spPr>
        <p:txBody>
          <a:bodyPr wrap="none" lIns="90000" rIns="90000" tIns="45000" bIns="45000"/>
          <a:p>
            <a:pPr>
              <a:lnSpc>
                <a:spcPct val="100000"/>
              </a:lnSpc>
            </a:pPr>
            <a:r>
              <a:rPr lang="en-US" sz="2000">
                <a:solidFill>
                  <a:srgbClr val="000000"/>
                </a:solidFill>
                <a:latin typeface="Times New Roman"/>
              </a:rPr>
              <a:t>f2</a:t>
            </a:r>
            <a:endParaRPr/>
          </a:p>
          <a:p>
            <a:pPr>
              <a:lnSpc>
                <a:spcPct val="100000"/>
              </a:lnSpc>
            </a:pPr>
            <a:r>
              <a:rPr lang="en-US" sz="2000">
                <a:solidFill>
                  <a:srgbClr val="000000"/>
                </a:solidFill>
                <a:latin typeface="Times New Roman"/>
              </a:rPr>
              <a:t>code</a:t>
            </a:r>
            <a:endParaRPr/>
          </a:p>
        </p:txBody>
      </p:sp>
      <p:sp>
        <p:nvSpPr>
          <p:cNvPr id="279" name="CustomShape 37"/>
          <p:cNvSpPr/>
          <p:nvPr/>
        </p:nvSpPr>
        <p:spPr>
          <a:xfrm>
            <a:off x="543960" y="3352680"/>
            <a:ext cx="1119960" cy="456120"/>
          </a:xfrm>
          <a:prstGeom prst="rect">
            <a:avLst/>
          </a:prstGeom>
          <a:noFill/>
          <a:ln>
            <a:noFill/>
          </a:ln>
        </p:spPr>
        <p:txBody>
          <a:bodyPr wrap="none" lIns="90000" rIns="90000" tIns="45000" bIns="45000"/>
          <a:p>
            <a:pPr>
              <a:lnSpc>
                <a:spcPct val="100000"/>
              </a:lnSpc>
            </a:pPr>
            <a:r>
              <a:rPr lang="en-US" sz="2400">
                <a:solidFill>
                  <a:srgbClr val="c0504d"/>
                </a:solidFill>
                <a:latin typeface="Times New Roman"/>
              </a:rPr>
              <a:t>Class A</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Implementation Details for UnCool</a:t>
            </a:r>
            <a:endParaRPr/>
          </a:p>
        </p:txBody>
      </p:sp>
      <p:sp>
        <p:nvSpPr>
          <p:cNvPr id="281"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The objects:</a:t>
            </a:r>
            <a:endParaRPr/>
          </a:p>
          <a:p>
            <a:pPr lvl="1">
              <a:lnSpc>
                <a:spcPct val="100000"/>
              </a:lnSpc>
              <a:buFont typeface="Arial"/>
              <a:buChar char="–"/>
            </a:pPr>
            <a:r>
              <a:rPr lang="en-US" sz="2800">
                <a:solidFill>
                  <a:srgbClr val="000000"/>
                </a:solidFill>
                <a:latin typeface="Calibri"/>
              </a:rPr>
              <a:t>Think of each object type as a struct with each attribute located at some offset into this struct.</a:t>
            </a:r>
            <a:endParaRPr/>
          </a:p>
          <a:p>
            <a:pPr lvl="1">
              <a:lnSpc>
                <a:spcPct val="100000"/>
              </a:lnSpc>
              <a:buFont typeface="Arial"/>
              <a:buChar char="–"/>
            </a:pPr>
            <a:r>
              <a:rPr lang="en-US" sz="2800">
                <a:solidFill>
                  <a:srgbClr val="000000"/>
                </a:solidFill>
                <a:latin typeface="Calibri"/>
              </a:rPr>
              <a:t>The ‘new’ call creates a new copy of the struct associated that object (using malloc).</a:t>
            </a:r>
            <a:endParaRPr/>
          </a:p>
          <a:p>
            <a:pPr>
              <a:lnSpc>
                <a:spcPct val="100000"/>
              </a:lnSpc>
              <a:buFont typeface="Arial"/>
              <a:buChar char="•"/>
            </a:pPr>
            <a:r>
              <a:rPr lang="en-US" sz="3200">
                <a:solidFill>
                  <a:srgbClr val="000000"/>
                </a:solidFill>
                <a:latin typeface="Calibri"/>
              </a:rPr>
              <a:t>The methods:</a:t>
            </a:r>
            <a:endParaRPr/>
          </a:p>
          <a:p>
            <a:pPr lvl="1">
              <a:lnSpc>
                <a:spcPct val="100000"/>
              </a:lnSpc>
              <a:buFont typeface="Arial"/>
              <a:buChar char="–"/>
            </a:pPr>
            <a:r>
              <a:rPr lang="en-US" sz="2800">
                <a:solidFill>
                  <a:srgbClr val="000000"/>
                </a:solidFill>
                <a:latin typeface="Calibri"/>
              </a:rPr>
              <a:t>Generate method code for an object even though you don’t know if any objects of that type will be used.</a:t>
            </a:r>
            <a:endParaRPr/>
          </a:p>
          <a:p>
            <a:pPr lvl="1">
              <a:lnSpc>
                <a:spcPct val="100000"/>
              </a:lnSpc>
              <a:buFont typeface="Arial"/>
              <a:buChar char="–"/>
            </a:pPr>
            <a:r>
              <a:rPr lang="en-US" sz="2800">
                <a:solidFill>
                  <a:srgbClr val="000000"/>
                </a:solidFill>
                <a:latin typeface="Calibri"/>
              </a:rPr>
              <a:t>In the method calls for an object type, add an additional parameter (typically the first one) that points to the actual object. In the code for the method body, use this parameter to access the individual fields of the given object (via the offsets). In the calls, be sure to pass in the correct object as the first parameter. </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The assignment</a:t>
            </a:r>
            <a:endParaRPr/>
          </a:p>
        </p:txBody>
      </p:sp>
      <p:sp>
        <p:nvSpPr>
          <p:cNvPr id="125"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Parse Uncool, producing IA32 code</a:t>
            </a:r>
            <a:endParaRPr/>
          </a:p>
          <a:p>
            <a:pPr>
              <a:lnSpc>
                <a:spcPct val="100000"/>
              </a:lnSpc>
              <a:buFont typeface="Arial"/>
              <a:buChar char="•"/>
            </a:pPr>
            <a:r>
              <a:rPr lang="en-US" sz="3200">
                <a:solidFill>
                  <a:srgbClr val="000000"/>
                </a:solidFill>
                <a:latin typeface="Calibri"/>
              </a:rPr>
              <a:t>parser &lt; test.uc &gt; test.s</a:t>
            </a:r>
            <a:endParaRPr/>
          </a:p>
          <a:p>
            <a:pPr>
              <a:lnSpc>
                <a:spcPct val="100000"/>
              </a:lnSpc>
              <a:buFont typeface="Arial"/>
              <a:buChar char="•"/>
            </a:pPr>
            <a:r>
              <a:rPr lang="en-US" sz="3200">
                <a:solidFill>
                  <a:srgbClr val="000000"/>
                </a:solidFill>
                <a:latin typeface="Calibri"/>
              </a:rPr>
              <a:t>on zeusto run:</a:t>
            </a:r>
            <a:endParaRPr/>
          </a:p>
          <a:p>
            <a:pPr lvl="1">
              <a:lnSpc>
                <a:spcPct val="100000"/>
              </a:lnSpc>
              <a:buFont typeface="Arial"/>
              <a:buChar char="–"/>
            </a:pPr>
            <a:r>
              <a:rPr lang="en-US" sz="2800">
                <a:solidFill>
                  <a:srgbClr val="000000"/>
                </a:solidFill>
                <a:latin typeface="Calibri"/>
              </a:rPr>
              <a:t>compile your IA32 (gcc –m32 test.s)</a:t>
            </a:r>
            <a:endParaRPr/>
          </a:p>
          <a:p>
            <a:pPr lvl="1">
              <a:lnSpc>
                <a:spcPct val="100000"/>
              </a:lnSpc>
              <a:buFont typeface="Arial"/>
              <a:buChar char="–"/>
            </a:pPr>
            <a:r>
              <a:rPr lang="en-US" sz="2800">
                <a:solidFill>
                  <a:srgbClr val="000000"/>
                </a:solidFill>
                <a:latin typeface="Calibri"/>
              </a:rPr>
              <a:t>run the resulting executable (a.out)</a:t>
            </a:r>
            <a:endParaRPr/>
          </a:p>
        </p:txBody>
      </p:sp>
      <p:sp>
        <p:nvSpPr>
          <p:cNvPr id="126" name="CustomShape 3"/>
          <p:cNvSpPr/>
          <p:nvPr/>
        </p:nvSpPr>
        <p:spPr>
          <a:xfrm>
            <a:off x="762120" y="5221080"/>
            <a:ext cx="1066320" cy="638280"/>
          </a:xfrm>
          <a:prstGeom prst="rect">
            <a:avLst/>
          </a:prstGeom>
          <a:solidFill>
            <a:srgbClr val="ffffff"/>
          </a:solidFill>
          <a:ln w="25560">
            <a:solidFill>
              <a:srgbClr val="000000"/>
            </a:solidFill>
            <a:round/>
          </a:ln>
        </p:spPr>
        <p:txBody>
          <a:bodyPr lIns="90000" rIns="90000" tIns="45000" bIns="45000"/>
          <a:p>
            <a:pPr>
              <a:lnSpc>
                <a:spcPct val="100000"/>
              </a:lnSpc>
            </a:pPr>
            <a:r>
              <a:rPr lang="en-US">
                <a:solidFill>
                  <a:srgbClr val="000000"/>
                </a:solidFill>
                <a:latin typeface="Calibri"/>
              </a:rPr>
              <a:t>input.my</a:t>
            </a:r>
            <a:endParaRPr/>
          </a:p>
        </p:txBody>
      </p:sp>
      <p:sp>
        <p:nvSpPr>
          <p:cNvPr id="127" name="CustomShape 4"/>
          <p:cNvSpPr/>
          <p:nvPr/>
        </p:nvSpPr>
        <p:spPr>
          <a:xfrm>
            <a:off x="2438280" y="4944240"/>
            <a:ext cx="990360" cy="1186920"/>
          </a:xfrm>
          <a:prstGeom prst="rect">
            <a:avLst/>
          </a:prstGeom>
          <a:gradFill>
            <a:gsLst>
              <a:gs pos="0">
                <a:srgbClr val="d0d0d0"/>
              </a:gs>
              <a:gs pos="100000">
                <a:srgbClr val="ededed"/>
              </a:gs>
            </a:gsLst>
            <a:lin ang="16200000"/>
          </a:gradFill>
          <a:ln w="9360">
            <a:solidFill>
              <a:srgbClr val="000000"/>
            </a:solidFill>
            <a:round/>
          </a:ln>
        </p:spPr>
        <p:txBody>
          <a:bodyPr lIns="90000" rIns="90000" tIns="45000" bIns="45000"/>
          <a:p>
            <a:pPr>
              <a:lnSpc>
                <a:spcPct val="100000"/>
              </a:lnSpc>
            </a:pPr>
            <a:r>
              <a:rPr lang="en-US">
                <a:solidFill>
                  <a:srgbClr val="000000"/>
                </a:solidFill>
                <a:latin typeface="Calibri"/>
              </a:rPr>
              <a:t>Your Mython</a:t>
            </a:r>
            <a:endParaRPr/>
          </a:p>
          <a:p>
            <a:pPr>
              <a:lnSpc>
                <a:spcPct val="100000"/>
              </a:lnSpc>
            </a:pPr>
            <a:r>
              <a:rPr lang="en-US">
                <a:solidFill>
                  <a:srgbClr val="000000"/>
                </a:solidFill>
                <a:latin typeface="Calibri"/>
              </a:rPr>
              <a:t>Parser</a:t>
            </a:r>
            <a:endParaRPr/>
          </a:p>
        </p:txBody>
      </p:sp>
      <p:sp>
        <p:nvSpPr>
          <p:cNvPr id="128" name="CustomShape 5"/>
          <p:cNvSpPr/>
          <p:nvPr/>
        </p:nvSpPr>
        <p:spPr>
          <a:xfrm>
            <a:off x="1828800" y="5405760"/>
            <a:ext cx="609120" cy="360"/>
          </a:xfrm>
          <a:prstGeom prst="straightConnector1">
            <a:avLst/>
          </a:prstGeom>
          <a:noFill/>
          <a:ln w="9360">
            <a:solidFill>
              <a:srgbClr val="4a7ebb"/>
            </a:solidFill>
            <a:round/>
            <a:tailEnd len="med" type="arrow" w="med"/>
          </a:ln>
        </p:spPr>
      </p:sp>
      <p:sp>
        <p:nvSpPr>
          <p:cNvPr id="129" name="CustomShape 6"/>
          <p:cNvSpPr/>
          <p:nvPr/>
        </p:nvSpPr>
        <p:spPr>
          <a:xfrm flipV="1">
            <a:off x="3429000" y="5393520"/>
            <a:ext cx="837720" cy="11160"/>
          </a:xfrm>
          <a:prstGeom prst="straightConnector1">
            <a:avLst/>
          </a:prstGeom>
          <a:noFill/>
          <a:ln w="9360">
            <a:solidFill>
              <a:srgbClr val="4a7ebb"/>
            </a:solidFill>
            <a:round/>
            <a:tailEnd len="med" type="arrow" w="med"/>
          </a:ln>
        </p:spPr>
      </p:sp>
      <p:sp>
        <p:nvSpPr>
          <p:cNvPr id="130" name="CustomShape 7"/>
          <p:cNvSpPr/>
          <p:nvPr/>
        </p:nvSpPr>
        <p:spPr>
          <a:xfrm>
            <a:off x="5943600" y="5221080"/>
            <a:ext cx="990360" cy="364680"/>
          </a:xfrm>
          <a:prstGeom prst="rect">
            <a:avLst/>
          </a:prstGeom>
          <a:gradFill>
            <a:gsLst>
              <a:gs pos="0">
                <a:srgbClr val="d0d0d0"/>
              </a:gs>
              <a:gs pos="100000">
                <a:srgbClr val="ededed"/>
              </a:gs>
            </a:gsLst>
            <a:lin ang="16200000"/>
          </a:gradFill>
          <a:ln w="9360">
            <a:solidFill>
              <a:srgbClr val="000000"/>
            </a:solidFill>
            <a:round/>
          </a:ln>
        </p:spPr>
        <p:txBody>
          <a:bodyPr lIns="90000" rIns="90000" tIns="45000" bIns="45000"/>
          <a:p>
            <a:pPr>
              <a:lnSpc>
                <a:spcPct val="100000"/>
              </a:lnSpc>
            </a:pPr>
            <a:r>
              <a:rPr lang="en-US">
                <a:solidFill>
                  <a:srgbClr val="000000"/>
                </a:solidFill>
                <a:latin typeface="Calibri"/>
              </a:rPr>
              <a:t>gcc</a:t>
            </a:r>
            <a:endParaRPr/>
          </a:p>
        </p:txBody>
      </p:sp>
      <p:sp>
        <p:nvSpPr>
          <p:cNvPr id="131" name="CustomShape 8"/>
          <p:cNvSpPr/>
          <p:nvPr/>
        </p:nvSpPr>
        <p:spPr>
          <a:xfrm>
            <a:off x="4267080" y="5209560"/>
            <a:ext cx="1066320" cy="364680"/>
          </a:xfrm>
          <a:prstGeom prst="rect">
            <a:avLst/>
          </a:prstGeom>
          <a:solidFill>
            <a:srgbClr val="ffffff"/>
          </a:solidFill>
          <a:ln w="25560">
            <a:solidFill>
              <a:srgbClr val="000000"/>
            </a:solidFill>
            <a:round/>
          </a:ln>
        </p:spPr>
        <p:txBody>
          <a:bodyPr lIns="90000" rIns="90000" tIns="45000" bIns="45000"/>
          <a:p>
            <a:pPr>
              <a:lnSpc>
                <a:spcPct val="100000"/>
              </a:lnSpc>
            </a:pPr>
            <a:r>
              <a:rPr lang="en-US">
                <a:solidFill>
                  <a:srgbClr val="000000"/>
                </a:solidFill>
                <a:latin typeface="Calibri"/>
              </a:rPr>
              <a:t>input.s</a:t>
            </a:r>
            <a:endParaRPr/>
          </a:p>
        </p:txBody>
      </p:sp>
      <p:sp>
        <p:nvSpPr>
          <p:cNvPr id="132" name="CustomShape 9"/>
          <p:cNvSpPr/>
          <p:nvPr/>
        </p:nvSpPr>
        <p:spPr>
          <a:xfrm>
            <a:off x="7391520" y="5221080"/>
            <a:ext cx="1066320" cy="364680"/>
          </a:xfrm>
          <a:prstGeom prst="rect">
            <a:avLst/>
          </a:prstGeom>
          <a:solidFill>
            <a:srgbClr val="ffffff"/>
          </a:solidFill>
          <a:ln w="25560">
            <a:solidFill>
              <a:srgbClr val="000000"/>
            </a:solidFill>
            <a:round/>
          </a:ln>
        </p:spPr>
        <p:txBody>
          <a:bodyPr lIns="90000" rIns="90000" tIns="45000" bIns="45000"/>
          <a:p>
            <a:pPr>
              <a:lnSpc>
                <a:spcPct val="100000"/>
              </a:lnSpc>
            </a:pPr>
            <a:r>
              <a:rPr lang="en-US">
                <a:solidFill>
                  <a:srgbClr val="000000"/>
                </a:solidFill>
                <a:latin typeface="Calibri"/>
              </a:rPr>
              <a:t>a.out</a:t>
            </a:r>
            <a:endParaRPr/>
          </a:p>
        </p:txBody>
      </p:sp>
      <p:sp>
        <p:nvSpPr>
          <p:cNvPr id="133" name="CustomShape 10"/>
          <p:cNvSpPr/>
          <p:nvPr/>
        </p:nvSpPr>
        <p:spPr>
          <a:xfrm>
            <a:off x="6934320" y="5405760"/>
            <a:ext cx="456840" cy="360"/>
          </a:xfrm>
          <a:prstGeom prst="straightConnector1">
            <a:avLst/>
          </a:prstGeom>
          <a:noFill/>
          <a:ln w="9360">
            <a:solidFill>
              <a:srgbClr val="4a7ebb"/>
            </a:solidFill>
            <a:round/>
            <a:tailEnd len="med" type="arrow" w="med"/>
          </a:ln>
        </p:spPr>
      </p:sp>
      <p:sp>
        <p:nvSpPr>
          <p:cNvPr id="134" name="CustomShape 11"/>
          <p:cNvSpPr/>
          <p:nvPr/>
        </p:nvSpPr>
        <p:spPr>
          <a:xfrm>
            <a:off x="5334120" y="5394240"/>
            <a:ext cx="609120" cy="11160"/>
          </a:xfrm>
          <a:prstGeom prst="straightConnector1">
            <a:avLst/>
          </a:prstGeom>
          <a:noFill/>
          <a:ln w="9360">
            <a:solidFill>
              <a:srgbClr val="4a7ebb"/>
            </a:solidFill>
            <a:round/>
            <a:tailEnd len="med" type="arrow" w="med"/>
          </a:ln>
        </p:spPr>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762120" y="4343400"/>
            <a:ext cx="7772040" cy="1371240"/>
          </a:xfrm>
          <a:prstGeom prst="rect">
            <a:avLst/>
          </a:prstGeom>
          <a:solidFill>
            <a:srgbClr val="4f81bd"/>
          </a:solidFill>
          <a:ln w="25560">
            <a:solidFill>
              <a:srgbClr val="3a5f8b"/>
            </a:solidFill>
            <a:round/>
          </a:ln>
        </p:spPr>
      </p:sp>
      <p:sp>
        <p:nvSpPr>
          <p:cNvPr id="136" name="TextShape 2"/>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General Notes</a:t>
            </a:r>
            <a:endParaRPr/>
          </a:p>
        </p:txBody>
      </p:sp>
      <p:sp>
        <p:nvSpPr>
          <p:cNvPr id="137" name="TextShape 3"/>
          <p:cNvSpPr txBox="1"/>
          <p:nvPr/>
        </p:nvSpPr>
        <p:spPr>
          <a:xfrm>
            <a:off x="457200" y="1600200"/>
            <a:ext cx="8229240" cy="4525560"/>
          </a:xfrm>
          <a:prstGeom prst="rect">
            <a:avLst/>
          </a:prstGeom>
        </p:spPr>
        <p:txBody>
          <a:bodyPr/>
          <a:p>
            <a:pPr>
              <a:lnSpc>
                <a:spcPct val="100000"/>
              </a:lnSpc>
              <a:buFont typeface="Arial"/>
              <a:buChar char="•"/>
            </a:pPr>
            <a:r>
              <a:rPr b="1" lang="en-US" sz="3200">
                <a:solidFill>
                  <a:srgbClr val="000000"/>
                </a:solidFill>
                <a:latin typeface="Calibri"/>
              </a:rPr>
              <a:t>You may assume that all code you are expected to process correctly will typecheck.</a:t>
            </a:r>
            <a:endParaRPr/>
          </a:p>
          <a:p>
            <a:pPr>
              <a:lnSpc>
                <a:spcPct val="100000"/>
              </a:lnSpc>
              <a:buFont typeface="Arial"/>
              <a:buChar char="•"/>
            </a:pPr>
            <a:r>
              <a:rPr lang="en-US" sz="3200">
                <a:solidFill>
                  <a:srgbClr val="000000"/>
                </a:solidFill>
                <a:latin typeface="Calibri"/>
              </a:rPr>
              <a:t>You will want to check your .s files on zeus before you declare them done.  </a:t>
            </a:r>
            <a:endParaRPr/>
          </a:p>
          <a:p>
            <a:pPr>
              <a:lnSpc>
                <a:spcPct val="100000"/>
              </a:lnSpc>
              <a:buFont typeface="Arial"/>
              <a:buChar char="•"/>
            </a:pPr>
            <a:r>
              <a:rPr lang="en-US" sz="3200">
                <a:solidFill>
                  <a:srgbClr val="000000"/>
                </a:solidFill>
                <a:latin typeface="Calibri"/>
              </a:rPr>
              <a:t>If you compile files –g, you can use gdb to see the behavior! </a:t>
            </a:r>
            <a:endParaRPr/>
          </a:p>
          <a:p>
            <a:pPr>
              <a:lnSpc>
                <a:spcPct val="100000"/>
              </a:lnSpc>
              <a:buFont typeface="Arial"/>
              <a:buChar char="•"/>
            </a:pPr>
            <a:r>
              <a:rPr lang="en-US" sz="3200">
                <a:solidFill>
                  <a:srgbClr val="000000"/>
                </a:solidFill>
                <a:latin typeface="Calibri"/>
              </a:rPr>
              <a:t>Sometimes I found that modifying erroneous .s files useful – once I figured out what I wanted, I would then go and change my parser.</a:t>
            </a:r>
            <a:endParaRPr/>
          </a:p>
          <a:p>
            <a:pPr>
              <a:lnSpc>
                <a:spcPct val="100000"/>
              </a:lnSpc>
              <a:buFont typeface="Arial"/>
              <a:buChar char="•"/>
            </a:pPr>
            <a:r>
              <a:rPr lang="en-US" sz="3200">
                <a:solidFill>
                  <a:srgbClr val="000000"/>
                </a:solidFill>
                <a:latin typeface="Calibri"/>
              </a:rPr>
              <a:t>You are better off turning in a working, incomplete compiler than submitting code that doesn’t work (seg fault, infinite loop).  Can’t do much with those when it comes to grading.</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Suggested Order</a:t>
            </a:r>
            <a:endParaRPr/>
          </a:p>
        </p:txBody>
      </p:sp>
      <p:sp>
        <p:nvSpPr>
          <p:cNvPr id="139"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Output (printf) constants</a:t>
            </a:r>
            <a:endParaRPr/>
          </a:p>
          <a:p>
            <a:pPr>
              <a:lnSpc>
                <a:spcPct val="100000"/>
              </a:lnSpc>
              <a:buFont typeface="Arial"/>
              <a:buChar char="•"/>
            </a:pPr>
            <a:r>
              <a:rPr lang="en-US" sz="3200">
                <a:solidFill>
                  <a:srgbClr val="000000"/>
                </a:solidFill>
                <a:latin typeface="Calibri"/>
              </a:rPr>
              <a:t>expressions using constants</a:t>
            </a:r>
            <a:endParaRPr/>
          </a:p>
          <a:p>
            <a:pPr>
              <a:lnSpc>
                <a:spcPct val="100000"/>
              </a:lnSpc>
              <a:buFont typeface="Arial"/>
              <a:buChar char="•"/>
            </a:pPr>
            <a:r>
              <a:rPr lang="en-US" sz="3200">
                <a:solidFill>
                  <a:srgbClr val="000000"/>
                </a:solidFill>
                <a:latin typeface="Calibri"/>
              </a:rPr>
              <a:t>procedure call/return (control flow)</a:t>
            </a:r>
            <a:endParaRPr/>
          </a:p>
          <a:p>
            <a:pPr>
              <a:lnSpc>
                <a:spcPct val="100000"/>
              </a:lnSpc>
              <a:buFont typeface="Arial"/>
              <a:buChar char="•"/>
            </a:pPr>
            <a:r>
              <a:rPr lang="en-US" sz="3200">
                <a:solidFill>
                  <a:srgbClr val="000000"/>
                </a:solidFill>
                <a:latin typeface="Calibri"/>
              </a:rPr>
              <a:t>variables (local &amp; global)</a:t>
            </a:r>
            <a:endParaRPr/>
          </a:p>
          <a:p>
            <a:pPr>
              <a:lnSpc>
                <a:spcPct val="100000"/>
              </a:lnSpc>
              <a:buFont typeface="Arial"/>
              <a:buChar char="•"/>
            </a:pPr>
            <a:r>
              <a:rPr lang="en-US" sz="3200">
                <a:solidFill>
                  <a:srgbClr val="000000"/>
                </a:solidFill>
                <a:latin typeface="Calibri"/>
              </a:rPr>
              <a:t>Input (scanf)</a:t>
            </a:r>
            <a:endParaRPr/>
          </a:p>
          <a:p>
            <a:pPr>
              <a:lnSpc>
                <a:spcPct val="100000"/>
              </a:lnSpc>
              <a:buFont typeface="Arial"/>
              <a:buChar char="•"/>
            </a:pPr>
            <a:r>
              <a:rPr lang="en-US" sz="3200">
                <a:solidFill>
                  <a:srgbClr val="000000"/>
                </a:solidFill>
                <a:latin typeface="Calibri"/>
              </a:rPr>
              <a:t>control flow</a:t>
            </a:r>
            <a:endParaRPr/>
          </a:p>
          <a:p>
            <a:pPr>
              <a:lnSpc>
                <a:spcPct val="100000"/>
              </a:lnSpc>
              <a:buFont typeface="Arial"/>
              <a:buChar char="•"/>
            </a:pPr>
            <a:r>
              <a:rPr lang="en-US" sz="3200">
                <a:solidFill>
                  <a:srgbClr val="000000"/>
                </a:solidFill>
                <a:latin typeface="Calibri"/>
              </a:rPr>
              <a:t>procedure call/return (data flow)</a:t>
            </a:r>
            <a:endParaRPr/>
          </a:p>
          <a:p>
            <a:pPr>
              <a:lnSpc>
                <a:spcPct val="100000"/>
              </a:lnSpc>
              <a:buFont typeface="Arial"/>
              <a:buChar char="•"/>
            </a:pPr>
            <a:r>
              <a:rPr lang="en-US" sz="3200">
                <a:solidFill>
                  <a:srgbClr val="000000"/>
                </a:solidFill>
                <a:latin typeface="Calibri"/>
              </a:rPr>
              <a:t>arrays (malloc)</a:t>
            </a:r>
            <a:endParaRPr/>
          </a:p>
          <a:p>
            <a:pPr>
              <a:lnSpc>
                <a:spcPct val="100000"/>
              </a:lnSpc>
              <a:buFont typeface="Arial"/>
              <a:buChar char="•"/>
            </a:pPr>
            <a:r>
              <a:rPr lang="en-US" sz="3200">
                <a:solidFill>
                  <a:srgbClr val="000000"/>
                </a:solidFill>
                <a:latin typeface="Calibri"/>
              </a:rPr>
              <a:t>objects </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457200" y="274680"/>
            <a:ext cx="3504960" cy="1142640"/>
          </a:xfrm>
          <a:prstGeom prst="rect">
            <a:avLst/>
          </a:prstGeom>
        </p:spPr>
        <p:txBody>
          <a:bodyPr anchor="ctr"/>
          <a:p>
            <a:pPr algn="ctr">
              <a:lnSpc>
                <a:spcPct val="100000"/>
              </a:lnSpc>
            </a:pPr>
            <a:r>
              <a:rPr lang="en-US" sz="4400">
                <a:solidFill>
                  <a:srgbClr val="000000"/>
                </a:solidFill>
                <a:latin typeface="Calibri"/>
              </a:rPr>
              <a:t>Stack Frame</a:t>
            </a:r>
            <a:endParaRPr/>
          </a:p>
        </p:txBody>
      </p:sp>
      <p:sp>
        <p:nvSpPr>
          <p:cNvPr id="141" name="CustomShape 2"/>
          <p:cNvSpPr/>
          <p:nvPr/>
        </p:nvSpPr>
        <p:spPr>
          <a:xfrm>
            <a:off x="4343400" y="380880"/>
            <a:ext cx="1980720" cy="5943240"/>
          </a:xfrm>
          <a:prstGeom prst="rect">
            <a:avLst/>
          </a:prstGeom>
          <a:noFill/>
          <a:ln w="25560">
            <a:solidFill>
              <a:srgbClr val="3a5f8b"/>
            </a:solidFill>
            <a:round/>
          </a:ln>
        </p:spPr>
      </p:sp>
      <p:sp>
        <p:nvSpPr>
          <p:cNvPr id="142" name="CustomShape 3"/>
          <p:cNvSpPr/>
          <p:nvPr/>
        </p:nvSpPr>
        <p:spPr>
          <a:xfrm>
            <a:off x="4343400" y="380880"/>
            <a:ext cx="1980720" cy="304560"/>
          </a:xfrm>
          <a:prstGeom prst="rect">
            <a:avLst/>
          </a:prstGeom>
          <a:noFill/>
          <a:ln w="25560">
            <a:solidFill>
              <a:srgbClr val="3a5f8b"/>
            </a:solidFill>
            <a:round/>
          </a:ln>
        </p:spPr>
      </p:sp>
      <p:sp>
        <p:nvSpPr>
          <p:cNvPr id="143" name="CustomShape 4"/>
          <p:cNvSpPr/>
          <p:nvPr/>
        </p:nvSpPr>
        <p:spPr>
          <a:xfrm>
            <a:off x="4343400" y="685800"/>
            <a:ext cx="1980720" cy="304560"/>
          </a:xfrm>
          <a:prstGeom prst="rect">
            <a:avLst/>
          </a:prstGeom>
          <a:noFill/>
          <a:ln w="25560">
            <a:solidFill>
              <a:srgbClr val="3a5f8b"/>
            </a:solidFill>
            <a:round/>
          </a:ln>
        </p:spPr>
      </p:sp>
      <p:sp>
        <p:nvSpPr>
          <p:cNvPr id="144" name="CustomShape 5"/>
          <p:cNvSpPr/>
          <p:nvPr/>
        </p:nvSpPr>
        <p:spPr>
          <a:xfrm>
            <a:off x="4343400" y="990720"/>
            <a:ext cx="1980720" cy="304560"/>
          </a:xfrm>
          <a:prstGeom prst="rect">
            <a:avLst/>
          </a:prstGeom>
          <a:noFill/>
          <a:ln w="25560">
            <a:solidFill>
              <a:srgbClr val="3a5f8b"/>
            </a:solidFill>
            <a:round/>
          </a:ln>
        </p:spPr>
      </p:sp>
      <p:sp>
        <p:nvSpPr>
          <p:cNvPr id="145" name="CustomShape 6"/>
          <p:cNvSpPr/>
          <p:nvPr/>
        </p:nvSpPr>
        <p:spPr>
          <a:xfrm>
            <a:off x="4343400" y="1295280"/>
            <a:ext cx="1980720" cy="304560"/>
          </a:xfrm>
          <a:prstGeom prst="rect">
            <a:avLst/>
          </a:prstGeom>
          <a:noFill/>
          <a:ln w="25560">
            <a:solidFill>
              <a:srgbClr val="3a5f8b"/>
            </a:solidFill>
            <a:round/>
          </a:ln>
        </p:spPr>
      </p:sp>
      <p:sp>
        <p:nvSpPr>
          <p:cNvPr id="146" name="CustomShape 7"/>
          <p:cNvSpPr/>
          <p:nvPr/>
        </p:nvSpPr>
        <p:spPr>
          <a:xfrm>
            <a:off x="4343400" y="1600200"/>
            <a:ext cx="1980720" cy="304560"/>
          </a:xfrm>
          <a:prstGeom prst="rect">
            <a:avLst/>
          </a:prstGeom>
          <a:noFill/>
          <a:ln w="25560">
            <a:solidFill>
              <a:srgbClr val="3a5f8b"/>
            </a:solidFill>
            <a:round/>
          </a:ln>
        </p:spPr>
      </p:sp>
      <p:sp>
        <p:nvSpPr>
          <p:cNvPr id="147" name="CustomShape 8"/>
          <p:cNvSpPr/>
          <p:nvPr/>
        </p:nvSpPr>
        <p:spPr>
          <a:xfrm>
            <a:off x="4343400" y="1905120"/>
            <a:ext cx="1980720" cy="304560"/>
          </a:xfrm>
          <a:prstGeom prst="rect">
            <a:avLst/>
          </a:prstGeom>
          <a:noFill/>
          <a:ln w="25560">
            <a:solidFill>
              <a:srgbClr val="3a5f8b"/>
            </a:solidFill>
            <a:round/>
          </a:ln>
        </p:spPr>
      </p:sp>
      <p:sp>
        <p:nvSpPr>
          <p:cNvPr id="148" name="CustomShape 9"/>
          <p:cNvSpPr/>
          <p:nvPr/>
        </p:nvSpPr>
        <p:spPr>
          <a:xfrm>
            <a:off x="4343400" y="2209680"/>
            <a:ext cx="1980720" cy="304560"/>
          </a:xfrm>
          <a:prstGeom prst="rect">
            <a:avLst/>
          </a:prstGeom>
          <a:noFill/>
          <a:ln w="25560">
            <a:solidFill>
              <a:srgbClr val="3a5f8b"/>
            </a:solidFill>
            <a:round/>
          </a:ln>
        </p:spPr>
      </p:sp>
      <p:sp>
        <p:nvSpPr>
          <p:cNvPr id="149" name="CustomShape 10"/>
          <p:cNvSpPr/>
          <p:nvPr/>
        </p:nvSpPr>
        <p:spPr>
          <a:xfrm>
            <a:off x="4343400" y="2514600"/>
            <a:ext cx="1980720" cy="304560"/>
          </a:xfrm>
          <a:prstGeom prst="rect">
            <a:avLst/>
          </a:prstGeom>
          <a:noFill/>
          <a:ln w="25560">
            <a:solidFill>
              <a:srgbClr val="3a5f8b"/>
            </a:solidFill>
            <a:round/>
          </a:ln>
        </p:spPr>
      </p:sp>
      <p:sp>
        <p:nvSpPr>
          <p:cNvPr id="150" name="CustomShape 11"/>
          <p:cNvSpPr/>
          <p:nvPr/>
        </p:nvSpPr>
        <p:spPr>
          <a:xfrm>
            <a:off x="4343400" y="2819520"/>
            <a:ext cx="1980720" cy="304560"/>
          </a:xfrm>
          <a:prstGeom prst="rect">
            <a:avLst/>
          </a:prstGeom>
          <a:noFill/>
          <a:ln w="25560">
            <a:solidFill>
              <a:srgbClr val="3a5f8b"/>
            </a:solidFill>
            <a:round/>
          </a:ln>
        </p:spPr>
      </p:sp>
      <p:sp>
        <p:nvSpPr>
          <p:cNvPr id="151" name="CustomShape 12"/>
          <p:cNvSpPr/>
          <p:nvPr/>
        </p:nvSpPr>
        <p:spPr>
          <a:xfrm>
            <a:off x="4343400" y="3124080"/>
            <a:ext cx="1980720" cy="304560"/>
          </a:xfrm>
          <a:prstGeom prst="rect">
            <a:avLst/>
          </a:prstGeom>
          <a:noFill/>
          <a:ln w="25560">
            <a:solidFill>
              <a:srgbClr val="3a5f8b"/>
            </a:solidFill>
            <a:round/>
          </a:ln>
        </p:spPr>
      </p:sp>
      <p:sp>
        <p:nvSpPr>
          <p:cNvPr id="152" name="CustomShape 13"/>
          <p:cNvSpPr/>
          <p:nvPr/>
        </p:nvSpPr>
        <p:spPr>
          <a:xfrm>
            <a:off x="4343400" y="3429000"/>
            <a:ext cx="1980720" cy="304560"/>
          </a:xfrm>
          <a:prstGeom prst="rect">
            <a:avLst/>
          </a:prstGeom>
          <a:noFill/>
          <a:ln w="25560">
            <a:solidFill>
              <a:srgbClr val="3a5f8b"/>
            </a:solidFill>
            <a:round/>
          </a:ln>
        </p:spPr>
      </p:sp>
      <p:sp>
        <p:nvSpPr>
          <p:cNvPr id="153" name="CustomShape 14"/>
          <p:cNvSpPr/>
          <p:nvPr/>
        </p:nvSpPr>
        <p:spPr>
          <a:xfrm>
            <a:off x="4343400" y="6019920"/>
            <a:ext cx="1980720" cy="304560"/>
          </a:xfrm>
          <a:prstGeom prst="rect">
            <a:avLst/>
          </a:prstGeom>
          <a:noFill/>
          <a:ln w="25560">
            <a:solidFill>
              <a:srgbClr val="3a5f8b"/>
            </a:solidFill>
            <a:round/>
          </a:ln>
        </p:spPr>
      </p:sp>
      <p:sp>
        <p:nvSpPr>
          <p:cNvPr id="154" name="CustomShape 15"/>
          <p:cNvSpPr/>
          <p:nvPr/>
        </p:nvSpPr>
        <p:spPr>
          <a:xfrm>
            <a:off x="4343400" y="5715000"/>
            <a:ext cx="1980720" cy="304560"/>
          </a:xfrm>
          <a:prstGeom prst="rect">
            <a:avLst/>
          </a:prstGeom>
          <a:noFill/>
          <a:ln w="25560">
            <a:solidFill>
              <a:srgbClr val="3a5f8b"/>
            </a:solidFill>
            <a:round/>
          </a:ln>
        </p:spPr>
      </p:sp>
      <p:sp>
        <p:nvSpPr>
          <p:cNvPr id="155" name="CustomShape 16"/>
          <p:cNvSpPr/>
          <p:nvPr/>
        </p:nvSpPr>
        <p:spPr>
          <a:xfrm>
            <a:off x="4343400" y="5410080"/>
            <a:ext cx="1980720" cy="304560"/>
          </a:xfrm>
          <a:prstGeom prst="rect">
            <a:avLst/>
          </a:prstGeom>
          <a:noFill/>
          <a:ln w="25560">
            <a:solidFill>
              <a:srgbClr val="3a5f8b"/>
            </a:solidFill>
            <a:round/>
          </a:ln>
        </p:spPr>
      </p:sp>
      <p:sp>
        <p:nvSpPr>
          <p:cNvPr id="156" name="CustomShape 17"/>
          <p:cNvSpPr/>
          <p:nvPr/>
        </p:nvSpPr>
        <p:spPr>
          <a:xfrm>
            <a:off x="4343400" y="5105520"/>
            <a:ext cx="1980720" cy="304560"/>
          </a:xfrm>
          <a:prstGeom prst="rect">
            <a:avLst/>
          </a:prstGeom>
          <a:noFill/>
          <a:ln w="25560">
            <a:solidFill>
              <a:srgbClr val="3a5f8b"/>
            </a:solidFill>
            <a:round/>
          </a:ln>
        </p:spPr>
      </p:sp>
      <p:sp>
        <p:nvSpPr>
          <p:cNvPr id="157" name="CustomShape 18"/>
          <p:cNvSpPr/>
          <p:nvPr/>
        </p:nvSpPr>
        <p:spPr>
          <a:xfrm>
            <a:off x="4343400" y="3733920"/>
            <a:ext cx="1980720" cy="304560"/>
          </a:xfrm>
          <a:prstGeom prst="rect">
            <a:avLst/>
          </a:prstGeom>
          <a:noFill/>
          <a:ln w="25560">
            <a:solidFill>
              <a:srgbClr val="3a5f8b"/>
            </a:solidFill>
            <a:round/>
          </a:ln>
        </p:spPr>
      </p:sp>
      <p:sp>
        <p:nvSpPr>
          <p:cNvPr id="158" name="CustomShape 19"/>
          <p:cNvSpPr/>
          <p:nvPr/>
        </p:nvSpPr>
        <p:spPr>
          <a:xfrm>
            <a:off x="4343400" y="4038480"/>
            <a:ext cx="1980720" cy="304560"/>
          </a:xfrm>
          <a:prstGeom prst="rect">
            <a:avLst/>
          </a:prstGeom>
          <a:noFill/>
          <a:ln w="25560">
            <a:solidFill>
              <a:srgbClr val="3a5f8b"/>
            </a:solidFill>
            <a:round/>
          </a:ln>
        </p:spPr>
      </p:sp>
      <p:sp>
        <p:nvSpPr>
          <p:cNvPr id="159" name="Line 20"/>
          <p:cNvSpPr/>
          <p:nvPr/>
        </p:nvSpPr>
        <p:spPr>
          <a:xfrm>
            <a:off x="3429000" y="1600200"/>
            <a:ext cx="3733560" cy="0"/>
          </a:xfrm>
          <a:prstGeom prst="line">
            <a:avLst/>
          </a:prstGeom>
          <a:ln w="57240">
            <a:solidFill>
              <a:srgbClr val="ff0000"/>
            </a:solidFill>
            <a:round/>
          </a:ln>
        </p:spPr>
      </p:sp>
      <p:sp>
        <p:nvSpPr>
          <p:cNvPr id="160" name="CustomShape 21"/>
          <p:cNvSpPr/>
          <p:nvPr/>
        </p:nvSpPr>
        <p:spPr>
          <a:xfrm>
            <a:off x="2607480" y="1752480"/>
            <a:ext cx="827280" cy="364680"/>
          </a:xfrm>
          <a:prstGeom prst="rect">
            <a:avLst/>
          </a:prstGeom>
          <a:noFill/>
          <a:ln>
            <a:noFill/>
          </a:ln>
        </p:spPr>
        <p:txBody>
          <a:bodyPr wrap="none" lIns="90000" rIns="90000" tIns="45000" bIns="45000"/>
          <a:p>
            <a:pPr>
              <a:lnSpc>
                <a:spcPct val="100000"/>
              </a:lnSpc>
            </a:pPr>
            <a:r>
              <a:rPr lang="en-US">
                <a:solidFill>
                  <a:srgbClr val="000000"/>
                </a:solidFill>
                <a:latin typeface="Calibri"/>
              </a:rPr>
              <a:t>%ebp</a:t>
            </a:r>
            <a:endParaRPr/>
          </a:p>
        </p:txBody>
      </p:sp>
      <p:sp>
        <p:nvSpPr>
          <p:cNvPr id="161" name="CustomShape 22"/>
          <p:cNvSpPr/>
          <p:nvPr/>
        </p:nvSpPr>
        <p:spPr>
          <a:xfrm flipV="1">
            <a:off x="3375720" y="1752120"/>
            <a:ext cx="967320" cy="184320"/>
          </a:xfrm>
          <a:prstGeom prst="straightConnector1">
            <a:avLst/>
          </a:prstGeom>
          <a:noFill/>
          <a:ln w="9360">
            <a:solidFill>
              <a:srgbClr val="4a7ebb"/>
            </a:solidFill>
            <a:round/>
            <a:tailEnd len="med" type="arrow" w="med"/>
          </a:ln>
        </p:spPr>
      </p:sp>
      <p:sp>
        <p:nvSpPr>
          <p:cNvPr id="162" name="CustomShape 23"/>
          <p:cNvSpPr/>
          <p:nvPr/>
        </p:nvSpPr>
        <p:spPr>
          <a:xfrm>
            <a:off x="2833200" y="6019920"/>
            <a:ext cx="801360" cy="364680"/>
          </a:xfrm>
          <a:prstGeom prst="rect">
            <a:avLst/>
          </a:prstGeom>
          <a:noFill/>
          <a:ln>
            <a:noFill/>
          </a:ln>
        </p:spPr>
        <p:txBody>
          <a:bodyPr wrap="none" lIns="90000" rIns="90000" tIns="45000" bIns="45000"/>
          <a:p>
            <a:pPr>
              <a:lnSpc>
                <a:spcPct val="100000"/>
              </a:lnSpc>
            </a:pPr>
            <a:r>
              <a:rPr lang="en-US">
                <a:solidFill>
                  <a:srgbClr val="000000"/>
                </a:solidFill>
                <a:latin typeface="Calibri"/>
              </a:rPr>
              <a:t>%esp</a:t>
            </a:r>
            <a:endParaRPr/>
          </a:p>
        </p:txBody>
      </p:sp>
      <p:sp>
        <p:nvSpPr>
          <p:cNvPr id="163" name="CustomShape 24"/>
          <p:cNvSpPr/>
          <p:nvPr/>
        </p:nvSpPr>
        <p:spPr>
          <a:xfrm flipV="1">
            <a:off x="3572280" y="6171480"/>
            <a:ext cx="770760" cy="32040"/>
          </a:xfrm>
          <a:prstGeom prst="straightConnector1">
            <a:avLst/>
          </a:prstGeom>
          <a:noFill/>
          <a:ln w="9360">
            <a:solidFill>
              <a:srgbClr val="4a7ebb"/>
            </a:solidFill>
            <a:round/>
            <a:tailEnd len="med" type="arrow" w="med"/>
          </a:ln>
        </p:spPr>
      </p:sp>
      <p:sp>
        <p:nvSpPr>
          <p:cNvPr id="164" name="CustomShape 25"/>
          <p:cNvSpPr/>
          <p:nvPr/>
        </p:nvSpPr>
        <p:spPr>
          <a:xfrm>
            <a:off x="6477120" y="5105520"/>
            <a:ext cx="380520" cy="1218960"/>
          </a:xfrm>
          <a:prstGeom prst="rightBrace">
            <a:avLst>
              <a:gd name="adj1" fmla="val 100904"/>
              <a:gd name="adj2" fmla="val 50000"/>
            </a:avLst>
          </a:prstGeom>
          <a:noFill/>
          <a:ln w="38160">
            <a:solidFill>
              <a:srgbClr val="ff0000"/>
            </a:solidFill>
            <a:round/>
          </a:ln>
        </p:spPr>
      </p:sp>
      <p:sp>
        <p:nvSpPr>
          <p:cNvPr id="165" name="CustomShape 26"/>
          <p:cNvSpPr/>
          <p:nvPr/>
        </p:nvSpPr>
        <p:spPr>
          <a:xfrm>
            <a:off x="6477120" y="1905120"/>
            <a:ext cx="380520" cy="1676160"/>
          </a:xfrm>
          <a:prstGeom prst="rightBrace">
            <a:avLst>
              <a:gd name="adj1" fmla="val 100904"/>
              <a:gd name="adj2" fmla="val 50000"/>
            </a:avLst>
          </a:prstGeom>
          <a:noFill/>
          <a:ln w="38160">
            <a:solidFill>
              <a:srgbClr val="ff0000"/>
            </a:solidFill>
            <a:round/>
          </a:ln>
        </p:spPr>
      </p:sp>
      <p:sp>
        <p:nvSpPr>
          <p:cNvPr id="166" name="CustomShape 27"/>
          <p:cNvSpPr/>
          <p:nvPr/>
        </p:nvSpPr>
        <p:spPr>
          <a:xfrm>
            <a:off x="6712560" y="2133720"/>
            <a:ext cx="2662200" cy="913320"/>
          </a:xfrm>
          <a:prstGeom prst="rect">
            <a:avLst/>
          </a:prstGeom>
          <a:noFill/>
          <a:ln>
            <a:noFill/>
          </a:ln>
        </p:spPr>
        <p:txBody>
          <a:bodyPr wrap="none" lIns="90000" rIns="90000" tIns="45000" bIns="45000"/>
          <a:p>
            <a:pPr>
              <a:lnSpc>
                <a:spcPct val="100000"/>
              </a:lnSpc>
            </a:pPr>
            <a:r>
              <a:rPr lang="en-US">
                <a:solidFill>
                  <a:srgbClr val="000000"/>
                </a:solidFill>
                <a:latin typeface="Calibri"/>
              </a:rPr>
              <a:t>register save</a:t>
            </a:r>
            <a:endParaRPr/>
          </a:p>
          <a:p>
            <a:pPr>
              <a:lnSpc>
                <a:spcPct val="100000"/>
              </a:lnSpc>
            </a:pPr>
            <a:r>
              <a:rPr lang="en-US">
                <a:solidFill>
                  <a:srgbClr val="000000"/>
                </a:solidFill>
                <a:latin typeface="Calibri"/>
              </a:rPr>
              <a:t>area</a:t>
            </a:r>
            <a:endParaRPr/>
          </a:p>
          <a:p>
            <a:pPr>
              <a:lnSpc>
                <a:spcPct val="100000"/>
              </a:lnSpc>
            </a:pPr>
            <a:r>
              <a:rPr lang="en-US">
                <a:solidFill>
                  <a:srgbClr val="000000"/>
                </a:solidFill>
                <a:latin typeface="Calibri"/>
              </a:rPr>
              <a:t>-8(%ebp)…-24(%ebp)</a:t>
            </a:r>
            <a:endParaRPr/>
          </a:p>
        </p:txBody>
      </p:sp>
      <p:sp>
        <p:nvSpPr>
          <p:cNvPr id="167" name="CustomShape 28"/>
          <p:cNvSpPr/>
          <p:nvPr/>
        </p:nvSpPr>
        <p:spPr>
          <a:xfrm>
            <a:off x="6932160" y="5334120"/>
            <a:ext cx="1932120" cy="639000"/>
          </a:xfrm>
          <a:prstGeom prst="rect">
            <a:avLst/>
          </a:prstGeom>
          <a:noFill/>
          <a:ln>
            <a:noFill/>
          </a:ln>
        </p:spPr>
        <p:txBody>
          <a:bodyPr wrap="none" lIns="90000" rIns="90000" tIns="45000" bIns="45000"/>
          <a:p>
            <a:pPr>
              <a:lnSpc>
                <a:spcPct val="100000"/>
              </a:lnSpc>
            </a:pPr>
            <a:r>
              <a:rPr lang="en-US">
                <a:solidFill>
                  <a:srgbClr val="000000"/>
                </a:solidFill>
                <a:latin typeface="Calibri"/>
              </a:rPr>
              <a:t>argument build</a:t>
            </a:r>
            <a:endParaRPr/>
          </a:p>
          <a:p>
            <a:pPr>
              <a:lnSpc>
                <a:spcPct val="100000"/>
              </a:lnSpc>
            </a:pPr>
            <a:r>
              <a:rPr lang="en-US">
                <a:solidFill>
                  <a:srgbClr val="000000"/>
                </a:solidFill>
                <a:latin typeface="Calibri"/>
              </a:rPr>
              <a:t>area</a:t>
            </a:r>
            <a:endParaRPr/>
          </a:p>
        </p:txBody>
      </p:sp>
      <p:sp>
        <p:nvSpPr>
          <p:cNvPr id="168" name="CustomShape 29"/>
          <p:cNvSpPr/>
          <p:nvPr/>
        </p:nvSpPr>
        <p:spPr>
          <a:xfrm>
            <a:off x="6477120" y="3733920"/>
            <a:ext cx="380520" cy="1218960"/>
          </a:xfrm>
          <a:prstGeom prst="rightBrace">
            <a:avLst>
              <a:gd name="adj1" fmla="val 100904"/>
              <a:gd name="adj2" fmla="val 50000"/>
            </a:avLst>
          </a:prstGeom>
          <a:noFill/>
          <a:ln w="38160">
            <a:solidFill>
              <a:srgbClr val="ff0000"/>
            </a:solidFill>
            <a:round/>
          </a:ln>
        </p:spPr>
      </p:sp>
      <p:sp>
        <p:nvSpPr>
          <p:cNvPr id="169" name="CustomShape 30"/>
          <p:cNvSpPr/>
          <p:nvPr/>
        </p:nvSpPr>
        <p:spPr>
          <a:xfrm>
            <a:off x="6870240" y="3962520"/>
            <a:ext cx="1607760" cy="639000"/>
          </a:xfrm>
          <a:prstGeom prst="rect">
            <a:avLst/>
          </a:prstGeom>
          <a:noFill/>
          <a:ln>
            <a:noFill/>
          </a:ln>
        </p:spPr>
        <p:txBody>
          <a:bodyPr wrap="none" lIns="90000" rIns="90000" tIns="45000" bIns="45000"/>
          <a:p>
            <a:pPr>
              <a:lnSpc>
                <a:spcPct val="100000"/>
              </a:lnSpc>
            </a:pPr>
            <a:r>
              <a:rPr lang="en-US">
                <a:solidFill>
                  <a:srgbClr val="000000"/>
                </a:solidFill>
                <a:latin typeface="Calibri"/>
              </a:rPr>
              <a:t>local vars</a:t>
            </a:r>
            <a:endParaRPr/>
          </a:p>
          <a:p>
            <a:pPr>
              <a:lnSpc>
                <a:spcPct val="100000"/>
              </a:lnSpc>
            </a:pPr>
            <a:r>
              <a:rPr lang="en-US">
                <a:solidFill>
                  <a:srgbClr val="000000"/>
                </a:solidFill>
                <a:latin typeface="Calibri"/>
              </a:rPr>
              <a:t>-28(%ebp)…</a:t>
            </a:r>
            <a:endParaRPr/>
          </a:p>
        </p:txBody>
      </p:sp>
      <p:sp>
        <p:nvSpPr>
          <p:cNvPr id="170" name="CustomShape 31"/>
          <p:cNvSpPr/>
          <p:nvPr/>
        </p:nvSpPr>
        <p:spPr>
          <a:xfrm>
            <a:off x="6553080" y="76320"/>
            <a:ext cx="380520" cy="1218960"/>
          </a:xfrm>
          <a:prstGeom prst="rightBrace">
            <a:avLst>
              <a:gd name="adj1" fmla="val 100904"/>
              <a:gd name="adj2" fmla="val 50000"/>
            </a:avLst>
          </a:prstGeom>
          <a:noFill/>
          <a:ln w="38160">
            <a:solidFill>
              <a:srgbClr val="ff0000"/>
            </a:solidFill>
            <a:round/>
          </a:ln>
        </p:spPr>
      </p:sp>
      <p:sp>
        <p:nvSpPr>
          <p:cNvPr id="171" name="CustomShape 32"/>
          <p:cNvSpPr/>
          <p:nvPr/>
        </p:nvSpPr>
        <p:spPr>
          <a:xfrm>
            <a:off x="4655160" y="1600200"/>
            <a:ext cx="1031400" cy="364680"/>
          </a:xfrm>
          <a:prstGeom prst="rect">
            <a:avLst/>
          </a:prstGeom>
          <a:noFill/>
          <a:ln>
            <a:noFill/>
          </a:ln>
        </p:spPr>
        <p:txBody>
          <a:bodyPr wrap="none" lIns="90000" rIns="90000" tIns="45000" bIns="45000"/>
          <a:p>
            <a:pPr>
              <a:lnSpc>
                <a:spcPct val="100000"/>
              </a:lnSpc>
            </a:pPr>
            <a:r>
              <a:rPr lang="en-US">
                <a:solidFill>
                  <a:srgbClr val="000000"/>
                </a:solidFill>
                <a:latin typeface="Calibri"/>
              </a:rPr>
              <a:t>old ebp</a:t>
            </a:r>
            <a:endParaRPr/>
          </a:p>
        </p:txBody>
      </p:sp>
      <p:sp>
        <p:nvSpPr>
          <p:cNvPr id="172" name="CustomShape 33"/>
          <p:cNvSpPr/>
          <p:nvPr/>
        </p:nvSpPr>
        <p:spPr>
          <a:xfrm>
            <a:off x="4578840" y="1295280"/>
            <a:ext cx="1846800" cy="364680"/>
          </a:xfrm>
          <a:prstGeom prst="rect">
            <a:avLst/>
          </a:prstGeom>
          <a:noFill/>
          <a:ln>
            <a:noFill/>
          </a:ln>
        </p:spPr>
        <p:txBody>
          <a:bodyPr wrap="none" lIns="90000" rIns="90000" tIns="45000" bIns="45000"/>
          <a:p>
            <a:pPr>
              <a:lnSpc>
                <a:spcPct val="100000"/>
              </a:lnSpc>
            </a:pPr>
            <a:r>
              <a:rPr lang="en-US">
                <a:solidFill>
                  <a:srgbClr val="000000"/>
                </a:solidFill>
                <a:latin typeface="Calibri"/>
              </a:rPr>
              <a:t>return address</a:t>
            </a:r>
            <a:endParaRPr/>
          </a:p>
        </p:txBody>
      </p:sp>
      <p:sp>
        <p:nvSpPr>
          <p:cNvPr id="173" name="CustomShape 34"/>
          <p:cNvSpPr/>
          <p:nvPr/>
        </p:nvSpPr>
        <p:spPr>
          <a:xfrm>
            <a:off x="6886080" y="380880"/>
            <a:ext cx="1505520" cy="364680"/>
          </a:xfrm>
          <a:prstGeom prst="rect">
            <a:avLst/>
          </a:prstGeom>
          <a:noFill/>
          <a:ln>
            <a:noFill/>
          </a:ln>
        </p:spPr>
        <p:txBody>
          <a:bodyPr wrap="none" lIns="90000" rIns="90000" tIns="45000" bIns="45000"/>
          <a:p>
            <a:pPr>
              <a:lnSpc>
                <a:spcPct val="100000"/>
              </a:lnSpc>
            </a:pPr>
            <a:r>
              <a:rPr lang="en-US">
                <a:solidFill>
                  <a:srgbClr val="000000"/>
                </a:solidFill>
                <a:latin typeface="Calibri"/>
              </a:rPr>
              <a:t>parameters</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Two versions</a:t>
            </a:r>
            <a:endParaRPr/>
          </a:p>
        </p:txBody>
      </p:sp>
      <p:sp>
        <p:nvSpPr>
          <p:cNvPr id="175"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Base assignment – implement a single class</a:t>
            </a:r>
            <a:endParaRPr/>
          </a:p>
          <a:p>
            <a:pPr lvl="1">
              <a:lnSpc>
                <a:spcPct val="100000"/>
              </a:lnSpc>
              <a:buFont typeface="Arial"/>
              <a:buChar char="–"/>
            </a:pPr>
            <a:r>
              <a:rPr lang="en-US" sz="2800">
                <a:solidFill>
                  <a:srgbClr val="000000"/>
                </a:solidFill>
                <a:latin typeface="Calibri"/>
              </a:rPr>
              <a:t>Analogous to standard imperative language</a:t>
            </a:r>
            <a:endParaRPr/>
          </a:p>
          <a:p>
            <a:pPr lvl="1">
              <a:lnSpc>
                <a:spcPct val="100000"/>
              </a:lnSpc>
              <a:buFont typeface="Arial"/>
              <a:buChar char="–"/>
            </a:pPr>
            <a:r>
              <a:rPr lang="en-US" sz="2800">
                <a:solidFill>
                  <a:srgbClr val="000000"/>
                </a:solidFill>
                <a:latin typeface="Calibri"/>
              </a:rPr>
              <a:t>Best score: 95/100  (still an A)</a:t>
            </a:r>
            <a:endParaRPr/>
          </a:p>
          <a:p>
            <a:pPr>
              <a:lnSpc>
                <a:spcPct val="100000"/>
              </a:lnSpc>
              <a:buFont typeface="Arial"/>
              <a:buChar char="•"/>
            </a:pPr>
            <a:r>
              <a:rPr lang="en-US" sz="3200">
                <a:solidFill>
                  <a:srgbClr val="000000"/>
                </a:solidFill>
                <a:latin typeface="Calibri"/>
              </a:rPr>
              <a:t>Advanced assignment – extend UnCool to its full object-based semantics</a:t>
            </a:r>
            <a:endParaRPr/>
          </a:p>
          <a:p>
            <a:pPr lvl="1">
              <a:lnSpc>
                <a:spcPct val="100000"/>
              </a:lnSpc>
              <a:buFont typeface="Arial"/>
              <a:buChar char="–"/>
            </a:pPr>
            <a:r>
              <a:rPr lang="en-US" sz="2800">
                <a:solidFill>
                  <a:srgbClr val="000000"/>
                </a:solidFill>
                <a:latin typeface="Calibri"/>
              </a:rPr>
              <a:t>To do this, will need to solve some extra problems</a:t>
            </a:r>
            <a:endParaRPr/>
          </a:p>
          <a:p>
            <a:pPr lvl="1">
              <a:lnSpc>
                <a:spcPct val="100000"/>
              </a:lnSpc>
              <a:buFont typeface="Arial"/>
              <a:buChar char="–"/>
            </a:pPr>
            <a:r>
              <a:rPr lang="en-US" sz="2800">
                <a:solidFill>
                  <a:srgbClr val="000000"/>
                </a:solidFill>
                <a:latin typeface="Calibri"/>
              </a:rPr>
              <a:t>Best score: 110/100 (extra credit)</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TextShape 1"/>
          <p:cNvSpPr txBox="1"/>
          <p:nvPr/>
        </p:nvSpPr>
        <p:spPr>
          <a:xfrm>
            <a:off x="3124080" y="6356520"/>
            <a:ext cx="2895120" cy="364680"/>
          </a:xfrm>
          <a:prstGeom prst="rect">
            <a:avLst/>
          </a:prstGeom>
        </p:spPr>
        <p:txBody>
          <a:bodyPr anchor="ctr"/>
          <a:p>
            <a:pPr>
              <a:lnSpc>
                <a:spcPct val="100000"/>
              </a:lnSpc>
            </a:pPr>
            <a:r>
              <a:rPr lang="en-US" sz="1400">
                <a:solidFill>
                  <a:srgbClr val="8b8b8b"/>
                </a:solidFill>
                <a:latin typeface="Times New Roman"/>
              </a:rPr>
              <a:t>CS 540 Fall 2014 GMU</a:t>
            </a:r>
            <a:endParaRPr/>
          </a:p>
        </p:txBody>
      </p:sp>
      <p:sp>
        <p:nvSpPr>
          <p:cNvPr id="177" name="TextShape 2"/>
          <p:cNvSpPr txBox="1"/>
          <p:nvPr/>
        </p:nvSpPr>
        <p:spPr>
          <a:xfrm>
            <a:off x="685800" y="380880"/>
            <a:ext cx="7772040" cy="1142640"/>
          </a:xfrm>
          <a:prstGeom prst="rect">
            <a:avLst/>
          </a:prstGeom>
        </p:spPr>
        <p:txBody>
          <a:bodyPr anchor="ctr"/>
          <a:p>
            <a:pPr>
              <a:lnSpc>
                <a:spcPct val="100000"/>
              </a:lnSpc>
            </a:pPr>
            <a:r>
              <a:rPr lang="en-US" sz="4400">
                <a:solidFill>
                  <a:srgbClr val="000000"/>
                </a:solidFill>
                <a:latin typeface="Calibri"/>
              </a:rPr>
              <a:t>Implementing Object-Oriented Languages</a:t>
            </a:r>
            <a:endParaRPr/>
          </a:p>
        </p:txBody>
      </p:sp>
      <p:sp>
        <p:nvSpPr>
          <p:cNvPr id="178" name="TextShape 3"/>
          <p:cNvSpPr txBox="1"/>
          <p:nvPr/>
        </p:nvSpPr>
        <p:spPr>
          <a:xfrm>
            <a:off x="685800" y="1676520"/>
            <a:ext cx="8000640" cy="4952520"/>
          </a:xfrm>
          <a:prstGeom prst="rect">
            <a:avLst/>
          </a:prstGeom>
        </p:spPr>
        <p:txBody>
          <a:bodyPr/>
          <a:p>
            <a:pPr>
              <a:lnSpc>
                <a:spcPct val="100000"/>
              </a:lnSpc>
            </a:pPr>
            <a:r>
              <a:rPr lang="en-US" sz="2000">
                <a:solidFill>
                  <a:srgbClr val="000000"/>
                </a:solidFill>
                <a:latin typeface="Calibri"/>
              </a:rPr>
              <a:t>Two critical issues in OOL implementation:</a:t>
            </a:r>
            <a:endParaRPr/>
          </a:p>
          <a:p>
            <a:pPr>
              <a:lnSpc>
                <a:spcPct val="100000"/>
              </a:lnSpc>
              <a:buFont typeface="Arial"/>
              <a:buChar char="•"/>
            </a:pPr>
            <a:r>
              <a:rPr lang="en-US" sz="2000">
                <a:solidFill>
                  <a:srgbClr val="000000"/>
                </a:solidFill>
                <a:latin typeface="Calibri"/>
              </a:rPr>
              <a:t>Object representation</a:t>
            </a:r>
            <a:endParaRPr/>
          </a:p>
          <a:p>
            <a:pPr>
              <a:lnSpc>
                <a:spcPct val="100000"/>
              </a:lnSpc>
              <a:buFont typeface="Arial"/>
              <a:buChar char="•"/>
            </a:pPr>
            <a:r>
              <a:rPr lang="en-US" sz="2000">
                <a:solidFill>
                  <a:srgbClr val="000000"/>
                </a:solidFill>
                <a:latin typeface="Calibri"/>
              </a:rPr>
              <a:t>Mapping a </a:t>
            </a:r>
            <a:r>
              <a:rPr lang="en-US" sz="2000">
                <a:solidFill>
                  <a:srgbClr val="996600"/>
                </a:solidFill>
                <a:latin typeface="Calibri"/>
              </a:rPr>
              <a:t>method invocation</a:t>
            </a:r>
            <a:r>
              <a:rPr lang="en-US" sz="2000">
                <a:solidFill>
                  <a:srgbClr val="000000"/>
                </a:solidFill>
                <a:latin typeface="Calibri"/>
              </a:rPr>
              <a:t> name to a </a:t>
            </a:r>
            <a:r>
              <a:rPr lang="en-US" sz="2000">
                <a:solidFill>
                  <a:srgbClr val="996600"/>
                </a:solidFill>
                <a:latin typeface="Calibri"/>
              </a:rPr>
              <a:t>method implementation</a:t>
            </a:r>
            <a:endParaRPr/>
          </a:p>
          <a:p>
            <a:pPr>
              <a:lnSpc>
                <a:spcPct val="100000"/>
              </a:lnSpc>
            </a:pPr>
            <a:r>
              <a:rPr lang="en-US" sz="2000">
                <a:solidFill>
                  <a:srgbClr val="000000"/>
                </a:solidFill>
                <a:latin typeface="Calibri"/>
              </a:rPr>
              <a:t>These both are intimately related to the OOL’s name space</a:t>
            </a:r>
            <a:endParaRPr/>
          </a:p>
          <a:p>
            <a:pPr>
              <a:lnSpc>
                <a:spcPct val="100000"/>
              </a:lnSpc>
            </a:pPr>
            <a:r>
              <a:rPr lang="en-US" sz="2000">
                <a:solidFill>
                  <a:srgbClr val="000000"/>
                </a:solidFill>
                <a:latin typeface="Calibri"/>
              </a:rPr>
              <a:t>Object Representation</a:t>
            </a:r>
            <a:endParaRPr/>
          </a:p>
          <a:p>
            <a:pPr>
              <a:lnSpc>
                <a:spcPct val="100000"/>
              </a:lnSpc>
              <a:buFont typeface="Arial"/>
              <a:buChar char="•"/>
            </a:pPr>
            <a:r>
              <a:rPr lang="en-US" sz="2000">
                <a:solidFill>
                  <a:srgbClr val="000000"/>
                </a:solidFill>
                <a:latin typeface="Calibri"/>
              </a:rPr>
              <a:t>Static, private storage for attributes &amp; instance variables</a:t>
            </a:r>
            <a:endParaRPr/>
          </a:p>
          <a:p>
            <a:pPr lvl="1">
              <a:lnSpc>
                <a:spcPct val="100000"/>
              </a:lnSpc>
              <a:buFont typeface="Arial"/>
              <a:buChar char="–"/>
            </a:pPr>
            <a:r>
              <a:rPr lang="en-US" sz="2000">
                <a:solidFill>
                  <a:srgbClr val="000000"/>
                </a:solidFill>
                <a:latin typeface="Calibri"/>
              </a:rPr>
              <a:t>Heap allocate object records or “instances”</a:t>
            </a:r>
            <a:endParaRPr/>
          </a:p>
          <a:p>
            <a:pPr>
              <a:lnSpc>
                <a:spcPct val="100000"/>
              </a:lnSpc>
              <a:buFont typeface="Arial"/>
              <a:buChar char="•"/>
            </a:pPr>
            <a:r>
              <a:rPr lang="en-US" sz="2000">
                <a:solidFill>
                  <a:srgbClr val="000000"/>
                </a:solidFill>
                <a:latin typeface="Calibri"/>
              </a:rPr>
              <a:t>Need consistent, fast access </a:t>
            </a:r>
            <a:endParaRPr/>
          </a:p>
          <a:p>
            <a:pPr lvl="1">
              <a:lnSpc>
                <a:spcPct val="100000"/>
              </a:lnSpc>
              <a:buFont typeface="Arial"/>
              <a:buChar char="–"/>
            </a:pPr>
            <a:r>
              <a:rPr lang="en-US" sz="2000">
                <a:solidFill>
                  <a:srgbClr val="000000"/>
                </a:solidFill>
                <a:latin typeface="Calibri"/>
              </a:rPr>
              <a:t>Known, constant offsets</a:t>
            </a:r>
            <a:endParaRPr/>
          </a:p>
          <a:p>
            <a:pPr>
              <a:lnSpc>
                <a:spcPct val="100000"/>
              </a:lnSpc>
              <a:buFont typeface="Arial"/>
              <a:buChar char="•"/>
            </a:pPr>
            <a:r>
              <a:rPr lang="en-US" sz="2000">
                <a:solidFill>
                  <a:srgbClr val="000000"/>
                </a:solidFill>
                <a:latin typeface="Calibri"/>
              </a:rPr>
              <a:t>Provision for initialization in NEW</a:t>
            </a:r>
            <a:endParaRPr/>
          </a:p>
        </p:txBody>
      </p:sp>
    </p:spTree>
  </p:cSld>
  <p:transition>
    <p:wipe dir="l"/>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TextShape 1"/>
          <p:cNvSpPr txBox="1"/>
          <p:nvPr/>
        </p:nvSpPr>
        <p:spPr>
          <a:xfrm>
            <a:off x="3124080" y="6356520"/>
            <a:ext cx="2895120" cy="364680"/>
          </a:xfrm>
          <a:prstGeom prst="rect">
            <a:avLst/>
          </a:prstGeom>
        </p:spPr>
        <p:txBody>
          <a:bodyPr anchor="ctr"/>
          <a:p>
            <a:pPr>
              <a:lnSpc>
                <a:spcPct val="100000"/>
              </a:lnSpc>
            </a:pPr>
            <a:r>
              <a:rPr lang="en-US" sz="1400">
                <a:solidFill>
                  <a:srgbClr val="8b8b8b"/>
                </a:solidFill>
                <a:latin typeface="Times New Roman"/>
              </a:rPr>
              <a:t>CS 540 Fall 2014 GMU</a:t>
            </a:r>
            <a:endParaRPr/>
          </a:p>
        </p:txBody>
      </p:sp>
      <p:sp>
        <p:nvSpPr>
          <p:cNvPr id="180" name="TextShape 2"/>
          <p:cNvSpPr txBox="1"/>
          <p:nvPr/>
        </p:nvSpPr>
        <p:spPr>
          <a:xfrm>
            <a:off x="1905120" y="228600"/>
            <a:ext cx="6476760" cy="1142640"/>
          </a:xfrm>
          <a:prstGeom prst="rect">
            <a:avLst/>
          </a:prstGeom>
        </p:spPr>
        <p:txBody>
          <a:bodyPr anchor="ctr"/>
          <a:p>
            <a:pPr>
              <a:lnSpc>
                <a:spcPct val="100000"/>
              </a:lnSpc>
            </a:pPr>
            <a:r>
              <a:rPr lang="en-US" sz="3600">
                <a:solidFill>
                  <a:srgbClr val="000000"/>
                </a:solidFill>
                <a:latin typeface="Calibri"/>
              </a:rPr>
              <a:t>Simplistic/Abstract View: Object Representation</a:t>
            </a:r>
            <a:endParaRPr/>
          </a:p>
        </p:txBody>
      </p:sp>
      <p:sp>
        <p:nvSpPr>
          <p:cNvPr id="181" name="CustomShape 3"/>
          <p:cNvSpPr/>
          <p:nvPr/>
        </p:nvSpPr>
        <p:spPr>
          <a:xfrm>
            <a:off x="1519200" y="3159000"/>
            <a:ext cx="914040" cy="609120"/>
          </a:xfrm>
          <a:prstGeom prst="rect">
            <a:avLst/>
          </a:prstGeom>
          <a:noFill/>
          <a:ln w="9360">
            <a:solidFill>
              <a:srgbClr val="000000"/>
            </a:solidFill>
            <a:miter/>
          </a:ln>
        </p:spPr>
      </p:sp>
      <p:sp>
        <p:nvSpPr>
          <p:cNvPr id="182" name="CustomShape 4"/>
          <p:cNvSpPr/>
          <p:nvPr/>
        </p:nvSpPr>
        <p:spPr>
          <a:xfrm>
            <a:off x="1519200" y="3997440"/>
            <a:ext cx="914040" cy="609120"/>
          </a:xfrm>
          <a:prstGeom prst="rect">
            <a:avLst/>
          </a:prstGeom>
          <a:noFill/>
          <a:ln w="9360">
            <a:solidFill>
              <a:srgbClr val="000000"/>
            </a:solidFill>
            <a:miter/>
          </a:ln>
        </p:spPr>
      </p:sp>
      <p:sp>
        <p:nvSpPr>
          <p:cNvPr id="183" name="CustomShape 5"/>
          <p:cNvSpPr/>
          <p:nvPr/>
        </p:nvSpPr>
        <p:spPr>
          <a:xfrm>
            <a:off x="3119400" y="3159000"/>
            <a:ext cx="914040" cy="1904760"/>
          </a:xfrm>
          <a:prstGeom prst="rect">
            <a:avLst/>
          </a:prstGeom>
          <a:noFill/>
          <a:ln w="9360">
            <a:solidFill>
              <a:srgbClr val="000000"/>
            </a:solidFill>
            <a:miter/>
          </a:ln>
        </p:spPr>
      </p:sp>
      <p:sp>
        <p:nvSpPr>
          <p:cNvPr id="184" name="CustomShape 6"/>
          <p:cNvSpPr/>
          <p:nvPr/>
        </p:nvSpPr>
        <p:spPr>
          <a:xfrm>
            <a:off x="1503360" y="3097080"/>
            <a:ext cx="662760" cy="700200"/>
          </a:xfrm>
          <a:prstGeom prst="rect">
            <a:avLst/>
          </a:prstGeom>
          <a:noFill/>
          <a:ln>
            <a:noFill/>
          </a:ln>
        </p:spPr>
        <p:txBody>
          <a:bodyPr wrap="none" lIns="90000" rIns="90000" tIns="45000" bIns="45000"/>
          <a:p>
            <a:pPr>
              <a:lnSpc>
                <a:spcPct val="100000"/>
              </a:lnSpc>
            </a:pPr>
            <a:r>
              <a:rPr lang="en-US" sz="2000">
                <a:solidFill>
                  <a:srgbClr val="000000"/>
                </a:solidFill>
                <a:latin typeface="Times New Roman"/>
              </a:rPr>
              <a:t>f1</a:t>
            </a:r>
            <a:endParaRPr/>
          </a:p>
          <a:p>
            <a:pPr>
              <a:lnSpc>
                <a:spcPct val="100000"/>
              </a:lnSpc>
            </a:pPr>
            <a:r>
              <a:rPr lang="en-US" sz="2000">
                <a:solidFill>
                  <a:srgbClr val="000000"/>
                </a:solidFill>
                <a:latin typeface="Times New Roman"/>
              </a:rPr>
              <a:t>code</a:t>
            </a:r>
            <a:endParaRPr/>
          </a:p>
        </p:txBody>
      </p:sp>
      <p:sp>
        <p:nvSpPr>
          <p:cNvPr id="185" name="CustomShape 7"/>
          <p:cNvSpPr/>
          <p:nvPr/>
        </p:nvSpPr>
        <p:spPr>
          <a:xfrm>
            <a:off x="1579680" y="3962520"/>
            <a:ext cx="662760" cy="700200"/>
          </a:xfrm>
          <a:prstGeom prst="rect">
            <a:avLst/>
          </a:prstGeom>
          <a:noFill/>
          <a:ln>
            <a:noFill/>
          </a:ln>
        </p:spPr>
        <p:txBody>
          <a:bodyPr wrap="none" lIns="90000" rIns="90000" tIns="45000" bIns="45000"/>
          <a:p>
            <a:pPr>
              <a:lnSpc>
                <a:spcPct val="100000"/>
              </a:lnSpc>
            </a:pPr>
            <a:r>
              <a:rPr lang="en-US" sz="2000">
                <a:solidFill>
                  <a:srgbClr val="000000"/>
                </a:solidFill>
                <a:latin typeface="Times New Roman"/>
              </a:rPr>
              <a:t>f2</a:t>
            </a:r>
            <a:endParaRPr/>
          </a:p>
          <a:p>
            <a:pPr>
              <a:lnSpc>
                <a:spcPct val="100000"/>
              </a:lnSpc>
            </a:pPr>
            <a:r>
              <a:rPr lang="en-US" sz="2000">
                <a:solidFill>
                  <a:srgbClr val="000000"/>
                </a:solidFill>
                <a:latin typeface="Times New Roman"/>
              </a:rPr>
              <a:t>code</a:t>
            </a:r>
            <a:endParaRPr/>
          </a:p>
        </p:txBody>
      </p:sp>
      <p:sp>
        <p:nvSpPr>
          <p:cNvPr id="186" name="CustomShape 8"/>
          <p:cNvSpPr/>
          <p:nvPr/>
        </p:nvSpPr>
        <p:spPr>
          <a:xfrm>
            <a:off x="3104640" y="3124080"/>
            <a:ext cx="435600" cy="1918440"/>
          </a:xfrm>
          <a:prstGeom prst="rect">
            <a:avLst/>
          </a:prstGeom>
          <a:noFill/>
          <a:ln>
            <a:noFill/>
          </a:ln>
        </p:spPr>
        <p:txBody>
          <a:bodyPr wrap="none" lIns="90000" rIns="90000" tIns="45000" bIns="45000"/>
          <a:p>
            <a:pPr>
              <a:lnSpc>
                <a:spcPct val="100000"/>
              </a:lnSpc>
            </a:pPr>
            <a:r>
              <a:rPr lang="en-US" sz="2400">
                <a:solidFill>
                  <a:srgbClr val="000000"/>
                </a:solidFill>
                <a:latin typeface="Times New Roman"/>
              </a:rPr>
              <a:t>b:</a:t>
            </a:r>
            <a:endParaRPr/>
          </a:p>
          <a:p>
            <a:pPr>
              <a:lnSpc>
                <a:spcPct val="100000"/>
              </a:lnSpc>
            </a:pPr>
            <a:r>
              <a:rPr lang="en-US" sz="2400">
                <a:solidFill>
                  <a:srgbClr val="000000"/>
                </a:solidFill>
                <a:latin typeface="Times New Roman"/>
              </a:rPr>
              <a:t>c:</a:t>
            </a:r>
            <a:endParaRPr/>
          </a:p>
          <a:p>
            <a:pPr>
              <a:lnSpc>
                <a:spcPct val="100000"/>
              </a:lnSpc>
            </a:pPr>
            <a:r>
              <a:rPr lang="en-US" sz="2400">
                <a:solidFill>
                  <a:srgbClr val="000000"/>
                </a:solidFill>
                <a:latin typeface="Times New Roman"/>
              </a:rPr>
              <a:t>z</a:t>
            </a:r>
            <a:endParaRPr/>
          </a:p>
          <a:p>
            <a:pPr>
              <a:lnSpc>
                <a:spcPct val="100000"/>
              </a:lnSpc>
            </a:pPr>
            <a:r>
              <a:rPr lang="en-US" sz="2400">
                <a:solidFill>
                  <a:srgbClr val="000000"/>
                </a:solidFill>
                <a:latin typeface="Times New Roman"/>
              </a:rPr>
              <a:t>f1</a:t>
            </a:r>
            <a:endParaRPr/>
          </a:p>
          <a:p>
            <a:pPr>
              <a:lnSpc>
                <a:spcPct val="100000"/>
              </a:lnSpc>
            </a:pPr>
            <a:r>
              <a:rPr lang="en-US" sz="2400">
                <a:solidFill>
                  <a:srgbClr val="000000"/>
                </a:solidFill>
                <a:latin typeface="Times New Roman"/>
              </a:rPr>
              <a:t>f2</a:t>
            </a:r>
            <a:endParaRPr/>
          </a:p>
        </p:txBody>
      </p:sp>
      <p:sp>
        <p:nvSpPr>
          <p:cNvPr id="187" name="Line 9"/>
          <p:cNvSpPr/>
          <p:nvPr/>
        </p:nvSpPr>
        <p:spPr>
          <a:xfrm>
            <a:off x="3119400" y="4682880"/>
            <a:ext cx="914400" cy="0"/>
          </a:xfrm>
          <a:prstGeom prst="line">
            <a:avLst/>
          </a:prstGeom>
          <a:ln w="9360">
            <a:solidFill>
              <a:srgbClr val="000000"/>
            </a:solidFill>
            <a:round/>
          </a:ln>
        </p:spPr>
      </p:sp>
      <p:sp>
        <p:nvSpPr>
          <p:cNvPr id="188" name="Line 10"/>
          <p:cNvSpPr/>
          <p:nvPr/>
        </p:nvSpPr>
        <p:spPr>
          <a:xfrm>
            <a:off x="3119400" y="4302000"/>
            <a:ext cx="914400" cy="0"/>
          </a:xfrm>
          <a:prstGeom prst="line">
            <a:avLst/>
          </a:prstGeom>
          <a:ln w="9360">
            <a:solidFill>
              <a:srgbClr val="000000"/>
            </a:solidFill>
            <a:round/>
          </a:ln>
        </p:spPr>
      </p:sp>
      <p:sp>
        <p:nvSpPr>
          <p:cNvPr id="189" name="Line 11"/>
          <p:cNvSpPr/>
          <p:nvPr/>
        </p:nvSpPr>
        <p:spPr>
          <a:xfrm>
            <a:off x="3119400" y="3997080"/>
            <a:ext cx="914400" cy="0"/>
          </a:xfrm>
          <a:prstGeom prst="line">
            <a:avLst/>
          </a:prstGeom>
          <a:ln w="9360">
            <a:solidFill>
              <a:srgbClr val="000000"/>
            </a:solidFill>
            <a:round/>
          </a:ln>
        </p:spPr>
      </p:sp>
      <p:sp>
        <p:nvSpPr>
          <p:cNvPr id="190" name="Line 12"/>
          <p:cNvSpPr/>
          <p:nvPr/>
        </p:nvSpPr>
        <p:spPr>
          <a:xfrm>
            <a:off x="3119400" y="3539880"/>
            <a:ext cx="914400" cy="0"/>
          </a:xfrm>
          <a:prstGeom prst="line">
            <a:avLst/>
          </a:prstGeom>
          <a:ln w="9360">
            <a:solidFill>
              <a:srgbClr val="000000"/>
            </a:solidFill>
            <a:round/>
          </a:ln>
        </p:spPr>
      </p:sp>
      <p:sp>
        <p:nvSpPr>
          <p:cNvPr id="191" name="Line 13"/>
          <p:cNvSpPr/>
          <p:nvPr/>
        </p:nvSpPr>
        <p:spPr>
          <a:xfrm flipH="1" flipV="1">
            <a:off x="2433600" y="3463920"/>
            <a:ext cx="685800" cy="1066680"/>
          </a:xfrm>
          <a:prstGeom prst="line">
            <a:avLst/>
          </a:prstGeom>
          <a:ln w="9360">
            <a:solidFill>
              <a:srgbClr val="000000"/>
            </a:solidFill>
            <a:round/>
            <a:tailEnd len="med" type="triangle" w="med"/>
          </a:ln>
        </p:spPr>
      </p:sp>
      <p:sp>
        <p:nvSpPr>
          <p:cNvPr id="192" name="Line 14"/>
          <p:cNvSpPr/>
          <p:nvPr/>
        </p:nvSpPr>
        <p:spPr>
          <a:xfrm flipH="1" flipV="1">
            <a:off x="2433600" y="4225680"/>
            <a:ext cx="685800" cy="685800"/>
          </a:xfrm>
          <a:prstGeom prst="line">
            <a:avLst/>
          </a:prstGeom>
          <a:ln w="9360">
            <a:solidFill>
              <a:srgbClr val="000000"/>
            </a:solidFill>
            <a:round/>
            <a:tailEnd len="med" type="triangle" w="med"/>
          </a:ln>
        </p:spPr>
      </p:sp>
      <p:sp>
        <p:nvSpPr>
          <p:cNvPr id="193" name="CustomShape 15"/>
          <p:cNvSpPr/>
          <p:nvPr/>
        </p:nvSpPr>
        <p:spPr>
          <a:xfrm>
            <a:off x="4719600" y="3159000"/>
            <a:ext cx="914040" cy="609120"/>
          </a:xfrm>
          <a:prstGeom prst="rect">
            <a:avLst/>
          </a:prstGeom>
          <a:noFill/>
          <a:ln w="9360">
            <a:solidFill>
              <a:srgbClr val="000000"/>
            </a:solidFill>
            <a:miter/>
          </a:ln>
        </p:spPr>
      </p:sp>
      <p:sp>
        <p:nvSpPr>
          <p:cNvPr id="194" name="CustomShape 16"/>
          <p:cNvSpPr/>
          <p:nvPr/>
        </p:nvSpPr>
        <p:spPr>
          <a:xfrm>
            <a:off x="4719600" y="3997440"/>
            <a:ext cx="914040" cy="609120"/>
          </a:xfrm>
          <a:prstGeom prst="rect">
            <a:avLst/>
          </a:prstGeom>
          <a:noFill/>
          <a:ln w="9360">
            <a:solidFill>
              <a:srgbClr val="000000"/>
            </a:solidFill>
            <a:miter/>
          </a:ln>
        </p:spPr>
      </p:sp>
      <p:sp>
        <p:nvSpPr>
          <p:cNvPr id="195" name="CustomShape 17"/>
          <p:cNvSpPr/>
          <p:nvPr/>
        </p:nvSpPr>
        <p:spPr>
          <a:xfrm>
            <a:off x="6319800" y="3159000"/>
            <a:ext cx="914040" cy="1904760"/>
          </a:xfrm>
          <a:prstGeom prst="rect">
            <a:avLst/>
          </a:prstGeom>
          <a:noFill/>
          <a:ln w="9360">
            <a:solidFill>
              <a:srgbClr val="000000"/>
            </a:solidFill>
            <a:miter/>
          </a:ln>
        </p:spPr>
      </p:sp>
      <p:sp>
        <p:nvSpPr>
          <p:cNvPr id="196" name="CustomShape 18"/>
          <p:cNvSpPr/>
          <p:nvPr/>
        </p:nvSpPr>
        <p:spPr>
          <a:xfrm>
            <a:off x="4703760" y="3097080"/>
            <a:ext cx="662760" cy="700200"/>
          </a:xfrm>
          <a:prstGeom prst="rect">
            <a:avLst/>
          </a:prstGeom>
          <a:noFill/>
          <a:ln>
            <a:noFill/>
          </a:ln>
        </p:spPr>
        <p:txBody>
          <a:bodyPr wrap="none" lIns="90000" rIns="90000" tIns="45000" bIns="45000"/>
          <a:p>
            <a:pPr>
              <a:lnSpc>
                <a:spcPct val="100000"/>
              </a:lnSpc>
            </a:pPr>
            <a:r>
              <a:rPr lang="en-US" sz="2000">
                <a:solidFill>
                  <a:srgbClr val="000000"/>
                </a:solidFill>
                <a:latin typeface="Times New Roman"/>
              </a:rPr>
              <a:t>f1</a:t>
            </a:r>
            <a:endParaRPr/>
          </a:p>
          <a:p>
            <a:pPr>
              <a:lnSpc>
                <a:spcPct val="100000"/>
              </a:lnSpc>
            </a:pPr>
            <a:r>
              <a:rPr lang="en-US" sz="2000">
                <a:solidFill>
                  <a:srgbClr val="000000"/>
                </a:solidFill>
                <a:latin typeface="Times New Roman"/>
              </a:rPr>
              <a:t>code</a:t>
            </a:r>
            <a:endParaRPr/>
          </a:p>
        </p:txBody>
      </p:sp>
      <p:sp>
        <p:nvSpPr>
          <p:cNvPr id="197" name="CustomShape 19"/>
          <p:cNvSpPr/>
          <p:nvPr/>
        </p:nvSpPr>
        <p:spPr>
          <a:xfrm>
            <a:off x="4780080" y="3962520"/>
            <a:ext cx="662760" cy="700200"/>
          </a:xfrm>
          <a:prstGeom prst="rect">
            <a:avLst/>
          </a:prstGeom>
          <a:noFill/>
          <a:ln>
            <a:noFill/>
          </a:ln>
        </p:spPr>
        <p:txBody>
          <a:bodyPr wrap="none" lIns="90000" rIns="90000" tIns="45000" bIns="45000"/>
          <a:p>
            <a:pPr>
              <a:lnSpc>
                <a:spcPct val="100000"/>
              </a:lnSpc>
            </a:pPr>
            <a:r>
              <a:rPr lang="en-US" sz="2000">
                <a:solidFill>
                  <a:srgbClr val="000000"/>
                </a:solidFill>
                <a:latin typeface="Times New Roman"/>
              </a:rPr>
              <a:t>f2</a:t>
            </a:r>
            <a:endParaRPr/>
          </a:p>
          <a:p>
            <a:pPr>
              <a:lnSpc>
                <a:spcPct val="100000"/>
              </a:lnSpc>
            </a:pPr>
            <a:r>
              <a:rPr lang="en-US" sz="2000">
                <a:solidFill>
                  <a:srgbClr val="000000"/>
                </a:solidFill>
                <a:latin typeface="Times New Roman"/>
              </a:rPr>
              <a:t>code</a:t>
            </a:r>
            <a:endParaRPr/>
          </a:p>
        </p:txBody>
      </p:sp>
      <p:sp>
        <p:nvSpPr>
          <p:cNvPr id="198" name="CustomShape 20"/>
          <p:cNvSpPr/>
          <p:nvPr/>
        </p:nvSpPr>
        <p:spPr>
          <a:xfrm>
            <a:off x="6305040" y="3124080"/>
            <a:ext cx="435600" cy="1918440"/>
          </a:xfrm>
          <a:prstGeom prst="rect">
            <a:avLst/>
          </a:prstGeom>
          <a:noFill/>
          <a:ln>
            <a:noFill/>
          </a:ln>
        </p:spPr>
        <p:txBody>
          <a:bodyPr wrap="none" lIns="90000" rIns="90000" tIns="45000" bIns="45000"/>
          <a:p>
            <a:pPr>
              <a:lnSpc>
                <a:spcPct val="100000"/>
              </a:lnSpc>
            </a:pPr>
            <a:r>
              <a:rPr lang="en-US" sz="2400">
                <a:solidFill>
                  <a:srgbClr val="000000"/>
                </a:solidFill>
                <a:latin typeface="Times New Roman"/>
              </a:rPr>
              <a:t>b:</a:t>
            </a:r>
            <a:endParaRPr/>
          </a:p>
          <a:p>
            <a:pPr>
              <a:lnSpc>
                <a:spcPct val="100000"/>
              </a:lnSpc>
            </a:pPr>
            <a:r>
              <a:rPr lang="en-US" sz="2400">
                <a:solidFill>
                  <a:srgbClr val="000000"/>
                </a:solidFill>
                <a:latin typeface="Times New Roman"/>
              </a:rPr>
              <a:t>c:</a:t>
            </a:r>
            <a:endParaRPr/>
          </a:p>
          <a:p>
            <a:pPr>
              <a:lnSpc>
                <a:spcPct val="100000"/>
              </a:lnSpc>
            </a:pPr>
            <a:r>
              <a:rPr lang="en-US" sz="2400">
                <a:solidFill>
                  <a:srgbClr val="000000"/>
                </a:solidFill>
                <a:latin typeface="Times New Roman"/>
              </a:rPr>
              <a:t>z</a:t>
            </a:r>
            <a:endParaRPr/>
          </a:p>
          <a:p>
            <a:pPr>
              <a:lnSpc>
                <a:spcPct val="100000"/>
              </a:lnSpc>
            </a:pPr>
            <a:r>
              <a:rPr lang="en-US" sz="2400">
                <a:solidFill>
                  <a:srgbClr val="000000"/>
                </a:solidFill>
                <a:latin typeface="Times New Roman"/>
              </a:rPr>
              <a:t>f1</a:t>
            </a:r>
            <a:endParaRPr/>
          </a:p>
          <a:p>
            <a:pPr>
              <a:lnSpc>
                <a:spcPct val="100000"/>
              </a:lnSpc>
            </a:pPr>
            <a:r>
              <a:rPr lang="en-US" sz="2400">
                <a:solidFill>
                  <a:srgbClr val="000000"/>
                </a:solidFill>
                <a:latin typeface="Times New Roman"/>
              </a:rPr>
              <a:t>f2</a:t>
            </a:r>
            <a:endParaRPr/>
          </a:p>
        </p:txBody>
      </p:sp>
      <p:sp>
        <p:nvSpPr>
          <p:cNvPr id="199" name="Line 21"/>
          <p:cNvSpPr/>
          <p:nvPr/>
        </p:nvSpPr>
        <p:spPr>
          <a:xfrm>
            <a:off x="6319800" y="4682880"/>
            <a:ext cx="914400" cy="0"/>
          </a:xfrm>
          <a:prstGeom prst="line">
            <a:avLst/>
          </a:prstGeom>
          <a:ln w="9360">
            <a:solidFill>
              <a:srgbClr val="000000"/>
            </a:solidFill>
            <a:round/>
          </a:ln>
        </p:spPr>
      </p:sp>
      <p:sp>
        <p:nvSpPr>
          <p:cNvPr id="200" name="Line 22"/>
          <p:cNvSpPr/>
          <p:nvPr/>
        </p:nvSpPr>
        <p:spPr>
          <a:xfrm>
            <a:off x="6319800" y="4302000"/>
            <a:ext cx="914400" cy="0"/>
          </a:xfrm>
          <a:prstGeom prst="line">
            <a:avLst/>
          </a:prstGeom>
          <a:ln w="9360">
            <a:solidFill>
              <a:srgbClr val="000000"/>
            </a:solidFill>
            <a:round/>
          </a:ln>
        </p:spPr>
      </p:sp>
      <p:sp>
        <p:nvSpPr>
          <p:cNvPr id="201" name="Line 23"/>
          <p:cNvSpPr/>
          <p:nvPr/>
        </p:nvSpPr>
        <p:spPr>
          <a:xfrm>
            <a:off x="6319800" y="3997080"/>
            <a:ext cx="914400" cy="0"/>
          </a:xfrm>
          <a:prstGeom prst="line">
            <a:avLst/>
          </a:prstGeom>
          <a:ln w="9360">
            <a:solidFill>
              <a:srgbClr val="000000"/>
            </a:solidFill>
            <a:round/>
          </a:ln>
        </p:spPr>
      </p:sp>
      <p:sp>
        <p:nvSpPr>
          <p:cNvPr id="202" name="Line 24"/>
          <p:cNvSpPr/>
          <p:nvPr/>
        </p:nvSpPr>
        <p:spPr>
          <a:xfrm>
            <a:off x="6319800" y="3539880"/>
            <a:ext cx="914400" cy="0"/>
          </a:xfrm>
          <a:prstGeom prst="line">
            <a:avLst/>
          </a:prstGeom>
          <a:ln w="9360">
            <a:solidFill>
              <a:srgbClr val="000000"/>
            </a:solidFill>
            <a:round/>
          </a:ln>
        </p:spPr>
      </p:sp>
      <p:sp>
        <p:nvSpPr>
          <p:cNvPr id="203" name="Line 25"/>
          <p:cNvSpPr/>
          <p:nvPr/>
        </p:nvSpPr>
        <p:spPr>
          <a:xfrm flipH="1" flipV="1">
            <a:off x="5634000" y="3463920"/>
            <a:ext cx="685800" cy="1066680"/>
          </a:xfrm>
          <a:prstGeom prst="line">
            <a:avLst/>
          </a:prstGeom>
          <a:ln w="9360">
            <a:solidFill>
              <a:srgbClr val="000000"/>
            </a:solidFill>
            <a:round/>
            <a:tailEnd len="med" type="triangle" w="med"/>
          </a:ln>
        </p:spPr>
      </p:sp>
      <p:sp>
        <p:nvSpPr>
          <p:cNvPr id="204" name="Line 26"/>
          <p:cNvSpPr/>
          <p:nvPr/>
        </p:nvSpPr>
        <p:spPr>
          <a:xfrm flipH="1" flipV="1">
            <a:off x="5634000" y="4225680"/>
            <a:ext cx="685800" cy="685800"/>
          </a:xfrm>
          <a:prstGeom prst="line">
            <a:avLst/>
          </a:prstGeom>
          <a:ln w="9360">
            <a:solidFill>
              <a:srgbClr val="000000"/>
            </a:solidFill>
            <a:round/>
            <a:tailEnd len="med" type="triangle" w="med"/>
          </a:ln>
        </p:spPr>
      </p:sp>
      <p:sp>
        <p:nvSpPr>
          <p:cNvPr id="205" name="CustomShape 27"/>
          <p:cNvSpPr/>
          <p:nvPr/>
        </p:nvSpPr>
        <p:spPr>
          <a:xfrm>
            <a:off x="3881520" y="2752560"/>
            <a:ext cx="2514240" cy="1396800"/>
          </a:xfrm>
          <a:prstGeom prst="rect">
            <a:avLst/>
          </a:prstGeom>
          <a:noFill/>
          <a:ln w="9360">
            <a:solidFill>
              <a:srgbClr val="000000"/>
            </a:solidFill>
            <a:round/>
            <a:tailEnd len="med" type="triangle" w="med"/>
          </a:ln>
        </p:spPr>
      </p:sp>
      <p:sp>
        <p:nvSpPr>
          <p:cNvPr id="206" name="Line 28"/>
          <p:cNvSpPr/>
          <p:nvPr/>
        </p:nvSpPr>
        <p:spPr>
          <a:xfrm>
            <a:off x="7081560" y="4149720"/>
            <a:ext cx="381240" cy="0"/>
          </a:xfrm>
          <a:prstGeom prst="line">
            <a:avLst/>
          </a:prstGeom>
          <a:ln w="9360">
            <a:solidFill>
              <a:srgbClr val="000000"/>
            </a:solidFill>
            <a:round/>
          </a:ln>
        </p:spPr>
      </p:sp>
      <p:sp>
        <p:nvSpPr>
          <p:cNvPr id="207" name="Line 29"/>
          <p:cNvSpPr/>
          <p:nvPr/>
        </p:nvSpPr>
        <p:spPr>
          <a:xfrm>
            <a:off x="7462800" y="3997080"/>
            <a:ext cx="0" cy="304920"/>
          </a:xfrm>
          <a:prstGeom prst="line">
            <a:avLst/>
          </a:prstGeom>
          <a:ln w="9360">
            <a:solidFill>
              <a:srgbClr val="000000"/>
            </a:solidFill>
            <a:round/>
          </a:ln>
        </p:spPr>
      </p:sp>
      <p:sp>
        <p:nvSpPr>
          <p:cNvPr id="208" name="CustomShape 30"/>
          <p:cNvSpPr/>
          <p:nvPr/>
        </p:nvSpPr>
        <p:spPr>
          <a:xfrm>
            <a:off x="1494000" y="5410080"/>
            <a:ext cx="6592680" cy="456120"/>
          </a:xfrm>
          <a:prstGeom prst="rect">
            <a:avLst/>
          </a:prstGeom>
          <a:noFill/>
          <a:ln>
            <a:noFill/>
          </a:ln>
        </p:spPr>
        <p:txBody>
          <a:bodyPr wrap="none" lIns="90000" rIns="90000" tIns="45000" bIns="45000"/>
          <a:p>
            <a:pPr>
              <a:lnSpc>
                <a:spcPct val="100000"/>
              </a:lnSpc>
            </a:pPr>
            <a:r>
              <a:rPr lang="en-US" sz="2400">
                <a:solidFill>
                  <a:srgbClr val="000000"/>
                </a:solidFill>
                <a:latin typeface="Times New Roman"/>
              </a:rPr>
              <a:t>Each object gets copies of all attributes and methods</a:t>
            </a:r>
            <a:endParaRPr/>
          </a:p>
        </p:txBody>
      </p:sp>
      <p:sp>
        <p:nvSpPr>
          <p:cNvPr id="209" name="CustomShape 31"/>
          <p:cNvSpPr/>
          <p:nvPr/>
        </p:nvSpPr>
        <p:spPr>
          <a:xfrm>
            <a:off x="608400" y="625320"/>
            <a:ext cx="1551240" cy="1736280"/>
          </a:xfrm>
          <a:prstGeom prst="rect">
            <a:avLst/>
          </a:prstGeom>
          <a:noFill/>
          <a:ln>
            <a:noFill/>
          </a:ln>
        </p:spPr>
        <p:txBody>
          <a:bodyPr wrap="none" lIns="90000" rIns="90000" tIns="45000" bIns="45000"/>
          <a:p>
            <a:pPr>
              <a:lnSpc>
                <a:spcPct val="100000"/>
              </a:lnSpc>
            </a:pPr>
            <a:r>
              <a:rPr b="1" lang="en-US">
                <a:solidFill>
                  <a:srgbClr val="c0504d"/>
                </a:solidFill>
                <a:latin typeface="Courier New"/>
              </a:rPr>
              <a:t>Class A {</a:t>
            </a:r>
            <a:endParaRPr/>
          </a:p>
          <a:p>
            <a:pPr>
              <a:lnSpc>
                <a:spcPct val="100000"/>
              </a:lnSpc>
            </a:pPr>
            <a:r>
              <a:rPr b="1" lang="en-US">
                <a:solidFill>
                  <a:srgbClr val="c0504d"/>
                </a:solidFill>
                <a:latin typeface="Courier New"/>
              </a:rPr>
              <a:t>  </a:t>
            </a:r>
            <a:r>
              <a:rPr b="1" lang="en-US">
                <a:solidFill>
                  <a:srgbClr val="c0504d"/>
                </a:solidFill>
                <a:latin typeface="Courier New"/>
              </a:rPr>
              <a:t>int b,c;</a:t>
            </a:r>
            <a:endParaRPr/>
          </a:p>
          <a:p>
            <a:pPr>
              <a:lnSpc>
                <a:spcPct val="100000"/>
              </a:lnSpc>
            </a:pPr>
            <a:r>
              <a:rPr b="1" lang="en-US">
                <a:solidFill>
                  <a:srgbClr val="c0504d"/>
                </a:solidFill>
                <a:latin typeface="Courier New"/>
              </a:rPr>
              <a:t>  </a:t>
            </a:r>
            <a:r>
              <a:rPr b="1" lang="en-US">
                <a:solidFill>
                  <a:srgbClr val="c0504d"/>
                </a:solidFill>
                <a:latin typeface="Courier New"/>
              </a:rPr>
              <a:t>A z;</a:t>
            </a:r>
            <a:endParaRPr/>
          </a:p>
          <a:p>
            <a:pPr>
              <a:lnSpc>
                <a:spcPct val="100000"/>
              </a:lnSpc>
            </a:pPr>
            <a:r>
              <a:rPr b="1" lang="en-US">
                <a:solidFill>
                  <a:srgbClr val="c0504d"/>
                </a:solidFill>
                <a:latin typeface="Courier New"/>
              </a:rPr>
              <a:t>  </a:t>
            </a:r>
            <a:r>
              <a:rPr b="1" lang="en-US">
                <a:solidFill>
                  <a:srgbClr val="c0504d"/>
                </a:solidFill>
                <a:latin typeface="Courier New"/>
              </a:rPr>
              <a:t>f1()</a:t>
            </a:r>
            <a:endParaRPr/>
          </a:p>
          <a:p>
            <a:pPr>
              <a:lnSpc>
                <a:spcPct val="100000"/>
              </a:lnSpc>
            </a:pPr>
            <a:r>
              <a:rPr b="1" lang="en-US">
                <a:solidFill>
                  <a:srgbClr val="c0504d"/>
                </a:solidFill>
                <a:latin typeface="Courier New"/>
              </a:rPr>
              <a:t>  </a:t>
            </a:r>
            <a:r>
              <a:rPr b="1" lang="en-US">
                <a:solidFill>
                  <a:srgbClr val="c0504d"/>
                </a:solidFill>
                <a:latin typeface="Courier New"/>
              </a:rPr>
              <a:t>f2()</a:t>
            </a:r>
            <a:endParaRPr/>
          </a:p>
          <a:p>
            <a:pPr>
              <a:lnSpc>
                <a:spcPct val="100000"/>
              </a:lnSpc>
            </a:pPr>
            <a:r>
              <a:rPr b="1" lang="en-US">
                <a:solidFill>
                  <a:srgbClr val="c0504d"/>
                </a:solidFill>
                <a:latin typeface="Courier New"/>
              </a:rPr>
              <a:t>}</a:t>
            </a:r>
            <a:endParaRPr/>
          </a:p>
        </p:txBody>
      </p:sp>
      <p:sp>
        <p:nvSpPr>
          <p:cNvPr id="210" name="CustomShape 32"/>
          <p:cNvSpPr/>
          <p:nvPr/>
        </p:nvSpPr>
        <p:spPr>
          <a:xfrm>
            <a:off x="533520" y="609480"/>
            <a:ext cx="1599840" cy="1828440"/>
          </a:xfrm>
          <a:prstGeom prst="rect">
            <a:avLst/>
          </a:prstGeom>
          <a:noFill/>
          <a:ln w="9360">
            <a:solidFill>
              <a:srgbClr val="c0504d"/>
            </a:solidFill>
            <a:miter/>
          </a:ln>
        </p:spPr>
      </p:sp>
      <p:sp>
        <p:nvSpPr>
          <p:cNvPr id="211" name="CustomShape 33"/>
          <p:cNvSpPr/>
          <p:nvPr/>
        </p:nvSpPr>
        <p:spPr>
          <a:xfrm>
            <a:off x="2903040" y="1828800"/>
            <a:ext cx="2951640" cy="456120"/>
          </a:xfrm>
          <a:prstGeom prst="rect">
            <a:avLst/>
          </a:prstGeom>
          <a:noFill/>
          <a:ln>
            <a:noFill/>
          </a:ln>
        </p:spPr>
        <p:txBody>
          <a:bodyPr wrap="none" lIns="90000" rIns="90000" tIns="45000" bIns="45000"/>
          <a:p>
            <a:pPr>
              <a:lnSpc>
                <a:spcPct val="100000"/>
              </a:lnSpc>
            </a:pPr>
            <a:r>
              <a:rPr lang="en-US" sz="2400">
                <a:solidFill>
                  <a:srgbClr val="ff0000"/>
                </a:solidFill>
                <a:latin typeface="Times New Roman"/>
              </a:rPr>
              <a:t>For object x of type A:</a:t>
            </a:r>
            <a:endParaRPr/>
          </a:p>
        </p:txBody>
      </p:sp>
      <p:sp>
        <p:nvSpPr>
          <p:cNvPr id="212" name="Line 34"/>
          <p:cNvSpPr/>
          <p:nvPr/>
        </p:nvSpPr>
        <p:spPr>
          <a:xfrm flipH="1">
            <a:off x="3124080" y="2209680"/>
            <a:ext cx="228600" cy="914400"/>
          </a:xfrm>
          <a:prstGeom prst="line">
            <a:avLst/>
          </a:prstGeom>
          <a:ln w="9360">
            <a:solidFill>
              <a:srgbClr val="ff0000"/>
            </a:solidFill>
            <a:round/>
            <a:tailEnd len="med" type="triangle" w="med"/>
          </a:ln>
        </p:spPr>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TextShape 1"/>
          <p:cNvSpPr txBox="1"/>
          <p:nvPr/>
        </p:nvSpPr>
        <p:spPr>
          <a:xfrm>
            <a:off x="3124080" y="6356520"/>
            <a:ext cx="2895120" cy="364680"/>
          </a:xfrm>
          <a:prstGeom prst="rect">
            <a:avLst/>
          </a:prstGeom>
        </p:spPr>
        <p:txBody>
          <a:bodyPr anchor="ctr"/>
          <a:p>
            <a:pPr>
              <a:lnSpc>
                <a:spcPct val="100000"/>
              </a:lnSpc>
            </a:pPr>
            <a:r>
              <a:rPr lang="en-US" sz="1400">
                <a:solidFill>
                  <a:srgbClr val="8b8b8b"/>
                </a:solidFill>
                <a:latin typeface="Times New Roman"/>
              </a:rPr>
              <a:t>CS 540 Fall 2014 GMU</a:t>
            </a:r>
            <a:endParaRPr/>
          </a:p>
        </p:txBody>
      </p:sp>
      <p:sp>
        <p:nvSpPr>
          <p:cNvPr id="214" name="TextShape 2"/>
          <p:cNvSpPr txBox="1"/>
          <p:nvPr/>
        </p:nvSpPr>
        <p:spPr>
          <a:xfrm>
            <a:off x="838080" y="609480"/>
            <a:ext cx="7772040" cy="1142640"/>
          </a:xfrm>
          <a:prstGeom prst="rect">
            <a:avLst/>
          </a:prstGeom>
        </p:spPr>
        <p:txBody>
          <a:bodyPr anchor="ctr"/>
          <a:p>
            <a:pPr>
              <a:lnSpc>
                <a:spcPct val="100000"/>
              </a:lnSpc>
            </a:pPr>
            <a:r>
              <a:rPr lang="en-US" sz="4400">
                <a:solidFill>
                  <a:srgbClr val="000000"/>
                </a:solidFill>
                <a:latin typeface="Calibri"/>
              </a:rPr>
              <a:t>Better method</a:t>
            </a:r>
            <a:endParaRPr/>
          </a:p>
        </p:txBody>
      </p:sp>
      <p:sp>
        <p:nvSpPr>
          <p:cNvPr id="215" name="CustomShape 3"/>
          <p:cNvSpPr/>
          <p:nvPr/>
        </p:nvSpPr>
        <p:spPr>
          <a:xfrm>
            <a:off x="3276720" y="3098880"/>
            <a:ext cx="914040" cy="1904760"/>
          </a:xfrm>
          <a:prstGeom prst="rect">
            <a:avLst/>
          </a:prstGeom>
          <a:noFill/>
          <a:ln w="9360">
            <a:solidFill>
              <a:srgbClr val="000000"/>
            </a:solidFill>
            <a:miter/>
          </a:ln>
        </p:spPr>
      </p:sp>
      <p:sp>
        <p:nvSpPr>
          <p:cNvPr id="216" name="CustomShape 4"/>
          <p:cNvSpPr/>
          <p:nvPr/>
        </p:nvSpPr>
        <p:spPr>
          <a:xfrm>
            <a:off x="3261960" y="3063960"/>
            <a:ext cx="435600" cy="1918440"/>
          </a:xfrm>
          <a:prstGeom prst="rect">
            <a:avLst/>
          </a:prstGeom>
          <a:noFill/>
          <a:ln>
            <a:noFill/>
          </a:ln>
        </p:spPr>
        <p:txBody>
          <a:bodyPr wrap="none" lIns="90000" rIns="90000" tIns="45000" bIns="45000"/>
          <a:p>
            <a:pPr>
              <a:lnSpc>
                <a:spcPct val="100000"/>
              </a:lnSpc>
            </a:pPr>
            <a:r>
              <a:rPr lang="en-US" sz="2400">
                <a:solidFill>
                  <a:srgbClr val="000000"/>
                </a:solidFill>
                <a:latin typeface="Times New Roman"/>
              </a:rPr>
              <a:t>b:</a:t>
            </a:r>
            <a:endParaRPr/>
          </a:p>
          <a:p>
            <a:pPr>
              <a:lnSpc>
                <a:spcPct val="100000"/>
              </a:lnSpc>
            </a:pPr>
            <a:r>
              <a:rPr lang="en-US" sz="2400">
                <a:solidFill>
                  <a:srgbClr val="000000"/>
                </a:solidFill>
                <a:latin typeface="Times New Roman"/>
              </a:rPr>
              <a:t>c:</a:t>
            </a:r>
            <a:endParaRPr/>
          </a:p>
          <a:p>
            <a:pPr>
              <a:lnSpc>
                <a:spcPct val="100000"/>
              </a:lnSpc>
            </a:pPr>
            <a:r>
              <a:rPr lang="en-US" sz="2400">
                <a:solidFill>
                  <a:srgbClr val="000000"/>
                </a:solidFill>
                <a:latin typeface="Times New Roman"/>
              </a:rPr>
              <a:t>z</a:t>
            </a:r>
            <a:endParaRPr/>
          </a:p>
          <a:p>
            <a:pPr>
              <a:lnSpc>
                <a:spcPct val="100000"/>
              </a:lnSpc>
            </a:pPr>
            <a:r>
              <a:rPr lang="en-US" sz="2400">
                <a:solidFill>
                  <a:srgbClr val="000000"/>
                </a:solidFill>
                <a:latin typeface="Times New Roman"/>
              </a:rPr>
              <a:t>f1</a:t>
            </a:r>
            <a:endParaRPr/>
          </a:p>
          <a:p>
            <a:pPr>
              <a:lnSpc>
                <a:spcPct val="100000"/>
              </a:lnSpc>
            </a:pPr>
            <a:r>
              <a:rPr lang="en-US" sz="2400">
                <a:solidFill>
                  <a:srgbClr val="000000"/>
                </a:solidFill>
                <a:latin typeface="Times New Roman"/>
              </a:rPr>
              <a:t>f2</a:t>
            </a:r>
            <a:endParaRPr/>
          </a:p>
        </p:txBody>
      </p:sp>
      <p:sp>
        <p:nvSpPr>
          <p:cNvPr id="217" name="Line 5"/>
          <p:cNvSpPr/>
          <p:nvPr/>
        </p:nvSpPr>
        <p:spPr>
          <a:xfrm>
            <a:off x="3276360" y="4622760"/>
            <a:ext cx="914400" cy="0"/>
          </a:xfrm>
          <a:prstGeom prst="line">
            <a:avLst/>
          </a:prstGeom>
          <a:ln w="9360">
            <a:solidFill>
              <a:srgbClr val="000000"/>
            </a:solidFill>
            <a:round/>
          </a:ln>
        </p:spPr>
      </p:sp>
      <p:sp>
        <p:nvSpPr>
          <p:cNvPr id="218" name="Line 6"/>
          <p:cNvSpPr/>
          <p:nvPr/>
        </p:nvSpPr>
        <p:spPr>
          <a:xfrm>
            <a:off x="3276360" y="4241520"/>
            <a:ext cx="914400" cy="0"/>
          </a:xfrm>
          <a:prstGeom prst="line">
            <a:avLst/>
          </a:prstGeom>
          <a:ln w="9360">
            <a:solidFill>
              <a:srgbClr val="000000"/>
            </a:solidFill>
            <a:round/>
          </a:ln>
        </p:spPr>
      </p:sp>
      <p:sp>
        <p:nvSpPr>
          <p:cNvPr id="219" name="Line 7"/>
          <p:cNvSpPr/>
          <p:nvPr/>
        </p:nvSpPr>
        <p:spPr>
          <a:xfrm>
            <a:off x="3276360" y="3936960"/>
            <a:ext cx="914400" cy="0"/>
          </a:xfrm>
          <a:prstGeom prst="line">
            <a:avLst/>
          </a:prstGeom>
          <a:ln w="9360">
            <a:solidFill>
              <a:srgbClr val="000000"/>
            </a:solidFill>
            <a:round/>
          </a:ln>
        </p:spPr>
      </p:sp>
      <p:sp>
        <p:nvSpPr>
          <p:cNvPr id="220" name="Line 8"/>
          <p:cNvSpPr/>
          <p:nvPr/>
        </p:nvSpPr>
        <p:spPr>
          <a:xfrm>
            <a:off x="3276360" y="3479760"/>
            <a:ext cx="914400" cy="0"/>
          </a:xfrm>
          <a:prstGeom prst="line">
            <a:avLst/>
          </a:prstGeom>
          <a:ln w="9360">
            <a:solidFill>
              <a:srgbClr val="000000"/>
            </a:solidFill>
            <a:round/>
          </a:ln>
        </p:spPr>
      </p:sp>
      <p:sp>
        <p:nvSpPr>
          <p:cNvPr id="221" name="Line 9"/>
          <p:cNvSpPr/>
          <p:nvPr/>
        </p:nvSpPr>
        <p:spPr>
          <a:xfrm flipH="1" flipV="1">
            <a:off x="2590560" y="3403440"/>
            <a:ext cx="685800" cy="1066680"/>
          </a:xfrm>
          <a:prstGeom prst="line">
            <a:avLst/>
          </a:prstGeom>
          <a:ln w="9360">
            <a:solidFill>
              <a:srgbClr val="000000"/>
            </a:solidFill>
            <a:round/>
            <a:tailEnd len="med" type="triangle" w="med"/>
          </a:ln>
        </p:spPr>
      </p:sp>
      <p:sp>
        <p:nvSpPr>
          <p:cNvPr id="222" name="Line 10"/>
          <p:cNvSpPr/>
          <p:nvPr/>
        </p:nvSpPr>
        <p:spPr>
          <a:xfrm flipH="1" flipV="1">
            <a:off x="2590560" y="4165560"/>
            <a:ext cx="685800" cy="685800"/>
          </a:xfrm>
          <a:prstGeom prst="line">
            <a:avLst/>
          </a:prstGeom>
          <a:ln w="9360">
            <a:solidFill>
              <a:srgbClr val="000000"/>
            </a:solidFill>
            <a:round/>
            <a:tailEnd len="med" type="triangle" w="med"/>
          </a:ln>
        </p:spPr>
      </p:sp>
      <p:sp>
        <p:nvSpPr>
          <p:cNvPr id="223" name="CustomShape 11"/>
          <p:cNvSpPr/>
          <p:nvPr/>
        </p:nvSpPr>
        <p:spPr>
          <a:xfrm>
            <a:off x="6477120" y="3098880"/>
            <a:ext cx="914040" cy="1904760"/>
          </a:xfrm>
          <a:prstGeom prst="rect">
            <a:avLst/>
          </a:prstGeom>
          <a:noFill/>
          <a:ln w="9360">
            <a:solidFill>
              <a:srgbClr val="000000"/>
            </a:solidFill>
            <a:miter/>
          </a:ln>
        </p:spPr>
      </p:sp>
      <p:sp>
        <p:nvSpPr>
          <p:cNvPr id="224" name="CustomShape 12"/>
          <p:cNvSpPr/>
          <p:nvPr/>
        </p:nvSpPr>
        <p:spPr>
          <a:xfrm>
            <a:off x="6462360" y="3063960"/>
            <a:ext cx="435600" cy="1918440"/>
          </a:xfrm>
          <a:prstGeom prst="rect">
            <a:avLst/>
          </a:prstGeom>
          <a:noFill/>
          <a:ln>
            <a:noFill/>
          </a:ln>
        </p:spPr>
        <p:txBody>
          <a:bodyPr wrap="none" lIns="90000" rIns="90000" tIns="45000" bIns="45000"/>
          <a:p>
            <a:pPr>
              <a:lnSpc>
                <a:spcPct val="100000"/>
              </a:lnSpc>
            </a:pPr>
            <a:r>
              <a:rPr lang="en-US" sz="2400">
                <a:solidFill>
                  <a:srgbClr val="000000"/>
                </a:solidFill>
                <a:latin typeface="Times New Roman"/>
              </a:rPr>
              <a:t>b:</a:t>
            </a:r>
            <a:endParaRPr/>
          </a:p>
          <a:p>
            <a:pPr>
              <a:lnSpc>
                <a:spcPct val="100000"/>
              </a:lnSpc>
            </a:pPr>
            <a:r>
              <a:rPr lang="en-US" sz="2400">
                <a:solidFill>
                  <a:srgbClr val="000000"/>
                </a:solidFill>
                <a:latin typeface="Times New Roman"/>
              </a:rPr>
              <a:t>c:</a:t>
            </a:r>
            <a:endParaRPr/>
          </a:p>
          <a:p>
            <a:pPr>
              <a:lnSpc>
                <a:spcPct val="100000"/>
              </a:lnSpc>
            </a:pPr>
            <a:r>
              <a:rPr lang="en-US" sz="2400">
                <a:solidFill>
                  <a:srgbClr val="000000"/>
                </a:solidFill>
                <a:latin typeface="Times New Roman"/>
              </a:rPr>
              <a:t>z</a:t>
            </a:r>
            <a:endParaRPr/>
          </a:p>
          <a:p>
            <a:pPr>
              <a:lnSpc>
                <a:spcPct val="100000"/>
              </a:lnSpc>
            </a:pPr>
            <a:r>
              <a:rPr lang="en-US" sz="2400">
                <a:solidFill>
                  <a:srgbClr val="000000"/>
                </a:solidFill>
                <a:latin typeface="Times New Roman"/>
              </a:rPr>
              <a:t>f1</a:t>
            </a:r>
            <a:endParaRPr/>
          </a:p>
          <a:p>
            <a:pPr>
              <a:lnSpc>
                <a:spcPct val="100000"/>
              </a:lnSpc>
            </a:pPr>
            <a:r>
              <a:rPr lang="en-US" sz="2400">
                <a:solidFill>
                  <a:srgbClr val="000000"/>
                </a:solidFill>
                <a:latin typeface="Times New Roman"/>
              </a:rPr>
              <a:t>f2</a:t>
            </a:r>
            <a:endParaRPr/>
          </a:p>
        </p:txBody>
      </p:sp>
      <p:sp>
        <p:nvSpPr>
          <p:cNvPr id="225" name="Line 13"/>
          <p:cNvSpPr/>
          <p:nvPr/>
        </p:nvSpPr>
        <p:spPr>
          <a:xfrm>
            <a:off x="6476760" y="4622760"/>
            <a:ext cx="914400" cy="0"/>
          </a:xfrm>
          <a:prstGeom prst="line">
            <a:avLst/>
          </a:prstGeom>
          <a:ln w="9360">
            <a:solidFill>
              <a:srgbClr val="000000"/>
            </a:solidFill>
            <a:round/>
          </a:ln>
        </p:spPr>
      </p:sp>
      <p:sp>
        <p:nvSpPr>
          <p:cNvPr id="226" name="Line 14"/>
          <p:cNvSpPr/>
          <p:nvPr/>
        </p:nvSpPr>
        <p:spPr>
          <a:xfrm>
            <a:off x="6476760" y="4241520"/>
            <a:ext cx="914400" cy="0"/>
          </a:xfrm>
          <a:prstGeom prst="line">
            <a:avLst/>
          </a:prstGeom>
          <a:ln w="9360">
            <a:solidFill>
              <a:srgbClr val="000000"/>
            </a:solidFill>
            <a:round/>
          </a:ln>
        </p:spPr>
      </p:sp>
      <p:sp>
        <p:nvSpPr>
          <p:cNvPr id="227" name="Line 15"/>
          <p:cNvSpPr/>
          <p:nvPr/>
        </p:nvSpPr>
        <p:spPr>
          <a:xfrm>
            <a:off x="6476760" y="3936960"/>
            <a:ext cx="914400" cy="0"/>
          </a:xfrm>
          <a:prstGeom prst="line">
            <a:avLst/>
          </a:prstGeom>
          <a:ln w="9360">
            <a:solidFill>
              <a:srgbClr val="000000"/>
            </a:solidFill>
            <a:round/>
          </a:ln>
        </p:spPr>
      </p:sp>
      <p:sp>
        <p:nvSpPr>
          <p:cNvPr id="228" name="Line 16"/>
          <p:cNvSpPr/>
          <p:nvPr/>
        </p:nvSpPr>
        <p:spPr>
          <a:xfrm>
            <a:off x="6476760" y="3479760"/>
            <a:ext cx="914400" cy="0"/>
          </a:xfrm>
          <a:prstGeom prst="line">
            <a:avLst/>
          </a:prstGeom>
          <a:ln w="9360">
            <a:solidFill>
              <a:srgbClr val="000000"/>
            </a:solidFill>
            <a:round/>
          </a:ln>
        </p:spPr>
      </p:sp>
      <p:sp>
        <p:nvSpPr>
          <p:cNvPr id="229" name="CustomShape 17"/>
          <p:cNvSpPr/>
          <p:nvPr/>
        </p:nvSpPr>
        <p:spPr>
          <a:xfrm>
            <a:off x="4038480" y="2692440"/>
            <a:ext cx="2514240" cy="1396800"/>
          </a:xfrm>
          <a:prstGeom prst="rect">
            <a:avLst/>
          </a:prstGeom>
          <a:noFill/>
          <a:ln w="9360">
            <a:solidFill>
              <a:srgbClr val="000000"/>
            </a:solidFill>
            <a:round/>
            <a:tailEnd len="med" type="triangle" w="med"/>
          </a:ln>
        </p:spPr>
      </p:sp>
      <p:sp>
        <p:nvSpPr>
          <p:cNvPr id="230" name="Line 18"/>
          <p:cNvSpPr/>
          <p:nvPr/>
        </p:nvSpPr>
        <p:spPr>
          <a:xfrm>
            <a:off x="7238880" y="4089240"/>
            <a:ext cx="380880" cy="0"/>
          </a:xfrm>
          <a:prstGeom prst="line">
            <a:avLst/>
          </a:prstGeom>
          <a:ln w="9360">
            <a:solidFill>
              <a:srgbClr val="000000"/>
            </a:solidFill>
            <a:round/>
          </a:ln>
        </p:spPr>
      </p:sp>
      <p:sp>
        <p:nvSpPr>
          <p:cNvPr id="231" name="Line 19"/>
          <p:cNvSpPr/>
          <p:nvPr/>
        </p:nvSpPr>
        <p:spPr>
          <a:xfrm>
            <a:off x="7619760" y="3936960"/>
            <a:ext cx="0" cy="304560"/>
          </a:xfrm>
          <a:prstGeom prst="line">
            <a:avLst/>
          </a:prstGeom>
          <a:ln w="9360">
            <a:solidFill>
              <a:srgbClr val="000000"/>
            </a:solidFill>
            <a:round/>
          </a:ln>
        </p:spPr>
      </p:sp>
      <p:sp>
        <p:nvSpPr>
          <p:cNvPr id="232" name="CustomShape 20"/>
          <p:cNvSpPr/>
          <p:nvPr/>
        </p:nvSpPr>
        <p:spPr>
          <a:xfrm>
            <a:off x="1644840" y="5562720"/>
            <a:ext cx="5601960" cy="456120"/>
          </a:xfrm>
          <a:prstGeom prst="rect">
            <a:avLst/>
          </a:prstGeom>
          <a:noFill/>
          <a:ln>
            <a:noFill/>
          </a:ln>
        </p:spPr>
        <p:txBody>
          <a:bodyPr wrap="none" lIns="90000" rIns="90000" tIns="45000" bIns="45000"/>
          <a:p>
            <a:pPr>
              <a:lnSpc>
                <a:spcPct val="100000"/>
              </a:lnSpc>
            </a:pPr>
            <a:r>
              <a:rPr lang="en-US" sz="2400">
                <a:solidFill>
                  <a:srgbClr val="000000"/>
                </a:solidFill>
                <a:latin typeface="Times New Roman"/>
              </a:rPr>
              <a:t>Objects share methods (and static attributes)</a:t>
            </a:r>
            <a:endParaRPr/>
          </a:p>
        </p:txBody>
      </p:sp>
      <p:sp>
        <p:nvSpPr>
          <p:cNvPr id="233" name="CustomShape 21"/>
          <p:cNvSpPr/>
          <p:nvPr/>
        </p:nvSpPr>
        <p:spPr>
          <a:xfrm>
            <a:off x="762120" y="3200400"/>
            <a:ext cx="5663880" cy="2349000"/>
          </a:xfrm>
          <a:prstGeom prst="rect">
            <a:avLst/>
          </a:prstGeom>
          <a:noFill/>
          <a:ln w="9360">
            <a:solidFill>
              <a:srgbClr val="000000"/>
            </a:solidFill>
            <a:round/>
            <a:tailEnd len="med" type="triangle" w="med"/>
          </a:ln>
        </p:spPr>
      </p:sp>
      <p:sp>
        <p:nvSpPr>
          <p:cNvPr id="234" name="CustomShape 22"/>
          <p:cNvSpPr/>
          <p:nvPr/>
        </p:nvSpPr>
        <p:spPr>
          <a:xfrm>
            <a:off x="2400480" y="4546440"/>
            <a:ext cx="4076280" cy="711000"/>
          </a:xfrm>
          <a:prstGeom prst="rect">
            <a:avLst/>
          </a:prstGeom>
          <a:noFill/>
          <a:ln w="9360">
            <a:solidFill>
              <a:srgbClr val="000000"/>
            </a:solidFill>
            <a:round/>
            <a:tailEnd len="med" type="triangle" w="med"/>
          </a:ln>
        </p:spPr>
      </p:sp>
      <p:sp>
        <p:nvSpPr>
          <p:cNvPr id="235" name="CustomShape 23"/>
          <p:cNvSpPr/>
          <p:nvPr/>
        </p:nvSpPr>
        <p:spPr>
          <a:xfrm>
            <a:off x="608400" y="625320"/>
            <a:ext cx="1551240" cy="1736280"/>
          </a:xfrm>
          <a:prstGeom prst="rect">
            <a:avLst/>
          </a:prstGeom>
          <a:noFill/>
          <a:ln>
            <a:noFill/>
          </a:ln>
        </p:spPr>
        <p:txBody>
          <a:bodyPr wrap="none" lIns="90000" rIns="90000" tIns="45000" bIns="45000"/>
          <a:p>
            <a:pPr>
              <a:lnSpc>
                <a:spcPct val="100000"/>
              </a:lnSpc>
            </a:pPr>
            <a:r>
              <a:rPr b="1" lang="en-US">
                <a:solidFill>
                  <a:srgbClr val="c0504d"/>
                </a:solidFill>
                <a:latin typeface="Courier New"/>
              </a:rPr>
              <a:t>Class A {</a:t>
            </a:r>
            <a:endParaRPr/>
          </a:p>
          <a:p>
            <a:pPr>
              <a:lnSpc>
                <a:spcPct val="100000"/>
              </a:lnSpc>
            </a:pPr>
            <a:r>
              <a:rPr b="1" lang="en-US">
                <a:solidFill>
                  <a:srgbClr val="c0504d"/>
                </a:solidFill>
                <a:latin typeface="Courier New"/>
              </a:rPr>
              <a:t>  </a:t>
            </a:r>
            <a:r>
              <a:rPr b="1" lang="en-US">
                <a:solidFill>
                  <a:srgbClr val="c0504d"/>
                </a:solidFill>
                <a:latin typeface="Courier New"/>
              </a:rPr>
              <a:t>int b,c;</a:t>
            </a:r>
            <a:endParaRPr/>
          </a:p>
          <a:p>
            <a:pPr>
              <a:lnSpc>
                <a:spcPct val="100000"/>
              </a:lnSpc>
            </a:pPr>
            <a:r>
              <a:rPr b="1" lang="en-US">
                <a:solidFill>
                  <a:srgbClr val="c0504d"/>
                </a:solidFill>
                <a:latin typeface="Courier New"/>
              </a:rPr>
              <a:t>  </a:t>
            </a:r>
            <a:r>
              <a:rPr b="1" lang="en-US">
                <a:solidFill>
                  <a:srgbClr val="c0504d"/>
                </a:solidFill>
                <a:latin typeface="Courier New"/>
              </a:rPr>
              <a:t>A z;</a:t>
            </a:r>
            <a:endParaRPr/>
          </a:p>
          <a:p>
            <a:pPr>
              <a:lnSpc>
                <a:spcPct val="100000"/>
              </a:lnSpc>
            </a:pPr>
            <a:r>
              <a:rPr b="1" lang="en-US">
                <a:solidFill>
                  <a:srgbClr val="c0504d"/>
                </a:solidFill>
                <a:latin typeface="Courier New"/>
              </a:rPr>
              <a:t>  </a:t>
            </a:r>
            <a:r>
              <a:rPr b="1" lang="en-US">
                <a:solidFill>
                  <a:srgbClr val="c0504d"/>
                </a:solidFill>
                <a:latin typeface="Courier New"/>
              </a:rPr>
              <a:t>f1()</a:t>
            </a:r>
            <a:endParaRPr/>
          </a:p>
          <a:p>
            <a:pPr>
              <a:lnSpc>
                <a:spcPct val="100000"/>
              </a:lnSpc>
            </a:pPr>
            <a:r>
              <a:rPr b="1" lang="en-US">
                <a:solidFill>
                  <a:srgbClr val="c0504d"/>
                </a:solidFill>
                <a:latin typeface="Courier New"/>
              </a:rPr>
              <a:t>  </a:t>
            </a:r>
            <a:r>
              <a:rPr b="1" lang="en-US">
                <a:solidFill>
                  <a:srgbClr val="c0504d"/>
                </a:solidFill>
                <a:latin typeface="Courier New"/>
              </a:rPr>
              <a:t>f2()</a:t>
            </a:r>
            <a:endParaRPr/>
          </a:p>
          <a:p>
            <a:pPr>
              <a:lnSpc>
                <a:spcPct val="100000"/>
              </a:lnSpc>
            </a:pPr>
            <a:r>
              <a:rPr b="1" lang="en-US">
                <a:solidFill>
                  <a:srgbClr val="c0504d"/>
                </a:solidFill>
                <a:latin typeface="Courier New"/>
              </a:rPr>
              <a:t>}</a:t>
            </a:r>
            <a:endParaRPr/>
          </a:p>
        </p:txBody>
      </p:sp>
      <p:sp>
        <p:nvSpPr>
          <p:cNvPr id="236" name="CustomShape 24"/>
          <p:cNvSpPr/>
          <p:nvPr/>
        </p:nvSpPr>
        <p:spPr>
          <a:xfrm>
            <a:off x="533520" y="609480"/>
            <a:ext cx="1599840" cy="1828440"/>
          </a:xfrm>
          <a:prstGeom prst="rect">
            <a:avLst/>
          </a:prstGeom>
          <a:noFill/>
          <a:ln w="9360">
            <a:solidFill>
              <a:srgbClr val="c0504d"/>
            </a:solidFill>
            <a:miter/>
          </a:ln>
        </p:spPr>
      </p:sp>
      <p:sp>
        <p:nvSpPr>
          <p:cNvPr id="237" name="CustomShape 25"/>
          <p:cNvSpPr/>
          <p:nvPr/>
        </p:nvSpPr>
        <p:spPr>
          <a:xfrm>
            <a:off x="2903040" y="1828800"/>
            <a:ext cx="2951640" cy="456120"/>
          </a:xfrm>
          <a:prstGeom prst="rect">
            <a:avLst/>
          </a:prstGeom>
          <a:noFill/>
          <a:ln>
            <a:noFill/>
          </a:ln>
        </p:spPr>
        <p:txBody>
          <a:bodyPr wrap="none" lIns="90000" rIns="90000" tIns="45000" bIns="45000"/>
          <a:p>
            <a:pPr>
              <a:lnSpc>
                <a:spcPct val="100000"/>
              </a:lnSpc>
            </a:pPr>
            <a:r>
              <a:rPr lang="en-US" sz="2400">
                <a:solidFill>
                  <a:srgbClr val="ff0000"/>
                </a:solidFill>
                <a:latin typeface="Times New Roman"/>
              </a:rPr>
              <a:t>For object x of type A:</a:t>
            </a:r>
            <a:endParaRPr/>
          </a:p>
        </p:txBody>
      </p:sp>
      <p:sp>
        <p:nvSpPr>
          <p:cNvPr id="238" name="Line 26"/>
          <p:cNvSpPr/>
          <p:nvPr/>
        </p:nvSpPr>
        <p:spPr>
          <a:xfrm>
            <a:off x="3352680" y="2209680"/>
            <a:ext cx="152280" cy="914400"/>
          </a:xfrm>
          <a:prstGeom prst="line">
            <a:avLst/>
          </a:prstGeom>
          <a:ln w="9360">
            <a:solidFill>
              <a:srgbClr val="ff0000"/>
            </a:solidFill>
            <a:round/>
            <a:tailEnd len="med" type="triangle" w="med"/>
          </a:ln>
        </p:spPr>
      </p:sp>
      <p:sp>
        <p:nvSpPr>
          <p:cNvPr id="239" name="CustomShape 27"/>
          <p:cNvSpPr/>
          <p:nvPr/>
        </p:nvSpPr>
        <p:spPr>
          <a:xfrm>
            <a:off x="1692360" y="3033720"/>
            <a:ext cx="914040" cy="609120"/>
          </a:xfrm>
          <a:prstGeom prst="rect">
            <a:avLst/>
          </a:prstGeom>
          <a:noFill/>
          <a:ln w="9360">
            <a:solidFill>
              <a:srgbClr val="000000"/>
            </a:solidFill>
            <a:miter/>
          </a:ln>
        </p:spPr>
      </p:sp>
      <p:sp>
        <p:nvSpPr>
          <p:cNvPr id="240" name="CustomShape 28"/>
          <p:cNvSpPr/>
          <p:nvPr/>
        </p:nvSpPr>
        <p:spPr>
          <a:xfrm>
            <a:off x="1692360" y="3871800"/>
            <a:ext cx="914040" cy="609120"/>
          </a:xfrm>
          <a:prstGeom prst="rect">
            <a:avLst/>
          </a:prstGeom>
          <a:noFill/>
          <a:ln w="9360">
            <a:solidFill>
              <a:srgbClr val="000000"/>
            </a:solidFill>
            <a:miter/>
          </a:ln>
        </p:spPr>
      </p:sp>
      <p:sp>
        <p:nvSpPr>
          <p:cNvPr id="241" name="CustomShape 29"/>
          <p:cNvSpPr/>
          <p:nvPr/>
        </p:nvSpPr>
        <p:spPr>
          <a:xfrm>
            <a:off x="1676520" y="2971800"/>
            <a:ext cx="662760" cy="700200"/>
          </a:xfrm>
          <a:prstGeom prst="rect">
            <a:avLst/>
          </a:prstGeom>
          <a:noFill/>
          <a:ln>
            <a:noFill/>
          </a:ln>
        </p:spPr>
        <p:txBody>
          <a:bodyPr wrap="none" lIns="90000" rIns="90000" tIns="45000" bIns="45000"/>
          <a:p>
            <a:pPr>
              <a:lnSpc>
                <a:spcPct val="100000"/>
              </a:lnSpc>
            </a:pPr>
            <a:r>
              <a:rPr lang="en-US" sz="2000">
                <a:solidFill>
                  <a:srgbClr val="000000"/>
                </a:solidFill>
                <a:latin typeface="Times New Roman"/>
              </a:rPr>
              <a:t>f1</a:t>
            </a:r>
            <a:endParaRPr/>
          </a:p>
          <a:p>
            <a:pPr>
              <a:lnSpc>
                <a:spcPct val="100000"/>
              </a:lnSpc>
            </a:pPr>
            <a:r>
              <a:rPr lang="en-US" sz="2000">
                <a:solidFill>
                  <a:srgbClr val="000000"/>
                </a:solidFill>
                <a:latin typeface="Times New Roman"/>
              </a:rPr>
              <a:t>code</a:t>
            </a:r>
            <a:endParaRPr/>
          </a:p>
        </p:txBody>
      </p:sp>
      <p:sp>
        <p:nvSpPr>
          <p:cNvPr id="242" name="CustomShape 30"/>
          <p:cNvSpPr/>
          <p:nvPr/>
        </p:nvSpPr>
        <p:spPr>
          <a:xfrm>
            <a:off x="1752480" y="3836880"/>
            <a:ext cx="662760" cy="700200"/>
          </a:xfrm>
          <a:prstGeom prst="rect">
            <a:avLst/>
          </a:prstGeom>
          <a:noFill/>
          <a:ln>
            <a:noFill/>
          </a:ln>
        </p:spPr>
        <p:txBody>
          <a:bodyPr wrap="none" lIns="90000" rIns="90000" tIns="45000" bIns="45000"/>
          <a:p>
            <a:pPr>
              <a:lnSpc>
                <a:spcPct val="100000"/>
              </a:lnSpc>
            </a:pPr>
            <a:r>
              <a:rPr lang="en-US" sz="2000">
                <a:solidFill>
                  <a:srgbClr val="000000"/>
                </a:solidFill>
                <a:latin typeface="Times New Roman"/>
              </a:rPr>
              <a:t>f2</a:t>
            </a:r>
            <a:endParaRPr/>
          </a:p>
          <a:p>
            <a:pPr>
              <a:lnSpc>
                <a:spcPct val="100000"/>
              </a:lnSpc>
            </a:pPr>
            <a:r>
              <a:rPr lang="en-US" sz="2000">
                <a:solidFill>
                  <a:srgbClr val="000000"/>
                </a:solidFill>
                <a:latin typeface="Times New Roman"/>
              </a:rPr>
              <a:t>code</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