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5" r:id="rId1"/>
  </p:sldMasterIdLst>
  <p:notesMasterIdLst>
    <p:notesMasterId r:id="rId43"/>
  </p:notesMasterIdLst>
  <p:handoutMasterIdLst>
    <p:handoutMasterId r:id="rId44"/>
  </p:handoutMasterIdLst>
  <p:sldIdLst>
    <p:sldId id="478" r:id="rId2"/>
    <p:sldId id="506" r:id="rId3"/>
    <p:sldId id="513" r:id="rId4"/>
    <p:sldId id="516" r:id="rId5"/>
    <p:sldId id="457" r:id="rId6"/>
    <p:sldId id="515" r:id="rId7"/>
    <p:sldId id="519" r:id="rId8"/>
    <p:sldId id="511" r:id="rId9"/>
    <p:sldId id="512" r:id="rId10"/>
    <p:sldId id="479" r:id="rId11"/>
    <p:sldId id="480" r:id="rId12"/>
    <p:sldId id="481" r:id="rId13"/>
    <p:sldId id="482" r:id="rId14"/>
    <p:sldId id="483" r:id="rId15"/>
    <p:sldId id="484" r:id="rId16"/>
    <p:sldId id="485" r:id="rId17"/>
    <p:sldId id="496" r:id="rId18"/>
    <p:sldId id="497" r:id="rId19"/>
    <p:sldId id="499" r:id="rId20"/>
    <p:sldId id="500" r:id="rId21"/>
    <p:sldId id="501" r:id="rId22"/>
    <p:sldId id="502" r:id="rId23"/>
    <p:sldId id="503" r:id="rId24"/>
    <p:sldId id="521" r:id="rId25"/>
    <p:sldId id="523" r:id="rId26"/>
    <p:sldId id="522" r:id="rId27"/>
    <p:sldId id="510" r:id="rId28"/>
    <p:sldId id="520" r:id="rId29"/>
    <p:sldId id="486" r:id="rId30"/>
    <p:sldId id="487" r:id="rId31"/>
    <p:sldId id="488" r:id="rId32"/>
    <p:sldId id="489" r:id="rId33"/>
    <p:sldId id="490" r:id="rId34"/>
    <p:sldId id="491" r:id="rId35"/>
    <p:sldId id="492" r:id="rId36"/>
    <p:sldId id="493" r:id="rId37"/>
    <p:sldId id="494" r:id="rId38"/>
    <p:sldId id="495" r:id="rId39"/>
    <p:sldId id="504" r:id="rId40"/>
    <p:sldId id="505" r:id="rId41"/>
    <p:sldId id="514" r:id="rId42"/>
  </p:sldIdLst>
  <p:sldSz cx="9902825" cy="6858000"/>
  <p:notesSz cx="6959600" cy="92456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66"/>
    <a:srgbClr val="0B1F65"/>
    <a:srgbClr val="360157"/>
    <a:srgbClr val="7ECCBD"/>
    <a:srgbClr val="0C044F"/>
    <a:srgbClr val="FC050E"/>
    <a:srgbClr val="0F4318"/>
    <a:srgbClr val="E8F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52" y="-84"/>
      </p:cViewPr>
      <p:guideLst>
        <p:guide orient="horz" pos="2160"/>
        <p:guide pos="311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38913" y="9050338"/>
            <a:ext cx="376237" cy="15716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86DDF579-651C-4FB4-A5CD-DAFFAE84E430}" type="slidenum">
              <a:rPr lang="en-US"/>
              <a:pPr/>
              <a:t>‹#›</a:t>
            </a:fld>
            <a:endParaRPr lang="en-US"/>
          </a:p>
        </p:txBody>
      </p:sp>
    </p:spTree>
    <p:extLst>
      <p:ext uri="{BB962C8B-B14F-4D97-AF65-F5344CB8AC3E}">
        <p14:creationId xmlns:p14="http://schemas.microsoft.com/office/powerpoint/2010/main" val="486362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08013" y="4394200"/>
            <a:ext cx="5694362" cy="4560888"/>
          </a:xfrm>
          <a:prstGeom prst="rect">
            <a:avLst/>
          </a:prstGeom>
          <a:noFill/>
          <a:ln w="12700">
            <a:noFill/>
            <a:miter lim="800000"/>
            <a:headEnd/>
            <a:tailEnd/>
          </a:ln>
          <a:effectLst/>
        </p:spPr>
        <p:txBody>
          <a:bodyPr vert="horz" wrap="square" lIns="91406" tIns="44901" rIns="91406" bIns="4490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09600" y="212725"/>
            <a:ext cx="5691188" cy="3941763"/>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684963" y="9067800"/>
            <a:ext cx="230187" cy="139700"/>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4187C748-44EC-4A39-B7A4-3D84E650E74D}" type="slidenum">
              <a:rPr lang="en-US"/>
              <a:pPr/>
              <a:t>‹#›</a:t>
            </a:fld>
            <a:endParaRPr lang="en-US"/>
          </a:p>
        </p:txBody>
      </p:sp>
    </p:spTree>
    <p:extLst>
      <p:ext uri="{BB962C8B-B14F-4D97-AF65-F5344CB8AC3E}">
        <p14:creationId xmlns:p14="http://schemas.microsoft.com/office/powerpoint/2010/main" val="179970936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sldNum" sz="quarter" idx="5"/>
          </p:nvPr>
        </p:nvSpPr>
        <p:spPr>
          <a:ln/>
        </p:spPr>
        <p:txBody>
          <a:bodyPr/>
          <a:lstStyle/>
          <a:p>
            <a:fld id="{A0925FB8-C024-457C-A95E-15E70A0C1344}" type="slidenum">
              <a:rPr lang="en-US"/>
              <a:pPr/>
              <a:t>0</a:t>
            </a:fld>
            <a:endParaRPr lang="en-US"/>
          </a:p>
        </p:txBody>
      </p:sp>
      <p:sp>
        <p:nvSpPr>
          <p:cNvPr id="569367" name="Rectangle 23"/>
          <p:cNvSpPr>
            <a:spLocks noGrp="1" noChangeArrowheads="1"/>
          </p:cNvSpPr>
          <p:nvPr>
            <p:ph type="body" idx="1"/>
          </p:nvPr>
        </p:nvSpPr>
        <p:spPr>
          <a:ln/>
        </p:spPr>
        <p:txBody>
          <a:bodyPr/>
          <a:lstStyle/>
          <a:p>
            <a:endParaRPr lang="en-GB"/>
          </a:p>
        </p:txBody>
      </p:sp>
      <p:sp>
        <p:nvSpPr>
          <p:cNvPr id="569346" name="Rectangle 2"/>
          <p:cNvSpPr>
            <a:spLocks noGrp="1" noRot="1" noChangeAspect="1" noChangeArrowheads="1" noTextEdit="1"/>
          </p:cNvSpPr>
          <p:nvPr>
            <p:ph type="sldImg"/>
          </p:nvPr>
        </p:nvSpPr>
        <p:spPr>
          <a:ln/>
        </p:spPr>
      </p:sp>
      <p:sp>
        <p:nvSpPr>
          <p:cNvPr id="569348" name="Text Box 4"/>
          <p:cNvSpPr txBox="1">
            <a:spLocks noChangeArrowheads="1"/>
          </p:cNvSpPr>
          <p:nvPr/>
        </p:nvSpPr>
        <p:spPr bwMode="auto">
          <a:xfrm>
            <a:off x="609600" y="4648200"/>
            <a:ext cx="5638800" cy="942975"/>
          </a:xfrm>
          <a:prstGeom prst="rect">
            <a:avLst/>
          </a:prstGeom>
          <a:noFill/>
          <a:ln w="9525">
            <a:noFill/>
            <a:miter lim="800000"/>
            <a:headEnd/>
            <a:tailEnd/>
          </a:ln>
          <a:effectLst/>
        </p:spPr>
        <p:txBody>
          <a:bodyPr anchor="ctr">
            <a:spAutoFit/>
          </a:bodyPr>
          <a:lstStyle/>
          <a:p>
            <a:pPr>
              <a:buClr>
                <a:schemeClr val="tx1"/>
              </a:buClr>
            </a:pPr>
            <a:r>
              <a:rPr lang="en-US" sz="1400" b="1"/>
              <a:t>Booz Allen Hamilton Standard Colors</a:t>
            </a:r>
            <a:endParaRPr lang="en-US" sz="1400"/>
          </a:p>
          <a:p>
            <a:pPr>
              <a:buClr>
                <a:schemeClr val="tx1"/>
              </a:buClr>
            </a:pPr>
            <a:r>
              <a:rPr lang="en-US" sz="1400"/>
              <a:t>Colors should be used in the color pairs whenever possible. Do not mix and match colors, use pairs together as shown.</a:t>
            </a:r>
          </a:p>
          <a:p>
            <a:pPr>
              <a:buClr>
                <a:schemeClr val="tx1"/>
              </a:buClr>
            </a:pPr>
            <a:r>
              <a:rPr lang="en-US" sz="1400"/>
              <a:t>Black, White and Gray can be used with any of the other colors.</a:t>
            </a:r>
          </a:p>
        </p:txBody>
      </p:sp>
      <p:sp>
        <p:nvSpPr>
          <p:cNvPr id="569349" name="Rectangle 5"/>
          <p:cNvSpPr>
            <a:spLocks noChangeArrowheads="1"/>
          </p:cNvSpPr>
          <p:nvPr/>
        </p:nvSpPr>
        <p:spPr bwMode="auto">
          <a:xfrm>
            <a:off x="685800" y="6640513"/>
            <a:ext cx="688975" cy="690562"/>
          </a:xfrm>
          <a:prstGeom prst="rect">
            <a:avLst/>
          </a:prstGeom>
          <a:solidFill>
            <a:srgbClr val="360157"/>
          </a:solidFill>
          <a:ln w="9525">
            <a:solidFill>
              <a:schemeClr val="tx1"/>
            </a:solidFill>
            <a:miter lim="800000"/>
            <a:headEnd/>
            <a:tailEnd/>
          </a:ln>
          <a:effectLst/>
        </p:spPr>
        <p:txBody>
          <a:bodyPr wrap="none" anchor="ctr"/>
          <a:lstStyle/>
          <a:p>
            <a:endParaRPr lang="en-US"/>
          </a:p>
        </p:txBody>
      </p:sp>
      <p:sp>
        <p:nvSpPr>
          <p:cNvPr id="569350" name="Rectangle 6"/>
          <p:cNvSpPr>
            <a:spLocks noChangeArrowheads="1"/>
          </p:cNvSpPr>
          <p:nvPr/>
        </p:nvSpPr>
        <p:spPr bwMode="auto">
          <a:xfrm>
            <a:off x="1035050" y="7134225"/>
            <a:ext cx="688975" cy="688975"/>
          </a:xfrm>
          <a:prstGeom prst="rect">
            <a:avLst/>
          </a:prstGeom>
          <a:solidFill>
            <a:srgbClr val="F2050E"/>
          </a:solidFill>
          <a:ln w="9525">
            <a:solidFill>
              <a:schemeClr val="tx1"/>
            </a:solidFill>
            <a:miter lim="800000"/>
            <a:headEnd/>
            <a:tailEnd/>
          </a:ln>
          <a:effectLst/>
        </p:spPr>
        <p:txBody>
          <a:bodyPr wrap="none" anchor="ctr"/>
          <a:lstStyle/>
          <a:p>
            <a:endParaRPr lang="en-US"/>
          </a:p>
        </p:txBody>
      </p:sp>
      <p:sp>
        <p:nvSpPr>
          <p:cNvPr id="569351" name="Rectangle 7"/>
          <p:cNvSpPr>
            <a:spLocks noChangeArrowheads="1"/>
          </p:cNvSpPr>
          <p:nvPr/>
        </p:nvSpPr>
        <p:spPr bwMode="auto">
          <a:xfrm>
            <a:off x="1890713" y="6640513"/>
            <a:ext cx="688975" cy="690562"/>
          </a:xfrm>
          <a:prstGeom prst="rect">
            <a:avLst/>
          </a:prstGeom>
          <a:solidFill>
            <a:srgbClr val="0F4318"/>
          </a:solidFill>
          <a:ln w="9525">
            <a:solidFill>
              <a:schemeClr val="tx1"/>
            </a:solidFill>
            <a:miter lim="800000"/>
            <a:headEnd/>
            <a:tailEnd/>
          </a:ln>
          <a:effectLst/>
        </p:spPr>
        <p:txBody>
          <a:bodyPr wrap="none" anchor="ctr"/>
          <a:lstStyle/>
          <a:p>
            <a:endParaRPr lang="en-US"/>
          </a:p>
        </p:txBody>
      </p:sp>
      <p:sp>
        <p:nvSpPr>
          <p:cNvPr id="569352" name="Rectangle 8"/>
          <p:cNvSpPr>
            <a:spLocks noChangeArrowheads="1"/>
          </p:cNvSpPr>
          <p:nvPr/>
        </p:nvSpPr>
        <p:spPr bwMode="auto">
          <a:xfrm>
            <a:off x="2249488" y="7134225"/>
            <a:ext cx="688975" cy="688975"/>
          </a:xfrm>
          <a:prstGeom prst="rect">
            <a:avLst/>
          </a:prstGeom>
          <a:solidFill>
            <a:srgbClr val="E8F404"/>
          </a:solidFill>
          <a:ln w="9525">
            <a:solidFill>
              <a:schemeClr val="tx1"/>
            </a:solidFill>
            <a:miter lim="800000"/>
            <a:headEnd/>
            <a:tailEnd/>
          </a:ln>
          <a:effectLst/>
        </p:spPr>
        <p:txBody>
          <a:bodyPr wrap="none" anchor="ctr"/>
          <a:lstStyle/>
          <a:p>
            <a:endParaRPr lang="en-US"/>
          </a:p>
        </p:txBody>
      </p:sp>
      <p:sp>
        <p:nvSpPr>
          <p:cNvPr id="569353" name="Rectangle 9"/>
          <p:cNvSpPr>
            <a:spLocks noChangeArrowheads="1"/>
          </p:cNvSpPr>
          <p:nvPr/>
        </p:nvSpPr>
        <p:spPr bwMode="auto">
          <a:xfrm>
            <a:off x="3152775" y="6640513"/>
            <a:ext cx="690563" cy="690562"/>
          </a:xfrm>
          <a:prstGeom prst="rect">
            <a:avLst/>
          </a:prstGeom>
          <a:solidFill>
            <a:srgbClr val="0B1F65"/>
          </a:solidFill>
          <a:ln w="9525">
            <a:solidFill>
              <a:schemeClr val="tx1"/>
            </a:solidFill>
            <a:miter lim="800000"/>
            <a:headEnd/>
            <a:tailEnd/>
          </a:ln>
          <a:effectLst/>
        </p:spPr>
        <p:txBody>
          <a:bodyPr wrap="none" anchor="ctr"/>
          <a:lstStyle/>
          <a:p>
            <a:endParaRPr lang="en-US"/>
          </a:p>
        </p:txBody>
      </p:sp>
      <p:sp>
        <p:nvSpPr>
          <p:cNvPr id="569354" name="Rectangle 10"/>
          <p:cNvSpPr>
            <a:spLocks noChangeArrowheads="1"/>
          </p:cNvSpPr>
          <p:nvPr/>
        </p:nvSpPr>
        <p:spPr bwMode="auto">
          <a:xfrm>
            <a:off x="3492500" y="7134225"/>
            <a:ext cx="688975" cy="688975"/>
          </a:xfrm>
          <a:prstGeom prst="rect">
            <a:avLst/>
          </a:prstGeom>
          <a:solidFill>
            <a:srgbClr val="7ECCBD"/>
          </a:solidFill>
          <a:ln w="9525">
            <a:solidFill>
              <a:schemeClr val="tx1"/>
            </a:solidFill>
            <a:miter lim="800000"/>
            <a:headEnd/>
            <a:tailEnd/>
          </a:ln>
          <a:effectLst/>
        </p:spPr>
        <p:txBody>
          <a:bodyPr wrap="none" anchor="ctr"/>
          <a:lstStyle/>
          <a:p>
            <a:endParaRPr lang="en-US"/>
          </a:p>
        </p:txBody>
      </p:sp>
      <p:sp>
        <p:nvSpPr>
          <p:cNvPr id="569355" name="Rectangle 11"/>
          <p:cNvSpPr>
            <a:spLocks noChangeArrowheads="1"/>
          </p:cNvSpPr>
          <p:nvPr/>
        </p:nvSpPr>
        <p:spPr bwMode="auto">
          <a:xfrm>
            <a:off x="5564188" y="6640513"/>
            <a:ext cx="687387" cy="690562"/>
          </a:xfrm>
          <a:prstGeom prst="rect">
            <a:avLst/>
          </a:prstGeom>
          <a:solidFill>
            <a:srgbClr val="9E9E9E"/>
          </a:solidFill>
          <a:ln w="9525">
            <a:solidFill>
              <a:schemeClr val="tx1"/>
            </a:solidFill>
            <a:miter lim="800000"/>
            <a:headEnd/>
            <a:tailEnd/>
          </a:ln>
          <a:effectLst/>
        </p:spPr>
        <p:txBody>
          <a:bodyPr wrap="none" anchor="ctr"/>
          <a:lstStyle/>
          <a:p>
            <a:endParaRPr lang="en-US"/>
          </a:p>
        </p:txBody>
      </p:sp>
      <p:sp>
        <p:nvSpPr>
          <p:cNvPr id="569356" name="Rectangle 12"/>
          <p:cNvSpPr>
            <a:spLocks noChangeArrowheads="1"/>
          </p:cNvSpPr>
          <p:nvPr/>
        </p:nvSpPr>
        <p:spPr bwMode="auto">
          <a:xfrm>
            <a:off x="4359275" y="6640513"/>
            <a:ext cx="687388" cy="690562"/>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569357" name="Rectangle 13"/>
          <p:cNvSpPr>
            <a:spLocks noChangeArrowheads="1"/>
          </p:cNvSpPr>
          <p:nvPr/>
        </p:nvSpPr>
        <p:spPr bwMode="auto">
          <a:xfrm>
            <a:off x="4697413" y="7134225"/>
            <a:ext cx="688975" cy="6889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69358" name="Text Box 14"/>
          <p:cNvSpPr txBox="1">
            <a:spLocks noChangeArrowheads="1"/>
          </p:cNvSpPr>
          <p:nvPr/>
        </p:nvSpPr>
        <p:spPr bwMode="auto">
          <a:xfrm>
            <a:off x="715963"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a:t>Purple </a:t>
            </a:r>
            <a:br>
              <a:rPr lang="en-US" sz="800"/>
            </a:br>
            <a:r>
              <a:rPr lang="en-US" sz="800"/>
              <a:t>Pantone 2765</a:t>
            </a:r>
          </a:p>
          <a:p>
            <a:pPr algn="l">
              <a:buClr>
                <a:schemeClr val="tx1"/>
              </a:buClr>
              <a:tabLst>
                <a:tab pos="574675" algn="r"/>
              </a:tabLst>
            </a:pPr>
            <a:r>
              <a:rPr lang="en-US" sz="800"/>
              <a:t>R	12</a:t>
            </a:r>
          </a:p>
          <a:p>
            <a:pPr algn="l">
              <a:buClr>
                <a:schemeClr val="tx1"/>
              </a:buClr>
              <a:tabLst>
                <a:tab pos="574675" algn="r"/>
              </a:tabLst>
            </a:pPr>
            <a:r>
              <a:rPr lang="en-US" sz="800"/>
              <a:t>G	4</a:t>
            </a:r>
          </a:p>
          <a:p>
            <a:pPr algn="l">
              <a:buClr>
                <a:schemeClr val="tx1"/>
              </a:buClr>
              <a:tabLst>
                <a:tab pos="574675" algn="r"/>
              </a:tabLst>
            </a:pPr>
            <a:r>
              <a:rPr lang="en-US" sz="800"/>
              <a:t>B	79</a:t>
            </a:r>
          </a:p>
        </p:txBody>
      </p:sp>
      <p:sp>
        <p:nvSpPr>
          <p:cNvPr id="569359" name="Text Box 15"/>
          <p:cNvSpPr txBox="1">
            <a:spLocks noChangeArrowheads="1"/>
          </p:cNvSpPr>
          <p:nvPr/>
        </p:nvSpPr>
        <p:spPr bwMode="auto">
          <a:xfrm>
            <a:off x="1895475"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a:t>Green </a:t>
            </a:r>
            <a:br>
              <a:rPr lang="en-US" sz="800"/>
            </a:br>
            <a:r>
              <a:rPr lang="en-US" sz="800"/>
              <a:t>Pantone </a:t>
            </a:r>
            <a:br>
              <a:rPr lang="en-US" sz="800"/>
            </a:br>
            <a:r>
              <a:rPr lang="en-US" sz="800"/>
              <a:t>357</a:t>
            </a:r>
          </a:p>
          <a:p>
            <a:pPr algn="l">
              <a:buClr>
                <a:schemeClr val="tx1"/>
              </a:buClr>
              <a:tabLst>
                <a:tab pos="574675" algn="r"/>
              </a:tabLst>
            </a:pPr>
            <a:r>
              <a:rPr lang="en-US" sz="800"/>
              <a:t>R	15</a:t>
            </a:r>
          </a:p>
          <a:p>
            <a:pPr algn="l">
              <a:buClr>
                <a:schemeClr val="tx1"/>
              </a:buClr>
              <a:tabLst>
                <a:tab pos="574675" algn="r"/>
              </a:tabLst>
            </a:pPr>
            <a:r>
              <a:rPr lang="en-US" sz="800"/>
              <a:t>G	67</a:t>
            </a:r>
          </a:p>
          <a:p>
            <a:pPr algn="l">
              <a:buClr>
                <a:schemeClr val="tx1"/>
              </a:buClr>
              <a:tabLst>
                <a:tab pos="574675" algn="r"/>
              </a:tabLst>
            </a:pPr>
            <a:r>
              <a:rPr lang="en-US" sz="800"/>
              <a:t>B	24</a:t>
            </a:r>
          </a:p>
        </p:txBody>
      </p:sp>
      <p:sp>
        <p:nvSpPr>
          <p:cNvPr id="569360" name="Text Box 16"/>
          <p:cNvSpPr txBox="1">
            <a:spLocks noChangeArrowheads="1"/>
          </p:cNvSpPr>
          <p:nvPr/>
        </p:nvSpPr>
        <p:spPr bwMode="auto">
          <a:xfrm>
            <a:off x="3170238"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a:t>Blue </a:t>
            </a:r>
            <a:br>
              <a:rPr lang="en-US" sz="800"/>
            </a:br>
            <a:r>
              <a:rPr lang="en-US" sz="800"/>
              <a:t>Pantone 2</a:t>
            </a:r>
            <a:br>
              <a:rPr lang="en-US" sz="800"/>
            </a:br>
            <a:r>
              <a:rPr lang="en-US" sz="800"/>
              <a:t>88</a:t>
            </a:r>
          </a:p>
          <a:p>
            <a:pPr algn="l">
              <a:buClr>
                <a:schemeClr val="tx1"/>
              </a:buClr>
              <a:tabLst>
                <a:tab pos="574675" algn="r"/>
              </a:tabLst>
            </a:pPr>
            <a:r>
              <a:rPr lang="en-US" sz="800"/>
              <a:t>R	11</a:t>
            </a:r>
          </a:p>
          <a:p>
            <a:pPr algn="l">
              <a:buClr>
                <a:schemeClr val="tx1"/>
              </a:buClr>
              <a:tabLst>
                <a:tab pos="574675" algn="r"/>
              </a:tabLst>
            </a:pPr>
            <a:r>
              <a:rPr lang="en-US" sz="800"/>
              <a:t>G	31</a:t>
            </a:r>
          </a:p>
          <a:p>
            <a:pPr algn="l">
              <a:buClr>
                <a:schemeClr val="tx1"/>
              </a:buClr>
              <a:tabLst>
                <a:tab pos="574675" algn="r"/>
              </a:tabLst>
            </a:pPr>
            <a:r>
              <a:rPr lang="en-US" sz="800"/>
              <a:t>B	101</a:t>
            </a:r>
          </a:p>
        </p:txBody>
      </p:sp>
      <p:sp>
        <p:nvSpPr>
          <p:cNvPr id="569361" name="Text Box 17"/>
          <p:cNvSpPr txBox="1">
            <a:spLocks noChangeArrowheads="1"/>
          </p:cNvSpPr>
          <p:nvPr/>
        </p:nvSpPr>
        <p:spPr bwMode="auto">
          <a:xfrm>
            <a:off x="4376738" y="6365875"/>
            <a:ext cx="769937" cy="21431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a:t>Black </a:t>
            </a:r>
          </a:p>
        </p:txBody>
      </p:sp>
      <p:sp>
        <p:nvSpPr>
          <p:cNvPr id="569362" name="Text Box 18"/>
          <p:cNvSpPr txBox="1">
            <a:spLocks noChangeArrowheads="1"/>
          </p:cNvSpPr>
          <p:nvPr/>
        </p:nvSpPr>
        <p:spPr bwMode="auto">
          <a:xfrm>
            <a:off x="5554663" y="5876925"/>
            <a:ext cx="769937" cy="70326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a:t>Pantone Cool Gray 6</a:t>
            </a:r>
          </a:p>
          <a:p>
            <a:pPr algn="l">
              <a:buClr>
                <a:schemeClr val="tx1"/>
              </a:buClr>
              <a:tabLst>
                <a:tab pos="574675" algn="r"/>
              </a:tabLst>
            </a:pPr>
            <a:r>
              <a:rPr lang="en-US" sz="800"/>
              <a:t>R	158</a:t>
            </a:r>
          </a:p>
          <a:p>
            <a:pPr algn="l">
              <a:buClr>
                <a:schemeClr val="tx1"/>
              </a:buClr>
              <a:tabLst>
                <a:tab pos="574675" algn="r"/>
              </a:tabLst>
            </a:pPr>
            <a:r>
              <a:rPr lang="en-US" sz="800"/>
              <a:t>G	158</a:t>
            </a:r>
          </a:p>
          <a:p>
            <a:pPr algn="l">
              <a:buClr>
                <a:schemeClr val="tx1"/>
              </a:buClr>
              <a:tabLst>
                <a:tab pos="574675" algn="r"/>
              </a:tabLst>
            </a:pPr>
            <a:r>
              <a:rPr lang="en-US" sz="800"/>
              <a:t>B	158</a:t>
            </a:r>
          </a:p>
        </p:txBody>
      </p:sp>
      <p:sp>
        <p:nvSpPr>
          <p:cNvPr id="569363" name="Text Box 19"/>
          <p:cNvSpPr txBox="1">
            <a:spLocks noChangeArrowheads="1"/>
          </p:cNvSpPr>
          <p:nvPr/>
        </p:nvSpPr>
        <p:spPr bwMode="auto">
          <a:xfrm>
            <a:off x="1068388"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a:t>Red </a:t>
            </a:r>
            <a:br>
              <a:rPr lang="en-US" sz="800"/>
            </a:br>
            <a:r>
              <a:rPr lang="en-US" sz="800"/>
              <a:t>Pantone </a:t>
            </a:r>
            <a:br>
              <a:rPr lang="en-US" sz="800"/>
            </a:br>
            <a:r>
              <a:rPr lang="en-US" sz="800"/>
              <a:t>485</a:t>
            </a:r>
          </a:p>
          <a:p>
            <a:pPr algn="l">
              <a:buClr>
                <a:schemeClr val="tx1"/>
              </a:buClr>
              <a:tabLst>
                <a:tab pos="574675" algn="r"/>
              </a:tabLst>
            </a:pPr>
            <a:r>
              <a:rPr lang="en-US" sz="800"/>
              <a:t>R	252</a:t>
            </a:r>
          </a:p>
          <a:p>
            <a:pPr algn="l">
              <a:buClr>
                <a:schemeClr val="tx1"/>
              </a:buClr>
              <a:tabLst>
                <a:tab pos="574675" algn="r"/>
              </a:tabLst>
            </a:pPr>
            <a:r>
              <a:rPr lang="en-US" sz="800"/>
              <a:t>G	5</a:t>
            </a:r>
          </a:p>
          <a:p>
            <a:pPr algn="l">
              <a:buClr>
                <a:schemeClr val="tx1"/>
              </a:buClr>
              <a:tabLst>
                <a:tab pos="574675" algn="r"/>
              </a:tabLst>
            </a:pPr>
            <a:r>
              <a:rPr lang="en-US" sz="800"/>
              <a:t>B	14</a:t>
            </a:r>
          </a:p>
        </p:txBody>
      </p:sp>
      <p:sp>
        <p:nvSpPr>
          <p:cNvPr id="569364" name="Text Box 20"/>
          <p:cNvSpPr txBox="1">
            <a:spLocks noChangeArrowheads="1"/>
          </p:cNvSpPr>
          <p:nvPr/>
        </p:nvSpPr>
        <p:spPr bwMode="auto">
          <a:xfrm>
            <a:off x="2247900" y="7889875"/>
            <a:ext cx="769938"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a:t>Yellow </a:t>
            </a:r>
            <a:br>
              <a:rPr lang="en-US" sz="800"/>
            </a:br>
            <a:r>
              <a:rPr lang="en-US" sz="800"/>
              <a:t>Pantone 3965</a:t>
            </a:r>
          </a:p>
          <a:p>
            <a:pPr algn="l">
              <a:buClr>
                <a:schemeClr val="tx1"/>
              </a:buClr>
              <a:tabLst>
                <a:tab pos="574675" algn="r"/>
              </a:tabLst>
            </a:pPr>
            <a:r>
              <a:rPr lang="en-US" sz="800"/>
              <a:t>R	232</a:t>
            </a:r>
          </a:p>
          <a:p>
            <a:pPr algn="l">
              <a:buClr>
                <a:schemeClr val="tx1"/>
              </a:buClr>
              <a:tabLst>
                <a:tab pos="574675" algn="r"/>
              </a:tabLst>
            </a:pPr>
            <a:r>
              <a:rPr lang="en-US" sz="800"/>
              <a:t>G	244</a:t>
            </a:r>
          </a:p>
          <a:p>
            <a:pPr algn="l">
              <a:buClr>
                <a:schemeClr val="tx1"/>
              </a:buClr>
              <a:tabLst>
                <a:tab pos="574675" algn="r"/>
              </a:tabLst>
            </a:pPr>
            <a:r>
              <a:rPr lang="en-US" sz="800"/>
              <a:t>B	4</a:t>
            </a:r>
          </a:p>
        </p:txBody>
      </p:sp>
      <p:sp>
        <p:nvSpPr>
          <p:cNvPr id="569365" name="Text Box 21"/>
          <p:cNvSpPr txBox="1">
            <a:spLocks noChangeArrowheads="1"/>
          </p:cNvSpPr>
          <p:nvPr/>
        </p:nvSpPr>
        <p:spPr bwMode="auto">
          <a:xfrm>
            <a:off x="3522663"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a:t>Aqua </a:t>
            </a:r>
            <a:br>
              <a:rPr lang="en-US" sz="800"/>
            </a:br>
            <a:r>
              <a:rPr lang="en-US" sz="800"/>
              <a:t>Pantone </a:t>
            </a:r>
            <a:br>
              <a:rPr lang="en-US" sz="800"/>
            </a:br>
            <a:r>
              <a:rPr lang="en-US" sz="800"/>
              <a:t>319</a:t>
            </a:r>
          </a:p>
          <a:p>
            <a:pPr algn="l">
              <a:buClr>
                <a:schemeClr val="tx1"/>
              </a:buClr>
              <a:tabLst>
                <a:tab pos="574675" algn="r"/>
              </a:tabLst>
            </a:pPr>
            <a:r>
              <a:rPr lang="en-US" sz="800"/>
              <a:t>R	126</a:t>
            </a:r>
          </a:p>
          <a:p>
            <a:pPr algn="l">
              <a:buClr>
                <a:schemeClr val="tx1"/>
              </a:buClr>
              <a:tabLst>
                <a:tab pos="574675" algn="r"/>
              </a:tabLst>
            </a:pPr>
            <a:r>
              <a:rPr lang="en-US" sz="800"/>
              <a:t>G	204</a:t>
            </a:r>
          </a:p>
          <a:p>
            <a:pPr algn="l">
              <a:buClr>
                <a:schemeClr val="tx1"/>
              </a:buClr>
              <a:tabLst>
                <a:tab pos="574675" algn="r"/>
              </a:tabLst>
            </a:pPr>
            <a:r>
              <a:rPr lang="en-US" sz="800"/>
              <a:t>B	189</a:t>
            </a:r>
          </a:p>
        </p:txBody>
      </p:sp>
      <p:sp>
        <p:nvSpPr>
          <p:cNvPr id="569366" name="Text Box 22"/>
          <p:cNvSpPr txBox="1">
            <a:spLocks noChangeArrowheads="1"/>
          </p:cNvSpPr>
          <p:nvPr/>
        </p:nvSpPr>
        <p:spPr bwMode="auto">
          <a:xfrm>
            <a:off x="4729163" y="7889875"/>
            <a:ext cx="769937" cy="214313"/>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a:t>White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D39C517-C9DA-45AB-8A2A-7211E4509E88}" type="slidenum">
              <a:rPr lang="en-US"/>
              <a:pPr/>
              <a:t>1</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D39C517-C9DA-45AB-8A2A-7211E4509E88}" type="slidenum">
              <a:rPr lang="en-US"/>
              <a:pPr/>
              <a:t>2</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D39C517-C9DA-45AB-8A2A-7211E4509E88}" type="slidenum">
              <a:rPr lang="en-US"/>
              <a:pPr/>
              <a:t>6</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D39C517-C9DA-45AB-8A2A-7211E4509E88}" type="slidenum">
              <a:rPr lang="en-US"/>
              <a:pPr/>
              <a:t>23</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D39C517-C9DA-45AB-8A2A-7211E4509E88}" type="slidenum">
              <a:rPr lang="en-US"/>
              <a:pPr/>
              <a:t>25</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4115" name="Picture 1091" descr="&#10;blue_band.png                                                  000C0F54krm HD                         ABA78158:"/>
          <p:cNvPicPr>
            <a:picLocks noChangeAspect="1" noChangeArrowheads="1"/>
          </p:cNvPicPr>
          <p:nvPr/>
        </p:nvPicPr>
        <p:blipFill>
          <a:blip r:embed="rId2"/>
          <a:srcRect/>
          <a:stretch>
            <a:fillRect/>
          </a:stretch>
        </p:blipFill>
        <p:spPr bwMode="auto">
          <a:xfrm>
            <a:off x="0" y="6172200"/>
            <a:ext cx="9902825" cy="530225"/>
          </a:xfrm>
          <a:prstGeom prst="rect">
            <a:avLst/>
          </a:prstGeom>
          <a:noFill/>
        </p:spPr>
      </p:pic>
      <p:pic>
        <p:nvPicPr>
          <p:cNvPr id="514116" name="Picture 1092" descr="boozAllen_on_blue.png                                          000C0F54krm HD                         ABA78158:"/>
          <p:cNvPicPr>
            <a:picLocks noChangeAspect="1" noChangeArrowheads="1"/>
          </p:cNvPicPr>
          <p:nvPr/>
        </p:nvPicPr>
        <p:blipFill>
          <a:blip r:embed="rId3">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4056" name="Rectangle 103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a:p>
            <a:pPr lvl="1"/>
            <a:r>
              <a:rPr lang="en-US"/>
              <a:t>Second level</a:t>
            </a:r>
          </a:p>
        </p:txBody>
      </p:sp>
      <p:sp>
        <p:nvSpPr>
          <p:cNvPr id="514058" name="Rectangle 1034"/>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14080" name="Line 1056"/>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a:p>
        </p:txBody>
      </p:sp>
      <p:sp>
        <p:nvSpPr>
          <p:cNvPr id="514104" name="Text Box 1080"/>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57B2207B-DE50-401E-A5A2-AC00F6178D38}" type="slidenum">
              <a:rPr lang="en-US" sz="900"/>
              <a:pPr algn="r"/>
              <a:t>‹#›</a:t>
            </a:fld>
            <a:endParaRPr lang="en-US" sz="900"/>
          </a:p>
        </p:txBody>
      </p:sp>
      <p:sp>
        <p:nvSpPr>
          <p:cNvPr id="514105" name="Rectangle 1081"/>
          <p:cNvSpPr>
            <a:spLocks noGrp="1" noChangeArrowheads="1"/>
          </p:cNvSpPr>
          <p:nvPr>
            <p:ph type="ftr" sz="quarter" idx="3"/>
          </p:nvPr>
        </p:nvSpPr>
        <p:spPr/>
        <p:txBody>
          <a:bodyPr/>
          <a:lstStyle>
            <a:lvl1pPr>
              <a:defRPr/>
            </a:lvl1pPr>
          </a:lstStyle>
          <a:p>
            <a:r>
              <a:rPr lang="en-US"/>
              <a:t>Filename/RPS Number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381000"/>
            <a:ext cx="22479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5913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3053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524000"/>
            <a:ext cx="43053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Filename/RPS Number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3092" name="Picture 68" descr="&#10;blue_band.png                                                  000C0F54krm HD                         ABA78158:"/>
          <p:cNvPicPr>
            <a:picLocks noChangeAspect="1" noChangeArrowheads="1"/>
          </p:cNvPicPr>
          <p:nvPr/>
        </p:nvPicPr>
        <p:blipFill>
          <a:blip r:embed="rId13"/>
          <a:srcRect/>
          <a:stretch>
            <a:fillRect/>
          </a:stretch>
        </p:blipFill>
        <p:spPr bwMode="auto">
          <a:xfrm>
            <a:off x="0" y="6172200"/>
            <a:ext cx="9902825" cy="530225"/>
          </a:xfrm>
          <a:prstGeom prst="rect">
            <a:avLst/>
          </a:prstGeom>
          <a:noFill/>
        </p:spPr>
      </p:pic>
      <p:pic>
        <p:nvPicPr>
          <p:cNvPr id="513093" name="Picture 69" descr="boozAllen_on_blue.png                                          000C0F54krm HD                         ABA78158:"/>
          <p:cNvPicPr>
            <a:picLocks noChangeAspect="1" noChangeArrowheads="1"/>
          </p:cNvPicPr>
          <p:nvPr/>
        </p:nvPicPr>
        <p:blipFill>
          <a:blip r:embed="rId1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3028" name="Rectangle 4"/>
          <p:cNvSpPr>
            <a:spLocks noGrp="1" noChangeArrowheads="1"/>
          </p:cNvSpPr>
          <p:nvPr>
            <p:ph type="body" idx="1"/>
          </p:nvPr>
        </p:nvSpPr>
        <p:spPr bwMode="auto">
          <a:xfrm>
            <a:off x="685800" y="1524000"/>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a:t>
            </a:r>
          </a:p>
          <a:p>
            <a:pPr lvl="1"/>
            <a:r>
              <a:rPr lang="en-US" smtClean="0"/>
              <a:t>Second level</a:t>
            </a:r>
          </a:p>
        </p:txBody>
      </p:sp>
      <p:sp>
        <p:nvSpPr>
          <p:cNvPr id="513031" name="Rectangle 7"/>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3078" name="Text Box 54"/>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D4F09501-2325-459C-B3B6-63DDF4550B48}" type="slidenum">
              <a:rPr lang="en-US" sz="900"/>
              <a:pPr algn="r"/>
              <a:t>‹#›</a:t>
            </a:fld>
            <a:endParaRPr lang="en-US" sz="900"/>
          </a:p>
        </p:txBody>
      </p:sp>
      <p:sp>
        <p:nvSpPr>
          <p:cNvPr id="513079" name="Rectangle 55"/>
          <p:cNvSpPr>
            <a:spLocks noGrp="1" noChangeArrowheads="1"/>
          </p:cNvSpPr>
          <p:nvPr>
            <p:ph type="ftr" sz="quarter" idx="3"/>
          </p:nvPr>
        </p:nvSpPr>
        <p:spPr bwMode="auto">
          <a:xfrm>
            <a:off x="376238" y="6715125"/>
            <a:ext cx="368300" cy="136525"/>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900"/>
            </a:lvl1pPr>
          </a:lstStyle>
          <a:p>
            <a:r>
              <a:rPr lang="en-US"/>
              <a:t>Filename/RPS Number</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dt="0"/>
  <p:txStyles>
    <p:title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p:titleStyle>
    <p:body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images.google.com/imgres?imgurl=www.healthiestdiet.com/yochee/filter.jpg&amp;imgrefurl=http://www.healthiestdiet.com/yochee/yochee.htm&amp;h=252&amp;w=216&amp;prev=/images?q=filter&amp;start=60&amp;svnum=10&amp;hl=en&amp;lr=&amp;ie=UTF-8&amp;oe=UTF-8&amp;sa=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68402" name="Picture 82" descr="&#10;blue_band.png                                                  000C0F54krm HD                         ABA78158:"/>
          <p:cNvPicPr>
            <a:picLocks noChangeAspect="1" noChangeArrowheads="1"/>
          </p:cNvPicPr>
          <p:nvPr/>
        </p:nvPicPr>
        <p:blipFill>
          <a:blip r:embed="rId3"/>
          <a:srcRect/>
          <a:stretch>
            <a:fillRect/>
          </a:stretch>
        </p:blipFill>
        <p:spPr bwMode="auto">
          <a:xfrm>
            <a:off x="0" y="6172200"/>
            <a:ext cx="9902825" cy="530225"/>
          </a:xfrm>
          <a:prstGeom prst="rect">
            <a:avLst/>
          </a:prstGeom>
          <a:noFill/>
        </p:spPr>
      </p:pic>
      <p:pic>
        <p:nvPicPr>
          <p:cNvPr id="568403" name="Picture 83" descr="boozAllen_on_blue.png                                          000C0F54krm HD                         ABA78158:"/>
          <p:cNvPicPr>
            <a:picLocks noChangeAspect="1" noChangeArrowheads="1"/>
          </p:cNvPicPr>
          <p:nvPr/>
        </p:nvPicPr>
        <p:blipFill>
          <a:blip r:embed="rId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68350" name="Rectangle 30"/>
          <p:cNvSpPr>
            <a:spLocks noChangeArrowheads="1"/>
          </p:cNvSpPr>
          <p:nvPr/>
        </p:nvSpPr>
        <p:spPr bwMode="auto">
          <a:xfrm>
            <a:off x="5738813" y="4094163"/>
            <a:ext cx="2509837" cy="673100"/>
          </a:xfrm>
          <a:prstGeom prst="rect">
            <a:avLst/>
          </a:prstGeom>
          <a:noFill/>
          <a:ln w="9525">
            <a:noFill/>
            <a:miter lim="800000"/>
            <a:headEnd/>
            <a:tailEnd/>
          </a:ln>
          <a:effectLst/>
        </p:spPr>
        <p:txBody>
          <a:bodyPr lIns="0" tIns="0" rIns="0" bIns="0"/>
          <a:lstStyle/>
          <a:p>
            <a:pPr algn="r"/>
            <a:endParaRPr lang="en-US" sz="1400" dirty="0"/>
          </a:p>
          <a:p>
            <a:pPr algn="r"/>
            <a:r>
              <a:rPr lang="en-US" sz="1400" smtClean="0"/>
              <a:t>12/06/2011</a:t>
            </a:r>
            <a:endParaRPr lang="en-US" sz="1400" dirty="0"/>
          </a:p>
        </p:txBody>
      </p:sp>
      <p:sp>
        <p:nvSpPr>
          <p:cNvPr id="568352" name="Rectangle 32"/>
          <p:cNvSpPr>
            <a:spLocks noChangeArrowheads="1"/>
          </p:cNvSpPr>
          <p:nvPr/>
        </p:nvSpPr>
        <p:spPr bwMode="auto">
          <a:xfrm>
            <a:off x="1920875" y="2133600"/>
            <a:ext cx="6384925" cy="1295400"/>
          </a:xfrm>
          <a:prstGeom prst="rect">
            <a:avLst/>
          </a:prstGeom>
          <a:noFill/>
          <a:ln w="9525">
            <a:noFill/>
            <a:miter lim="800000"/>
            <a:headEnd/>
            <a:tailEnd/>
          </a:ln>
          <a:effectLst/>
        </p:spPr>
        <p:txBody>
          <a:bodyPr lIns="0" tIns="0" rIns="0" bIns="0" anchor="b"/>
          <a:lstStyle/>
          <a:p>
            <a:pPr algn="l">
              <a:lnSpc>
                <a:spcPct val="90000"/>
              </a:lnSpc>
            </a:pPr>
            <a:r>
              <a:rPr lang="en-US" sz="3000" b="1" dirty="0" smtClean="0"/>
              <a:t>Text Analytics and Data Mining at the NIH – RCDC Project</a:t>
            </a:r>
            <a:endParaRPr lang="en-US" sz="3000" b="1" dirty="0"/>
          </a:p>
          <a:p>
            <a:pPr algn="l">
              <a:lnSpc>
                <a:spcPct val="90000"/>
              </a:lnSpc>
            </a:pPr>
            <a:r>
              <a:rPr lang="en-US" sz="2000" b="1" dirty="0" smtClean="0"/>
              <a:t>Overview and Lessons Learned</a:t>
            </a:r>
            <a:endParaRPr lang="en-US" sz="2000" dirty="0"/>
          </a:p>
        </p:txBody>
      </p:sp>
      <p:sp>
        <p:nvSpPr>
          <p:cNvPr id="568353" name="Rectangle 33"/>
          <p:cNvSpPr>
            <a:spLocks noChangeArrowheads="1"/>
          </p:cNvSpPr>
          <p:nvPr/>
        </p:nvSpPr>
        <p:spPr bwMode="auto">
          <a:xfrm>
            <a:off x="4373563" y="4889500"/>
            <a:ext cx="3875087" cy="273050"/>
          </a:xfrm>
          <a:prstGeom prst="rect">
            <a:avLst/>
          </a:prstGeom>
          <a:noFill/>
          <a:ln w="12700">
            <a:noFill/>
            <a:miter lim="800000"/>
            <a:headEnd/>
            <a:tailEnd/>
          </a:ln>
          <a:effectLst/>
        </p:spPr>
        <p:txBody>
          <a:bodyPr lIns="0" tIns="0" rIns="0" bIns="0">
            <a:spAutoFit/>
          </a:bodyPr>
          <a:lstStyle/>
          <a:p>
            <a:pPr algn="r">
              <a:spcBef>
                <a:spcPct val="50000"/>
              </a:spcBef>
            </a:pPr>
            <a:r>
              <a:rPr lang="en-US" sz="900" i="1"/>
              <a:t>This document is confidential and is intended solely for the use and information of the client to whom it is addressed.</a:t>
            </a:r>
          </a:p>
        </p:txBody>
      </p:sp>
      <p:sp>
        <p:nvSpPr>
          <p:cNvPr id="568354" name="Line 34"/>
          <p:cNvSpPr>
            <a:spLocks noChangeShapeType="1"/>
          </p:cNvSpPr>
          <p:nvPr/>
        </p:nvSpPr>
        <p:spPr bwMode="auto">
          <a:xfrm>
            <a:off x="1609725" y="1524000"/>
            <a:ext cx="0" cy="1905000"/>
          </a:xfrm>
          <a:prstGeom prst="line">
            <a:avLst/>
          </a:prstGeom>
          <a:noFill/>
          <a:ln w="101600">
            <a:solidFill>
              <a:srgbClr val="0B1F65"/>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2"/>
          <p:cNvSpPr>
            <a:spLocks noGrp="1"/>
          </p:cNvSpPr>
          <p:nvPr>
            <p:ph type="title"/>
          </p:nvPr>
        </p:nvSpPr>
        <p:spPr>
          <a:xfrm>
            <a:off x="455612" y="152400"/>
            <a:ext cx="8985250" cy="838200"/>
          </a:xfrm>
        </p:spPr>
        <p:txBody>
          <a:bodyPr/>
          <a:lstStyle/>
          <a:p>
            <a:r>
              <a:rPr lang="en-US" dirty="0" smtClean="0"/>
              <a:t>RCDC Data Sources</a:t>
            </a:r>
          </a:p>
        </p:txBody>
      </p:sp>
      <p:sp>
        <p:nvSpPr>
          <p:cNvPr id="7" name="Rectangle 3"/>
          <p:cNvSpPr txBox="1">
            <a:spLocks noChangeArrowheads="1"/>
          </p:cNvSpPr>
          <p:nvPr/>
        </p:nvSpPr>
        <p:spPr bwMode="auto">
          <a:xfrm>
            <a:off x="914400" y="1524000"/>
            <a:ext cx="7772400" cy="45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533400" indent="-533400">
              <a:lnSpc>
                <a:spcPct val="80000"/>
              </a:lnSpc>
            </a:pPr>
            <a:r>
              <a:rPr lang="en-US" sz="2000" dirty="0" smtClean="0"/>
              <a:t>Extramural Grants: Title, Abstract, Public Health Relevance and Specific Aims</a:t>
            </a:r>
          </a:p>
          <a:p>
            <a:pPr marL="914400" lvl="1" indent="-457200">
              <a:lnSpc>
                <a:spcPct val="80000"/>
              </a:lnSpc>
            </a:pPr>
            <a:r>
              <a:rPr lang="en-US" sz="1800" dirty="0" smtClean="0"/>
              <a:t>Text describes work proposed for the future</a:t>
            </a:r>
          </a:p>
          <a:p>
            <a:pPr marL="533400" indent="-533400">
              <a:lnSpc>
                <a:spcPct val="80000"/>
              </a:lnSpc>
            </a:pPr>
            <a:r>
              <a:rPr lang="en-US" sz="2000" dirty="0" smtClean="0"/>
              <a:t>Intramural Research and Extramural R&amp;D Contracts: Project Descriptions</a:t>
            </a:r>
          </a:p>
          <a:p>
            <a:pPr marL="914400" lvl="1" indent="-457200">
              <a:lnSpc>
                <a:spcPct val="80000"/>
              </a:lnSpc>
            </a:pPr>
            <a:r>
              <a:rPr lang="en-US" sz="1800" dirty="0" smtClean="0"/>
              <a:t>Text for contracts is provided by contracts officers/project officers through the Online 1688 module</a:t>
            </a:r>
          </a:p>
          <a:p>
            <a:pPr marL="914400" lvl="1" indent="-457200">
              <a:lnSpc>
                <a:spcPct val="80000"/>
              </a:lnSpc>
            </a:pPr>
            <a:r>
              <a:rPr lang="en-US" sz="1800" dirty="0" smtClean="0"/>
              <a:t>Text for intramural research is prepared by intramural investigators for yearly progress reports</a:t>
            </a:r>
          </a:p>
          <a:p>
            <a:pPr marL="533400" indent="-533400">
              <a:lnSpc>
                <a:spcPct val="80000"/>
              </a:lnSpc>
            </a:pPr>
            <a:r>
              <a:rPr lang="en-US" sz="2000" dirty="0" smtClean="0"/>
              <a:t>Electronic applications are extracted using automated methods</a:t>
            </a:r>
          </a:p>
          <a:p>
            <a:pPr marL="533400" indent="-533400">
              <a:lnSpc>
                <a:spcPct val="80000"/>
              </a:lnSpc>
            </a:pPr>
            <a:r>
              <a:rPr lang="en-US" sz="2000" dirty="0" smtClean="0"/>
              <a:t>Paper applications are scanned and extracted using semi-automated or manual processes</a:t>
            </a:r>
          </a:p>
        </p:txBody>
      </p:sp>
    </p:spTree>
    <p:extLst>
      <p:ext uri="{BB962C8B-B14F-4D97-AF65-F5344CB8AC3E}">
        <p14:creationId xmlns:p14="http://schemas.microsoft.com/office/powerpoint/2010/main" val="253154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6" name="Text Placeholder 2"/>
          <p:cNvSpPr>
            <a:spLocks noGrp="1"/>
          </p:cNvSpPr>
          <p:nvPr>
            <p:ph type="title"/>
          </p:nvPr>
        </p:nvSpPr>
        <p:spPr>
          <a:xfrm>
            <a:off x="531812" y="2743200"/>
            <a:ext cx="8985250" cy="838200"/>
          </a:xfrm>
        </p:spPr>
        <p:txBody>
          <a:bodyPr rtlCol="0"/>
          <a:lstStyle/>
          <a:p>
            <a:pPr fontAlgn="auto">
              <a:spcAft>
                <a:spcPts val="0"/>
              </a:spcAft>
              <a:buFont typeface="Arial" pitchFamily="34" charset="0"/>
              <a:buNone/>
              <a:defRPr/>
            </a:pPr>
            <a:r>
              <a:rPr sz="3600" dirty="0"/>
              <a:t>The Project Fingerprint</a:t>
            </a:r>
          </a:p>
        </p:txBody>
      </p:sp>
    </p:spTree>
    <p:extLst>
      <p:ext uri="{BB962C8B-B14F-4D97-AF65-F5344CB8AC3E}">
        <p14:creationId xmlns:p14="http://schemas.microsoft.com/office/powerpoint/2010/main" val="34872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4"/>
          <p:cNvSpPr txBox="1">
            <a:spLocks/>
          </p:cNvSpPr>
          <p:nvPr/>
        </p:nvSpPr>
        <p:spPr bwMode="auto">
          <a:xfrm>
            <a:off x="1828800" y="304800"/>
            <a:ext cx="6858000" cy="1066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r>
              <a:rPr lang="en-US" sz="4000" smtClean="0">
                <a:solidFill>
                  <a:srgbClr val="2F0D59"/>
                </a:solidFill>
              </a:rPr>
              <a:t>Project and Research Representations</a:t>
            </a:r>
            <a:endParaRPr lang="en-US" sz="4000" dirty="0" smtClean="0"/>
          </a:p>
        </p:txBody>
      </p:sp>
      <p:pic>
        <p:nvPicPr>
          <p:cNvPr id="6" name="Picture 4" descr="III_C_2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049" y="1524000"/>
            <a:ext cx="565050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907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23"/>
          <p:cNvSpPr txBox="1">
            <a:spLocks/>
          </p:cNvSpPr>
          <p:nvPr/>
        </p:nvSpPr>
        <p:spPr bwMode="auto">
          <a:xfrm>
            <a:off x="303212" y="53788"/>
            <a:ext cx="6858000" cy="1066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r>
              <a:rPr lang="en-US" smtClean="0"/>
              <a:t>Project Fingerprint Creation</a:t>
            </a:r>
            <a:endParaRPr lang="en-US" dirty="0" smtClean="0"/>
          </a:p>
        </p:txBody>
      </p:sp>
      <p:grpSp>
        <p:nvGrpSpPr>
          <p:cNvPr id="6" name="Group 24"/>
          <p:cNvGrpSpPr>
            <a:grpSpLocks/>
          </p:cNvGrpSpPr>
          <p:nvPr/>
        </p:nvGrpSpPr>
        <p:grpSpPr bwMode="auto">
          <a:xfrm>
            <a:off x="762000" y="1295400"/>
            <a:ext cx="8153400" cy="4725988"/>
            <a:chOff x="570319" y="1219200"/>
            <a:chExt cx="8449711" cy="4971529"/>
          </a:xfrm>
        </p:grpSpPr>
        <p:sp>
          <p:nvSpPr>
            <p:cNvPr id="7" name="Line 6"/>
            <p:cNvSpPr>
              <a:spLocks noChangeShapeType="1"/>
            </p:cNvSpPr>
            <p:nvPr/>
          </p:nvSpPr>
          <p:spPr bwMode="auto">
            <a:xfrm>
              <a:off x="2133600" y="1905000"/>
              <a:ext cx="1219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AutoShape 7"/>
            <p:cNvSpPr>
              <a:spLocks noChangeArrowheads="1"/>
            </p:cNvSpPr>
            <p:nvPr/>
          </p:nvSpPr>
          <p:spPr bwMode="auto">
            <a:xfrm>
              <a:off x="570319" y="1367644"/>
              <a:ext cx="1463904" cy="1134048"/>
            </a:xfrm>
            <a:prstGeom prst="flowChartDocument">
              <a:avLst/>
            </a:prstGeom>
            <a:solidFill>
              <a:srgbClr val="FEF2C0">
                <a:alpha val="54117"/>
              </a:srgbClr>
            </a:solidFill>
            <a:ln w="9525">
              <a:solidFill>
                <a:schemeClr val="tx1"/>
              </a:solidFill>
              <a:miter lim="800000"/>
              <a:headEnd/>
              <a:tailEnd/>
            </a:ln>
          </p:spPr>
          <p:txBody>
            <a:bodyPr wrap="none" anchor="ctr"/>
            <a:lstStyle/>
            <a:p>
              <a:pPr algn="ctr"/>
              <a:endParaRPr lang="en-US" sz="1600" b="1">
                <a:latin typeface="Calibri" pitchFamily="34" charset="0"/>
              </a:endParaRPr>
            </a:p>
            <a:p>
              <a:pPr algn="ctr"/>
              <a:r>
                <a:rPr lang="en-US" sz="1600" b="1">
                  <a:latin typeface="Calibri" pitchFamily="34" charset="0"/>
                </a:rPr>
                <a:t>Source </a:t>
              </a:r>
            </a:p>
            <a:p>
              <a:pPr algn="ctr"/>
              <a:r>
                <a:rPr lang="en-US" sz="1600" b="1">
                  <a:latin typeface="Calibri" pitchFamily="34" charset="0"/>
                </a:rPr>
                <a:t>Document </a:t>
              </a:r>
            </a:p>
            <a:p>
              <a:pPr algn="ctr"/>
              <a:r>
                <a:rPr lang="en-US" sz="1600" b="1">
                  <a:latin typeface="Calibri" pitchFamily="34" charset="0"/>
                </a:rPr>
                <a:t>(Grant / Project)</a:t>
              </a:r>
            </a:p>
            <a:p>
              <a:pPr algn="ctr"/>
              <a:endParaRPr lang="en-US" sz="1600" b="1">
                <a:latin typeface="Calibri" pitchFamily="34" charset="0"/>
              </a:endParaRPr>
            </a:p>
          </p:txBody>
        </p:sp>
        <p:pic>
          <p:nvPicPr>
            <p:cNvPr id="9" name="Picture 8" descr="MCj038381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1219200"/>
              <a:ext cx="19081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295399"/>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3827463" y="1549400"/>
              <a:ext cx="879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700" b="1"/>
                <a:t>Text </a:t>
              </a:r>
            </a:p>
            <a:p>
              <a:r>
                <a:rPr lang="en-US" sz="1700" b="1"/>
                <a:t>Mining</a:t>
              </a:r>
            </a:p>
          </p:txBody>
        </p:sp>
        <p:sp>
          <p:nvSpPr>
            <p:cNvPr id="12" name="Text Box 11"/>
            <p:cNvSpPr txBox="1">
              <a:spLocks noChangeArrowheads="1"/>
            </p:cNvSpPr>
            <p:nvPr/>
          </p:nvSpPr>
          <p:spPr bwMode="auto">
            <a:xfrm>
              <a:off x="6324600" y="25908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000" b="1"/>
                <a:t>Project</a:t>
              </a:r>
            </a:p>
            <a:p>
              <a:pPr algn="ctr"/>
              <a:r>
                <a:rPr lang="en-US" sz="2000" b="1"/>
                <a:t>Fingerprint</a:t>
              </a:r>
            </a:p>
          </p:txBody>
        </p:sp>
        <p:sp>
          <p:nvSpPr>
            <p:cNvPr id="13" name="Text Box 12"/>
            <p:cNvSpPr txBox="1">
              <a:spLocks noChangeArrowheads="1"/>
            </p:cNvSpPr>
            <p:nvPr/>
          </p:nvSpPr>
          <p:spPr bwMode="auto">
            <a:xfrm>
              <a:off x="649288" y="2792321"/>
              <a:ext cx="1636968" cy="484294"/>
            </a:xfrm>
            <a:prstGeom prst="rect">
              <a:avLst/>
            </a:prstGeom>
            <a:solidFill>
              <a:schemeClr val="tx2">
                <a:lumMod val="20000"/>
                <a:lumOff val="80000"/>
              </a:schemeClr>
            </a:solidFill>
            <a:ln w="9525">
              <a:solidFill>
                <a:schemeClr val="tx1"/>
              </a:solidFill>
              <a:miter lim="800000"/>
              <a:headEnd/>
              <a:tailEnd/>
            </a:ln>
            <a:effectLst/>
          </p:spPr>
          <p:txBody>
            <a:bodyPr lIns="0" tIns="0" rIns="0" bIns="0"/>
            <a:lstStyle/>
            <a:p>
              <a:pPr algn="ctr" fontAlgn="auto">
                <a:spcBef>
                  <a:spcPct val="100000"/>
                </a:spcBef>
                <a:spcAft>
                  <a:spcPts val="0"/>
                </a:spcAft>
                <a:defRPr/>
              </a:pPr>
              <a:r>
                <a:rPr lang="en-US" sz="1500" b="1" dirty="0">
                  <a:latin typeface="+mn-lt"/>
                </a:rPr>
                <a:t>Title, abstract </a:t>
              </a:r>
              <a:br>
                <a:rPr lang="en-US" sz="1500" b="1" dirty="0">
                  <a:latin typeface="+mn-lt"/>
                </a:rPr>
              </a:br>
              <a:r>
                <a:rPr lang="en-US" sz="1500" b="1" dirty="0">
                  <a:latin typeface="+mn-lt"/>
                </a:rPr>
                <a:t>and specific aims</a:t>
              </a:r>
            </a:p>
          </p:txBody>
        </p:sp>
        <p:sp>
          <p:nvSpPr>
            <p:cNvPr id="14" name="Text Box 13"/>
            <p:cNvSpPr txBox="1">
              <a:spLocks noChangeArrowheads="1"/>
            </p:cNvSpPr>
            <p:nvPr/>
          </p:nvSpPr>
          <p:spPr bwMode="auto">
            <a:xfrm>
              <a:off x="649288" y="4265242"/>
              <a:ext cx="4208404" cy="1925487"/>
            </a:xfrm>
            <a:prstGeom prst="rect">
              <a:avLst/>
            </a:prstGeom>
            <a:solidFill>
              <a:schemeClr val="tx2">
                <a:lumMod val="20000"/>
                <a:lumOff val="80000"/>
              </a:schemeClr>
            </a:solidFill>
            <a:ln w="9525">
              <a:solidFill>
                <a:schemeClr val="tx1"/>
              </a:solidFill>
              <a:miter lim="800000"/>
              <a:headEnd/>
              <a:tailEnd/>
            </a:ln>
            <a:effectLst/>
          </p:spPr>
          <p:txBody>
            <a:bodyPr lIns="0" tIns="0" rIns="0" bIns="0"/>
            <a:lstStyle/>
            <a:p>
              <a:pPr marL="341313" indent="-168275" fontAlgn="auto">
                <a:spcBef>
                  <a:spcPts val="0"/>
                </a:spcBef>
                <a:spcAft>
                  <a:spcPts val="0"/>
                </a:spcAft>
                <a:tabLst>
                  <a:tab pos="346075" algn="l"/>
                </a:tabLst>
                <a:defRPr/>
              </a:pPr>
              <a:r>
                <a:rPr lang="en-US" sz="1500" b="1" u="sng" dirty="0">
                  <a:latin typeface="+mn-lt"/>
                </a:rPr>
                <a:t>Specialized vocabulary of a domain, derived from</a:t>
              </a:r>
              <a:r>
                <a:rPr lang="en-US" sz="1500" b="1" dirty="0">
                  <a:latin typeface="+mn-lt"/>
                </a:rPr>
                <a:t>:</a:t>
              </a:r>
            </a:p>
            <a:p>
              <a:pPr marL="341313" indent="-168275" fontAlgn="auto">
                <a:spcBef>
                  <a:spcPts val="0"/>
                </a:spcBef>
                <a:spcAft>
                  <a:spcPts val="0"/>
                </a:spcAft>
                <a:buFont typeface="Arial" charset="0"/>
                <a:buChar char="-"/>
                <a:tabLst>
                  <a:tab pos="346075" algn="l"/>
                </a:tabLst>
                <a:defRPr/>
              </a:pPr>
              <a:r>
                <a:rPr lang="en-US" sz="1500" b="1" dirty="0">
                  <a:latin typeface="+mn-lt"/>
                </a:rPr>
                <a:t> NLM </a:t>
              </a:r>
              <a:r>
                <a:rPr lang="en-US" sz="1500" b="1" dirty="0" err="1">
                  <a:latin typeface="+mn-lt"/>
                </a:rPr>
                <a:t>MeSH</a:t>
              </a:r>
              <a:r>
                <a:rPr lang="en-US" sz="1500" b="1" dirty="0">
                  <a:latin typeface="+mn-lt"/>
                </a:rPr>
                <a:t> (</a:t>
              </a:r>
              <a:r>
                <a:rPr lang="en-US" sz="1500" b="1" u="sng" dirty="0">
                  <a:latin typeface="+mn-lt"/>
                </a:rPr>
                <a:t>Me</a:t>
              </a:r>
              <a:r>
                <a:rPr lang="en-US" sz="1500" b="1" dirty="0">
                  <a:latin typeface="+mn-lt"/>
                </a:rPr>
                <a:t>dical </a:t>
              </a:r>
              <a:r>
                <a:rPr lang="en-US" sz="1500" b="1" u="sng" dirty="0">
                  <a:latin typeface="+mn-lt"/>
                </a:rPr>
                <a:t>S</a:t>
              </a:r>
              <a:r>
                <a:rPr lang="en-US" sz="1500" b="1" dirty="0">
                  <a:latin typeface="+mn-lt"/>
                </a:rPr>
                <a:t>ubject </a:t>
              </a:r>
              <a:r>
                <a:rPr lang="en-US" sz="1500" b="1" u="sng" dirty="0">
                  <a:latin typeface="+mn-lt"/>
                </a:rPr>
                <a:t>H</a:t>
              </a:r>
              <a:r>
                <a:rPr lang="en-US" sz="1500" b="1" dirty="0">
                  <a:latin typeface="+mn-lt"/>
                </a:rPr>
                <a:t>eadings)</a:t>
              </a:r>
            </a:p>
            <a:p>
              <a:pPr marL="341313" indent="-168275" fontAlgn="auto">
                <a:spcBef>
                  <a:spcPts val="0"/>
                </a:spcBef>
                <a:spcAft>
                  <a:spcPts val="0"/>
                </a:spcAft>
                <a:buFont typeface="Arial" charset="0"/>
                <a:buChar char="-"/>
                <a:tabLst>
                  <a:tab pos="346075" algn="l"/>
                </a:tabLst>
                <a:defRPr/>
              </a:pPr>
              <a:r>
                <a:rPr lang="en-US" sz="1500" b="1" dirty="0">
                  <a:latin typeface="+mn-lt"/>
                </a:rPr>
                <a:t> NIH CRISP thesaurus</a:t>
              </a:r>
            </a:p>
            <a:p>
              <a:pPr marL="341313" indent="-168275" fontAlgn="auto">
                <a:spcBef>
                  <a:spcPts val="0"/>
                </a:spcBef>
                <a:spcAft>
                  <a:spcPts val="0"/>
                </a:spcAft>
                <a:buFont typeface="Arial" charset="0"/>
                <a:buChar char="-"/>
                <a:tabLst>
                  <a:tab pos="346075" algn="l"/>
                </a:tabLst>
                <a:defRPr/>
              </a:pPr>
              <a:r>
                <a:rPr lang="en-US" sz="1500" b="1" dirty="0">
                  <a:latin typeface="+mn-lt"/>
                </a:rPr>
                <a:t> NCI thesaurus</a:t>
              </a:r>
            </a:p>
            <a:p>
              <a:pPr marL="341313" indent="-168275" fontAlgn="auto">
                <a:spcBef>
                  <a:spcPts val="0"/>
                </a:spcBef>
                <a:spcAft>
                  <a:spcPts val="0"/>
                </a:spcAft>
                <a:buFont typeface="Arial" charset="0"/>
                <a:buChar char="-"/>
                <a:tabLst>
                  <a:tab pos="346075" algn="l"/>
                </a:tabLst>
                <a:defRPr/>
              </a:pPr>
              <a:r>
                <a:rPr lang="en-US" sz="1500" b="1" dirty="0">
                  <a:latin typeface="+mn-lt"/>
                </a:rPr>
                <a:t> </a:t>
              </a:r>
              <a:r>
                <a:rPr lang="en-US" sz="1500" b="1" dirty="0" err="1">
                  <a:latin typeface="+mn-lt"/>
                </a:rPr>
                <a:t>Metathesaurus</a:t>
              </a:r>
              <a:endParaRPr lang="en-US" sz="1500" b="1" dirty="0">
                <a:latin typeface="+mn-lt"/>
              </a:endParaRPr>
            </a:p>
            <a:p>
              <a:pPr marL="341313" indent="-168275" fontAlgn="auto">
                <a:spcBef>
                  <a:spcPts val="0"/>
                </a:spcBef>
                <a:spcAft>
                  <a:spcPts val="0"/>
                </a:spcAft>
                <a:buFont typeface="Arial" charset="0"/>
                <a:buChar char="-"/>
                <a:tabLst>
                  <a:tab pos="346075" algn="l"/>
                </a:tabLst>
                <a:defRPr/>
              </a:pPr>
              <a:r>
                <a:rPr lang="en-US" sz="1500" b="1" dirty="0">
                  <a:latin typeface="+mn-lt"/>
                </a:rPr>
                <a:t> </a:t>
              </a:r>
              <a:r>
                <a:rPr lang="en-US" sz="1500" b="1" dirty="0" err="1">
                  <a:latin typeface="+mn-lt"/>
                </a:rPr>
                <a:t>Jablonski’s</a:t>
              </a:r>
              <a:r>
                <a:rPr lang="en-US" sz="1500" b="1" dirty="0">
                  <a:latin typeface="+mn-lt"/>
                </a:rPr>
                <a:t> Dictionary</a:t>
              </a:r>
            </a:p>
            <a:p>
              <a:pPr marL="341313" indent="-168275" fontAlgn="auto">
                <a:spcBef>
                  <a:spcPts val="0"/>
                </a:spcBef>
                <a:spcAft>
                  <a:spcPts val="0"/>
                </a:spcAft>
                <a:buFont typeface="Arial" charset="0"/>
                <a:buChar char="-"/>
                <a:tabLst>
                  <a:tab pos="346075" algn="l"/>
                </a:tabLst>
                <a:defRPr/>
              </a:pPr>
              <a:r>
                <a:rPr lang="en-US" sz="1500" b="1" dirty="0">
                  <a:latin typeface="+mn-lt"/>
                </a:rPr>
                <a:t> Other concepts</a:t>
              </a:r>
            </a:p>
          </p:txBody>
        </p:sp>
        <p:sp>
          <p:nvSpPr>
            <p:cNvPr id="15" name="Text Box 14"/>
            <p:cNvSpPr txBox="1">
              <a:spLocks noChangeArrowheads="1"/>
            </p:cNvSpPr>
            <p:nvPr/>
          </p:nvSpPr>
          <p:spPr bwMode="auto">
            <a:xfrm>
              <a:off x="5181795" y="3809338"/>
              <a:ext cx="3838235" cy="2379720"/>
            </a:xfrm>
            <a:prstGeom prst="rect">
              <a:avLst/>
            </a:prstGeom>
            <a:solidFill>
              <a:schemeClr val="tx2">
                <a:lumMod val="20000"/>
                <a:lumOff val="80000"/>
              </a:schemeClr>
            </a:solidFill>
            <a:ln w="9525">
              <a:solidFill>
                <a:schemeClr val="tx1"/>
              </a:solidFill>
              <a:miter lim="800000"/>
              <a:headEnd/>
              <a:tailEnd/>
            </a:ln>
            <a:effectLst/>
          </p:spPr>
          <p:txBody>
            <a:bodyPr lIns="182880" tIns="0" rIns="0" bIns="0"/>
            <a:lstStyle/>
            <a:p>
              <a:pPr marL="176213" indent="-176213" fontAlgn="auto">
                <a:spcBef>
                  <a:spcPts val="0"/>
                </a:spcBef>
                <a:spcAft>
                  <a:spcPts val="0"/>
                </a:spcAft>
                <a:buFontTx/>
                <a:buChar char="-"/>
                <a:defRPr/>
              </a:pPr>
              <a:r>
                <a:rPr lang="en-US" sz="1600" b="1" u="sng" dirty="0">
                  <a:latin typeface="+mn-lt"/>
                </a:rPr>
                <a:t>Project Fingerprint</a:t>
              </a:r>
              <a:r>
                <a:rPr lang="en-US" sz="1600" b="1" dirty="0">
                  <a:latin typeface="+mn-lt"/>
                </a:rPr>
                <a:t> is a list </a:t>
              </a:r>
              <a:br>
                <a:rPr lang="en-US" sz="1600" b="1" dirty="0">
                  <a:latin typeface="+mn-lt"/>
                </a:rPr>
              </a:br>
              <a:r>
                <a:rPr lang="en-US" sz="1600" b="1" dirty="0">
                  <a:latin typeface="+mn-lt"/>
                </a:rPr>
                <a:t>of concepts such as fever, fatigue, breast neoplasm, etc.  </a:t>
              </a:r>
            </a:p>
            <a:p>
              <a:pPr marL="176213" indent="-176213" fontAlgn="auto">
                <a:spcBef>
                  <a:spcPts val="0"/>
                </a:spcBef>
                <a:spcAft>
                  <a:spcPts val="0"/>
                </a:spcAft>
                <a:buFontTx/>
                <a:buChar char="-"/>
                <a:defRPr/>
              </a:pPr>
              <a:r>
                <a:rPr lang="en-US" sz="1600" b="1" dirty="0">
                  <a:latin typeface="+mn-lt"/>
                </a:rPr>
                <a:t>Each term or concept is assigned a relative weight based on occurrence frequency.  </a:t>
              </a:r>
            </a:p>
            <a:p>
              <a:pPr marL="176213" indent="-176213" fontAlgn="auto">
                <a:spcBef>
                  <a:spcPts val="0"/>
                </a:spcBef>
                <a:spcAft>
                  <a:spcPts val="0"/>
                </a:spcAft>
                <a:defRPr/>
              </a:pPr>
              <a:r>
                <a:rPr lang="en-US" sz="1600" b="1" dirty="0">
                  <a:latin typeface="+mn-lt"/>
                </a:rPr>
                <a:t>-  Fingerprint is a small </a:t>
              </a:r>
              <a:br>
                <a:rPr lang="en-US" sz="1600" b="1" dirty="0">
                  <a:latin typeface="+mn-lt"/>
                </a:rPr>
              </a:br>
              <a:r>
                <a:rPr lang="en-US" sz="1600" b="1" dirty="0">
                  <a:latin typeface="+mn-lt"/>
                </a:rPr>
                <a:t>but unique representation </a:t>
              </a:r>
              <a:br>
                <a:rPr lang="en-US" sz="1600" b="1" dirty="0">
                  <a:latin typeface="+mn-lt"/>
                </a:rPr>
              </a:br>
              <a:r>
                <a:rPr lang="en-US" sz="1600" b="1" dirty="0">
                  <a:latin typeface="+mn-lt"/>
                </a:rPr>
                <a:t>of the source document</a:t>
              </a:r>
              <a:r>
                <a:rPr lang="en-US" sz="1600" dirty="0">
                  <a:latin typeface="+mn-lt"/>
                </a:rPr>
                <a:t>.</a:t>
              </a:r>
            </a:p>
          </p:txBody>
        </p:sp>
        <p:sp>
          <p:nvSpPr>
            <p:cNvPr id="16" name="AutoShape 16"/>
            <p:cNvSpPr>
              <a:spLocks/>
            </p:cNvSpPr>
            <p:nvPr/>
          </p:nvSpPr>
          <p:spPr bwMode="auto">
            <a:xfrm rot="-5400000">
              <a:off x="2551475" y="1962154"/>
              <a:ext cx="381000" cy="4185371"/>
            </a:xfrm>
            <a:prstGeom prst="rightBrace">
              <a:avLst>
                <a:gd name="adj1" fmla="val 12709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pic>
          <p:nvPicPr>
            <p:cNvPr id="17" name="Picture 17" descr="filter">
              <a:hlinkClick r:id="rId4"/>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39397" y="3062782"/>
              <a:ext cx="757289" cy="795763"/>
            </a:xfrm>
            <a:prstGeom prst="rect">
              <a:avLst/>
            </a:prstGeom>
            <a:solidFill>
              <a:srgbClr val="FEF2C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 name="Line 18"/>
            <p:cNvSpPr>
              <a:spLocks noChangeShapeType="1"/>
            </p:cNvSpPr>
            <p:nvPr/>
          </p:nvSpPr>
          <p:spPr bwMode="auto">
            <a:xfrm flipV="1">
              <a:off x="3334243" y="2514600"/>
              <a:ext cx="475757" cy="38787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9"/>
            <p:cNvSpPr>
              <a:spLocks noChangeArrowheads="1"/>
            </p:cNvSpPr>
            <p:nvPr/>
          </p:nvSpPr>
          <p:spPr bwMode="auto">
            <a:xfrm>
              <a:off x="1596920" y="3429000"/>
              <a:ext cx="1451080" cy="42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latin typeface="Calibri" pitchFamily="34" charset="0"/>
                </a:rPr>
                <a:t>Thesaurus</a:t>
              </a:r>
            </a:p>
          </p:txBody>
        </p:sp>
        <p:sp>
          <p:nvSpPr>
            <p:cNvPr id="20" name="AutoShape 20"/>
            <p:cNvSpPr>
              <a:spLocks/>
            </p:cNvSpPr>
            <p:nvPr/>
          </p:nvSpPr>
          <p:spPr bwMode="auto">
            <a:xfrm rot="-5400000">
              <a:off x="6858000" y="1676400"/>
              <a:ext cx="457200" cy="3657600"/>
            </a:xfrm>
            <a:prstGeom prst="righ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21" name="AutoShape 21"/>
            <p:cNvSpPr>
              <a:spLocks/>
            </p:cNvSpPr>
            <p:nvPr/>
          </p:nvSpPr>
          <p:spPr bwMode="auto">
            <a:xfrm rot="-5400000">
              <a:off x="1315245" y="1848642"/>
              <a:ext cx="304800" cy="1636714"/>
            </a:xfrm>
            <a:prstGeom prst="rightBrace">
              <a:avLst>
                <a:gd name="adj1" fmla="val 707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22" name="Line 22"/>
            <p:cNvSpPr>
              <a:spLocks noChangeShapeType="1"/>
            </p:cNvSpPr>
            <p:nvPr/>
          </p:nvSpPr>
          <p:spPr bwMode="auto">
            <a:xfrm>
              <a:off x="5410200" y="1905000"/>
              <a:ext cx="12192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772917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graphicFrame>
        <p:nvGraphicFramePr>
          <p:cNvPr id="5" name="Group 45"/>
          <p:cNvGraphicFramePr>
            <a:graphicFrameLocks/>
          </p:cNvGraphicFramePr>
          <p:nvPr/>
        </p:nvGraphicFramePr>
        <p:xfrm>
          <a:off x="914400" y="5562600"/>
          <a:ext cx="7772400" cy="457200"/>
        </p:xfrm>
        <a:graphic>
          <a:graphicData uri="http://schemas.openxmlformats.org/drawingml/2006/table">
            <a:tbl>
              <a:tblPr/>
              <a:tblGrid>
                <a:gridCol w="1528763"/>
                <a:gridCol w="1062037"/>
                <a:gridCol w="1296988"/>
                <a:gridCol w="1293812"/>
                <a:gridCol w="1295400"/>
                <a:gridCol w="1295400"/>
              </a:tblGrid>
              <a:tr h="457200">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assessment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patient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outcome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rPr>
                        <a:t>efficacy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smtClean="0">
                          <a:ln>
                            <a:noFill/>
                          </a:ln>
                          <a:solidFill>
                            <a:schemeClr val="tx1"/>
                          </a:solidFill>
                          <a:effectLst/>
                          <a:latin typeface="Arial" charset="0"/>
                        </a:rPr>
                        <a:t>drug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therapy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
        <p:nvSpPr>
          <p:cNvPr id="6" name="Rectangle 26"/>
          <p:cNvSpPr>
            <a:spLocks noChangeArrowheads="1"/>
          </p:cNvSpPr>
          <p:nvPr/>
        </p:nvSpPr>
        <p:spPr bwMode="auto">
          <a:xfrm>
            <a:off x="762000" y="1371600"/>
            <a:ext cx="8077200" cy="4001095"/>
          </a:xfrm>
          <a:prstGeom prst="rect">
            <a:avLst/>
          </a:prstGeom>
          <a:noFill/>
          <a:ln w="9525">
            <a:noFill/>
            <a:miter lim="800000"/>
            <a:headEnd/>
            <a:tailEnd/>
          </a:ln>
          <a:effectLst/>
        </p:spPr>
        <p:txBody>
          <a:bodyPr>
            <a:spAutoFit/>
          </a:bodyPr>
          <a:lstStyle/>
          <a:p>
            <a:pPr lvl="1" indent="-457200" algn="l" fontAlgn="auto">
              <a:spcBef>
                <a:spcPts val="0"/>
              </a:spcBef>
              <a:spcAft>
                <a:spcPts val="0"/>
              </a:spcAft>
              <a:defRPr/>
            </a:pPr>
            <a:r>
              <a:rPr lang="en-GB" sz="2200" b="1" dirty="0">
                <a:latin typeface="+mn-lt"/>
              </a:rPr>
              <a:t>Grant text reads:</a:t>
            </a:r>
          </a:p>
          <a:p>
            <a:pPr lvl="1" indent="-457200" algn="l" fontAlgn="auto">
              <a:spcBef>
                <a:spcPts val="0"/>
              </a:spcBef>
              <a:spcAft>
                <a:spcPts val="0"/>
              </a:spcAft>
              <a:defRPr/>
            </a:pPr>
            <a:r>
              <a:rPr lang="en-GB" sz="2200" b="1" i="1" dirty="0">
                <a:latin typeface="+mn-lt"/>
              </a:rPr>
              <a:t> “Assessments, patient’s outcomes and the efficacy of drug therapy”</a:t>
            </a:r>
          </a:p>
          <a:p>
            <a:pPr lvl="1" algn="l" fontAlgn="auto">
              <a:spcBef>
                <a:spcPts val="0"/>
              </a:spcBef>
              <a:spcAft>
                <a:spcPts val="0"/>
              </a:spcAft>
              <a:defRPr/>
            </a:pPr>
            <a:endParaRPr lang="en-GB" sz="1200" b="1" dirty="0">
              <a:latin typeface="+mn-lt"/>
            </a:endParaRPr>
          </a:p>
          <a:p>
            <a:pPr algn="l" fontAlgn="auto">
              <a:spcBef>
                <a:spcPts val="0"/>
              </a:spcBef>
              <a:spcAft>
                <a:spcPts val="0"/>
              </a:spcAft>
              <a:buFontTx/>
              <a:buChar char="•"/>
              <a:defRPr/>
            </a:pPr>
            <a:r>
              <a:rPr lang="nl-NL" sz="1600" b="1" u="sng" dirty="0">
                <a:latin typeface="+mn-lt"/>
              </a:rPr>
              <a:t>Tokenizer:</a:t>
            </a:r>
            <a:r>
              <a:rPr lang="nl-NL" sz="1600" b="1" dirty="0">
                <a:latin typeface="+mn-lt"/>
              </a:rPr>
              <a:t> </a:t>
            </a:r>
            <a:r>
              <a:rPr lang="nl-NL" sz="1600" dirty="0">
                <a:latin typeface="+mn-lt"/>
              </a:rPr>
              <a:t>Identifying sentence and wor  boundaries</a:t>
            </a:r>
          </a:p>
          <a:p>
            <a:pPr indent="55563" algn="l" fontAlgn="auto">
              <a:spcBef>
                <a:spcPts val="0"/>
              </a:spcBef>
              <a:spcAft>
                <a:spcPts val="0"/>
              </a:spcAft>
              <a:defRPr/>
            </a:pPr>
            <a:r>
              <a:rPr lang="nl-NL" sz="1600" dirty="0">
                <a:latin typeface="+mn-lt"/>
              </a:rPr>
              <a:t>     </a:t>
            </a:r>
            <a:r>
              <a:rPr lang="en-GB" sz="1600" dirty="0">
                <a:latin typeface="+mn-lt"/>
              </a:rPr>
              <a:t>[assessments] [patient’s] [outcomes] [and] [the] [efficacy] [of] [drug] [therapy]</a:t>
            </a:r>
          </a:p>
          <a:p>
            <a:pPr lvl="1" algn="l" fontAlgn="auto">
              <a:spcBef>
                <a:spcPts val="0"/>
              </a:spcBef>
              <a:spcAft>
                <a:spcPts val="0"/>
              </a:spcAft>
              <a:defRPr/>
            </a:pPr>
            <a:endParaRPr lang="en-GB" sz="1600" dirty="0">
              <a:latin typeface="+mn-lt"/>
            </a:endParaRPr>
          </a:p>
          <a:p>
            <a:pPr algn="l" fontAlgn="auto">
              <a:spcBef>
                <a:spcPts val="0"/>
              </a:spcBef>
              <a:spcAft>
                <a:spcPts val="0"/>
              </a:spcAft>
              <a:buFontTx/>
              <a:buChar char="•"/>
              <a:defRPr/>
            </a:pPr>
            <a:r>
              <a:rPr lang="en-US" sz="1600" b="1" u="sng" dirty="0">
                <a:latin typeface="+mn-lt"/>
              </a:rPr>
              <a:t>Stop-word removal:</a:t>
            </a:r>
            <a:r>
              <a:rPr lang="en-US" sz="1600" b="1" dirty="0">
                <a:latin typeface="+mn-lt"/>
              </a:rPr>
              <a:t> </a:t>
            </a:r>
            <a:r>
              <a:rPr lang="en-US" sz="1600" dirty="0">
                <a:latin typeface="+mn-lt"/>
              </a:rPr>
              <a:t>Non-informative words such as: </a:t>
            </a:r>
            <a:r>
              <a:rPr lang="en-US" sz="1600" dirty="0">
                <a:solidFill>
                  <a:srgbClr val="FF0000"/>
                </a:solidFill>
                <a:latin typeface="+mn-lt"/>
              </a:rPr>
              <a:t>and</a:t>
            </a:r>
            <a:r>
              <a:rPr lang="en-US" sz="1600" dirty="0">
                <a:latin typeface="+mn-lt"/>
              </a:rPr>
              <a:t>, </a:t>
            </a:r>
            <a:r>
              <a:rPr lang="en-US" sz="1600" dirty="0">
                <a:solidFill>
                  <a:srgbClr val="FF0000"/>
                </a:solidFill>
                <a:latin typeface="+mn-lt"/>
              </a:rPr>
              <a:t>of</a:t>
            </a:r>
            <a:r>
              <a:rPr lang="en-US" sz="1600" dirty="0">
                <a:latin typeface="+mn-lt"/>
              </a:rPr>
              <a:t>, </a:t>
            </a:r>
            <a:r>
              <a:rPr lang="en-US" sz="1600" dirty="0">
                <a:solidFill>
                  <a:srgbClr val="FF0000"/>
                </a:solidFill>
                <a:latin typeface="+mn-lt"/>
              </a:rPr>
              <a:t>the</a:t>
            </a:r>
            <a:r>
              <a:rPr lang="en-US" sz="1600" dirty="0">
                <a:latin typeface="+mn-lt"/>
              </a:rPr>
              <a:t>, a, or</a:t>
            </a:r>
          </a:p>
          <a:p>
            <a:pPr algn="l" fontAlgn="auto">
              <a:spcBef>
                <a:spcPts val="0"/>
              </a:spcBef>
              <a:spcAft>
                <a:spcPts val="0"/>
              </a:spcAft>
              <a:defRPr/>
            </a:pPr>
            <a:r>
              <a:rPr lang="en-US" sz="1600" dirty="0">
                <a:latin typeface="+mn-lt"/>
              </a:rPr>
              <a:t>      </a:t>
            </a:r>
            <a:r>
              <a:rPr lang="en-GB" sz="1600" dirty="0">
                <a:latin typeface="+mn-lt"/>
              </a:rPr>
              <a:t>[assessments] [patient’s] [outcomes] [</a:t>
            </a:r>
            <a:r>
              <a:rPr lang="en-GB" sz="1600" dirty="0">
                <a:solidFill>
                  <a:srgbClr val="FF0000"/>
                </a:solidFill>
                <a:latin typeface="+mn-lt"/>
              </a:rPr>
              <a:t>and</a:t>
            </a:r>
            <a:r>
              <a:rPr lang="en-GB" sz="1600" dirty="0">
                <a:latin typeface="+mn-lt"/>
              </a:rPr>
              <a:t>] [</a:t>
            </a:r>
            <a:r>
              <a:rPr lang="en-GB" sz="1600" dirty="0">
                <a:solidFill>
                  <a:srgbClr val="FF0000"/>
                </a:solidFill>
                <a:latin typeface="+mn-lt"/>
              </a:rPr>
              <a:t>the</a:t>
            </a:r>
            <a:r>
              <a:rPr lang="en-GB" sz="1600" dirty="0">
                <a:latin typeface="+mn-lt"/>
              </a:rPr>
              <a:t>] [efficacy] [</a:t>
            </a:r>
            <a:r>
              <a:rPr lang="en-GB" sz="1600" dirty="0">
                <a:solidFill>
                  <a:srgbClr val="FF0000"/>
                </a:solidFill>
                <a:latin typeface="+mn-lt"/>
              </a:rPr>
              <a:t>of</a:t>
            </a:r>
            <a:r>
              <a:rPr lang="en-GB" sz="1600" dirty="0">
                <a:latin typeface="+mn-lt"/>
              </a:rPr>
              <a:t>] [drug] [therapy]</a:t>
            </a:r>
          </a:p>
          <a:p>
            <a:pPr lvl="1" algn="l" fontAlgn="auto">
              <a:spcBef>
                <a:spcPts val="0"/>
              </a:spcBef>
              <a:spcAft>
                <a:spcPts val="0"/>
              </a:spcAft>
              <a:defRPr/>
            </a:pPr>
            <a:endParaRPr lang="en-GB" sz="1600" dirty="0">
              <a:latin typeface="+mn-lt"/>
            </a:endParaRPr>
          </a:p>
          <a:p>
            <a:pPr algn="l" fontAlgn="auto">
              <a:spcBef>
                <a:spcPts val="0"/>
              </a:spcBef>
              <a:spcAft>
                <a:spcPts val="0"/>
              </a:spcAft>
              <a:buFontTx/>
              <a:buChar char="•"/>
              <a:defRPr/>
            </a:pPr>
            <a:r>
              <a:rPr lang="en-US" sz="1600" b="1" u="sng" dirty="0">
                <a:latin typeface="+mn-lt"/>
              </a:rPr>
              <a:t>Normalization:</a:t>
            </a:r>
            <a:r>
              <a:rPr lang="en-US" sz="1600" dirty="0">
                <a:latin typeface="+mn-lt"/>
              </a:rPr>
              <a:t> Remaining (informative) words normalized</a:t>
            </a:r>
          </a:p>
          <a:p>
            <a:pPr algn="l" fontAlgn="auto">
              <a:spcBef>
                <a:spcPts val="0"/>
              </a:spcBef>
              <a:spcAft>
                <a:spcPts val="0"/>
              </a:spcAft>
              <a:defRPr/>
            </a:pPr>
            <a:r>
              <a:rPr lang="en-US" sz="1600" dirty="0">
                <a:latin typeface="+mn-lt"/>
              </a:rPr>
              <a:t>      </a:t>
            </a:r>
            <a:r>
              <a:rPr lang="en-GB" sz="1600" dirty="0">
                <a:latin typeface="+mn-lt"/>
              </a:rPr>
              <a:t>[assessment</a:t>
            </a:r>
            <a:r>
              <a:rPr lang="en-GB" sz="1600" b="1" dirty="0">
                <a:solidFill>
                  <a:srgbClr val="00FF00"/>
                </a:solidFill>
                <a:latin typeface="+mn-lt"/>
              </a:rPr>
              <a:t>s</a:t>
            </a:r>
            <a:r>
              <a:rPr lang="en-GB" sz="1600" dirty="0">
                <a:latin typeface="+mn-lt"/>
              </a:rPr>
              <a:t>] [patient</a:t>
            </a:r>
            <a:r>
              <a:rPr lang="en-GB" sz="1600" b="1" dirty="0">
                <a:solidFill>
                  <a:srgbClr val="00FF00"/>
                </a:solidFill>
                <a:latin typeface="+mn-lt"/>
              </a:rPr>
              <a:t>’s</a:t>
            </a:r>
            <a:r>
              <a:rPr lang="en-GB" sz="1600" dirty="0">
                <a:latin typeface="+mn-lt"/>
              </a:rPr>
              <a:t>] [outcome</a:t>
            </a:r>
            <a:r>
              <a:rPr lang="en-GB" sz="1600" b="1" dirty="0">
                <a:solidFill>
                  <a:srgbClr val="00FF00"/>
                </a:solidFill>
                <a:latin typeface="+mn-lt"/>
              </a:rPr>
              <a:t>s</a:t>
            </a:r>
            <a:r>
              <a:rPr lang="en-GB" sz="1600" dirty="0">
                <a:latin typeface="+mn-lt"/>
              </a:rPr>
              <a:t>] </a:t>
            </a:r>
            <a:r>
              <a:rPr lang="en-GB" sz="1600" dirty="0">
                <a:solidFill>
                  <a:srgbClr val="FF0000"/>
                </a:solidFill>
                <a:latin typeface="+mn-lt"/>
              </a:rPr>
              <a:t>                     </a:t>
            </a:r>
            <a:r>
              <a:rPr lang="en-GB" sz="1600" dirty="0">
                <a:latin typeface="+mn-lt"/>
              </a:rPr>
              <a:t>[efficacy]</a:t>
            </a:r>
            <a:r>
              <a:rPr lang="en-GB" sz="1600" dirty="0">
                <a:solidFill>
                  <a:srgbClr val="FF0000"/>
                </a:solidFill>
                <a:latin typeface="+mn-lt"/>
              </a:rPr>
              <a:t>        </a:t>
            </a:r>
            <a:r>
              <a:rPr lang="en-GB" sz="1600" dirty="0">
                <a:latin typeface="+mn-lt"/>
              </a:rPr>
              <a:t>[drug] [therapy]</a:t>
            </a:r>
          </a:p>
          <a:p>
            <a:pPr lvl="1" algn="l" fontAlgn="auto">
              <a:spcBef>
                <a:spcPts val="0"/>
              </a:spcBef>
              <a:spcAft>
                <a:spcPts val="0"/>
              </a:spcAft>
              <a:defRPr/>
            </a:pPr>
            <a:endParaRPr lang="en-GB" sz="1600" dirty="0">
              <a:latin typeface="+mn-lt"/>
            </a:endParaRPr>
          </a:p>
          <a:p>
            <a:pPr algn="l" fontAlgn="auto">
              <a:spcBef>
                <a:spcPts val="0"/>
              </a:spcBef>
              <a:spcAft>
                <a:spcPts val="0"/>
              </a:spcAft>
              <a:buFontTx/>
              <a:buChar char="•"/>
              <a:defRPr/>
            </a:pPr>
            <a:r>
              <a:rPr lang="en-US" sz="1600" b="1" u="sng" dirty="0">
                <a:latin typeface="+mn-lt"/>
              </a:rPr>
              <a:t>Term Lookup:</a:t>
            </a:r>
          </a:p>
          <a:p>
            <a:pPr algn="l" fontAlgn="auto">
              <a:spcBef>
                <a:spcPts val="0"/>
              </a:spcBef>
              <a:spcAft>
                <a:spcPts val="0"/>
              </a:spcAft>
              <a:defRPr/>
            </a:pPr>
            <a:r>
              <a:rPr lang="en-US" sz="1600" dirty="0">
                <a:latin typeface="+mn-lt"/>
              </a:rPr>
              <a:t>      </a:t>
            </a:r>
            <a:r>
              <a:rPr lang="en-GB" sz="1600" dirty="0">
                <a:latin typeface="+mn-lt"/>
              </a:rPr>
              <a:t>[assessment]   [patient]    [outcome]                       [efficacy]        [drug] [therapy]</a:t>
            </a:r>
            <a:endParaRPr lang="en-US" sz="1600" dirty="0">
              <a:latin typeface="+mn-lt"/>
            </a:endParaRPr>
          </a:p>
        </p:txBody>
      </p:sp>
      <p:sp>
        <p:nvSpPr>
          <p:cNvPr id="7" name="Rectangle 4"/>
          <p:cNvSpPr>
            <a:spLocks noGrp="1" noChangeArrowheads="1"/>
          </p:cNvSpPr>
          <p:nvPr>
            <p:ph type="title"/>
          </p:nvPr>
        </p:nvSpPr>
        <p:spPr>
          <a:xfrm>
            <a:off x="227012" y="35859"/>
            <a:ext cx="6858000" cy="1066800"/>
          </a:xfrm>
          <a:noFill/>
        </p:spPr>
        <p:txBody>
          <a:bodyPr/>
          <a:lstStyle/>
          <a:p>
            <a:r>
              <a:rPr lang="en-US" dirty="0" smtClean="0"/>
              <a:t>Concept Normalization</a:t>
            </a:r>
          </a:p>
        </p:txBody>
      </p:sp>
    </p:spTree>
    <p:extLst>
      <p:ext uri="{BB962C8B-B14F-4D97-AF65-F5344CB8AC3E}">
        <p14:creationId xmlns:p14="http://schemas.microsoft.com/office/powerpoint/2010/main" val="319845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Rectangle 4"/>
          <p:cNvSpPr txBox="1">
            <a:spLocks noChangeArrowheads="1"/>
          </p:cNvSpPr>
          <p:nvPr/>
        </p:nvSpPr>
        <p:spPr bwMode="auto">
          <a:xfrm>
            <a:off x="381000" y="0"/>
            <a:ext cx="6858000" cy="1066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r>
              <a:rPr lang="en-US" sz="4000" dirty="0" smtClean="0"/>
              <a:t>Concept Matching</a:t>
            </a:r>
            <a:endParaRPr lang="en-GB" sz="4000" dirty="0" smtClean="0"/>
          </a:p>
        </p:txBody>
      </p:sp>
      <p:sp>
        <p:nvSpPr>
          <p:cNvPr id="6" name="Content Placeholder 15"/>
          <p:cNvSpPr txBox="1">
            <a:spLocks/>
          </p:cNvSpPr>
          <p:nvPr/>
        </p:nvSpPr>
        <p:spPr bwMode="auto">
          <a:xfrm>
            <a:off x="914400" y="1752600"/>
            <a:ext cx="7772400" cy="419100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normAutofit fontScale="92500" lnSpcReduction="10000"/>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fontAlgn="auto">
              <a:lnSpc>
                <a:spcPct val="90000"/>
              </a:lnSpc>
              <a:spcAft>
                <a:spcPts val="0"/>
              </a:spcAft>
              <a:buClr>
                <a:schemeClr val="tx1"/>
              </a:buClr>
              <a:buFont typeface="Arial" pitchFamily="34" charset="0"/>
              <a:buChar char="•"/>
              <a:defRPr/>
            </a:pPr>
            <a:r>
              <a:rPr lang="en-US" b="1" u="sng" smtClean="0">
                <a:latin typeface="Arial Narrow" pitchFamily="34" charset="0"/>
              </a:rPr>
              <a:t>Recursive clustering: </a:t>
            </a:r>
            <a:r>
              <a:rPr lang="en-US" smtClean="0">
                <a:latin typeface="Arial Narrow" pitchFamily="34" charset="0"/>
              </a:rPr>
              <a:t>Words or word clusters in grant text are matched to concepts in the thesaurus by recursive clustering. This allows for any order of a particular set of words in a sentence to match concepts in thesaurus.</a:t>
            </a:r>
          </a:p>
          <a:p>
            <a:pPr fontAlgn="auto">
              <a:spcAft>
                <a:spcPts val="0"/>
              </a:spcAft>
              <a:buClr>
                <a:schemeClr val="tx1"/>
              </a:buClr>
              <a:buFont typeface="Arial" pitchFamily="34" charset="0"/>
              <a:buChar char="•"/>
              <a:defRPr/>
            </a:pPr>
            <a:r>
              <a:rPr lang="en-US" smtClean="0">
                <a:latin typeface="Arial Narrow" pitchFamily="34" charset="0"/>
              </a:rPr>
              <a:t>Stop criterion: complete term found</a:t>
            </a:r>
          </a:p>
          <a:p>
            <a:pPr fontAlgn="auto">
              <a:lnSpc>
                <a:spcPct val="80000"/>
              </a:lnSpc>
              <a:spcAft>
                <a:spcPts val="0"/>
              </a:spcAft>
              <a:buClr>
                <a:schemeClr val="tx1"/>
              </a:buClr>
              <a:buFont typeface="Arial" pitchFamily="34" charset="0"/>
              <a:buChar char="•"/>
              <a:defRPr/>
            </a:pPr>
            <a:r>
              <a:rPr lang="en-US" smtClean="0">
                <a:latin typeface="Arial Narrow" pitchFamily="34" charset="0"/>
              </a:rPr>
              <a:t>If a synonym matches it is equivalent to a concept match</a:t>
            </a:r>
          </a:p>
          <a:p>
            <a:pPr fontAlgn="auto">
              <a:lnSpc>
                <a:spcPct val="80000"/>
              </a:lnSpc>
              <a:spcAft>
                <a:spcPts val="0"/>
              </a:spcAft>
              <a:buClr>
                <a:schemeClr val="tx1"/>
              </a:buClr>
              <a:buFont typeface="Arial" pitchFamily="34" charset="0"/>
              <a:buNone/>
              <a:defRPr/>
            </a:pPr>
            <a:r>
              <a:rPr lang="en-US" u="sng" smtClean="0">
                <a:latin typeface="Arial Narrow" pitchFamily="34" charset="0"/>
              </a:rPr>
              <a:t>Matches:</a:t>
            </a:r>
            <a:r>
              <a:rPr lang="en-US" smtClean="0">
                <a:latin typeface="Arial Narrow" pitchFamily="34" charset="0"/>
              </a:rPr>
              <a:t> </a:t>
            </a:r>
          </a:p>
          <a:p>
            <a:pPr lvl="1" fontAlgn="auto">
              <a:spcAft>
                <a:spcPts val="0"/>
              </a:spcAft>
              <a:buClr>
                <a:srgbClr val="FF0000"/>
              </a:buClr>
              <a:buSzPct val="70000"/>
              <a:buFont typeface="Wingdings" pitchFamily="2" charset="2"/>
              <a:buChar char="ü"/>
              <a:defRPr/>
            </a:pPr>
            <a:r>
              <a:rPr lang="en-US" smtClean="0">
                <a:latin typeface="Arial Narrow" pitchFamily="34" charset="0"/>
              </a:rPr>
              <a:t>patient outcome assessment </a:t>
            </a:r>
          </a:p>
          <a:p>
            <a:pPr lvl="1" fontAlgn="auto">
              <a:spcAft>
                <a:spcPts val="0"/>
              </a:spcAft>
              <a:buClr>
                <a:srgbClr val="FF0000"/>
              </a:buClr>
              <a:buSzPct val="70000"/>
              <a:buFont typeface="Wingdings" pitchFamily="2" charset="2"/>
              <a:buChar char="ü"/>
              <a:defRPr/>
            </a:pPr>
            <a:r>
              <a:rPr lang="en-US" smtClean="0">
                <a:latin typeface="Arial Narrow" pitchFamily="34" charset="0"/>
              </a:rPr>
              <a:t>drug efficacy</a:t>
            </a:r>
          </a:p>
          <a:p>
            <a:pPr lvl="1" fontAlgn="auto">
              <a:spcAft>
                <a:spcPts val="0"/>
              </a:spcAft>
              <a:buClr>
                <a:srgbClr val="FF0000"/>
              </a:buClr>
              <a:buSzPct val="70000"/>
              <a:buFont typeface="Wingdings" pitchFamily="2" charset="2"/>
              <a:buChar char="ü"/>
              <a:defRPr/>
            </a:pPr>
            <a:r>
              <a:rPr lang="en-US" smtClean="0">
                <a:latin typeface="Arial Narrow" pitchFamily="34" charset="0"/>
              </a:rPr>
              <a:t>pharmacotherapy (</a:t>
            </a:r>
            <a:r>
              <a:rPr lang="en-US" i="1" smtClean="0">
                <a:latin typeface="Arial Narrow" pitchFamily="34" charset="0"/>
              </a:rPr>
              <a:t>synonym</a:t>
            </a:r>
            <a:r>
              <a:rPr lang="en-US" smtClean="0">
                <a:latin typeface="Arial Narrow" pitchFamily="34" charset="0"/>
              </a:rPr>
              <a:t> for drug therapy)</a:t>
            </a:r>
          </a:p>
          <a:p>
            <a:pPr fontAlgn="auto">
              <a:lnSpc>
                <a:spcPct val="90000"/>
              </a:lnSpc>
              <a:spcAft>
                <a:spcPts val="0"/>
              </a:spcAft>
              <a:buClr>
                <a:schemeClr val="tx1"/>
              </a:buClr>
              <a:buFont typeface="Arial" pitchFamily="34" charset="0"/>
              <a:buNone/>
              <a:defRPr/>
            </a:pPr>
            <a:r>
              <a:rPr lang="en-US" u="sng" smtClean="0">
                <a:latin typeface="Arial Narrow" pitchFamily="34" charset="0"/>
              </a:rPr>
              <a:t>Not a match:</a:t>
            </a:r>
          </a:p>
          <a:p>
            <a:pPr lvl="1" fontAlgn="auto">
              <a:spcAft>
                <a:spcPts val="0"/>
              </a:spcAft>
              <a:buClr>
                <a:schemeClr val="accent1"/>
              </a:buClr>
              <a:buSzPct val="70000"/>
              <a:buFont typeface="Arial" pitchFamily="34" charset="0"/>
              <a:buBlip>
                <a:blip r:embed="rId2"/>
              </a:buBlip>
              <a:defRPr/>
            </a:pPr>
            <a:r>
              <a:rPr lang="en-US" smtClean="0">
                <a:solidFill>
                  <a:srgbClr val="FF0000"/>
                </a:solidFill>
                <a:latin typeface="Arial Narrow" pitchFamily="34" charset="0"/>
              </a:rPr>
              <a:t>combination</a:t>
            </a:r>
            <a:r>
              <a:rPr lang="en-US" i="1" smtClean="0">
                <a:solidFill>
                  <a:srgbClr val="FF0000"/>
                </a:solidFill>
                <a:latin typeface="Arial Narrow" pitchFamily="34" charset="0"/>
              </a:rPr>
              <a:t> </a:t>
            </a:r>
            <a:r>
              <a:rPr lang="en-US" smtClean="0">
                <a:solidFill>
                  <a:srgbClr val="FF0000"/>
                </a:solidFill>
                <a:latin typeface="Arial Narrow" pitchFamily="34" charset="0"/>
              </a:rPr>
              <a:t>drug therapy</a:t>
            </a:r>
            <a:r>
              <a:rPr lang="en-US" smtClean="0">
                <a:solidFill>
                  <a:schemeClr val="tx2"/>
                </a:solidFill>
                <a:latin typeface="Arial Narrow" pitchFamily="34" charset="0"/>
              </a:rPr>
              <a:t> </a:t>
            </a:r>
          </a:p>
          <a:p>
            <a:pPr lvl="1" fontAlgn="auto">
              <a:spcAft>
                <a:spcPts val="0"/>
              </a:spcAft>
              <a:buClr>
                <a:schemeClr val="accent1"/>
              </a:buClr>
              <a:buSzPct val="70000"/>
              <a:buFont typeface="Arial" pitchFamily="34" charset="0"/>
              <a:buNone/>
              <a:defRPr/>
            </a:pPr>
            <a:r>
              <a:rPr lang="en-US" smtClean="0">
                <a:solidFill>
                  <a:schemeClr val="tx2"/>
                </a:solidFill>
                <a:latin typeface="Arial Narrow" pitchFamily="34" charset="0"/>
              </a:rPr>
              <a:t>       (</a:t>
            </a:r>
            <a:r>
              <a:rPr lang="en-US" u="sng" smtClean="0">
                <a:solidFill>
                  <a:schemeClr val="tx2"/>
                </a:solidFill>
                <a:latin typeface="Arial Narrow" pitchFamily="34" charset="0"/>
              </a:rPr>
              <a:t>combination</a:t>
            </a:r>
            <a:r>
              <a:rPr lang="en-US" smtClean="0">
                <a:solidFill>
                  <a:schemeClr val="tx2"/>
                </a:solidFill>
                <a:latin typeface="Arial Narrow" pitchFamily="34" charset="0"/>
              </a:rPr>
              <a:t> not clustered in same sentence </a:t>
            </a:r>
            <a:r>
              <a:rPr lang="en-US" smtClean="0">
                <a:latin typeface="Arial Narrow" pitchFamily="34" charset="0"/>
              </a:rPr>
              <a:t>with drug therapy</a:t>
            </a:r>
            <a:r>
              <a:rPr lang="en-US" smtClean="0">
                <a:solidFill>
                  <a:schemeClr val="tx2"/>
                </a:solidFill>
                <a:latin typeface="Arial Narrow" pitchFamily="34" charset="0"/>
              </a:rPr>
              <a:t>)</a:t>
            </a:r>
          </a:p>
          <a:p>
            <a:pPr lvl="1" fontAlgn="auto">
              <a:spcAft>
                <a:spcPts val="0"/>
              </a:spcAft>
              <a:buClr>
                <a:schemeClr val="accent1"/>
              </a:buClr>
              <a:buSzPct val="70000"/>
              <a:buFont typeface="Arial" pitchFamily="34" charset="0"/>
              <a:buBlip>
                <a:blip r:embed="rId2"/>
              </a:buBlip>
              <a:defRPr/>
            </a:pPr>
            <a:r>
              <a:rPr lang="en-US" smtClean="0">
                <a:solidFill>
                  <a:srgbClr val="FF0000"/>
                </a:solidFill>
                <a:latin typeface="Arial Narrow" pitchFamily="34" charset="0"/>
              </a:rPr>
              <a:t>outcome assessment (health care)</a:t>
            </a:r>
          </a:p>
          <a:p>
            <a:pPr lvl="1" fontAlgn="auto">
              <a:spcAft>
                <a:spcPts val="0"/>
              </a:spcAft>
              <a:buClr>
                <a:schemeClr val="accent1"/>
              </a:buClr>
              <a:buSzPct val="70000"/>
              <a:buFont typeface="Arial" pitchFamily="34" charset="0"/>
              <a:buNone/>
              <a:defRPr/>
            </a:pPr>
            <a:r>
              <a:rPr lang="en-US" smtClean="0">
                <a:solidFill>
                  <a:schemeClr val="tx2"/>
                </a:solidFill>
                <a:latin typeface="Arial Narrow" pitchFamily="34" charset="0"/>
              </a:rPr>
              <a:t>       (</a:t>
            </a:r>
            <a:r>
              <a:rPr lang="en-US" u="sng" smtClean="0">
                <a:solidFill>
                  <a:schemeClr val="tx2"/>
                </a:solidFill>
                <a:latin typeface="Arial Narrow" pitchFamily="34" charset="0"/>
              </a:rPr>
              <a:t>health care</a:t>
            </a:r>
            <a:r>
              <a:rPr lang="en-US" smtClean="0">
                <a:solidFill>
                  <a:schemeClr val="tx2"/>
                </a:solidFill>
                <a:latin typeface="Arial Narrow" pitchFamily="34" charset="0"/>
              </a:rPr>
              <a:t> not clustered in same sentence </a:t>
            </a:r>
            <a:r>
              <a:rPr lang="en-US" smtClean="0">
                <a:latin typeface="Arial Narrow" pitchFamily="34" charset="0"/>
              </a:rPr>
              <a:t>with outcome assessment</a:t>
            </a:r>
            <a:r>
              <a:rPr lang="en-US" smtClean="0">
                <a:solidFill>
                  <a:schemeClr val="tx2"/>
                </a:solidFill>
                <a:latin typeface="Arial Narrow" pitchFamily="34" charset="0"/>
              </a:rPr>
              <a:t>) </a:t>
            </a:r>
            <a:endParaRPr lang="en-US" dirty="0" smtClean="0">
              <a:solidFill>
                <a:schemeClr val="tx2"/>
              </a:solidFill>
              <a:latin typeface="Arial Narrow" pitchFamily="34" charset="0"/>
            </a:endParaRPr>
          </a:p>
        </p:txBody>
      </p:sp>
      <p:graphicFrame>
        <p:nvGraphicFramePr>
          <p:cNvPr id="7" name="Group 33"/>
          <p:cNvGraphicFramePr>
            <a:graphicFrameLocks noGrp="1"/>
          </p:cNvGraphicFramePr>
          <p:nvPr>
            <p:extLst>
              <p:ext uri="{D42A27DB-BD31-4B8C-83A1-F6EECF244321}">
                <p14:modId xmlns:p14="http://schemas.microsoft.com/office/powerpoint/2010/main" val="3682206387"/>
              </p:ext>
            </p:extLst>
          </p:nvPr>
        </p:nvGraphicFramePr>
        <p:xfrm>
          <a:off x="609600" y="1295400"/>
          <a:ext cx="8382001" cy="381000"/>
        </p:xfrm>
        <a:graphic>
          <a:graphicData uri="http://schemas.openxmlformats.org/drawingml/2006/table">
            <a:tbl>
              <a:tblPr/>
              <a:tblGrid>
                <a:gridCol w="1613991"/>
                <a:gridCol w="972554"/>
                <a:gridCol w="1620925"/>
                <a:gridCol w="1483970"/>
                <a:gridCol w="1234330"/>
                <a:gridCol w="1456231"/>
              </a:tblGrid>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assessment</a:t>
                      </a:r>
                      <a:endParaRPr kumimoji="0" lang="en-GB" sz="18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patient</a:t>
                      </a:r>
                      <a:endParaRPr kumimoji="0" lang="en-GB"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800" b="1" i="0" u="none" strike="noStrike" cap="none" normalizeH="0" baseline="0" dirty="0" smtClean="0">
                          <a:ln>
                            <a:noFill/>
                          </a:ln>
                          <a:solidFill>
                            <a:schemeClr val="tx1"/>
                          </a:solidFill>
                          <a:effectLst/>
                          <a:latin typeface="Arial" charset="0"/>
                        </a:rPr>
                        <a:t>outcome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efficacy</a:t>
                      </a:r>
                      <a:endParaRPr kumimoji="0" lang="en-GB"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drug</a:t>
                      </a:r>
                      <a:endParaRPr kumimoji="0" lang="en-GB"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therapy</a:t>
                      </a:r>
                      <a:endParaRPr kumimoji="0" lang="en-GB"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Oval 21"/>
          <p:cNvSpPr>
            <a:spLocks noChangeArrowheads="1"/>
          </p:cNvSpPr>
          <p:nvPr/>
        </p:nvSpPr>
        <p:spPr bwMode="auto">
          <a:xfrm>
            <a:off x="2286000" y="1295400"/>
            <a:ext cx="822325" cy="3810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9" name="Oval 22"/>
          <p:cNvSpPr>
            <a:spLocks noChangeArrowheads="1"/>
          </p:cNvSpPr>
          <p:nvPr/>
        </p:nvSpPr>
        <p:spPr bwMode="auto">
          <a:xfrm>
            <a:off x="685800" y="1295400"/>
            <a:ext cx="1463675" cy="3810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0" name="Oval 24"/>
          <p:cNvSpPr>
            <a:spLocks noChangeArrowheads="1"/>
          </p:cNvSpPr>
          <p:nvPr/>
        </p:nvSpPr>
        <p:spPr bwMode="auto">
          <a:xfrm>
            <a:off x="3429000" y="1295400"/>
            <a:ext cx="1143000" cy="419100"/>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1" name="Oval 25"/>
          <p:cNvSpPr>
            <a:spLocks noChangeArrowheads="1"/>
          </p:cNvSpPr>
          <p:nvPr/>
        </p:nvSpPr>
        <p:spPr bwMode="auto">
          <a:xfrm>
            <a:off x="5027613" y="1325563"/>
            <a:ext cx="992187" cy="293687"/>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2" name="Oval 26"/>
          <p:cNvSpPr>
            <a:spLocks noChangeArrowheads="1"/>
          </p:cNvSpPr>
          <p:nvPr/>
        </p:nvSpPr>
        <p:spPr bwMode="auto">
          <a:xfrm>
            <a:off x="6324600" y="1344613"/>
            <a:ext cx="914400" cy="304800"/>
          </a:xfrm>
          <a:prstGeom prst="ellipse">
            <a:avLst/>
          </a:pr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3" name="Oval 28"/>
          <p:cNvSpPr>
            <a:spLocks noChangeArrowheads="1"/>
          </p:cNvSpPr>
          <p:nvPr/>
        </p:nvSpPr>
        <p:spPr bwMode="auto">
          <a:xfrm>
            <a:off x="6602413" y="1344613"/>
            <a:ext cx="865187" cy="292100"/>
          </a:xfrm>
          <a:prstGeom prst="ellipse">
            <a:avLst/>
          </a:prstGeom>
          <a:noFill/>
          <a:ln w="222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4" name="Oval 29"/>
          <p:cNvSpPr>
            <a:spLocks noChangeArrowheads="1"/>
          </p:cNvSpPr>
          <p:nvPr/>
        </p:nvSpPr>
        <p:spPr bwMode="auto">
          <a:xfrm>
            <a:off x="7772400" y="1344613"/>
            <a:ext cx="936625" cy="290512"/>
          </a:xfrm>
          <a:prstGeom prst="ellipse">
            <a:avLst/>
          </a:prstGeom>
          <a:noFill/>
          <a:ln w="222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15" name="Rectangle 32"/>
          <p:cNvSpPr>
            <a:spLocks noChangeArrowheads="1"/>
          </p:cNvSpPr>
          <p:nvPr/>
        </p:nvSpPr>
        <p:spPr bwMode="auto">
          <a:xfrm>
            <a:off x="838200" y="1905000"/>
            <a:ext cx="77771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tx1"/>
              </a:buClr>
              <a:buFont typeface="Wingdings" pitchFamily="2" charset="2"/>
              <a:buChar char="§"/>
            </a:pPr>
            <a:endParaRPr lang="en-US">
              <a:solidFill>
                <a:schemeClr val="tx2"/>
              </a:solidFill>
              <a:latin typeface="Arial Narrow" pitchFamily="34" charset="0"/>
            </a:endParaRPr>
          </a:p>
        </p:txBody>
      </p:sp>
      <p:cxnSp>
        <p:nvCxnSpPr>
          <p:cNvPr id="16" name="Straight Connector 15"/>
          <p:cNvCxnSpPr/>
          <p:nvPr/>
        </p:nvCxnSpPr>
        <p:spPr>
          <a:xfrm>
            <a:off x="2133600" y="1508125"/>
            <a:ext cx="182563"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063875" y="1508125"/>
            <a:ext cx="365125"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a:off x="6019800" y="1490663"/>
            <a:ext cx="320675" cy="1587"/>
          </a:xfrm>
          <a:prstGeom prst="line">
            <a:avLst/>
          </a:prstGeom>
          <a:ln>
            <a:solidFill>
              <a:srgbClr val="0D52DD"/>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7467600" y="1508125"/>
            <a:ext cx="365125" cy="1588"/>
          </a:xfrm>
          <a:prstGeom prst="line">
            <a:avLst/>
          </a:prstGeom>
          <a:ln>
            <a:solidFill>
              <a:srgbClr val="D60093"/>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1076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Rectangle 4"/>
          <p:cNvSpPr txBox="1">
            <a:spLocks noChangeArrowheads="1"/>
          </p:cNvSpPr>
          <p:nvPr/>
        </p:nvSpPr>
        <p:spPr bwMode="auto">
          <a:xfrm>
            <a:off x="388710" y="308321"/>
            <a:ext cx="6858000" cy="5334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r>
              <a:rPr lang="en-US" dirty="0" smtClean="0"/>
              <a:t>Word Order</a:t>
            </a:r>
          </a:p>
        </p:txBody>
      </p:sp>
      <p:sp>
        <p:nvSpPr>
          <p:cNvPr id="6" name="Rectangle 3"/>
          <p:cNvSpPr txBox="1">
            <a:spLocks noChangeArrowheads="1"/>
          </p:cNvSpPr>
          <p:nvPr/>
        </p:nvSpPr>
        <p:spPr bwMode="auto">
          <a:xfrm>
            <a:off x="1065212" y="1071282"/>
            <a:ext cx="7772400" cy="45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a:lnSpc>
                <a:spcPct val="80000"/>
              </a:lnSpc>
            </a:pPr>
            <a:r>
              <a:rPr lang="en-US" dirty="0" smtClean="0"/>
              <a:t>RCDC can match concepts in the thesaurus with words that appear in close proximity to one another but in a different order (permutation).  </a:t>
            </a:r>
          </a:p>
          <a:p>
            <a:pPr>
              <a:lnSpc>
                <a:spcPct val="80000"/>
              </a:lnSpc>
            </a:pPr>
            <a:r>
              <a:rPr lang="en-US" dirty="0" smtClean="0"/>
              <a:t>Example: “Vision research” results in:</a:t>
            </a:r>
          </a:p>
          <a:p>
            <a:pPr lvl="2">
              <a:lnSpc>
                <a:spcPct val="80000"/>
              </a:lnSpc>
            </a:pPr>
            <a:r>
              <a:rPr lang="en-US" dirty="0" smtClean="0"/>
              <a:t>Research vision</a:t>
            </a:r>
          </a:p>
          <a:p>
            <a:pPr lvl="2">
              <a:lnSpc>
                <a:spcPct val="80000"/>
              </a:lnSpc>
            </a:pPr>
            <a:r>
              <a:rPr lang="en-US" dirty="0" smtClean="0"/>
              <a:t>Vision of this research</a:t>
            </a:r>
          </a:p>
          <a:p>
            <a:pPr lvl="2">
              <a:lnSpc>
                <a:spcPct val="80000"/>
              </a:lnSpc>
            </a:pPr>
            <a:r>
              <a:rPr lang="en-US" dirty="0" smtClean="0"/>
              <a:t>Vision research</a:t>
            </a:r>
          </a:p>
          <a:p>
            <a:pPr lvl="1">
              <a:lnSpc>
                <a:spcPct val="80000"/>
              </a:lnSpc>
            </a:pPr>
            <a:r>
              <a:rPr lang="en-US" dirty="0" smtClean="0"/>
              <a:t>Adding the </a:t>
            </a:r>
            <a:r>
              <a:rPr lang="en-US" b="1" dirty="0" smtClean="0"/>
              <a:t>word order critical tag </a:t>
            </a:r>
            <a:r>
              <a:rPr lang="en-US" dirty="0" smtClean="0"/>
              <a:t>results in:</a:t>
            </a:r>
          </a:p>
          <a:p>
            <a:pPr lvl="2">
              <a:lnSpc>
                <a:spcPct val="80000"/>
              </a:lnSpc>
            </a:pPr>
            <a:r>
              <a:rPr lang="en-US" dirty="0" smtClean="0"/>
              <a:t>Vision of this research</a:t>
            </a:r>
          </a:p>
          <a:p>
            <a:pPr lvl="2">
              <a:lnSpc>
                <a:spcPct val="80000"/>
              </a:lnSpc>
            </a:pPr>
            <a:r>
              <a:rPr lang="en-US" dirty="0" smtClean="0"/>
              <a:t>Vision research</a:t>
            </a:r>
          </a:p>
          <a:p>
            <a:pPr lvl="1">
              <a:lnSpc>
                <a:spcPct val="80000"/>
              </a:lnSpc>
            </a:pPr>
            <a:r>
              <a:rPr lang="en-US" dirty="0" smtClean="0"/>
              <a:t>Tagging as </a:t>
            </a:r>
            <a:r>
              <a:rPr lang="en-US" b="1" dirty="0" smtClean="0"/>
              <a:t>do not normalize</a:t>
            </a:r>
            <a:r>
              <a:rPr lang="en-US" dirty="0" smtClean="0"/>
              <a:t>”, results in:</a:t>
            </a:r>
          </a:p>
          <a:p>
            <a:pPr lvl="2">
              <a:lnSpc>
                <a:spcPct val="80000"/>
              </a:lnSpc>
            </a:pPr>
            <a:r>
              <a:rPr lang="en-US" dirty="0" smtClean="0"/>
              <a:t>Vision research</a:t>
            </a:r>
          </a:p>
          <a:p>
            <a:pPr>
              <a:lnSpc>
                <a:spcPct val="80000"/>
              </a:lnSpc>
            </a:pPr>
            <a:r>
              <a:rPr lang="en-US" dirty="0" smtClean="0"/>
              <a:t>Adding a Word Order Critical tag to a concept is possible</a:t>
            </a:r>
          </a:p>
          <a:p>
            <a:pPr>
              <a:lnSpc>
                <a:spcPct val="80000"/>
              </a:lnSpc>
            </a:pPr>
            <a:r>
              <a:rPr lang="en-US" dirty="0" smtClean="0"/>
              <a:t>ONLY prevents the terms from being permutated</a:t>
            </a:r>
          </a:p>
          <a:p>
            <a:pPr>
              <a:lnSpc>
                <a:spcPct val="80000"/>
              </a:lnSpc>
            </a:pPr>
            <a:r>
              <a:rPr lang="en-US" b="1" dirty="0" smtClean="0"/>
              <a:t>Caution:</a:t>
            </a:r>
            <a:r>
              <a:rPr lang="en-US" dirty="0" smtClean="0"/>
              <a:t> Adding tags can eliminate desired matches</a:t>
            </a:r>
          </a:p>
        </p:txBody>
      </p:sp>
    </p:spTree>
    <p:extLst>
      <p:ext uri="{BB962C8B-B14F-4D97-AF65-F5344CB8AC3E}">
        <p14:creationId xmlns:p14="http://schemas.microsoft.com/office/powerpoint/2010/main" val="114075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Rectangle 2"/>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Thesaurus Update Process</a:t>
            </a:r>
          </a:p>
        </p:txBody>
      </p:sp>
      <p:sp>
        <p:nvSpPr>
          <p:cNvPr id="6" name="Rectangle 3"/>
          <p:cNvSpPr txBox="1">
            <a:spLocks noChangeArrowheads="1"/>
          </p:cNvSpPr>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3200" b="0" i="0" u="none" strike="noStrike" kern="1200" cap="none" spc="0" normalizeH="0" baseline="0" noProof="0" smtClean="0">
              <a:ln>
                <a:noFill/>
              </a:ln>
              <a:solidFill>
                <a:srgbClr val="FF3300"/>
              </a:solidFill>
              <a:effectLst/>
              <a:uLnTx/>
              <a:uFillTx/>
              <a:latin typeface="Calibri"/>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smtClean="0">
              <a:ln>
                <a:noFill/>
              </a:ln>
              <a:solidFill>
                <a:srgbClr val="FF3300"/>
              </a:solidFill>
              <a:effectLst/>
              <a:uLnTx/>
              <a:uFillTx/>
              <a:latin typeface="Calibri"/>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smtClean="0">
              <a:ln>
                <a:noFill/>
              </a:ln>
              <a:solidFill>
                <a:sysClr val="windowText" lastClr="000000"/>
              </a:solidFill>
              <a:effectLst/>
              <a:uLnTx/>
              <a:uFillTx/>
              <a:latin typeface="Calibri"/>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smtClean="0">
              <a:ln>
                <a:noFill/>
              </a:ln>
              <a:solidFill>
                <a:sysClr val="windowText" lastClr="000000"/>
              </a:solidFill>
              <a:effectLst/>
              <a:uLnTx/>
              <a:uFillTx/>
              <a:latin typeface="Calibri"/>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smtClean="0">
              <a:ln>
                <a:noFill/>
              </a:ln>
              <a:solidFill>
                <a:sysClr val="windowText" lastClr="000000"/>
              </a:solidFill>
              <a:effectLst/>
              <a:uLnTx/>
              <a:uFillTx/>
              <a:latin typeface="Calibri"/>
              <a:ea typeface="+mn-ea"/>
              <a:cs typeface="+mn-cs"/>
            </a:endParaRPr>
          </a:p>
        </p:txBody>
      </p:sp>
      <p:sp>
        <p:nvSpPr>
          <p:cNvPr id="7" name="Rectangle 4"/>
          <p:cNvSpPr>
            <a:spLocks noChangeArrowheads="1"/>
          </p:cNvSpPr>
          <p:nvPr/>
        </p:nvSpPr>
        <p:spPr bwMode="auto">
          <a:xfrm>
            <a:off x="0" y="762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Calibri" pitchFamily="34" charset="0"/>
            </a:endParaRPr>
          </a:p>
        </p:txBody>
      </p:sp>
      <p:graphicFrame>
        <p:nvGraphicFramePr>
          <p:cNvPr id="8" name="Object 2"/>
          <p:cNvGraphicFramePr>
            <a:graphicFrameLocks noChangeAspect="1"/>
          </p:cNvGraphicFramePr>
          <p:nvPr/>
        </p:nvGraphicFramePr>
        <p:xfrm>
          <a:off x="192088" y="2133600"/>
          <a:ext cx="8988425" cy="4419600"/>
        </p:xfrm>
        <a:graphic>
          <a:graphicData uri="http://schemas.openxmlformats.org/presentationml/2006/ole">
            <mc:AlternateContent xmlns:mc="http://schemas.openxmlformats.org/markup-compatibility/2006">
              <mc:Choice xmlns:v="urn:schemas-microsoft-com:vml" Requires="v">
                <p:oleObj spid="_x0000_s1037" name="Visio" r:id="rId3" imgW="15609951" imgH="10123551" progId="Visio.Drawing.11">
                  <p:embed/>
                </p:oleObj>
              </mc:Choice>
              <mc:Fallback>
                <p:oleObj name="Visio" r:id="rId3" imgW="15609951" imgH="1012355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2133600"/>
                        <a:ext cx="8988425"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6"/>
          <p:cNvSpPr txBox="1">
            <a:spLocks noChangeArrowheads="1"/>
          </p:cNvSpPr>
          <p:nvPr/>
        </p:nvSpPr>
        <p:spPr bwMode="auto">
          <a:xfrm>
            <a:off x="762000" y="1447800"/>
            <a:ext cx="8077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234950" marR="0" lvl="0" indent="-234950" algn="l"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The RCDC Thesaurus is routinely updated with new terms.  </a:t>
            </a:r>
          </a:p>
          <a:p>
            <a:pPr marL="234950" marR="0" lvl="0" indent="-234950" algn="l"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Unused terms are occasionally retired.  </a:t>
            </a:r>
          </a:p>
          <a:p>
            <a:pPr marL="234950" marR="0" lvl="0" indent="-234950" algn="l"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 staff of Thesaurus Curators are charged with the responsibility for researching new terms and managing the RCDC thesaurus.  </a:t>
            </a:r>
          </a:p>
        </p:txBody>
      </p:sp>
    </p:spTree>
    <p:extLst>
      <p:ext uri="{BB962C8B-B14F-4D97-AF65-F5344CB8AC3E}">
        <p14:creationId xmlns:p14="http://schemas.microsoft.com/office/powerpoint/2010/main" val="199364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10" name="Text Placeholder 2"/>
          <p:cNvSpPr txBox="1">
            <a:spLocks/>
          </p:cNvSpPr>
          <p:nvPr/>
        </p:nvSpPr>
        <p:spPr bwMode="auto">
          <a:xfrm>
            <a:off x="722313" y="2057400"/>
            <a:ext cx="77724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lvl1pPr marL="0" indent="0" algn="l" defTabSz="914400" rtl="0" eaLnBrk="1" fontAlgn="base" latinLnBrk="0" hangingPunct="1">
              <a:spcBef>
                <a:spcPct val="0"/>
              </a:spcBef>
              <a:spcAft>
                <a:spcPct val="0"/>
              </a:spcAft>
              <a:buFont typeface="Arial" charset="0"/>
              <a:buNone/>
              <a:defRPr lang="en-US" sz="4800" b="1" kern="1200" cap="all" dirty="0" smtClean="0">
                <a:solidFill>
                  <a:schemeClr val="tx1"/>
                </a:solidFill>
                <a:latin typeface="+mj-lt"/>
                <a:ea typeface="+mj-ea"/>
                <a:cs typeface="+mj-cs"/>
              </a:defRPr>
            </a:lvl1pPr>
            <a:lvl2pPr marL="457200" indent="0" algn="l" rtl="0" fontAlgn="base">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fontAlgn="base">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fontAlgn="base">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itchFamily="34" charset="0"/>
              <a:buNone/>
              <a:tabLst/>
              <a:defRPr/>
            </a:pPr>
            <a:r>
              <a:rPr kumimoji="0" lang="en-US" sz="4800" b="1" i="0" u="none" strike="noStrike" kern="1200" cap="all" spc="0" normalizeH="0" baseline="0" noProof="0" smtClean="0">
                <a:ln>
                  <a:noFill/>
                </a:ln>
                <a:solidFill>
                  <a:sysClr val="windowText" lastClr="000000"/>
                </a:solidFill>
                <a:effectLst/>
                <a:uLnTx/>
                <a:uFillTx/>
                <a:latin typeface="Calibri"/>
                <a:ea typeface="+mj-ea"/>
                <a:cs typeface="+mj-cs"/>
              </a:rPr>
              <a:t>The Category Fingerprint</a:t>
            </a:r>
            <a:endParaRPr kumimoji="0" lang="en-US" sz="4800" b="1" i="0" u="none" strike="noStrike" kern="1200" cap="all" spc="0" normalizeH="0" baseline="0" noProof="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65253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4"/>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1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Category in the RCDC Application</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grpSp>
        <p:nvGrpSpPr>
          <p:cNvPr id="4" name="Group 17"/>
          <p:cNvGrpSpPr>
            <a:grpSpLocks/>
          </p:cNvGrpSpPr>
          <p:nvPr/>
        </p:nvGrpSpPr>
        <p:grpSpPr bwMode="auto">
          <a:xfrm>
            <a:off x="838200" y="1447800"/>
            <a:ext cx="7924800" cy="4800600"/>
            <a:chOff x="240" y="720"/>
            <a:chExt cx="5297" cy="3190"/>
          </a:xfrm>
        </p:grpSpPr>
        <p:sp>
          <p:nvSpPr>
            <p:cNvPr id="5" name="Rectangle 7"/>
            <p:cNvSpPr>
              <a:spLocks noChangeArrowheads="1"/>
            </p:cNvSpPr>
            <p:nvPr/>
          </p:nvSpPr>
          <p:spPr bwMode="auto">
            <a:xfrm>
              <a:off x="3360" y="912"/>
              <a:ext cx="1200" cy="144"/>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Analytical Tool</a:t>
              </a:r>
            </a:p>
          </p:txBody>
        </p:sp>
        <p:sp>
          <p:nvSpPr>
            <p:cNvPr id="6" name="Rectangle 8"/>
            <p:cNvSpPr>
              <a:spLocks noChangeArrowheads="1"/>
            </p:cNvSpPr>
            <p:nvPr/>
          </p:nvSpPr>
          <p:spPr bwMode="auto">
            <a:xfrm>
              <a:off x="576" y="720"/>
              <a:ext cx="1296" cy="144"/>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Category  Fingerprint</a:t>
              </a:r>
            </a:p>
          </p:txBody>
        </p:sp>
        <p:sp>
          <p:nvSpPr>
            <p:cNvPr id="7" name="Rectangle 9"/>
            <p:cNvSpPr>
              <a:spLocks noChangeArrowheads="1"/>
            </p:cNvSpPr>
            <p:nvPr/>
          </p:nvSpPr>
          <p:spPr bwMode="auto">
            <a:xfrm>
              <a:off x="2394" y="3552"/>
              <a:ext cx="1270" cy="358"/>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Threshold cut-off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for matching</a:t>
              </a:r>
            </a:p>
          </p:txBody>
        </p:sp>
        <p:sp>
          <p:nvSpPr>
            <p:cNvPr id="8" name="Rectangle 10"/>
            <p:cNvSpPr>
              <a:spLocks noChangeArrowheads="1"/>
            </p:cNvSpPr>
            <p:nvPr/>
          </p:nvSpPr>
          <p:spPr bwMode="auto">
            <a:xfrm>
              <a:off x="4992" y="808"/>
              <a:ext cx="545" cy="408"/>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Matching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 score</a:t>
              </a:r>
            </a:p>
          </p:txBody>
        </p:sp>
        <p:sp>
          <p:nvSpPr>
            <p:cNvPr id="9" name="Rectangle 12"/>
            <p:cNvSpPr>
              <a:spLocks noChangeArrowheads="1"/>
            </p:cNvSpPr>
            <p:nvPr/>
          </p:nvSpPr>
          <p:spPr bwMode="auto">
            <a:xfrm>
              <a:off x="4080" y="3624"/>
              <a:ext cx="928" cy="182"/>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smtClean="0">
                  <a:ln>
                    <a:noFill/>
                  </a:ln>
                  <a:solidFill>
                    <a:sysClr val="windowText" lastClr="000000"/>
                  </a:solidFill>
                  <a:effectLst/>
                  <a:uLnTx/>
                  <a:uFillTx/>
                  <a:latin typeface="Calibri" pitchFamily="34" charset="0"/>
                </a:rPr>
                <a:t>Compare</a:t>
              </a:r>
            </a:p>
          </p:txBody>
        </p:sp>
        <p:pic>
          <p:nvPicPr>
            <p:cNvPr id="1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912"/>
              <a:ext cx="2022"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4"/>
            <p:cNvSpPr>
              <a:spLocks noChangeShapeType="1"/>
            </p:cNvSpPr>
            <p:nvPr/>
          </p:nvSpPr>
          <p:spPr bwMode="auto">
            <a:xfrm flipH="1" flipV="1">
              <a:off x="1008" y="3312"/>
              <a:ext cx="1392" cy="480"/>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 y="1338"/>
              <a:ext cx="2730" cy="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1"/>
            <p:cNvSpPr>
              <a:spLocks noChangeShapeType="1"/>
            </p:cNvSpPr>
            <p:nvPr/>
          </p:nvSpPr>
          <p:spPr bwMode="auto">
            <a:xfrm flipH="1">
              <a:off x="5136" y="1216"/>
              <a:ext cx="96" cy="560"/>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 name="Line 13"/>
            <p:cNvSpPr>
              <a:spLocks noChangeShapeType="1"/>
            </p:cNvSpPr>
            <p:nvPr/>
          </p:nvSpPr>
          <p:spPr bwMode="auto">
            <a:xfrm flipH="1" flipV="1">
              <a:off x="3264" y="3072"/>
              <a:ext cx="950" cy="553"/>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82741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81"/>
          <p:cNvSpPr>
            <a:spLocks noGrp="1" noChangeArrowheads="1"/>
          </p:cNvSpPr>
          <p:nvPr>
            <p:ph type="ftr" sz="quarter" idx="3"/>
          </p:nvPr>
        </p:nvSpPr>
        <p:spPr/>
        <p:txBody>
          <a:bodyPr/>
          <a:lstStyle/>
          <a:p>
            <a:r>
              <a:rPr lang="en-US"/>
              <a:t>Filename/RPS Number</a:t>
            </a:r>
          </a:p>
        </p:txBody>
      </p:sp>
      <p:sp>
        <p:nvSpPr>
          <p:cNvPr id="23594" name="Rectangle 42"/>
          <p:cNvSpPr>
            <a:spLocks noGrp="1" noChangeArrowheads="1"/>
          </p:cNvSpPr>
          <p:nvPr>
            <p:ph type="ctrTitle"/>
          </p:nvPr>
        </p:nvSpPr>
        <p:spPr/>
        <p:txBody>
          <a:bodyPr/>
          <a:lstStyle/>
          <a:p>
            <a:r>
              <a:rPr lang="en-US"/>
              <a:t>Table Of Contents</a:t>
            </a:r>
          </a:p>
        </p:txBody>
      </p:sp>
      <p:sp>
        <p:nvSpPr>
          <p:cNvPr id="23595" name="Rectangle 43"/>
          <p:cNvSpPr>
            <a:spLocks noGrp="1" noChangeArrowheads="1"/>
          </p:cNvSpPr>
          <p:nvPr>
            <p:ph type="subTitle" idx="1"/>
          </p:nvPr>
        </p:nvSpPr>
        <p:spPr/>
        <p:txBody>
          <a:bodyPr/>
          <a:lstStyle/>
          <a:p>
            <a:r>
              <a:rPr lang="en-US" dirty="0" smtClean="0"/>
              <a:t>Overview of RCDC</a:t>
            </a:r>
          </a:p>
          <a:p>
            <a:r>
              <a:rPr lang="en-US" dirty="0" smtClean="0"/>
              <a:t>How does RCDC Work</a:t>
            </a:r>
          </a:p>
          <a:p>
            <a:r>
              <a:rPr lang="en-US" dirty="0" smtClean="0"/>
              <a:t>Managing Stakeholders</a:t>
            </a:r>
          </a:p>
          <a:p>
            <a:r>
              <a:rPr lang="en-US" dirty="0" smtClean="0"/>
              <a:t>Lessons learned</a:t>
            </a:r>
            <a:endParaRPr lang="en-US" dirty="0"/>
          </a:p>
        </p:txBody>
      </p:sp>
    </p:spTree>
    <p:extLst>
      <p:ext uri="{BB962C8B-B14F-4D97-AF65-F5344CB8AC3E}">
        <p14:creationId xmlns:p14="http://schemas.microsoft.com/office/powerpoint/2010/main" val="2246250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14"/>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Compare Overlapping Concepts</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grpSp>
        <p:nvGrpSpPr>
          <p:cNvPr id="4" name="Group 17"/>
          <p:cNvGrpSpPr>
            <a:grpSpLocks/>
          </p:cNvGrpSpPr>
          <p:nvPr/>
        </p:nvGrpSpPr>
        <p:grpSpPr bwMode="auto">
          <a:xfrm>
            <a:off x="838200" y="1447800"/>
            <a:ext cx="7772400" cy="4572000"/>
            <a:chOff x="816" y="768"/>
            <a:chExt cx="4388" cy="2631"/>
          </a:xfrm>
        </p:grpSpPr>
        <p:pic>
          <p:nvPicPr>
            <p:cNvPr id="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768"/>
              <a:ext cx="4128" cy="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3888" y="1392"/>
              <a:ext cx="1296" cy="311"/>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Category Fingerprint</a:t>
              </a:r>
            </a:p>
          </p:txBody>
        </p:sp>
        <p:sp>
          <p:nvSpPr>
            <p:cNvPr id="7" name="Rectangle 8"/>
            <p:cNvSpPr>
              <a:spLocks noChangeArrowheads="1"/>
            </p:cNvSpPr>
            <p:nvPr/>
          </p:nvSpPr>
          <p:spPr bwMode="auto">
            <a:xfrm>
              <a:off x="3984" y="2112"/>
              <a:ext cx="1025" cy="312"/>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Grant Fingerprint</a:t>
              </a:r>
            </a:p>
          </p:txBody>
        </p:sp>
        <p:sp>
          <p:nvSpPr>
            <p:cNvPr id="8" name="Rectangle 9"/>
            <p:cNvSpPr>
              <a:spLocks noChangeArrowheads="1"/>
            </p:cNvSpPr>
            <p:nvPr/>
          </p:nvSpPr>
          <p:spPr bwMode="auto">
            <a:xfrm>
              <a:off x="3984" y="2880"/>
              <a:ext cx="1220" cy="519"/>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  Match Between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the 2 Fingerprints</a:t>
              </a:r>
            </a:p>
          </p:txBody>
        </p:sp>
        <p:sp>
          <p:nvSpPr>
            <p:cNvPr id="9" name="Line 10"/>
            <p:cNvSpPr>
              <a:spLocks noChangeShapeType="1"/>
            </p:cNvSpPr>
            <p:nvPr/>
          </p:nvSpPr>
          <p:spPr bwMode="auto">
            <a:xfrm flipH="1">
              <a:off x="2880" y="2160"/>
              <a:ext cx="1104" cy="192"/>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Line 11"/>
            <p:cNvSpPr>
              <a:spLocks noChangeShapeType="1"/>
            </p:cNvSpPr>
            <p:nvPr/>
          </p:nvSpPr>
          <p:spPr bwMode="auto">
            <a:xfrm flipH="1">
              <a:off x="2448" y="1536"/>
              <a:ext cx="1440" cy="52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1" name="Line 12"/>
            <p:cNvSpPr>
              <a:spLocks noChangeShapeType="1"/>
            </p:cNvSpPr>
            <p:nvPr/>
          </p:nvSpPr>
          <p:spPr bwMode="auto">
            <a:xfrm flipH="1" flipV="1">
              <a:off x="3216" y="2976"/>
              <a:ext cx="768" cy="192"/>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547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4"/>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Compare Non-overlapping Concepts</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grpSp>
        <p:nvGrpSpPr>
          <p:cNvPr id="4" name="Group 12"/>
          <p:cNvGrpSpPr>
            <a:grpSpLocks/>
          </p:cNvGrpSpPr>
          <p:nvPr/>
        </p:nvGrpSpPr>
        <p:grpSpPr bwMode="auto">
          <a:xfrm>
            <a:off x="685800" y="1600200"/>
            <a:ext cx="8207375" cy="4324350"/>
            <a:chOff x="432" y="768"/>
            <a:chExt cx="5170" cy="2724"/>
          </a:xfrm>
        </p:grpSpPr>
        <p:sp>
          <p:nvSpPr>
            <p:cNvPr id="5" name="Rectangle 6"/>
            <p:cNvSpPr>
              <a:spLocks noChangeArrowheads="1"/>
            </p:cNvSpPr>
            <p:nvPr/>
          </p:nvSpPr>
          <p:spPr bwMode="auto">
            <a:xfrm>
              <a:off x="567" y="3120"/>
              <a:ext cx="1929" cy="360"/>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Muscular Dystrophy FP Concepts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NOT Found in Grant FP</a:t>
              </a:r>
            </a:p>
          </p:txBody>
        </p:sp>
        <p:sp>
          <p:nvSpPr>
            <p:cNvPr id="6" name="Rectangle 7"/>
            <p:cNvSpPr>
              <a:spLocks noChangeArrowheads="1"/>
            </p:cNvSpPr>
            <p:nvPr/>
          </p:nvSpPr>
          <p:spPr bwMode="auto">
            <a:xfrm>
              <a:off x="2736" y="3120"/>
              <a:ext cx="2866" cy="372"/>
            </a:xfrm>
            <a:prstGeom prst="rect">
              <a:avLst/>
            </a:prstGeom>
            <a:solidFill>
              <a:srgbClr val="4F81B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Grant FP Concepts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NOT Found in Muscular Dystrophy FP</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768"/>
              <a:ext cx="5136"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p:cNvSpPr>
              <a:spLocks noChangeShapeType="1"/>
            </p:cNvSpPr>
            <p:nvPr/>
          </p:nvSpPr>
          <p:spPr bwMode="auto">
            <a:xfrm flipH="1" flipV="1">
              <a:off x="3648" y="2640"/>
              <a:ext cx="139" cy="487"/>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 name="Line 8"/>
            <p:cNvSpPr>
              <a:spLocks noChangeShapeType="1"/>
            </p:cNvSpPr>
            <p:nvPr/>
          </p:nvSpPr>
          <p:spPr bwMode="auto">
            <a:xfrm flipH="1" flipV="1">
              <a:off x="1344" y="2640"/>
              <a:ext cx="192" cy="480"/>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412355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AutoShape 10"/>
          <p:cNvSpPr>
            <a:spLocks noChangeArrowheads="1"/>
          </p:cNvSpPr>
          <p:nvPr/>
        </p:nvSpPr>
        <p:spPr bwMode="auto">
          <a:xfrm rot="20881432">
            <a:off x="5486400" y="3900488"/>
            <a:ext cx="1290638" cy="220662"/>
          </a:xfrm>
          <a:prstGeom prst="rightArrow">
            <a:avLst>
              <a:gd name="adj1" fmla="val 41667"/>
              <a:gd name="adj2" fmla="val 233416"/>
            </a:avLst>
          </a:prstGeom>
          <a:solidFill>
            <a:srgbClr val="00CC00">
              <a:alpha val="50195"/>
            </a:srgbClr>
          </a:solidFill>
          <a:ln w="9525">
            <a:solidFill>
              <a:srgbClr val="008080"/>
            </a:solidFill>
            <a:miter lim="800000"/>
            <a:headEnd/>
            <a:tailEnd/>
          </a:ln>
        </p:spPr>
        <p:txBody>
          <a:bodyPr wrap="none" anchor="ctr"/>
          <a:lstStyle/>
          <a:p>
            <a:endParaRPr lang="en-US">
              <a:latin typeface="Calibri" pitchFamily="34"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6588" y="2997200"/>
            <a:ext cx="124301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p:nvSpPr>
        <p:spPr bwMode="auto">
          <a:xfrm>
            <a:off x="6538913" y="4137025"/>
            <a:ext cx="222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50000"/>
              </a:spcBef>
            </a:pPr>
            <a:r>
              <a:rPr lang="en-US" b="1"/>
              <a:t>Projects with matching categories</a:t>
            </a:r>
          </a:p>
        </p:txBody>
      </p:sp>
      <p:sp>
        <p:nvSpPr>
          <p:cNvPr id="6" name="Oval 13"/>
          <p:cNvSpPr>
            <a:spLocks noChangeArrowheads="1"/>
          </p:cNvSpPr>
          <p:nvPr/>
        </p:nvSpPr>
        <p:spPr bwMode="auto">
          <a:xfrm>
            <a:off x="6985000" y="3275013"/>
            <a:ext cx="941388" cy="860425"/>
          </a:xfrm>
          <a:prstGeom prst="ellipse">
            <a:avLst/>
          </a:prstGeom>
          <a:noFill/>
          <a:ln w="9525">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7" name="Text Box 14"/>
          <p:cNvSpPr txBox="1">
            <a:spLocks noChangeArrowheads="1"/>
          </p:cNvSpPr>
          <p:nvPr/>
        </p:nvSpPr>
        <p:spPr bwMode="auto">
          <a:xfrm>
            <a:off x="533400" y="19050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b="1">
                <a:latin typeface="Arial Narrow" pitchFamily="34" charset="0"/>
              </a:rPr>
              <a:t>Project Fingerprints</a:t>
            </a:r>
          </a:p>
        </p:txBody>
      </p:sp>
      <p:sp>
        <p:nvSpPr>
          <p:cNvPr id="8" name="Text Box 15"/>
          <p:cNvSpPr txBox="1">
            <a:spLocks noChangeArrowheads="1"/>
          </p:cNvSpPr>
          <p:nvPr/>
        </p:nvSpPr>
        <p:spPr bwMode="auto">
          <a:xfrm>
            <a:off x="5029200" y="1752600"/>
            <a:ext cx="2362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b="1">
                <a:latin typeface="Arial Narrow" pitchFamily="34" charset="0"/>
              </a:rPr>
              <a:t>Category</a:t>
            </a:r>
          </a:p>
          <a:p>
            <a:pPr algn="ctr"/>
            <a:r>
              <a:rPr lang="en-US" b="1">
                <a:latin typeface="Arial Narrow" pitchFamily="34" charset="0"/>
              </a:rPr>
              <a:t>Fingerprints developed by NIH staff</a:t>
            </a:r>
          </a:p>
        </p:txBody>
      </p:sp>
      <p:pic>
        <p:nvPicPr>
          <p:cNvPr id="9" name="Picture 16"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713" y="1527175"/>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8" y="1606550"/>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8"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3" y="1817688"/>
            <a:ext cx="9906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362200"/>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514600"/>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2697163"/>
            <a:ext cx="9906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2"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892425"/>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3"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3060700"/>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457575"/>
            <a:ext cx="99060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13163"/>
            <a:ext cx="9906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6" descr="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113" y="2049463"/>
            <a:ext cx="9906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57"/>
          <p:cNvGrpSpPr>
            <a:grpSpLocks/>
          </p:cNvGrpSpPr>
          <p:nvPr/>
        </p:nvGrpSpPr>
        <p:grpSpPr bwMode="auto">
          <a:xfrm>
            <a:off x="2362200" y="2368550"/>
            <a:ext cx="6553200" cy="3879850"/>
            <a:chOff x="1470" y="1492"/>
            <a:chExt cx="4128" cy="2444"/>
          </a:xfrm>
        </p:grpSpPr>
        <p:grpSp>
          <p:nvGrpSpPr>
            <p:cNvPr id="21" name="Group 28"/>
            <p:cNvGrpSpPr>
              <a:grpSpLocks/>
            </p:cNvGrpSpPr>
            <p:nvPr/>
          </p:nvGrpSpPr>
          <p:grpSpPr bwMode="auto">
            <a:xfrm>
              <a:off x="1470" y="1492"/>
              <a:ext cx="1590" cy="1432"/>
              <a:chOff x="1470" y="1525"/>
              <a:chExt cx="1590" cy="1432"/>
            </a:xfrm>
          </p:grpSpPr>
          <p:grpSp>
            <p:nvGrpSpPr>
              <p:cNvPr id="39" name="Group 29"/>
              <p:cNvGrpSpPr>
                <a:grpSpLocks/>
              </p:cNvGrpSpPr>
              <p:nvPr/>
            </p:nvGrpSpPr>
            <p:grpSpPr bwMode="auto">
              <a:xfrm>
                <a:off x="2718" y="1525"/>
                <a:ext cx="342" cy="232"/>
                <a:chOff x="2718" y="1525"/>
                <a:chExt cx="342" cy="232"/>
              </a:xfrm>
            </p:grpSpPr>
            <p:sp>
              <p:nvSpPr>
                <p:cNvPr id="44" name="Oval 30"/>
                <p:cNvSpPr>
                  <a:spLocks noChangeArrowheads="1"/>
                </p:cNvSpPr>
                <p:nvPr/>
              </p:nvSpPr>
              <p:spPr bwMode="auto">
                <a:xfrm>
                  <a:off x="2862" y="1525"/>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45" name="Oval 31"/>
                <p:cNvSpPr>
                  <a:spLocks noChangeArrowheads="1"/>
                </p:cNvSpPr>
                <p:nvPr/>
              </p:nvSpPr>
              <p:spPr bwMode="auto">
                <a:xfrm>
                  <a:off x="2968" y="1571"/>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46" name="Oval 32"/>
                <p:cNvSpPr>
                  <a:spLocks noChangeArrowheads="1"/>
                </p:cNvSpPr>
                <p:nvPr/>
              </p:nvSpPr>
              <p:spPr bwMode="auto">
                <a:xfrm>
                  <a:off x="2718" y="1665"/>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47" name="Line 33"/>
                <p:cNvSpPr>
                  <a:spLocks noChangeShapeType="1"/>
                </p:cNvSpPr>
                <p:nvPr/>
              </p:nvSpPr>
              <p:spPr bwMode="auto">
                <a:xfrm>
                  <a:off x="2789" y="1554"/>
                  <a:ext cx="0" cy="9"/>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 name="Group 34"/>
              <p:cNvGrpSpPr>
                <a:grpSpLocks/>
              </p:cNvGrpSpPr>
              <p:nvPr/>
            </p:nvGrpSpPr>
            <p:grpSpPr bwMode="auto">
              <a:xfrm>
                <a:off x="1470" y="2529"/>
                <a:ext cx="192" cy="428"/>
                <a:chOff x="1470" y="2529"/>
                <a:chExt cx="192" cy="428"/>
              </a:xfrm>
            </p:grpSpPr>
            <p:sp>
              <p:nvSpPr>
                <p:cNvPr id="41" name="Oval 35"/>
                <p:cNvSpPr>
                  <a:spLocks noChangeArrowheads="1"/>
                </p:cNvSpPr>
                <p:nvPr/>
              </p:nvSpPr>
              <p:spPr bwMode="auto">
                <a:xfrm>
                  <a:off x="1470" y="2529"/>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42" name="Oval 36"/>
                <p:cNvSpPr>
                  <a:spLocks noChangeArrowheads="1"/>
                </p:cNvSpPr>
                <p:nvPr/>
              </p:nvSpPr>
              <p:spPr bwMode="auto">
                <a:xfrm>
                  <a:off x="1570" y="2865"/>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sp>
              <p:nvSpPr>
                <p:cNvPr id="43" name="Oval 37"/>
                <p:cNvSpPr>
                  <a:spLocks noChangeArrowheads="1"/>
                </p:cNvSpPr>
                <p:nvPr/>
              </p:nvSpPr>
              <p:spPr bwMode="auto">
                <a:xfrm>
                  <a:off x="1522" y="2673"/>
                  <a:ext cx="92" cy="92"/>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itchFamily="34" charset="0"/>
                  </a:endParaRPr>
                </a:p>
              </p:txBody>
            </p:sp>
          </p:grpSp>
        </p:grpSp>
        <p:grpSp>
          <p:nvGrpSpPr>
            <p:cNvPr id="22" name="Group 38"/>
            <p:cNvGrpSpPr>
              <a:grpSpLocks/>
            </p:cNvGrpSpPr>
            <p:nvPr/>
          </p:nvGrpSpPr>
          <p:grpSpPr bwMode="auto">
            <a:xfrm>
              <a:off x="1566" y="1584"/>
              <a:ext cx="4032" cy="2352"/>
              <a:chOff x="1566" y="1617"/>
              <a:chExt cx="4032" cy="2352"/>
            </a:xfrm>
          </p:grpSpPr>
          <p:sp>
            <p:nvSpPr>
              <p:cNvPr id="23" name="Text Box 39"/>
              <p:cNvSpPr txBox="1">
                <a:spLocks noChangeArrowheads="1"/>
              </p:cNvSpPr>
              <p:nvPr/>
            </p:nvSpPr>
            <p:spPr bwMode="auto">
              <a:xfrm>
                <a:off x="1806" y="3219"/>
                <a:ext cx="3792" cy="75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dirty="0">
                    <a:solidFill>
                      <a:srgbClr val="CC0000"/>
                    </a:solidFill>
                    <a:effectLst>
                      <a:outerShdw blurRad="38100" dist="38100" dir="2700000" algn="tl">
                        <a:srgbClr val="C0C0C0"/>
                      </a:outerShdw>
                    </a:effectLst>
                    <a:latin typeface="+mn-lt"/>
                  </a:rPr>
                  <a:t>Matching</a:t>
                </a:r>
                <a:r>
                  <a:rPr lang="en-US" b="1" dirty="0">
                    <a:latin typeface="+mn-lt"/>
                  </a:rPr>
                  <a:t> compares individual </a:t>
                </a:r>
                <a:r>
                  <a:rPr lang="en-US" b="1" u="sng" dirty="0">
                    <a:latin typeface="+mn-lt"/>
                  </a:rPr>
                  <a:t>project</a:t>
                </a:r>
                <a:r>
                  <a:rPr lang="en-US" b="1" dirty="0">
                    <a:latin typeface="+mn-lt"/>
                  </a:rPr>
                  <a:t> fingerprints </a:t>
                </a:r>
                <a:br>
                  <a:rPr lang="en-US" b="1" dirty="0">
                    <a:latin typeface="+mn-lt"/>
                  </a:rPr>
                </a:br>
                <a:r>
                  <a:rPr lang="en-US" b="1" dirty="0">
                    <a:latin typeface="+mn-lt"/>
                  </a:rPr>
                  <a:t>to the </a:t>
                </a:r>
                <a:r>
                  <a:rPr lang="en-US" b="1" u="sng" dirty="0">
                    <a:latin typeface="+mn-lt"/>
                  </a:rPr>
                  <a:t>category</a:t>
                </a:r>
                <a:r>
                  <a:rPr lang="en-US" b="1" dirty="0">
                    <a:latin typeface="+mn-lt"/>
                  </a:rPr>
                  <a:t> fingerprints – the resultant </a:t>
                </a:r>
                <a:r>
                  <a:rPr lang="en-US" b="1" dirty="0">
                    <a:solidFill>
                      <a:srgbClr val="FF0000"/>
                    </a:solidFill>
                    <a:latin typeface="+mn-lt"/>
                  </a:rPr>
                  <a:t>category</a:t>
                </a:r>
                <a:r>
                  <a:rPr lang="en-US" b="1" dirty="0">
                    <a:latin typeface="+mn-lt"/>
                  </a:rPr>
                  <a:t> </a:t>
                </a:r>
                <a:r>
                  <a:rPr lang="en-US" b="1" dirty="0">
                    <a:solidFill>
                      <a:srgbClr val="FF0000"/>
                    </a:solidFill>
                    <a:latin typeface="+mn-lt"/>
                  </a:rPr>
                  <a:t>matching score</a:t>
                </a:r>
                <a:r>
                  <a:rPr lang="en-US" b="1" dirty="0">
                    <a:latin typeface="+mn-lt"/>
                  </a:rPr>
                  <a:t> for a project is a reflection of how closely the project is related to a particular category</a:t>
                </a:r>
              </a:p>
            </p:txBody>
          </p:sp>
          <p:grpSp>
            <p:nvGrpSpPr>
              <p:cNvPr id="24" name="Group 40"/>
              <p:cNvGrpSpPr>
                <a:grpSpLocks/>
              </p:cNvGrpSpPr>
              <p:nvPr/>
            </p:nvGrpSpPr>
            <p:grpSpPr bwMode="auto">
              <a:xfrm>
                <a:off x="1566" y="1617"/>
                <a:ext cx="1761" cy="1296"/>
                <a:chOff x="1566" y="1617"/>
                <a:chExt cx="1761" cy="1296"/>
              </a:xfrm>
            </p:grpSpPr>
            <p:sp>
              <p:nvSpPr>
                <p:cNvPr id="25" name="AutoShape 41"/>
                <p:cNvSpPr>
                  <a:spLocks noChangeArrowheads="1"/>
                </p:cNvSpPr>
                <p:nvPr/>
              </p:nvSpPr>
              <p:spPr bwMode="auto">
                <a:xfrm>
                  <a:off x="1950" y="2385"/>
                  <a:ext cx="503" cy="145"/>
                </a:xfrm>
                <a:prstGeom prst="rightArrow">
                  <a:avLst>
                    <a:gd name="adj1" fmla="val 41667"/>
                    <a:gd name="adj2" fmla="val 135049"/>
                  </a:avLst>
                </a:prstGeom>
                <a:solidFill>
                  <a:srgbClr val="00CC00">
                    <a:alpha val="50195"/>
                  </a:srgbClr>
                </a:solidFill>
                <a:ln w="9525">
                  <a:solidFill>
                    <a:srgbClr val="008080"/>
                  </a:solidFill>
                  <a:miter lim="800000"/>
                  <a:headEnd/>
                  <a:tailEnd/>
                </a:ln>
              </p:spPr>
              <p:txBody>
                <a:bodyPr wrap="none" anchor="ctr"/>
                <a:lstStyle/>
                <a:p>
                  <a:endParaRPr lang="en-US">
                    <a:latin typeface="Calibri" pitchFamily="34" charset="0"/>
                  </a:endParaRPr>
                </a:p>
              </p:txBody>
            </p:sp>
            <p:sp>
              <p:nvSpPr>
                <p:cNvPr id="26" name="AutoShape 42"/>
                <p:cNvSpPr>
                  <a:spLocks noChangeArrowheads="1"/>
                </p:cNvSpPr>
                <p:nvPr/>
              </p:nvSpPr>
              <p:spPr bwMode="auto">
                <a:xfrm rot="5400000">
                  <a:off x="2622" y="2229"/>
                  <a:ext cx="263" cy="144"/>
                </a:xfrm>
                <a:prstGeom prst="rightArrow">
                  <a:avLst>
                    <a:gd name="adj1" fmla="val 41667"/>
                    <a:gd name="adj2" fmla="val 71102"/>
                  </a:avLst>
                </a:prstGeom>
                <a:solidFill>
                  <a:srgbClr val="00CC00">
                    <a:alpha val="50195"/>
                  </a:srgbClr>
                </a:solidFill>
                <a:ln w="9525">
                  <a:solidFill>
                    <a:srgbClr val="008080"/>
                  </a:solidFill>
                  <a:miter lim="800000"/>
                  <a:headEnd/>
                  <a:tailEnd/>
                </a:ln>
              </p:spPr>
              <p:txBody>
                <a:bodyPr wrap="none" anchor="ctr"/>
                <a:lstStyle/>
                <a:p>
                  <a:endParaRPr lang="en-US">
                    <a:latin typeface="Calibri" pitchFamily="34" charset="0"/>
                  </a:endParaRPr>
                </a:p>
              </p:txBody>
            </p:sp>
            <p:grpSp>
              <p:nvGrpSpPr>
                <p:cNvPr id="27" name="Group 43"/>
                <p:cNvGrpSpPr>
                  <a:grpSpLocks/>
                </p:cNvGrpSpPr>
                <p:nvPr/>
              </p:nvGrpSpPr>
              <p:grpSpPr bwMode="auto">
                <a:xfrm>
                  <a:off x="1566" y="1617"/>
                  <a:ext cx="1442" cy="1296"/>
                  <a:chOff x="1566" y="1617"/>
                  <a:chExt cx="1442" cy="1296"/>
                </a:xfrm>
              </p:grpSpPr>
              <p:grpSp>
                <p:nvGrpSpPr>
                  <p:cNvPr id="31" name="Group 44"/>
                  <p:cNvGrpSpPr>
                    <a:grpSpLocks/>
                  </p:cNvGrpSpPr>
                  <p:nvPr/>
                </p:nvGrpSpPr>
                <p:grpSpPr bwMode="auto">
                  <a:xfrm>
                    <a:off x="1566" y="2572"/>
                    <a:ext cx="1314" cy="341"/>
                    <a:chOff x="1566" y="2572"/>
                    <a:chExt cx="1314" cy="341"/>
                  </a:xfrm>
                </p:grpSpPr>
                <p:sp>
                  <p:nvSpPr>
                    <p:cNvPr id="36" name="Line 45"/>
                    <p:cNvSpPr>
                      <a:spLocks noChangeShapeType="1"/>
                    </p:cNvSpPr>
                    <p:nvPr/>
                  </p:nvSpPr>
                  <p:spPr bwMode="auto">
                    <a:xfrm flipV="1">
                      <a:off x="1662" y="2606"/>
                      <a:ext cx="1218" cy="30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6"/>
                    <p:cNvSpPr>
                      <a:spLocks noChangeShapeType="1"/>
                    </p:cNvSpPr>
                    <p:nvPr/>
                  </p:nvSpPr>
                  <p:spPr bwMode="auto">
                    <a:xfrm>
                      <a:off x="1566" y="2572"/>
                      <a:ext cx="1314" cy="2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47"/>
                    <p:cNvSpPr>
                      <a:spLocks noChangeShapeType="1"/>
                    </p:cNvSpPr>
                    <p:nvPr/>
                  </p:nvSpPr>
                  <p:spPr bwMode="auto">
                    <a:xfrm flipV="1">
                      <a:off x="1614" y="2605"/>
                      <a:ext cx="1220" cy="11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 name="Group 48"/>
                  <p:cNvGrpSpPr>
                    <a:grpSpLocks/>
                  </p:cNvGrpSpPr>
                  <p:nvPr/>
                </p:nvGrpSpPr>
                <p:grpSpPr bwMode="auto">
                  <a:xfrm>
                    <a:off x="2766" y="1617"/>
                    <a:ext cx="242" cy="1016"/>
                    <a:chOff x="2766" y="1617"/>
                    <a:chExt cx="242" cy="1016"/>
                  </a:xfrm>
                </p:grpSpPr>
                <p:sp>
                  <p:nvSpPr>
                    <p:cNvPr id="33" name="Line 49"/>
                    <p:cNvSpPr>
                      <a:spLocks noChangeShapeType="1"/>
                    </p:cNvSpPr>
                    <p:nvPr/>
                  </p:nvSpPr>
                  <p:spPr bwMode="auto">
                    <a:xfrm flipH="1">
                      <a:off x="2880" y="1646"/>
                      <a:ext cx="128" cy="96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50"/>
                    <p:cNvSpPr>
                      <a:spLocks noChangeShapeType="1"/>
                    </p:cNvSpPr>
                    <p:nvPr/>
                  </p:nvSpPr>
                  <p:spPr bwMode="auto">
                    <a:xfrm flipH="1">
                      <a:off x="2871" y="1617"/>
                      <a:ext cx="39" cy="100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51"/>
                    <p:cNvSpPr>
                      <a:spLocks noChangeShapeType="1"/>
                    </p:cNvSpPr>
                    <p:nvPr/>
                  </p:nvSpPr>
                  <p:spPr bwMode="auto">
                    <a:xfrm>
                      <a:off x="2766" y="1761"/>
                      <a:ext cx="114" cy="87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 name="Group 52"/>
                <p:cNvGrpSpPr>
                  <a:grpSpLocks/>
                </p:cNvGrpSpPr>
                <p:nvPr/>
              </p:nvGrpSpPr>
              <p:grpSpPr bwMode="auto">
                <a:xfrm>
                  <a:off x="2539" y="2431"/>
                  <a:ext cx="788" cy="430"/>
                  <a:chOff x="2539" y="2962"/>
                  <a:chExt cx="788" cy="430"/>
                </a:xfrm>
              </p:grpSpPr>
              <p:sp>
                <p:nvSpPr>
                  <p:cNvPr id="29" name="Rectangle 53"/>
                  <p:cNvSpPr>
                    <a:spLocks noChangeArrowheads="1"/>
                  </p:cNvSpPr>
                  <p:nvPr/>
                </p:nvSpPr>
                <p:spPr bwMode="auto">
                  <a:xfrm>
                    <a:off x="2542" y="2962"/>
                    <a:ext cx="750" cy="430"/>
                  </a:xfrm>
                  <a:prstGeom prst="rect">
                    <a:avLst/>
                  </a:prstGeom>
                  <a:solidFill>
                    <a:schemeClr val="bg1"/>
                  </a:solidFill>
                  <a:ln w="9525">
                    <a:solidFill>
                      <a:srgbClr val="008080"/>
                    </a:solidFill>
                    <a:miter lim="800000"/>
                    <a:headEnd/>
                    <a:tailEnd/>
                  </a:ln>
                </p:spPr>
                <p:txBody>
                  <a:bodyPr wrap="none" anchor="ctr"/>
                  <a:lstStyle/>
                  <a:p>
                    <a:endParaRPr lang="en-US">
                      <a:latin typeface="Calibri" pitchFamily="34" charset="0"/>
                    </a:endParaRPr>
                  </a:p>
                </p:txBody>
              </p:sp>
              <p:sp>
                <p:nvSpPr>
                  <p:cNvPr id="30" name="Text Box 54"/>
                  <p:cNvSpPr txBox="1">
                    <a:spLocks noChangeArrowheads="1"/>
                  </p:cNvSpPr>
                  <p:nvPr/>
                </p:nvSpPr>
                <p:spPr bwMode="auto">
                  <a:xfrm>
                    <a:off x="2539" y="2976"/>
                    <a:ext cx="788" cy="404"/>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b="1">
                        <a:solidFill>
                          <a:srgbClr val="CC0000"/>
                        </a:solidFill>
                        <a:effectLst>
                          <a:outerShdw blurRad="38100" dist="38100" dir="2700000" algn="tl">
                            <a:srgbClr val="C0C0C0"/>
                          </a:outerShdw>
                        </a:effectLst>
                        <a:latin typeface="+mn-lt"/>
                      </a:rPr>
                      <a:t>Matching </a:t>
                    </a:r>
                  </a:p>
                  <a:p>
                    <a:pPr fontAlgn="auto">
                      <a:spcBef>
                        <a:spcPts val="0"/>
                      </a:spcBef>
                      <a:spcAft>
                        <a:spcPts val="0"/>
                      </a:spcAft>
                      <a:defRPr/>
                    </a:pPr>
                    <a:r>
                      <a:rPr lang="en-US" b="1">
                        <a:solidFill>
                          <a:srgbClr val="CC0000"/>
                        </a:solidFill>
                        <a:effectLst>
                          <a:outerShdw blurRad="38100" dist="38100" dir="2700000" algn="tl">
                            <a:srgbClr val="C0C0C0"/>
                          </a:outerShdw>
                        </a:effectLst>
                        <a:latin typeface="+mn-lt"/>
                      </a:rPr>
                      <a:t>Process </a:t>
                    </a:r>
                  </a:p>
                </p:txBody>
              </p:sp>
            </p:grpSp>
          </p:grpSp>
        </p:grpSp>
      </p:grpSp>
      <p:sp>
        <p:nvSpPr>
          <p:cNvPr id="48" name="Rectangle 55"/>
          <p:cNvSpPr>
            <a:spLocks noChangeArrowheads="1"/>
          </p:cNvSpPr>
          <p:nvPr/>
        </p:nvSpPr>
        <p:spPr bwMode="auto">
          <a:xfrm>
            <a:off x="6934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59DFB1B6-4B7E-4CB3-8A8D-6EBA5F4C0D23}" type="slidenum">
              <a:rPr lang="en-US" sz="1200" b="1">
                <a:latin typeface="Calibri" pitchFamily="34" charset="0"/>
              </a:rPr>
              <a:pPr algn="r"/>
              <a:t>21</a:t>
            </a:fld>
            <a:endParaRPr lang="en-US" sz="1200" b="1">
              <a:latin typeface="Calibri" pitchFamily="34" charset="0"/>
            </a:endParaRPr>
          </a:p>
        </p:txBody>
      </p:sp>
      <p:sp>
        <p:nvSpPr>
          <p:cNvPr id="49" name="Title 50"/>
          <p:cNvSpPr txBox="1">
            <a:spLocks/>
          </p:cNvSpPr>
          <p:nvPr/>
        </p:nvSpPr>
        <p:spPr>
          <a:xfrm>
            <a:off x="1828800" y="304800"/>
            <a:ext cx="6858000" cy="1066800"/>
          </a:xfrm>
          <a:prstGeom prst="rect">
            <a:avLst/>
          </a:prstGeom>
        </p:spPr>
        <p:txBody>
          <a:bodyPr rtlCol="0">
            <a:normAutofit fontScale="97500"/>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pPr fontAlgn="auto">
              <a:spcAft>
                <a:spcPts val="0"/>
              </a:spcAft>
              <a:defRPr/>
            </a:pPr>
            <a:r>
              <a:rPr lang="en-US" smtClean="0"/>
              <a:t>Comparing a </a:t>
            </a:r>
            <a:r>
              <a:rPr lang="en-US" u="sng" smtClean="0"/>
              <a:t>Project</a:t>
            </a:r>
            <a:r>
              <a:rPr lang="en-US" smtClean="0"/>
              <a:t> Fingerprint</a:t>
            </a:r>
            <a:br>
              <a:rPr lang="en-US" smtClean="0"/>
            </a:br>
            <a:r>
              <a:rPr lang="en-US" smtClean="0"/>
              <a:t>to the </a:t>
            </a:r>
            <a:r>
              <a:rPr lang="en-US" u="sng" smtClean="0"/>
              <a:t>Category</a:t>
            </a:r>
            <a:r>
              <a:rPr lang="en-US" smtClean="0"/>
              <a:t> Fingerprint</a:t>
            </a:r>
            <a:endParaRPr lang="en-US" dirty="0" smtClean="0"/>
          </a:p>
        </p:txBody>
      </p:sp>
    </p:spTree>
    <p:extLst>
      <p:ext uri="{BB962C8B-B14F-4D97-AF65-F5344CB8AC3E}">
        <p14:creationId xmlns:p14="http://schemas.microsoft.com/office/powerpoint/2010/main" val="1706434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4"/>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Effect of Threshold</a:t>
            </a:r>
          </a:p>
        </p:txBody>
      </p:sp>
      <p:sp>
        <p:nvSpPr>
          <p:cNvPr id="4" name="Rectangle 5"/>
          <p:cNvSpPr txBox="1">
            <a:spLocks noChangeArrowheads="1"/>
          </p:cNvSpPr>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ysClr val="windowText" lastClr="000000"/>
                </a:solidFill>
                <a:effectLst/>
                <a:uLnTx/>
                <a:uFillTx/>
                <a:latin typeface="Calibri"/>
                <a:ea typeface="+mn-ea"/>
                <a:cs typeface="+mn-cs"/>
              </a:rPr>
              <a:t>Matching Score Threshold -- A value set (empirically) for a category to separate projects that are within a category from those that are not.</a:t>
            </a:r>
          </a:p>
          <a:p>
            <a:pPr marL="457200" marR="0" lvl="1" indent="-231775"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800" b="0" i="0" u="none" strike="noStrike" kern="1200" cap="none" spc="0" normalizeH="0" baseline="0" noProof="0" smtClean="0">
                <a:ln>
                  <a:noFill/>
                </a:ln>
                <a:solidFill>
                  <a:sysClr val="windowText" lastClr="000000"/>
                </a:solidFill>
                <a:effectLst/>
                <a:uLnTx/>
                <a:uFillTx/>
                <a:latin typeface="Calibri"/>
                <a:ea typeface="+mn-ea"/>
                <a:cs typeface="+mn-cs"/>
              </a:rPr>
              <a:t>The Category Matching Score Threshold is set to minimize the overlap between scientifically defensible grants and non-defensible grants</a:t>
            </a:r>
          </a:p>
        </p:txBody>
      </p:sp>
      <p:grpSp>
        <p:nvGrpSpPr>
          <p:cNvPr id="5" name="Group 21"/>
          <p:cNvGrpSpPr>
            <a:grpSpLocks/>
          </p:cNvGrpSpPr>
          <p:nvPr/>
        </p:nvGrpSpPr>
        <p:grpSpPr bwMode="auto">
          <a:xfrm>
            <a:off x="1524000" y="2895600"/>
            <a:ext cx="6553200" cy="3276600"/>
            <a:chOff x="720" y="1968"/>
            <a:chExt cx="4176" cy="2070"/>
          </a:xfrm>
        </p:grpSpPr>
        <p:sp>
          <p:nvSpPr>
            <p:cNvPr id="6" name="Freeform 6"/>
            <p:cNvSpPr>
              <a:spLocks/>
            </p:cNvSpPr>
            <p:nvPr/>
          </p:nvSpPr>
          <p:spPr bwMode="auto">
            <a:xfrm>
              <a:off x="2739" y="2880"/>
              <a:ext cx="1215" cy="720"/>
            </a:xfrm>
            <a:custGeom>
              <a:avLst/>
              <a:gdLst>
                <a:gd name="T0" fmla="*/ 0 w 2127"/>
                <a:gd name="T1" fmla="*/ 943 h 958"/>
                <a:gd name="T2" fmla="*/ 322 w 2127"/>
                <a:gd name="T3" fmla="*/ 907 h 958"/>
                <a:gd name="T4" fmla="*/ 640 w 2127"/>
                <a:gd name="T5" fmla="*/ 635 h 958"/>
                <a:gd name="T6" fmla="*/ 866 w 2127"/>
                <a:gd name="T7" fmla="*/ 136 h 958"/>
                <a:gd name="T8" fmla="*/ 1093 w 2127"/>
                <a:gd name="T9" fmla="*/ 0 h 958"/>
                <a:gd name="T10" fmla="*/ 1320 w 2127"/>
                <a:gd name="T11" fmla="*/ 136 h 958"/>
                <a:gd name="T12" fmla="*/ 1495 w 2127"/>
                <a:gd name="T13" fmla="*/ 649 h 958"/>
                <a:gd name="T14" fmla="*/ 1814 w 2127"/>
                <a:gd name="T15" fmla="*/ 906 h 958"/>
                <a:gd name="T16" fmla="*/ 2127 w 2127"/>
                <a:gd name="T17" fmla="*/ 943 h 9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7"/>
                <a:gd name="T28" fmla="*/ 0 h 958"/>
                <a:gd name="T29" fmla="*/ 2127 w 2127"/>
                <a:gd name="T30" fmla="*/ 958 h 9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7" h="958">
                  <a:moveTo>
                    <a:pt x="0" y="943"/>
                  </a:moveTo>
                  <a:cubicBezTo>
                    <a:pt x="54" y="938"/>
                    <a:pt x="215" y="958"/>
                    <a:pt x="322" y="907"/>
                  </a:cubicBezTo>
                  <a:cubicBezTo>
                    <a:pt x="429" y="856"/>
                    <a:pt x="549" y="764"/>
                    <a:pt x="640" y="635"/>
                  </a:cubicBezTo>
                  <a:cubicBezTo>
                    <a:pt x="731" y="506"/>
                    <a:pt x="791" y="242"/>
                    <a:pt x="866" y="136"/>
                  </a:cubicBezTo>
                  <a:cubicBezTo>
                    <a:pt x="941" y="30"/>
                    <a:pt x="1017" y="0"/>
                    <a:pt x="1093" y="0"/>
                  </a:cubicBezTo>
                  <a:cubicBezTo>
                    <a:pt x="1169" y="0"/>
                    <a:pt x="1253" y="28"/>
                    <a:pt x="1320" y="136"/>
                  </a:cubicBezTo>
                  <a:cubicBezTo>
                    <a:pt x="1387" y="244"/>
                    <a:pt x="1413" y="521"/>
                    <a:pt x="1495" y="649"/>
                  </a:cubicBezTo>
                  <a:cubicBezTo>
                    <a:pt x="1577" y="777"/>
                    <a:pt x="1709" y="857"/>
                    <a:pt x="1814" y="906"/>
                  </a:cubicBezTo>
                  <a:cubicBezTo>
                    <a:pt x="1919" y="955"/>
                    <a:pt x="2062" y="935"/>
                    <a:pt x="2127" y="943"/>
                  </a:cubicBezTo>
                </a:path>
              </a:pathLst>
            </a:custGeom>
            <a:solidFill>
              <a:srgbClr val="6699FF">
                <a:alpha val="50195"/>
              </a:srgbClr>
            </a:solidFill>
            <a:ln w="9525">
              <a:solidFill>
                <a:sysClr val="windowText" lastClr="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7" name="Line 7"/>
            <p:cNvSpPr>
              <a:spLocks noChangeShapeType="1"/>
            </p:cNvSpPr>
            <p:nvPr/>
          </p:nvSpPr>
          <p:spPr bwMode="auto">
            <a:xfrm>
              <a:off x="1056" y="1968"/>
              <a:ext cx="6" cy="1624"/>
            </a:xfrm>
            <a:prstGeom prst="line">
              <a:avLst/>
            </a:prstGeom>
            <a:noFill/>
            <a:ln w="9525">
              <a:solidFill>
                <a:sysClr val="windowText" lastClr="000000"/>
              </a:solidFill>
              <a:round/>
              <a:headEnd type="arrow" w="med" len="me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Text Box 8"/>
            <p:cNvSpPr txBox="1">
              <a:spLocks noChangeArrowheads="1"/>
            </p:cNvSpPr>
            <p:nvPr/>
          </p:nvSpPr>
          <p:spPr bwMode="auto">
            <a:xfrm>
              <a:off x="3312" y="292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Calibri" pitchFamily="34" charset="0"/>
                </a:rPr>
                <a:t>In Category</a:t>
              </a:r>
              <a:endParaRPr kumimoji="0" lang="en-GB" sz="2000" b="1"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9" name="Text Box 9"/>
            <p:cNvSpPr txBox="1">
              <a:spLocks noChangeArrowheads="1"/>
            </p:cNvSpPr>
            <p:nvPr/>
          </p:nvSpPr>
          <p:spPr bwMode="auto">
            <a:xfrm>
              <a:off x="1968" y="3840"/>
              <a:ext cx="816" cy="198"/>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pitchFamily="34" charset="0"/>
                </a:rPr>
                <a:t>false negative</a:t>
              </a:r>
              <a:endParaRPr kumimoji="0" lang="en-GB" sz="14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0" name="Text Box 10"/>
            <p:cNvSpPr txBox="1">
              <a:spLocks noChangeArrowheads="1"/>
            </p:cNvSpPr>
            <p:nvPr/>
          </p:nvSpPr>
          <p:spPr bwMode="auto">
            <a:xfrm>
              <a:off x="3072" y="3834"/>
              <a:ext cx="816" cy="198"/>
            </a:xfrm>
            <a:prstGeom prst="rect">
              <a:avLst/>
            </a:prstGeom>
            <a:noFill/>
            <a:ln w="9525">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latin typeface="Calibri" pitchFamily="34" charset="0"/>
                </a:rPr>
                <a:t>false positive</a:t>
              </a:r>
              <a:endParaRPr kumimoji="0" lang="en-GB" sz="14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1" name="Line 11"/>
            <p:cNvSpPr>
              <a:spLocks noChangeShapeType="1"/>
            </p:cNvSpPr>
            <p:nvPr/>
          </p:nvSpPr>
          <p:spPr bwMode="auto">
            <a:xfrm flipV="1">
              <a:off x="2592" y="3600"/>
              <a:ext cx="384" cy="24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2" name="Line 12"/>
            <p:cNvSpPr>
              <a:spLocks noChangeShapeType="1"/>
            </p:cNvSpPr>
            <p:nvPr/>
          </p:nvSpPr>
          <p:spPr bwMode="auto">
            <a:xfrm flipH="1" flipV="1">
              <a:off x="3168" y="3600"/>
              <a:ext cx="288" cy="240"/>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Freeform 13"/>
            <p:cNvSpPr>
              <a:spLocks/>
            </p:cNvSpPr>
            <p:nvPr/>
          </p:nvSpPr>
          <p:spPr bwMode="auto">
            <a:xfrm>
              <a:off x="1344" y="2160"/>
              <a:ext cx="2127" cy="1448"/>
            </a:xfrm>
            <a:custGeom>
              <a:avLst/>
              <a:gdLst>
                <a:gd name="T0" fmla="*/ 0 w 2127"/>
                <a:gd name="T1" fmla="*/ 943 h 958"/>
                <a:gd name="T2" fmla="*/ 322 w 2127"/>
                <a:gd name="T3" fmla="*/ 907 h 958"/>
                <a:gd name="T4" fmla="*/ 640 w 2127"/>
                <a:gd name="T5" fmla="*/ 635 h 958"/>
                <a:gd name="T6" fmla="*/ 866 w 2127"/>
                <a:gd name="T7" fmla="*/ 136 h 958"/>
                <a:gd name="T8" fmla="*/ 1093 w 2127"/>
                <a:gd name="T9" fmla="*/ 0 h 958"/>
                <a:gd name="T10" fmla="*/ 1320 w 2127"/>
                <a:gd name="T11" fmla="*/ 136 h 958"/>
                <a:gd name="T12" fmla="*/ 1495 w 2127"/>
                <a:gd name="T13" fmla="*/ 649 h 958"/>
                <a:gd name="T14" fmla="*/ 1814 w 2127"/>
                <a:gd name="T15" fmla="*/ 906 h 958"/>
                <a:gd name="T16" fmla="*/ 2127 w 2127"/>
                <a:gd name="T17" fmla="*/ 943 h 9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7"/>
                <a:gd name="T28" fmla="*/ 0 h 958"/>
                <a:gd name="T29" fmla="*/ 2127 w 2127"/>
                <a:gd name="T30" fmla="*/ 958 h 9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7" h="958">
                  <a:moveTo>
                    <a:pt x="0" y="943"/>
                  </a:moveTo>
                  <a:cubicBezTo>
                    <a:pt x="54" y="938"/>
                    <a:pt x="215" y="958"/>
                    <a:pt x="322" y="907"/>
                  </a:cubicBezTo>
                  <a:cubicBezTo>
                    <a:pt x="429" y="856"/>
                    <a:pt x="549" y="764"/>
                    <a:pt x="640" y="635"/>
                  </a:cubicBezTo>
                  <a:cubicBezTo>
                    <a:pt x="731" y="506"/>
                    <a:pt x="791" y="242"/>
                    <a:pt x="866" y="136"/>
                  </a:cubicBezTo>
                  <a:cubicBezTo>
                    <a:pt x="941" y="30"/>
                    <a:pt x="1017" y="0"/>
                    <a:pt x="1093" y="0"/>
                  </a:cubicBezTo>
                  <a:cubicBezTo>
                    <a:pt x="1169" y="0"/>
                    <a:pt x="1253" y="28"/>
                    <a:pt x="1320" y="136"/>
                  </a:cubicBezTo>
                  <a:cubicBezTo>
                    <a:pt x="1387" y="244"/>
                    <a:pt x="1413" y="521"/>
                    <a:pt x="1495" y="649"/>
                  </a:cubicBezTo>
                  <a:cubicBezTo>
                    <a:pt x="1577" y="777"/>
                    <a:pt x="1709" y="857"/>
                    <a:pt x="1814" y="906"/>
                  </a:cubicBezTo>
                  <a:cubicBezTo>
                    <a:pt x="1919" y="955"/>
                    <a:pt x="2062" y="935"/>
                    <a:pt x="2127" y="943"/>
                  </a:cubicBezTo>
                </a:path>
              </a:pathLst>
            </a:custGeom>
            <a:solidFill>
              <a:srgbClr val="5B11C9">
                <a:alpha val="50195"/>
              </a:srgbClr>
            </a:solidFill>
            <a:ln w="9525">
              <a:solidFill>
                <a:sysClr val="windowText" lastClr="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4" name="Text Box 14"/>
            <p:cNvSpPr txBox="1">
              <a:spLocks noChangeArrowheads="1"/>
            </p:cNvSpPr>
            <p:nvPr/>
          </p:nvSpPr>
          <p:spPr bwMode="auto">
            <a:xfrm>
              <a:off x="1236" y="2678"/>
              <a:ext cx="1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Calibri" pitchFamily="34" charset="0"/>
                </a:rPr>
                <a:t>Not in category</a:t>
              </a:r>
              <a:endParaRPr kumimoji="0" lang="en-GB" sz="2000" b="1"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5" name="Line 16"/>
            <p:cNvSpPr>
              <a:spLocks noChangeShapeType="1"/>
            </p:cNvSpPr>
            <p:nvPr/>
          </p:nvSpPr>
          <p:spPr bwMode="auto">
            <a:xfrm>
              <a:off x="1056" y="3592"/>
              <a:ext cx="3792" cy="0"/>
            </a:xfrm>
            <a:prstGeom prst="line">
              <a:avLst/>
            </a:prstGeom>
            <a:noFill/>
            <a:ln w="2857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6" name="Text Box 17"/>
            <p:cNvSpPr txBox="1">
              <a:spLocks noChangeArrowheads="1"/>
            </p:cNvSpPr>
            <p:nvPr/>
          </p:nvSpPr>
          <p:spPr bwMode="auto">
            <a:xfrm>
              <a:off x="3708" y="3600"/>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0000CC"/>
                  </a:solidFill>
                  <a:effectLst/>
                  <a:uLnTx/>
                  <a:uFillTx/>
                  <a:latin typeface="Calibri" pitchFamily="34" charset="0"/>
                </a:rPr>
                <a:t>Matching Score</a:t>
              </a:r>
            </a:p>
          </p:txBody>
        </p:sp>
        <p:sp>
          <p:nvSpPr>
            <p:cNvPr id="17" name="Text Box 18"/>
            <p:cNvSpPr txBox="1">
              <a:spLocks noChangeArrowheads="1"/>
            </p:cNvSpPr>
            <p:nvPr/>
          </p:nvSpPr>
          <p:spPr bwMode="auto">
            <a:xfrm>
              <a:off x="2736" y="2457"/>
              <a:ext cx="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rgbClr val="0000CC"/>
                  </a:solidFill>
                  <a:effectLst/>
                  <a:uLnTx/>
                  <a:uFillTx/>
                  <a:latin typeface="Calibri" pitchFamily="34" charset="0"/>
                </a:rPr>
                <a:t>Threshold</a:t>
              </a:r>
            </a:p>
          </p:txBody>
        </p:sp>
        <p:sp>
          <p:nvSpPr>
            <p:cNvPr id="18" name="Line 19"/>
            <p:cNvSpPr>
              <a:spLocks noChangeShapeType="1"/>
            </p:cNvSpPr>
            <p:nvPr/>
          </p:nvSpPr>
          <p:spPr bwMode="auto">
            <a:xfrm flipH="1">
              <a:off x="3048" y="2640"/>
              <a:ext cx="24" cy="11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9" name="Text Box 20"/>
            <p:cNvSpPr txBox="1">
              <a:spLocks noChangeArrowheads="1"/>
            </p:cNvSpPr>
            <p:nvPr/>
          </p:nvSpPr>
          <p:spPr bwMode="auto">
            <a:xfrm rot="-5400000">
              <a:off x="222" y="2802"/>
              <a:ext cx="1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Number of grants</a:t>
              </a:r>
            </a:p>
          </p:txBody>
        </p:sp>
      </p:grpSp>
    </p:spTree>
    <p:extLst>
      <p:ext uri="{BB962C8B-B14F-4D97-AF65-F5344CB8AC3E}">
        <p14:creationId xmlns:p14="http://schemas.microsoft.com/office/powerpoint/2010/main" val="2734063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81"/>
          <p:cNvSpPr>
            <a:spLocks noGrp="1" noChangeArrowheads="1"/>
          </p:cNvSpPr>
          <p:nvPr>
            <p:ph type="ftr" sz="quarter" idx="3"/>
          </p:nvPr>
        </p:nvSpPr>
        <p:spPr/>
        <p:txBody>
          <a:bodyPr/>
          <a:lstStyle/>
          <a:p>
            <a:r>
              <a:rPr lang="en-US"/>
              <a:t>Filename/RPS Number</a:t>
            </a:r>
          </a:p>
        </p:txBody>
      </p:sp>
      <p:sp>
        <p:nvSpPr>
          <p:cNvPr id="23594" name="Rectangle 42"/>
          <p:cNvSpPr>
            <a:spLocks noGrp="1" noChangeArrowheads="1"/>
          </p:cNvSpPr>
          <p:nvPr>
            <p:ph type="ctrTitle"/>
          </p:nvPr>
        </p:nvSpPr>
        <p:spPr/>
        <p:txBody>
          <a:bodyPr/>
          <a:lstStyle/>
          <a:p>
            <a:r>
              <a:rPr lang="en-US"/>
              <a:t>Table Of Contents</a:t>
            </a:r>
          </a:p>
        </p:txBody>
      </p:sp>
      <p:sp>
        <p:nvSpPr>
          <p:cNvPr id="23595" name="Rectangle 43"/>
          <p:cNvSpPr>
            <a:spLocks noGrp="1" noChangeArrowheads="1"/>
          </p:cNvSpPr>
          <p:nvPr>
            <p:ph type="subTitle" idx="1"/>
          </p:nvPr>
        </p:nvSpPr>
        <p:spPr/>
        <p:txBody>
          <a:bodyPr/>
          <a:lstStyle/>
          <a:p>
            <a:r>
              <a:rPr lang="en-US" dirty="0" smtClean="0"/>
              <a:t>Overview of RCDC</a:t>
            </a:r>
          </a:p>
          <a:p>
            <a:r>
              <a:rPr lang="en-US" dirty="0" smtClean="0"/>
              <a:t>How does RCDC Work</a:t>
            </a:r>
          </a:p>
          <a:p>
            <a:r>
              <a:rPr lang="en-US" dirty="0" smtClean="0"/>
              <a:t>Managing Stakeholders</a:t>
            </a:r>
          </a:p>
          <a:p>
            <a:r>
              <a:rPr lang="en-US" dirty="0" smtClean="0"/>
              <a:t>Lessons learned</a:t>
            </a:r>
            <a:endParaRPr lang="en-US" dirty="0"/>
          </a:p>
        </p:txBody>
      </p:sp>
      <p:sp>
        <p:nvSpPr>
          <p:cNvPr id="5" name="Rectangle 7"/>
          <p:cNvSpPr>
            <a:spLocks noChangeArrowheads="1"/>
          </p:cNvSpPr>
          <p:nvPr/>
        </p:nvSpPr>
        <p:spPr bwMode="auto">
          <a:xfrm>
            <a:off x="1553481" y="3657600"/>
            <a:ext cx="6858000" cy="381000"/>
          </a:xfrm>
          <a:prstGeom prst="rect">
            <a:avLst/>
          </a:prstGeom>
          <a:noFill/>
          <a:ln w="38100">
            <a:solidFill>
              <a:srgbClr val="0B1F65"/>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760897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28600"/>
            <a:ext cx="8985250" cy="533400"/>
          </a:xfrm>
        </p:spPr>
        <p:txBody>
          <a:bodyPr/>
          <a:lstStyle/>
          <a:p>
            <a:r>
              <a:rPr lang="en-US" dirty="0" smtClean="0"/>
              <a:t>Stakeholder Management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45439053"/>
              </p:ext>
            </p:extLst>
          </p:nvPr>
        </p:nvGraphicFramePr>
        <p:xfrm>
          <a:off x="684212" y="990600"/>
          <a:ext cx="8763000" cy="506476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Issue</a:t>
                      </a:r>
                      <a:endParaRPr lang="en-US" dirty="0"/>
                    </a:p>
                  </a:txBody>
                  <a:tcPr/>
                </a:tc>
                <a:tc>
                  <a:txBody>
                    <a:bodyPr/>
                    <a:lstStyle/>
                    <a:p>
                      <a:r>
                        <a:rPr lang="en-US" dirty="0" smtClean="0"/>
                        <a:t>Resolution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initial pushback from NIH institute mid-level staff</a:t>
                      </a:r>
                    </a:p>
                  </a:txBody>
                  <a:tcPr/>
                </a:tc>
                <a:tc>
                  <a:txBody>
                    <a:bodyPr/>
                    <a:lstStyle/>
                    <a:p>
                      <a:r>
                        <a:rPr lang="en-US" sz="1600" dirty="0" smtClean="0"/>
                        <a:t>Developed</a:t>
                      </a:r>
                      <a:r>
                        <a:rPr lang="en-US" sz="1600" baseline="0" dirty="0" smtClean="0"/>
                        <a:t> a clear message that the tool was not replacing them, rather would make their work more efficient</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Skepticism from small vocal groups within NCI, CIT and NLM</a:t>
                      </a:r>
                    </a:p>
                  </a:txBody>
                  <a:tcPr/>
                </a:tc>
                <a:tc>
                  <a:txBody>
                    <a:bodyPr/>
                    <a:lstStyle/>
                    <a:p>
                      <a:r>
                        <a:rPr lang="en-US" sz="1600" dirty="0" smtClean="0"/>
                        <a:t>Work closely with them.  Invite them to join advisory and power user</a:t>
                      </a:r>
                      <a:r>
                        <a:rPr lang="en-US" sz="1600" baseline="0" dirty="0" smtClean="0"/>
                        <a:t> groups</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Need for a project champion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High level support from NIH Director, Dr. </a:t>
                      </a:r>
                      <a:r>
                        <a:rPr lang="en-US" sz="1600" dirty="0" err="1" smtClean="0"/>
                        <a:t>Zerhouni</a:t>
                      </a:r>
                      <a:r>
                        <a:rPr lang="en-US" sz="1600" dirty="0" smtClean="0"/>
                        <a:t>, as well as, the Budget Office and smaller Institutes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Need to show scientific</a:t>
                      </a:r>
                      <a:r>
                        <a:rPr lang="en-US" sz="1600" baseline="0" dirty="0" smtClean="0"/>
                        <a:t> relevance</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Scientific program staff were quick to see the potential and were key to buy-in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Need for support out</a:t>
                      </a:r>
                      <a:r>
                        <a:rPr lang="en-US" sz="1600" baseline="0" dirty="0" smtClean="0"/>
                        <a:t>side NIH</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Congressional support that included language written into law for the 2006 NIH Reauthorization for the creation of an NIH-wide electronic reporting system</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Buy-in from Advocacy groups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 worked with several research and patient advocacy groups to show the potential of the new tool</a:t>
                      </a:r>
                    </a:p>
                  </a:txBody>
                  <a:tcPr/>
                </a:tc>
              </a:tr>
            </a:tbl>
          </a:graphicData>
        </a:graphic>
      </p:graphicFrame>
      <p:sp>
        <p:nvSpPr>
          <p:cNvPr id="4" name="Footer Placeholder 3"/>
          <p:cNvSpPr>
            <a:spLocks noGrp="1"/>
          </p:cNvSpPr>
          <p:nvPr>
            <p:ph type="ftr" sz="quarter" idx="10"/>
          </p:nvPr>
        </p:nvSpPr>
        <p:spPr/>
        <p:txBody>
          <a:bodyPr/>
          <a:lstStyle/>
          <a:p>
            <a:r>
              <a:rPr lang="en-US" smtClean="0"/>
              <a:t>Filename/RPS Number</a:t>
            </a:r>
            <a:endParaRPr lang="en-US"/>
          </a:p>
        </p:txBody>
      </p:sp>
    </p:spTree>
    <p:extLst>
      <p:ext uri="{BB962C8B-B14F-4D97-AF65-F5344CB8AC3E}">
        <p14:creationId xmlns:p14="http://schemas.microsoft.com/office/powerpoint/2010/main" val="277175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81"/>
          <p:cNvSpPr>
            <a:spLocks noGrp="1" noChangeArrowheads="1"/>
          </p:cNvSpPr>
          <p:nvPr>
            <p:ph type="ftr" sz="quarter" idx="3"/>
          </p:nvPr>
        </p:nvSpPr>
        <p:spPr/>
        <p:txBody>
          <a:bodyPr/>
          <a:lstStyle/>
          <a:p>
            <a:r>
              <a:rPr lang="en-US"/>
              <a:t>Filename/RPS Number</a:t>
            </a:r>
          </a:p>
        </p:txBody>
      </p:sp>
      <p:sp>
        <p:nvSpPr>
          <p:cNvPr id="23594" name="Rectangle 42"/>
          <p:cNvSpPr>
            <a:spLocks noGrp="1" noChangeArrowheads="1"/>
          </p:cNvSpPr>
          <p:nvPr>
            <p:ph type="ctrTitle"/>
          </p:nvPr>
        </p:nvSpPr>
        <p:spPr/>
        <p:txBody>
          <a:bodyPr/>
          <a:lstStyle/>
          <a:p>
            <a:r>
              <a:rPr lang="en-US"/>
              <a:t>Table Of Contents</a:t>
            </a:r>
          </a:p>
        </p:txBody>
      </p:sp>
      <p:sp>
        <p:nvSpPr>
          <p:cNvPr id="23595" name="Rectangle 43"/>
          <p:cNvSpPr>
            <a:spLocks noGrp="1" noChangeArrowheads="1"/>
          </p:cNvSpPr>
          <p:nvPr>
            <p:ph type="subTitle" idx="1"/>
          </p:nvPr>
        </p:nvSpPr>
        <p:spPr/>
        <p:txBody>
          <a:bodyPr/>
          <a:lstStyle/>
          <a:p>
            <a:r>
              <a:rPr lang="en-US" dirty="0" smtClean="0"/>
              <a:t>Overview of RCDC</a:t>
            </a:r>
          </a:p>
          <a:p>
            <a:r>
              <a:rPr lang="en-US" dirty="0" smtClean="0"/>
              <a:t>How does RCDC Work</a:t>
            </a:r>
          </a:p>
          <a:p>
            <a:r>
              <a:rPr lang="en-US" dirty="0" smtClean="0"/>
              <a:t>Managing Stakeholders</a:t>
            </a:r>
          </a:p>
          <a:p>
            <a:r>
              <a:rPr lang="en-US" dirty="0" smtClean="0"/>
              <a:t>Lessons learned</a:t>
            </a:r>
            <a:endParaRPr lang="en-US" dirty="0"/>
          </a:p>
        </p:txBody>
      </p:sp>
      <p:sp>
        <p:nvSpPr>
          <p:cNvPr id="5" name="Rectangle 7"/>
          <p:cNvSpPr>
            <a:spLocks noChangeArrowheads="1"/>
          </p:cNvSpPr>
          <p:nvPr/>
        </p:nvSpPr>
        <p:spPr bwMode="auto">
          <a:xfrm>
            <a:off x="1370012" y="4114800"/>
            <a:ext cx="6858000" cy="381000"/>
          </a:xfrm>
          <a:prstGeom prst="rect">
            <a:avLst/>
          </a:prstGeom>
          <a:noFill/>
          <a:ln w="38100">
            <a:solidFill>
              <a:srgbClr val="0B1F65"/>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760897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a:t>
            </a:r>
            <a:endParaRPr lang="en-US" dirty="0"/>
          </a:p>
        </p:txBody>
      </p:sp>
      <p:sp>
        <p:nvSpPr>
          <p:cNvPr id="3" name="Content Placeholder 2"/>
          <p:cNvSpPr>
            <a:spLocks noGrp="1"/>
          </p:cNvSpPr>
          <p:nvPr>
            <p:ph idx="1"/>
          </p:nvPr>
        </p:nvSpPr>
        <p:spPr/>
        <p:txBody>
          <a:bodyPr/>
          <a:lstStyle/>
          <a:p>
            <a:r>
              <a:rPr lang="en-US" dirty="0" smtClean="0"/>
              <a:t>Need for faster buy-in from Institute Directors, not only from the Office of the Director</a:t>
            </a:r>
          </a:p>
          <a:p>
            <a:r>
              <a:rPr lang="en-US" dirty="0" smtClean="0"/>
              <a:t>Need for better communication about the accuracy of the tool in a way that was easy to grasp for ALL stakeholders</a:t>
            </a:r>
          </a:p>
          <a:p>
            <a:r>
              <a:rPr lang="en-US" dirty="0" smtClean="0"/>
              <a:t>Work closely with harshest critics</a:t>
            </a:r>
          </a:p>
          <a:p>
            <a:r>
              <a:rPr lang="en-US" dirty="0" smtClean="0"/>
              <a:t>Start Change Management earlier in the process</a:t>
            </a:r>
            <a:endParaRPr lang="en-US" dirty="0"/>
          </a:p>
        </p:txBody>
      </p:sp>
      <p:sp>
        <p:nvSpPr>
          <p:cNvPr id="4" name="Footer Placeholder 3"/>
          <p:cNvSpPr>
            <a:spLocks noGrp="1"/>
          </p:cNvSpPr>
          <p:nvPr>
            <p:ph type="ftr" sz="quarter" idx="10"/>
          </p:nvPr>
        </p:nvSpPr>
        <p:spPr/>
        <p:txBody>
          <a:bodyPr/>
          <a:lstStyle/>
          <a:p>
            <a:r>
              <a:rPr lang="en-US" smtClean="0"/>
              <a:t>Filename/RPS Number</a:t>
            </a:r>
            <a:endParaRPr lang="en-US"/>
          </a:p>
        </p:txBody>
      </p:sp>
    </p:spTree>
    <p:extLst>
      <p:ext uri="{BB962C8B-B14F-4D97-AF65-F5344CB8AC3E}">
        <p14:creationId xmlns:p14="http://schemas.microsoft.com/office/powerpoint/2010/main" val="932597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Appendix</a:t>
            </a:r>
            <a:endParaRPr lang="en-US" sz="4400" dirty="0"/>
          </a:p>
        </p:txBody>
      </p:sp>
      <p:sp>
        <p:nvSpPr>
          <p:cNvPr id="4" name="Footer Placeholder 3"/>
          <p:cNvSpPr>
            <a:spLocks noGrp="1"/>
          </p:cNvSpPr>
          <p:nvPr>
            <p:ph type="ftr" sz="quarter" idx="10"/>
          </p:nvPr>
        </p:nvSpPr>
        <p:spPr/>
        <p:txBody>
          <a:bodyPr/>
          <a:lstStyle/>
          <a:p>
            <a:r>
              <a:rPr lang="en-US" smtClean="0"/>
              <a:t>Filename/RPS Number</a:t>
            </a:r>
            <a:endParaRPr lang="en-US"/>
          </a:p>
        </p:txBody>
      </p:sp>
    </p:spTree>
    <p:extLst>
      <p:ext uri="{BB962C8B-B14F-4D97-AF65-F5344CB8AC3E}">
        <p14:creationId xmlns:p14="http://schemas.microsoft.com/office/powerpoint/2010/main" val="2953205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ext Placeholder 3"/>
          <p:cNvSpPr txBox="1">
            <a:spLocks/>
          </p:cNvSpPr>
          <p:nvPr/>
        </p:nvSpPr>
        <p:spPr bwMode="auto">
          <a:xfrm>
            <a:off x="722313" y="2057400"/>
            <a:ext cx="8269287" cy="150018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fontAlgn="auto">
              <a:spcAft>
                <a:spcPts val="0"/>
              </a:spcAft>
              <a:buFont typeface="Arial" pitchFamily="34" charset="0"/>
              <a:buNone/>
              <a:defRPr/>
            </a:pPr>
            <a:r>
              <a:rPr lang="en-US" sz="4000" dirty="0" smtClean="0"/>
              <a:t>Example:</a:t>
            </a:r>
            <a:br>
              <a:rPr lang="en-US" sz="4000" dirty="0" smtClean="0"/>
            </a:br>
            <a:r>
              <a:rPr lang="en-US" sz="4000" dirty="0" smtClean="0"/>
              <a:t>Grant Project Fingerprints</a:t>
            </a:r>
            <a:endParaRPr lang="en-US" sz="4000" dirty="0"/>
          </a:p>
        </p:txBody>
      </p:sp>
    </p:spTree>
    <p:extLst>
      <p:ext uri="{BB962C8B-B14F-4D97-AF65-F5344CB8AC3E}">
        <p14:creationId xmlns:p14="http://schemas.microsoft.com/office/powerpoint/2010/main" val="185429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81"/>
          <p:cNvSpPr>
            <a:spLocks noGrp="1" noChangeArrowheads="1"/>
          </p:cNvSpPr>
          <p:nvPr>
            <p:ph type="ftr" sz="quarter" idx="3"/>
          </p:nvPr>
        </p:nvSpPr>
        <p:spPr/>
        <p:txBody>
          <a:bodyPr/>
          <a:lstStyle/>
          <a:p>
            <a:r>
              <a:rPr lang="en-US"/>
              <a:t>Filename/RPS Number</a:t>
            </a:r>
          </a:p>
        </p:txBody>
      </p:sp>
      <p:sp>
        <p:nvSpPr>
          <p:cNvPr id="23594" name="Rectangle 42"/>
          <p:cNvSpPr>
            <a:spLocks noGrp="1" noChangeArrowheads="1"/>
          </p:cNvSpPr>
          <p:nvPr>
            <p:ph type="ctrTitle"/>
          </p:nvPr>
        </p:nvSpPr>
        <p:spPr/>
        <p:txBody>
          <a:bodyPr/>
          <a:lstStyle/>
          <a:p>
            <a:r>
              <a:rPr lang="en-US"/>
              <a:t>Table Of Contents</a:t>
            </a:r>
          </a:p>
        </p:txBody>
      </p:sp>
      <p:sp>
        <p:nvSpPr>
          <p:cNvPr id="23595" name="Rectangle 43"/>
          <p:cNvSpPr>
            <a:spLocks noGrp="1" noChangeArrowheads="1"/>
          </p:cNvSpPr>
          <p:nvPr>
            <p:ph type="subTitle" idx="1"/>
          </p:nvPr>
        </p:nvSpPr>
        <p:spPr/>
        <p:txBody>
          <a:bodyPr/>
          <a:lstStyle/>
          <a:p>
            <a:r>
              <a:rPr lang="en-US" dirty="0" smtClean="0"/>
              <a:t>Overview of RCDC</a:t>
            </a:r>
          </a:p>
          <a:p>
            <a:r>
              <a:rPr lang="en-US" dirty="0" smtClean="0"/>
              <a:t>How does RCDC Work</a:t>
            </a:r>
          </a:p>
          <a:p>
            <a:r>
              <a:rPr lang="en-US" dirty="0" smtClean="0"/>
              <a:t>Managing Stakeholders</a:t>
            </a:r>
          </a:p>
          <a:p>
            <a:r>
              <a:rPr lang="en-US" dirty="0" smtClean="0"/>
              <a:t>Lessons learned</a:t>
            </a:r>
            <a:endParaRPr lang="en-US" dirty="0"/>
          </a:p>
        </p:txBody>
      </p:sp>
      <p:sp>
        <p:nvSpPr>
          <p:cNvPr id="5" name="Rectangle 7"/>
          <p:cNvSpPr>
            <a:spLocks noChangeArrowheads="1"/>
          </p:cNvSpPr>
          <p:nvPr/>
        </p:nvSpPr>
        <p:spPr bwMode="auto">
          <a:xfrm>
            <a:off x="1524000" y="2667000"/>
            <a:ext cx="6858000" cy="381000"/>
          </a:xfrm>
          <a:prstGeom prst="rect">
            <a:avLst/>
          </a:prstGeom>
          <a:noFill/>
          <a:ln w="38100">
            <a:solidFill>
              <a:srgbClr val="0B1F65"/>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327733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ext Box 3"/>
          <p:cNvSpPr txBox="1">
            <a:spLocks noChangeArrowheads="1"/>
          </p:cNvSpPr>
          <p:nvPr/>
        </p:nvSpPr>
        <p:spPr bwMode="auto">
          <a:xfrm>
            <a:off x="762000" y="2133600"/>
            <a:ext cx="7924800" cy="37861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000" dirty="0"/>
              <a:t>s50 </a:t>
            </a:r>
            <a:r>
              <a:rPr lang="en-US" sz="2000" dirty="0" err="1"/>
              <a:t>Nanocapsules</a:t>
            </a:r>
            <a:r>
              <a:rPr lang="en-US" sz="2000" dirty="0"/>
              <a:t> for Transcutaneous DNA Vaccination</a:t>
            </a:r>
          </a:p>
          <a:p>
            <a:endParaRPr lang="en-US" sz="2000" dirty="0"/>
          </a:p>
          <a:p>
            <a:r>
              <a:rPr lang="en-US" sz="2000" dirty="0"/>
              <a:t>Due to anatomical similarities with humans, the porcine model is superior for evaluation of transcutaneous vaccines.</a:t>
            </a:r>
          </a:p>
          <a:p>
            <a:endParaRPr lang="en-US" sz="2000" dirty="0"/>
          </a:p>
          <a:p>
            <a:pPr algn="l"/>
            <a:r>
              <a:rPr lang="en-US" sz="2000" dirty="0"/>
              <a:t>In this pilot study, using the bacterial protein 13-galactosidse as a model antigen, we propose to prepare and test in organ culture (OC) and in weanling pigs, vaccine formulations comprised of </a:t>
            </a:r>
            <a:r>
              <a:rPr lang="en-US" sz="2000" dirty="0" err="1"/>
              <a:t>hyaluronan</a:t>
            </a:r>
            <a:r>
              <a:rPr lang="en-US" sz="2000" dirty="0"/>
              <a:t> and aluminum or nickel ion. Demonstration of improved cellular and </a:t>
            </a:r>
            <a:r>
              <a:rPr lang="en-US" sz="2000" dirty="0" err="1"/>
              <a:t>humoral</a:t>
            </a:r>
            <a:r>
              <a:rPr lang="en-US" sz="2000" dirty="0"/>
              <a:t> immune responses in OC with decreased dosing will provide a strong foundation for follow-on studies in Rhesus macaques to improve mucosal immunity and T- cell responses against SIV. </a:t>
            </a:r>
          </a:p>
        </p:txBody>
      </p:sp>
      <p:sp>
        <p:nvSpPr>
          <p:cNvPr id="6" name="Text Box 4"/>
          <p:cNvSpPr txBox="1">
            <a:spLocks noChangeArrowheads="1"/>
          </p:cNvSpPr>
          <p:nvPr/>
        </p:nvSpPr>
        <p:spPr bwMode="auto">
          <a:xfrm>
            <a:off x="685800" y="1524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en-US" sz="2400" b="1">
                <a:solidFill>
                  <a:srgbClr val="2F0D59"/>
                </a:solidFill>
                <a:latin typeface="Arial Narrow" pitchFamily="34" charset="0"/>
              </a:rPr>
              <a:t>Extract Title, Abstract, and Specific Aims</a:t>
            </a:r>
          </a:p>
        </p:txBody>
      </p:sp>
      <p:sp>
        <p:nvSpPr>
          <p:cNvPr id="7" name="Title 4"/>
          <p:cNvSpPr txBox="1">
            <a:spLocks/>
          </p:cNvSpPr>
          <p:nvPr/>
        </p:nvSpPr>
        <p:spPr bwMode="auto">
          <a:xfrm>
            <a:off x="614082" y="571500"/>
            <a:ext cx="5561012" cy="533400"/>
          </a:xfrm>
          <a:prstGeom prst="rect">
            <a:avLst/>
          </a:prstGeom>
          <a:noFill/>
          <a:ln w="9525">
            <a:noFill/>
            <a:miter lim="800000"/>
            <a:headEnd/>
            <a:tailEnd/>
          </a:ln>
          <a:effectLst/>
        </p:spPr>
        <p:txBody>
          <a:bodyPr vert="horz" wrap="square" lIns="0" tIns="0" rIns="0" bIns="0" numCol="1" rtlCol="0" anchor="b" anchorCtr="0" compatLnSpc="1">
            <a:prstTxWarp prst="textNoShape">
              <a:avLst/>
            </a:prstTxWarp>
            <a:normAutofit fontScale="97500"/>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pPr fontAlgn="auto">
              <a:spcAft>
                <a:spcPts val="0"/>
              </a:spcAft>
              <a:defRPr/>
            </a:pPr>
            <a:r>
              <a:rPr lang="en-US" dirty="0" smtClean="0"/>
              <a:t>Grant Indexing: From Text to Fingerprint</a:t>
            </a:r>
          </a:p>
        </p:txBody>
      </p:sp>
    </p:spTree>
    <p:extLst>
      <p:ext uri="{BB962C8B-B14F-4D97-AF65-F5344CB8AC3E}">
        <p14:creationId xmlns:p14="http://schemas.microsoft.com/office/powerpoint/2010/main" val="51449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6" name="Text Box 4"/>
          <p:cNvSpPr txBox="1">
            <a:spLocks noChangeArrowheads="1"/>
          </p:cNvSpPr>
          <p:nvPr/>
        </p:nvSpPr>
        <p:spPr bwMode="auto">
          <a:xfrm>
            <a:off x="685800" y="1524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en-US" sz="2400" b="1">
                <a:solidFill>
                  <a:srgbClr val="2F0D59"/>
                </a:solidFill>
                <a:latin typeface="Arial Narrow" pitchFamily="34" charset="0"/>
              </a:rPr>
              <a:t>Extract Title, Abstract, and Specific Aims</a:t>
            </a:r>
          </a:p>
        </p:txBody>
      </p:sp>
      <p:sp>
        <p:nvSpPr>
          <p:cNvPr id="7" name="Title 4"/>
          <p:cNvSpPr txBox="1">
            <a:spLocks/>
          </p:cNvSpPr>
          <p:nvPr/>
        </p:nvSpPr>
        <p:spPr bwMode="auto">
          <a:xfrm>
            <a:off x="466165" y="304800"/>
            <a:ext cx="5713412" cy="533400"/>
          </a:xfrm>
          <a:prstGeom prst="rect">
            <a:avLst/>
          </a:prstGeom>
          <a:noFill/>
          <a:ln w="9525">
            <a:noFill/>
            <a:miter lim="800000"/>
            <a:headEnd/>
            <a:tailEnd/>
          </a:ln>
          <a:effectLst/>
        </p:spPr>
        <p:txBody>
          <a:bodyPr vert="horz" wrap="square" lIns="0" tIns="0" rIns="0" bIns="0" numCol="1" rtlCol="0" anchor="b" anchorCtr="0" compatLnSpc="1">
            <a:prstTxWarp prst="textNoShape">
              <a:avLst/>
            </a:prstTxWarp>
            <a:normAutofit fontScale="97500"/>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pPr fontAlgn="auto">
              <a:spcAft>
                <a:spcPts val="0"/>
              </a:spcAft>
              <a:defRPr/>
            </a:pPr>
            <a:r>
              <a:rPr lang="en-US" dirty="0" smtClean="0"/>
              <a:t>Grant Indexing: From Text to Fingerprint</a:t>
            </a:r>
          </a:p>
        </p:txBody>
      </p:sp>
      <p:sp>
        <p:nvSpPr>
          <p:cNvPr id="8" name="Text Box 3"/>
          <p:cNvSpPr txBox="1">
            <a:spLocks noChangeArrowheads="1"/>
          </p:cNvSpPr>
          <p:nvPr/>
        </p:nvSpPr>
        <p:spPr bwMode="auto">
          <a:xfrm>
            <a:off x="703263" y="2438400"/>
            <a:ext cx="8135937" cy="3140075"/>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s50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Nanocapsules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DNA</a:t>
            </a:r>
            <a:r>
              <a:rPr kumimoji="0" lang="en-US" sz="1800" b="0" i="0" u="none" strike="noStrike" kern="0" cap="none" spc="0" normalizeH="0" baseline="0" noProof="0" dirty="0" smtClean="0">
                <a:ln>
                  <a:noFill/>
                </a:ln>
                <a:solidFill>
                  <a:srgbClr val="FF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Vaccination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dirty="0" smtClean="0">
                <a:ln>
                  <a:noFill/>
                </a:ln>
                <a:solidFill>
                  <a:srgbClr val="FF0000"/>
                </a:solidFill>
                <a:effectLst/>
                <a:uLnTx/>
                <a:uFillTx/>
                <a:latin typeface="Calibri" pitchFamily="34" charset="0"/>
              </a:rPr>
              <a:t>humans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dirty="0" smtClean="0">
                <a:ln>
                  <a:noFill/>
                </a:ln>
                <a:solidFill>
                  <a:srgbClr val="FF0000"/>
                </a:solidFill>
                <a:effectLst/>
                <a:uLnTx/>
                <a:uFillTx/>
                <a:latin typeface="Calibri" pitchFamily="34" charset="0"/>
              </a:rPr>
              <a:t>porcine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dirty="0" smtClean="0">
                <a:ln>
                  <a:noFill/>
                </a:ln>
                <a:solidFill>
                  <a:srgbClr val="FF0000"/>
                </a:solidFill>
                <a:effectLst/>
                <a:uLnTx/>
                <a:uFillTx/>
                <a:latin typeface="Calibri" pitchFamily="34" charset="0"/>
              </a:rPr>
              <a:t>evaluation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vaccines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dirty="0" smtClean="0">
                <a:ln>
                  <a:noFill/>
                </a:ln>
                <a:solidFill>
                  <a:srgbClr val="FF0000"/>
                </a:solidFill>
                <a:effectLst/>
                <a:uLnTx/>
                <a:uFillTx/>
                <a:latin typeface="Calibri" pitchFamily="34" charset="0"/>
              </a:rPr>
              <a:t>pilot study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dirty="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13-galactosidse as a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antigen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dirty="0" smtClean="0">
                <a:ln>
                  <a:noFill/>
                </a:ln>
                <a:solidFill>
                  <a:srgbClr val="FF0000"/>
                </a:solidFill>
                <a:effectLst/>
                <a:uLnTx/>
                <a:uFillTx/>
                <a:latin typeface="Calibri" pitchFamily="34" charset="0"/>
              </a:rPr>
              <a:t>test</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organ culture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in weanling pigs, </a:t>
            </a:r>
            <a:r>
              <a:rPr kumimoji="0" lang="en-US" sz="1800" b="0" i="0" u="sng" strike="noStrike" kern="0" cap="none" spc="0" normalizeH="0" baseline="0" noProof="0" dirty="0" smtClean="0">
                <a:ln>
                  <a:noFill/>
                </a:ln>
                <a:solidFill>
                  <a:srgbClr val="FF0000"/>
                </a:solidFill>
                <a:effectLst/>
                <a:uLnTx/>
                <a:uFillTx/>
                <a:latin typeface="Calibri" pitchFamily="34" charset="0"/>
              </a:rPr>
              <a:t>vaccine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dirty="0" err="1" smtClean="0">
                <a:ln>
                  <a:noFill/>
                </a:ln>
                <a:solidFill>
                  <a:srgbClr val="FF0000"/>
                </a:solidFill>
                <a:effectLst/>
                <a:uLnTx/>
                <a:uFillTx/>
                <a:latin typeface="Calibri" pitchFamily="34" charset="0"/>
              </a:rPr>
              <a:t>hyaluronan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aluminum</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dirty="0" smtClean="0">
                <a:ln>
                  <a:noFill/>
                </a:ln>
                <a:solidFill>
                  <a:srgbClr val="FF0000"/>
                </a:solidFill>
                <a:effectLst/>
                <a:uLnTx/>
                <a:uFillTx/>
                <a:latin typeface="Calibri" pitchFamily="34" charset="0"/>
              </a:rPr>
              <a:t>nickel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Demonstration of improved cellular and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humoral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dirty="0" smtClean="0">
                <a:ln>
                  <a:noFill/>
                </a:ln>
                <a:solidFill>
                  <a:srgbClr val="FF0000"/>
                </a:solidFill>
                <a:effectLst/>
                <a:uLnTx/>
                <a:uFillTx/>
                <a:latin typeface="Calibri" pitchFamily="34" charset="0"/>
              </a:rPr>
              <a:t>foundation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follow-on studies in </a:t>
            </a:r>
            <a:r>
              <a:rPr kumimoji="0" lang="en-US" sz="1800" b="0" i="0" u="sng" strike="noStrike" kern="0" cap="none" spc="0" normalizeH="0" baseline="0" noProof="0" dirty="0" smtClean="0">
                <a:ln>
                  <a:noFill/>
                </a:ln>
                <a:solidFill>
                  <a:srgbClr val="FF0000"/>
                </a:solidFill>
                <a:effectLst/>
                <a:uLnTx/>
                <a:uFillTx/>
                <a:latin typeface="Calibri" pitchFamily="34" charset="0"/>
              </a:rPr>
              <a:t>Rhesus macaques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dirty="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T- cell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dirty="0" smtClean="0">
                <a:ln>
                  <a:noFill/>
                </a:ln>
                <a:solidFill>
                  <a:srgbClr val="FF0000"/>
                </a:solidFill>
                <a:effectLst/>
                <a:uLnTx/>
                <a:uFillTx/>
                <a:latin typeface="Calibri" pitchFamily="34" charset="0"/>
              </a:rPr>
              <a:t>SIV</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p>
        </p:txBody>
      </p:sp>
    </p:spTree>
    <p:extLst>
      <p:ext uri="{BB962C8B-B14F-4D97-AF65-F5344CB8AC3E}">
        <p14:creationId xmlns:p14="http://schemas.microsoft.com/office/powerpoint/2010/main" val="679648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AutoShape 4"/>
          <p:cNvSpPr>
            <a:spLocks noChangeArrowheads="1"/>
          </p:cNvSpPr>
          <p:nvPr/>
        </p:nvSpPr>
        <p:spPr bwMode="auto">
          <a:xfrm>
            <a:off x="3429000" y="5029200"/>
            <a:ext cx="3505200" cy="1219200"/>
          </a:xfrm>
          <a:prstGeom prst="wedgeRectCallout">
            <a:avLst>
              <a:gd name="adj1" fmla="val -81088"/>
              <a:gd name="adj2" fmla="val -81051"/>
            </a:avLst>
          </a:prstGeom>
          <a:solidFill>
            <a:srgbClr val="1F497D">
              <a:lumMod val="20000"/>
              <a:lumOff val="80000"/>
            </a:srgbClr>
          </a:solidFill>
          <a:ln w="9525" algn="ctr">
            <a:solidFill>
              <a:sysClr val="windowText" lastClr="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The indexer produces the most specific concepts, that do not overlap. So “mucosal immunity” and not “immunity” as well.</a:t>
            </a:r>
          </a:p>
        </p:txBody>
      </p:sp>
      <p:sp>
        <p:nvSpPr>
          <p:cNvPr id="6" name="Title 4"/>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7" name="Text Box 3"/>
          <p:cNvSpPr txBox="1">
            <a:spLocks noChangeArrowheads="1"/>
          </p:cNvSpPr>
          <p:nvPr/>
        </p:nvSpPr>
        <p:spPr bwMode="auto">
          <a:xfrm>
            <a:off x="703263" y="1584325"/>
            <a:ext cx="8135937" cy="3140075"/>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s50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Nanocapsules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DNA</a:t>
            </a:r>
            <a:r>
              <a:rPr kumimoji="0" lang="en-US" sz="1800" b="0" i="0" u="none" strike="noStrike" kern="0" cap="none" spc="0" normalizeH="0" baseline="0" noProof="0" dirty="0" smtClean="0">
                <a:ln>
                  <a:noFill/>
                </a:ln>
                <a:solidFill>
                  <a:srgbClr val="FF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Vaccination</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dirty="0" smtClean="0">
                <a:ln>
                  <a:noFill/>
                </a:ln>
                <a:solidFill>
                  <a:srgbClr val="FF0000"/>
                </a:solidFill>
                <a:effectLst/>
                <a:uLnTx/>
                <a:uFillTx/>
                <a:latin typeface="Calibri" pitchFamily="34" charset="0"/>
              </a:rPr>
              <a:t>humans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dirty="0" smtClean="0">
                <a:ln>
                  <a:noFill/>
                </a:ln>
                <a:solidFill>
                  <a:srgbClr val="FF0000"/>
                </a:solidFill>
                <a:effectLst/>
                <a:uLnTx/>
                <a:uFillTx/>
                <a:latin typeface="Calibri" pitchFamily="34" charset="0"/>
              </a:rPr>
              <a:t>porcine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dirty="0" smtClean="0">
                <a:ln>
                  <a:noFill/>
                </a:ln>
                <a:solidFill>
                  <a:srgbClr val="FF0000"/>
                </a:solidFill>
                <a:effectLst/>
                <a:uLnTx/>
                <a:uFillTx/>
                <a:latin typeface="Calibri" pitchFamily="34" charset="0"/>
              </a:rPr>
              <a:t>evaluation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vaccines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dirty="0" smtClean="0">
                <a:ln>
                  <a:noFill/>
                </a:ln>
                <a:solidFill>
                  <a:srgbClr val="FF0000"/>
                </a:solidFill>
                <a:effectLst/>
                <a:uLnTx/>
                <a:uFillTx/>
                <a:latin typeface="Calibri" pitchFamily="34" charset="0"/>
              </a:rPr>
              <a:t>pilot study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dirty="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13-galactosidse as a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antigen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dirty="0" smtClean="0">
                <a:ln>
                  <a:noFill/>
                </a:ln>
                <a:solidFill>
                  <a:srgbClr val="FF0000"/>
                </a:solidFill>
                <a:effectLst/>
                <a:uLnTx/>
                <a:uFillTx/>
                <a:latin typeface="Calibri" pitchFamily="34" charset="0"/>
              </a:rPr>
              <a:t>test</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organ culture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in weanling pigs, </a:t>
            </a:r>
            <a:r>
              <a:rPr kumimoji="0" lang="en-US" sz="1800" b="0" i="0" u="sng" strike="noStrike" kern="0" cap="none" spc="0" normalizeH="0" baseline="0" noProof="0" dirty="0" smtClean="0">
                <a:ln>
                  <a:noFill/>
                </a:ln>
                <a:solidFill>
                  <a:srgbClr val="FF0000"/>
                </a:solidFill>
                <a:effectLst/>
                <a:uLnTx/>
                <a:uFillTx/>
                <a:latin typeface="Calibri" pitchFamily="34" charset="0"/>
              </a:rPr>
              <a:t>vaccine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dirty="0" err="1" smtClean="0">
                <a:ln>
                  <a:noFill/>
                </a:ln>
                <a:solidFill>
                  <a:srgbClr val="FF0000"/>
                </a:solidFill>
                <a:effectLst/>
                <a:uLnTx/>
                <a:uFillTx/>
                <a:latin typeface="Calibri" pitchFamily="34" charset="0"/>
              </a:rPr>
              <a:t>hyaluronan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aluminum</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dirty="0" smtClean="0">
                <a:ln>
                  <a:noFill/>
                </a:ln>
                <a:solidFill>
                  <a:srgbClr val="FF0000"/>
                </a:solidFill>
                <a:effectLst/>
                <a:uLnTx/>
                <a:uFillTx/>
                <a:latin typeface="Calibri" pitchFamily="34" charset="0"/>
              </a:rPr>
              <a:t>nickel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Demonstration of improved cellular and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humoral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dirty="0" smtClean="0">
                <a:ln>
                  <a:noFill/>
                </a:ln>
                <a:solidFill>
                  <a:srgbClr val="FF0000"/>
                </a:solidFill>
                <a:effectLst/>
                <a:uLnTx/>
                <a:uFillTx/>
                <a:latin typeface="Calibri" pitchFamily="34" charset="0"/>
              </a:rPr>
              <a:t>foundation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follow-on studies in </a:t>
            </a:r>
            <a:r>
              <a:rPr kumimoji="0" lang="en-US" sz="1800" b="0" i="0" u="sng" strike="noStrike" kern="0" cap="none" spc="0" normalizeH="0" baseline="0" noProof="0" dirty="0" smtClean="0">
                <a:ln>
                  <a:noFill/>
                </a:ln>
                <a:solidFill>
                  <a:srgbClr val="FF0000"/>
                </a:solidFill>
                <a:effectLst/>
                <a:uLnTx/>
                <a:uFillTx/>
                <a:latin typeface="Calibri" pitchFamily="34" charset="0"/>
              </a:rPr>
              <a:t>Rhesus macaques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dirty="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T- cell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dirty="0" smtClean="0">
                <a:ln>
                  <a:noFill/>
                </a:ln>
                <a:solidFill>
                  <a:srgbClr val="FF0000"/>
                </a:solidFill>
                <a:effectLst/>
                <a:uLnTx/>
                <a:uFillTx/>
                <a:latin typeface="Calibri" pitchFamily="34" charset="0"/>
              </a:rPr>
              <a:t>SIV</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p>
        </p:txBody>
      </p:sp>
    </p:spTree>
    <p:extLst>
      <p:ext uri="{BB962C8B-B14F-4D97-AF65-F5344CB8AC3E}">
        <p14:creationId xmlns:p14="http://schemas.microsoft.com/office/powerpoint/2010/main" val="88711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AutoShape 4"/>
          <p:cNvSpPr>
            <a:spLocks noChangeArrowheads="1"/>
          </p:cNvSpPr>
          <p:nvPr/>
        </p:nvSpPr>
        <p:spPr bwMode="auto">
          <a:xfrm>
            <a:off x="2743200" y="5105400"/>
            <a:ext cx="2743200" cy="1143000"/>
          </a:xfrm>
          <a:prstGeom prst="wedgeRectCallout">
            <a:avLst>
              <a:gd name="adj1" fmla="val 68227"/>
              <a:gd name="adj2" fmla="val -211262"/>
            </a:avLst>
          </a:prstGeom>
          <a:solidFill>
            <a:srgbClr val="1F497D">
              <a:lumMod val="20000"/>
              <a:lumOff val="80000"/>
            </a:srgbClr>
          </a:solidFill>
          <a:ln w="9525" algn="ctr">
            <a:solidFill>
              <a:sysClr val="windowText" lastClr="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Spelling errors are not detected: “</a:t>
            </a:r>
            <a:r>
              <a:rPr kumimoji="0" lang="en-US" sz="1800" b="0" i="0" u="none" strike="noStrike" kern="0" cap="none" spc="0" normalizeH="0" baseline="0" noProof="0" dirty="0" err="1">
                <a:ln>
                  <a:noFill/>
                </a:ln>
                <a:solidFill>
                  <a:sysClr val="windowText" lastClr="000000"/>
                </a:solidFill>
                <a:effectLst/>
                <a:uLnTx/>
                <a:uFillTx/>
                <a:latin typeface="Calibri"/>
              </a:rPr>
              <a:t>galactosidase</a:t>
            </a:r>
            <a:r>
              <a:rPr kumimoji="0" lang="en-US" sz="1800" b="0" i="0" u="none" strike="noStrike" kern="0" cap="none" spc="0" normalizeH="0" baseline="0" noProof="0" dirty="0">
                <a:ln>
                  <a:noFill/>
                </a:ln>
                <a:solidFill>
                  <a:sysClr val="windowText" lastClr="000000"/>
                </a:solidFill>
                <a:effectLst/>
                <a:uLnTx/>
                <a:uFillTx/>
                <a:latin typeface="Calibri"/>
              </a:rPr>
              <a:t>” is a concept in the thesaurus.</a:t>
            </a:r>
          </a:p>
        </p:txBody>
      </p:sp>
      <p:sp>
        <p:nvSpPr>
          <p:cNvPr id="6" name="Title 4"/>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7" name="Text Box 3"/>
          <p:cNvSpPr txBox="1">
            <a:spLocks noChangeArrowheads="1"/>
          </p:cNvSpPr>
          <p:nvPr/>
        </p:nvSpPr>
        <p:spPr bwMode="auto">
          <a:xfrm>
            <a:off x="703263" y="1584325"/>
            <a:ext cx="8135937" cy="3140075"/>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s50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Nanocapsules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DNA</a:t>
            </a:r>
            <a:r>
              <a:rPr kumimoji="0" lang="en-US" sz="1800" b="0" i="0" u="none" strike="noStrike" kern="0" cap="none" spc="0" normalizeH="0" baseline="0" noProof="0" dirty="0" smtClean="0">
                <a:ln>
                  <a:noFill/>
                </a:ln>
                <a:solidFill>
                  <a:srgbClr val="FF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Vaccination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dirty="0" smtClean="0">
                <a:ln>
                  <a:noFill/>
                </a:ln>
                <a:solidFill>
                  <a:srgbClr val="FF0000"/>
                </a:solidFill>
                <a:effectLst/>
                <a:uLnTx/>
                <a:uFillTx/>
                <a:latin typeface="Calibri" pitchFamily="34" charset="0"/>
              </a:rPr>
              <a:t>humans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dirty="0" smtClean="0">
                <a:ln>
                  <a:noFill/>
                </a:ln>
                <a:solidFill>
                  <a:srgbClr val="FF0000"/>
                </a:solidFill>
                <a:effectLst/>
                <a:uLnTx/>
                <a:uFillTx/>
                <a:latin typeface="Calibri" pitchFamily="34" charset="0"/>
              </a:rPr>
              <a:t>porcine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dirty="0" smtClean="0">
                <a:ln>
                  <a:noFill/>
                </a:ln>
                <a:solidFill>
                  <a:srgbClr val="FF0000"/>
                </a:solidFill>
                <a:effectLst/>
                <a:uLnTx/>
                <a:uFillTx/>
                <a:latin typeface="Calibri" pitchFamily="34" charset="0"/>
              </a:rPr>
              <a:t>evaluation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vaccines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dirty="0" smtClean="0">
                <a:ln>
                  <a:noFill/>
                </a:ln>
                <a:solidFill>
                  <a:srgbClr val="FF0000"/>
                </a:solidFill>
                <a:effectLst/>
                <a:uLnTx/>
                <a:uFillTx/>
                <a:latin typeface="Calibri" pitchFamily="34" charset="0"/>
              </a:rPr>
              <a:t>pilot study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dirty="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13-galactosidse as a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antigen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dirty="0" smtClean="0">
                <a:ln>
                  <a:noFill/>
                </a:ln>
                <a:solidFill>
                  <a:srgbClr val="FF0000"/>
                </a:solidFill>
                <a:effectLst/>
                <a:uLnTx/>
                <a:uFillTx/>
                <a:latin typeface="Calibri" pitchFamily="34" charset="0"/>
              </a:rPr>
              <a:t>test</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organ culture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in weanling pigs, </a:t>
            </a:r>
            <a:r>
              <a:rPr kumimoji="0" lang="en-US" sz="1800" b="0" i="0" u="sng" strike="noStrike" kern="0" cap="none" spc="0" normalizeH="0" baseline="0" noProof="0" dirty="0" smtClean="0">
                <a:ln>
                  <a:noFill/>
                </a:ln>
                <a:solidFill>
                  <a:srgbClr val="FF0000"/>
                </a:solidFill>
                <a:effectLst/>
                <a:uLnTx/>
                <a:uFillTx/>
                <a:latin typeface="Calibri" pitchFamily="34" charset="0"/>
              </a:rPr>
              <a:t>vaccine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dirty="0" err="1" smtClean="0">
                <a:ln>
                  <a:noFill/>
                </a:ln>
                <a:solidFill>
                  <a:srgbClr val="FF0000"/>
                </a:solidFill>
                <a:effectLst/>
                <a:uLnTx/>
                <a:uFillTx/>
                <a:latin typeface="Calibri" pitchFamily="34" charset="0"/>
              </a:rPr>
              <a:t>hyaluronan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aluminum</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dirty="0" smtClean="0">
                <a:ln>
                  <a:noFill/>
                </a:ln>
                <a:solidFill>
                  <a:srgbClr val="FF0000"/>
                </a:solidFill>
                <a:effectLst/>
                <a:uLnTx/>
                <a:uFillTx/>
                <a:latin typeface="Calibri" pitchFamily="34" charset="0"/>
              </a:rPr>
              <a:t>nickel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Demonstration of improved cellular and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humoral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dirty="0" smtClean="0">
                <a:ln>
                  <a:noFill/>
                </a:ln>
                <a:solidFill>
                  <a:srgbClr val="FF0000"/>
                </a:solidFill>
                <a:effectLst/>
                <a:uLnTx/>
                <a:uFillTx/>
                <a:latin typeface="Calibri" pitchFamily="34" charset="0"/>
              </a:rPr>
              <a:t>foundation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follow-on studies in </a:t>
            </a:r>
            <a:r>
              <a:rPr kumimoji="0" lang="en-US" sz="1800" b="0" i="0" u="sng" strike="noStrike" kern="0" cap="none" spc="0" normalizeH="0" baseline="0" noProof="0" dirty="0" smtClean="0">
                <a:ln>
                  <a:noFill/>
                </a:ln>
                <a:solidFill>
                  <a:srgbClr val="FF0000"/>
                </a:solidFill>
                <a:effectLst/>
                <a:uLnTx/>
                <a:uFillTx/>
                <a:latin typeface="Calibri" pitchFamily="34" charset="0"/>
              </a:rPr>
              <a:t>Rhesus macaques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dirty="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T- cell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dirty="0" smtClean="0">
                <a:ln>
                  <a:noFill/>
                </a:ln>
                <a:solidFill>
                  <a:srgbClr val="FF0000"/>
                </a:solidFill>
                <a:effectLst/>
                <a:uLnTx/>
                <a:uFillTx/>
                <a:latin typeface="Calibri" pitchFamily="34" charset="0"/>
              </a:rPr>
              <a:t>SIV</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p>
        </p:txBody>
      </p:sp>
    </p:spTree>
    <p:extLst>
      <p:ext uri="{BB962C8B-B14F-4D97-AF65-F5344CB8AC3E}">
        <p14:creationId xmlns:p14="http://schemas.microsoft.com/office/powerpoint/2010/main" val="1934273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AutoShape 3"/>
          <p:cNvSpPr>
            <a:spLocks noChangeArrowheads="1"/>
          </p:cNvSpPr>
          <p:nvPr/>
        </p:nvSpPr>
        <p:spPr bwMode="auto">
          <a:xfrm>
            <a:off x="4800600" y="4876800"/>
            <a:ext cx="2039938" cy="990600"/>
          </a:xfrm>
          <a:prstGeom prst="wedgeRectCallout">
            <a:avLst>
              <a:gd name="adj1" fmla="val -59355"/>
              <a:gd name="adj2" fmla="val -183800"/>
            </a:avLst>
          </a:prstGeom>
          <a:solidFill>
            <a:srgbClr val="1F497D">
              <a:lumMod val="20000"/>
              <a:lumOff val="80000"/>
            </a:srgbClr>
          </a:solidFill>
          <a:ln w="9525" algn="ctr">
            <a:solidFill>
              <a:sysClr val="windowText" lastClr="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ndParaRPr>
          </a:p>
        </p:txBody>
      </p:sp>
      <p:sp>
        <p:nvSpPr>
          <p:cNvPr id="6" name="AutoShape 5"/>
          <p:cNvSpPr>
            <a:spLocks noChangeArrowheads="1"/>
          </p:cNvSpPr>
          <p:nvPr/>
        </p:nvSpPr>
        <p:spPr bwMode="auto">
          <a:xfrm>
            <a:off x="2743200" y="4876800"/>
            <a:ext cx="4162425" cy="1447800"/>
          </a:xfrm>
          <a:prstGeom prst="wedgeRectCallout">
            <a:avLst>
              <a:gd name="adj1" fmla="val 26938"/>
              <a:gd name="adj2" fmla="val -103637"/>
            </a:avLst>
          </a:prstGeom>
          <a:solidFill>
            <a:srgbClr val="1F497D">
              <a:lumMod val="20000"/>
              <a:lumOff val="80000"/>
            </a:srgbClr>
          </a:solidFill>
          <a:ln w="9525" algn="ctr">
            <a:solidFill>
              <a:sysClr val="windowText" lastClr="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Abbreviation expansion: detecting combination of a “long form” and a corresponding short form. Here “OC” is recognized as being “organ culture”, even though it is not in the thesaurus.</a:t>
            </a:r>
          </a:p>
        </p:txBody>
      </p:sp>
      <p:sp>
        <p:nvSpPr>
          <p:cNvPr id="7" name="Title 5"/>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8" name="Text Box 3"/>
          <p:cNvSpPr txBox="1">
            <a:spLocks noChangeArrowheads="1"/>
          </p:cNvSpPr>
          <p:nvPr/>
        </p:nvSpPr>
        <p:spPr bwMode="auto">
          <a:xfrm>
            <a:off x="703263" y="1584325"/>
            <a:ext cx="8135937" cy="3140075"/>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s50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Nanocapsules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DNA</a:t>
            </a:r>
            <a:r>
              <a:rPr kumimoji="0" lang="en-US" sz="1800" b="0" i="0" u="none" strike="noStrike" kern="0" cap="none" spc="0" normalizeH="0" baseline="0" noProof="0" dirty="0" smtClean="0">
                <a:ln>
                  <a:noFill/>
                </a:ln>
                <a:solidFill>
                  <a:srgbClr val="FF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Vaccination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dirty="0" smtClean="0">
                <a:ln>
                  <a:noFill/>
                </a:ln>
                <a:solidFill>
                  <a:srgbClr val="FF0000"/>
                </a:solidFill>
                <a:effectLst/>
                <a:uLnTx/>
                <a:uFillTx/>
                <a:latin typeface="Calibri" pitchFamily="34" charset="0"/>
              </a:rPr>
              <a:t>humans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dirty="0" smtClean="0">
                <a:ln>
                  <a:noFill/>
                </a:ln>
                <a:solidFill>
                  <a:srgbClr val="FF0000"/>
                </a:solidFill>
                <a:effectLst/>
                <a:uLnTx/>
                <a:uFillTx/>
                <a:latin typeface="Calibri" pitchFamily="34" charset="0"/>
              </a:rPr>
              <a:t>porcine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dirty="0" smtClean="0">
                <a:ln>
                  <a:noFill/>
                </a:ln>
                <a:solidFill>
                  <a:srgbClr val="FF0000"/>
                </a:solidFill>
                <a:effectLst/>
                <a:uLnTx/>
                <a:uFillTx/>
                <a:latin typeface="Calibri" pitchFamily="34" charset="0"/>
              </a:rPr>
              <a:t>evaluation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vaccines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dirty="0" smtClean="0">
                <a:ln>
                  <a:noFill/>
                </a:ln>
                <a:solidFill>
                  <a:srgbClr val="FF0000"/>
                </a:solidFill>
                <a:effectLst/>
                <a:uLnTx/>
                <a:uFillTx/>
                <a:latin typeface="Calibri" pitchFamily="34" charset="0"/>
              </a:rPr>
              <a:t>pilot study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dirty="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13-galactosidse as a </a:t>
            </a:r>
            <a:r>
              <a:rPr kumimoji="0" lang="en-US" sz="1800" b="0" i="0" u="sng" strike="noStrike" kern="0" cap="none" spc="0" normalizeH="0" baseline="0" noProof="0" dirty="0" smtClean="0">
                <a:ln>
                  <a:noFill/>
                </a:ln>
                <a:solidFill>
                  <a:srgbClr val="FF0000"/>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antigen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dirty="0" smtClean="0">
                <a:ln>
                  <a:noFill/>
                </a:ln>
                <a:solidFill>
                  <a:srgbClr val="FF0000"/>
                </a:solidFill>
                <a:effectLst/>
                <a:uLnTx/>
                <a:uFillTx/>
                <a:latin typeface="Calibri" pitchFamily="34" charset="0"/>
              </a:rPr>
              <a:t>test</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organ culture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in weanling pigs, </a:t>
            </a:r>
            <a:r>
              <a:rPr kumimoji="0" lang="en-US" sz="1800" b="0" i="0" u="sng" strike="noStrike" kern="0" cap="none" spc="0" normalizeH="0" baseline="0" noProof="0" dirty="0" smtClean="0">
                <a:ln>
                  <a:noFill/>
                </a:ln>
                <a:solidFill>
                  <a:srgbClr val="FF0000"/>
                </a:solidFill>
                <a:effectLst/>
                <a:uLnTx/>
                <a:uFillTx/>
                <a:latin typeface="Calibri" pitchFamily="34" charset="0"/>
              </a:rPr>
              <a:t>vaccine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dirty="0" err="1" smtClean="0">
                <a:ln>
                  <a:noFill/>
                </a:ln>
                <a:solidFill>
                  <a:srgbClr val="FF0000"/>
                </a:solidFill>
                <a:effectLst/>
                <a:uLnTx/>
                <a:uFillTx/>
                <a:latin typeface="Calibri" pitchFamily="34" charset="0"/>
              </a:rPr>
              <a:t>hyaluronan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aluminum</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dirty="0" smtClean="0">
                <a:ln>
                  <a:noFill/>
                </a:ln>
                <a:solidFill>
                  <a:srgbClr val="FF0000"/>
                </a:solidFill>
                <a:effectLst/>
                <a:uLnTx/>
                <a:uFillTx/>
                <a:latin typeface="Calibri" pitchFamily="34" charset="0"/>
              </a:rPr>
              <a:t>nickel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Demonstration of improved cellular and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humoral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0" i="0" u="sng" strike="noStrike" kern="0" cap="none" spc="0" normalizeH="0" baseline="0" noProof="0" dirty="0" smtClean="0">
                <a:ln>
                  <a:noFill/>
                </a:ln>
                <a:solidFill>
                  <a:srgbClr val="FF0000"/>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dirty="0" smtClean="0">
                <a:ln>
                  <a:noFill/>
                </a:ln>
                <a:solidFill>
                  <a:srgbClr val="FF0000"/>
                </a:solidFill>
                <a:effectLst/>
                <a:uLnTx/>
                <a:uFillTx/>
                <a:latin typeface="Calibri" pitchFamily="34" charset="0"/>
              </a:rPr>
              <a:t>foundation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follow-on studies in </a:t>
            </a:r>
            <a:r>
              <a:rPr kumimoji="0" lang="en-US" sz="1800" b="0" i="0" u="sng" strike="noStrike" kern="0" cap="none" spc="0" normalizeH="0" baseline="0" noProof="0" dirty="0" smtClean="0">
                <a:ln>
                  <a:noFill/>
                </a:ln>
                <a:solidFill>
                  <a:srgbClr val="FF0000"/>
                </a:solidFill>
                <a:effectLst/>
                <a:uLnTx/>
                <a:uFillTx/>
                <a:latin typeface="Calibri" pitchFamily="34" charset="0"/>
              </a:rPr>
              <a:t>Rhesus macaques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dirty="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T- cell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dirty="0" smtClean="0">
                <a:ln>
                  <a:noFill/>
                </a:ln>
                <a:solidFill>
                  <a:srgbClr val="FF0000"/>
                </a:solidFill>
                <a:effectLst/>
                <a:uLnTx/>
                <a:uFillTx/>
                <a:latin typeface="Calibri" pitchFamily="34" charset="0"/>
              </a:rPr>
              <a:t>SIV</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p>
        </p:txBody>
      </p:sp>
    </p:spTree>
    <p:extLst>
      <p:ext uri="{BB962C8B-B14F-4D97-AF65-F5344CB8AC3E}">
        <p14:creationId xmlns:p14="http://schemas.microsoft.com/office/powerpoint/2010/main" val="2574539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3"/>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6" name="Text Box 3"/>
          <p:cNvSpPr txBox="1">
            <a:spLocks noChangeArrowheads="1"/>
          </p:cNvSpPr>
          <p:nvPr/>
        </p:nvSpPr>
        <p:spPr bwMode="auto">
          <a:xfrm>
            <a:off x="704850" y="1524000"/>
            <a:ext cx="8134350" cy="3122613"/>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s50 Nanocapsules for Transcutaneous </a:t>
            </a:r>
            <a:r>
              <a:rPr kumimoji="0" lang="en-US" sz="1800" b="1" i="0" u="sng" strike="noStrike" kern="0" cap="none" spc="0" normalizeH="0" baseline="0" noProof="0" smtClean="0">
                <a:ln>
                  <a:noFill/>
                </a:ln>
                <a:solidFill>
                  <a:srgbClr val="33CC33"/>
                </a:solidFill>
                <a:effectLst/>
                <a:uLnTx/>
                <a:uFillTx/>
                <a:latin typeface="Calibri" pitchFamily="34" charset="0"/>
              </a:rPr>
              <a:t>DNA</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Vaccination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smtClean="0">
                <a:ln>
                  <a:noFill/>
                </a:ln>
                <a:solidFill>
                  <a:srgbClr val="FF0000"/>
                </a:solidFill>
                <a:effectLst/>
                <a:uLnTx/>
                <a:uFillTx/>
                <a:latin typeface="Calibri" pitchFamily="34" charset="0"/>
              </a:rPr>
              <a:t>humans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smtClean="0">
                <a:ln>
                  <a:noFill/>
                </a:ln>
                <a:solidFill>
                  <a:srgbClr val="FF0000"/>
                </a:solidFill>
                <a:effectLst/>
                <a:uLnTx/>
                <a:uFillTx/>
                <a:latin typeface="Calibri" pitchFamily="34" charset="0"/>
              </a:rPr>
              <a:t>porcine</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model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smtClean="0">
                <a:ln>
                  <a:noFill/>
                </a:ln>
                <a:solidFill>
                  <a:srgbClr val="FF0000"/>
                </a:solidFill>
                <a:effectLst/>
                <a:uLnTx/>
                <a:uFillTx/>
                <a:latin typeface="Calibri" pitchFamily="34" charset="0"/>
              </a:rPr>
              <a:t>evaluation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smtClean="0">
                <a:ln>
                  <a:noFill/>
                </a:ln>
                <a:solidFill>
                  <a:srgbClr val="FF0000"/>
                </a:solidFill>
                <a:effectLst/>
                <a:uLnTx/>
                <a:uFillTx/>
                <a:latin typeface="Calibri" pitchFamily="34" charset="0"/>
              </a:rPr>
              <a:t>vaccines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smtClean="0">
                <a:ln>
                  <a:noFill/>
                </a:ln>
                <a:solidFill>
                  <a:srgbClr val="FF0000"/>
                </a:solidFill>
                <a:effectLst/>
                <a:uLnTx/>
                <a:uFillTx/>
                <a:latin typeface="Calibri" pitchFamily="34" charset="0"/>
              </a:rPr>
              <a:t>pilot study</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13-galactosidse as a </a:t>
            </a:r>
            <a:r>
              <a:rPr kumimoji="0" lang="en-US" sz="1800" b="1" i="0" u="sng" strike="noStrike" kern="0" cap="none" spc="0" normalizeH="0" baseline="0" noProof="0" smtClean="0">
                <a:ln>
                  <a:noFill/>
                </a:ln>
                <a:solidFill>
                  <a:srgbClr val="33CC33"/>
                </a:solidFill>
                <a:effectLst/>
                <a:uLnTx/>
                <a:uFillTx/>
                <a:latin typeface="Calibri" pitchFamily="34" charset="0"/>
              </a:rPr>
              <a:t>model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smtClean="0">
                <a:ln>
                  <a:noFill/>
                </a:ln>
                <a:solidFill>
                  <a:srgbClr val="FF0000"/>
                </a:solidFill>
                <a:effectLst/>
                <a:uLnTx/>
                <a:uFillTx/>
                <a:latin typeface="Calibri" pitchFamily="34" charset="0"/>
              </a:rPr>
              <a:t>antigen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smtClean="0">
                <a:ln>
                  <a:noFill/>
                </a:ln>
                <a:solidFill>
                  <a:srgbClr val="FF0000"/>
                </a:solidFill>
                <a:effectLst/>
                <a:uLnTx/>
                <a:uFillTx/>
                <a:latin typeface="Calibri" pitchFamily="34" charset="0"/>
              </a:rPr>
              <a:t>test</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smtClean="0">
                <a:ln>
                  <a:noFill/>
                </a:ln>
                <a:solidFill>
                  <a:srgbClr val="33CC33"/>
                </a:solidFill>
                <a:effectLst/>
                <a:uLnTx/>
                <a:uFillTx/>
                <a:latin typeface="Calibri" pitchFamily="34" charset="0"/>
              </a:rPr>
              <a:t>organ culture</a:t>
            </a:r>
            <a:r>
              <a:rPr kumimoji="0" lang="en-US" sz="1800" b="1"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OC</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in weanling pigs, </a:t>
            </a:r>
            <a:r>
              <a:rPr kumimoji="0" lang="en-US" sz="1800" b="1" i="0" u="sng" strike="noStrike" kern="0" cap="none" spc="0" normalizeH="0" baseline="0" noProof="0" smtClean="0">
                <a:ln>
                  <a:noFill/>
                </a:ln>
                <a:solidFill>
                  <a:srgbClr val="33CC33"/>
                </a:solidFill>
                <a:effectLst/>
                <a:uLnTx/>
                <a:uFillTx/>
                <a:latin typeface="Calibri" pitchFamily="34" charset="0"/>
              </a:rPr>
              <a:t>vaccine</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smtClean="0">
                <a:ln>
                  <a:noFill/>
                </a:ln>
                <a:solidFill>
                  <a:srgbClr val="FF0000"/>
                </a:solidFill>
                <a:effectLst/>
                <a:uLnTx/>
                <a:uFillTx/>
                <a:latin typeface="Calibri" pitchFamily="34" charset="0"/>
              </a:rPr>
              <a:t>hyaluronan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smtClean="0">
                <a:ln>
                  <a:noFill/>
                </a:ln>
                <a:solidFill>
                  <a:srgbClr val="FF0000"/>
                </a:solidFill>
                <a:effectLst/>
                <a:uLnTx/>
                <a:uFillTx/>
                <a:latin typeface="Calibri" pitchFamily="34" charset="0"/>
              </a:rPr>
              <a:t>aluminum</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smtClean="0">
                <a:ln>
                  <a:noFill/>
                </a:ln>
                <a:solidFill>
                  <a:srgbClr val="FF0000"/>
                </a:solidFill>
                <a:effectLst/>
                <a:uLnTx/>
                <a:uFillTx/>
                <a:latin typeface="Calibri" pitchFamily="34" charset="0"/>
              </a:rPr>
              <a:t>nickel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smtClean="0">
                <a:ln>
                  <a:noFill/>
                </a:ln>
                <a:solidFill>
                  <a:srgbClr val="FF0000"/>
                </a:solidFill>
                <a:effectLst/>
                <a:uLnTx/>
                <a:uFillTx/>
                <a:latin typeface="Calibri" pitchFamily="34" charset="0"/>
              </a:rPr>
              <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Demonstration of improved cellular and humoral </a:t>
            </a:r>
            <a:r>
              <a:rPr kumimoji="0" lang="en-US" sz="1800" b="0" i="0" u="sng" strike="noStrike" kern="0" cap="none" spc="0" normalizeH="0" baseline="0" noProof="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smtClean="0">
                <a:ln>
                  <a:noFill/>
                </a:ln>
                <a:solidFill>
                  <a:srgbClr val="33CC33"/>
                </a:solidFill>
                <a:effectLst/>
                <a:uLnTx/>
                <a:uFillTx/>
                <a:latin typeface="Calibri" pitchFamily="34" charset="0"/>
              </a:rPr>
              <a:t>OC</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smtClean="0">
                <a:ln>
                  <a:noFill/>
                </a:ln>
                <a:solidFill>
                  <a:srgbClr val="FF0000"/>
                </a:solidFill>
                <a:effectLst/>
                <a:uLnTx/>
                <a:uFillTx/>
                <a:latin typeface="Calibri" pitchFamily="34" charset="0"/>
              </a:rPr>
              <a:t>foundation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for follow-on studies in </a:t>
            </a:r>
            <a:r>
              <a:rPr kumimoji="0" lang="en-US" sz="1800" b="1" i="0" u="sng" strike="noStrike" kern="0" cap="none" spc="0" normalizeH="0" baseline="0" noProof="0" smtClean="0">
                <a:ln>
                  <a:noFill/>
                </a:ln>
                <a:solidFill>
                  <a:srgbClr val="33CC33"/>
                </a:solidFill>
                <a:effectLst/>
                <a:uLnTx/>
                <a:uFillTx/>
                <a:latin typeface="Calibri" pitchFamily="34" charset="0"/>
              </a:rPr>
              <a:t>Rhesus macaques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smtClean="0">
                <a:ln>
                  <a:noFill/>
                </a:ln>
                <a:solidFill>
                  <a:srgbClr val="FF0000"/>
                </a:solidFill>
                <a:effectLst/>
                <a:uLnTx/>
                <a:uFillTx/>
                <a:latin typeface="Calibri" pitchFamily="34" charset="0"/>
              </a:rPr>
              <a:t>T- cell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smtClean="0">
                <a:ln>
                  <a:noFill/>
                </a:ln>
                <a:solidFill>
                  <a:srgbClr val="FF0000"/>
                </a:solidFill>
                <a:effectLst/>
                <a:uLnTx/>
                <a:uFillTx/>
                <a:latin typeface="Calibri" pitchFamily="34" charset="0"/>
              </a:rPr>
              <a:t>SIV</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p>
        </p:txBody>
      </p:sp>
    </p:spTree>
    <p:extLst>
      <p:ext uri="{BB962C8B-B14F-4D97-AF65-F5344CB8AC3E}">
        <p14:creationId xmlns:p14="http://schemas.microsoft.com/office/powerpoint/2010/main" val="166180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04850" y="1301750"/>
            <a:ext cx="8134350" cy="3122613"/>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s50 Nanocapsules for Transcutaneous </a:t>
            </a:r>
            <a:r>
              <a:rPr kumimoji="0" lang="en-US" sz="1800" b="1" i="0" u="sng" strike="noStrike" kern="0" cap="none" spc="0" normalizeH="0" baseline="0" noProof="0" smtClean="0">
                <a:ln>
                  <a:noFill/>
                </a:ln>
                <a:solidFill>
                  <a:srgbClr val="33CC33"/>
                </a:solidFill>
                <a:effectLst/>
                <a:uLnTx/>
                <a:uFillTx/>
                <a:latin typeface="Calibri" pitchFamily="34" charset="0"/>
              </a:rPr>
              <a:t>DNA</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Vaccination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smtClean="0">
                <a:ln>
                  <a:noFill/>
                </a:ln>
                <a:solidFill>
                  <a:srgbClr val="FF0000"/>
                </a:solidFill>
                <a:effectLst/>
                <a:uLnTx/>
                <a:uFillTx/>
                <a:latin typeface="Calibri" pitchFamily="34" charset="0"/>
              </a:rPr>
              <a:t>humans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smtClean="0">
                <a:ln>
                  <a:noFill/>
                </a:ln>
                <a:solidFill>
                  <a:srgbClr val="FF0000"/>
                </a:solidFill>
                <a:effectLst/>
                <a:uLnTx/>
                <a:uFillTx/>
                <a:latin typeface="Calibri" pitchFamily="34" charset="0"/>
              </a:rPr>
              <a:t>porcine</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model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smtClean="0">
                <a:ln>
                  <a:noFill/>
                </a:ln>
                <a:solidFill>
                  <a:srgbClr val="FF0000"/>
                </a:solidFill>
                <a:effectLst/>
                <a:uLnTx/>
                <a:uFillTx/>
                <a:latin typeface="Calibri" pitchFamily="34" charset="0"/>
              </a:rPr>
              <a:t>evaluation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smtClean="0">
                <a:ln>
                  <a:noFill/>
                </a:ln>
                <a:solidFill>
                  <a:srgbClr val="FF0000"/>
                </a:solidFill>
                <a:effectLst/>
                <a:uLnTx/>
                <a:uFillTx/>
                <a:latin typeface="Calibri" pitchFamily="34" charset="0"/>
              </a:rPr>
              <a:t>vaccines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smtClean="0">
                <a:ln>
                  <a:noFill/>
                </a:ln>
                <a:solidFill>
                  <a:srgbClr val="FF0000"/>
                </a:solidFill>
                <a:effectLst/>
                <a:uLnTx/>
                <a:uFillTx/>
                <a:latin typeface="Calibri" pitchFamily="34" charset="0"/>
              </a:rPr>
              <a:t>pilot study</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13-galactosidse as a </a:t>
            </a:r>
            <a:r>
              <a:rPr kumimoji="0" lang="en-US" sz="1800" b="1" i="0" u="sng" strike="noStrike" kern="0" cap="none" spc="0" normalizeH="0" baseline="0" noProof="0" smtClean="0">
                <a:ln>
                  <a:noFill/>
                </a:ln>
                <a:solidFill>
                  <a:srgbClr val="33CC33"/>
                </a:solidFill>
                <a:effectLst/>
                <a:uLnTx/>
                <a:uFillTx/>
                <a:latin typeface="Calibri" pitchFamily="34" charset="0"/>
              </a:rPr>
              <a:t>model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smtClean="0">
                <a:ln>
                  <a:noFill/>
                </a:ln>
                <a:solidFill>
                  <a:srgbClr val="FF0000"/>
                </a:solidFill>
                <a:effectLst/>
                <a:uLnTx/>
                <a:uFillTx/>
                <a:latin typeface="Calibri" pitchFamily="34" charset="0"/>
              </a:rPr>
              <a:t>antigen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smtClean="0">
                <a:ln>
                  <a:noFill/>
                </a:ln>
                <a:solidFill>
                  <a:srgbClr val="FF0000"/>
                </a:solidFill>
                <a:effectLst/>
                <a:uLnTx/>
                <a:uFillTx/>
                <a:latin typeface="Calibri" pitchFamily="34" charset="0"/>
              </a:rPr>
              <a:t>test</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smtClean="0">
                <a:ln>
                  <a:noFill/>
                </a:ln>
                <a:solidFill>
                  <a:srgbClr val="33CC33"/>
                </a:solidFill>
                <a:effectLst/>
                <a:uLnTx/>
                <a:uFillTx/>
                <a:latin typeface="Calibri" pitchFamily="34" charset="0"/>
              </a:rPr>
              <a:t>organ culture</a:t>
            </a:r>
            <a:r>
              <a:rPr kumimoji="0" lang="en-US" sz="1800" b="1"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smtClean="0">
                <a:ln>
                  <a:noFill/>
                </a:ln>
                <a:solidFill>
                  <a:srgbClr val="33CC33"/>
                </a:solidFill>
                <a:effectLst/>
                <a:uLnTx/>
                <a:uFillTx/>
                <a:latin typeface="Calibri" pitchFamily="34" charset="0"/>
              </a:rPr>
              <a:t>OC</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in weanling pigs, </a:t>
            </a:r>
            <a:r>
              <a:rPr kumimoji="0" lang="en-US" sz="1800" b="1" i="0" u="sng" strike="noStrike" kern="0" cap="none" spc="0" normalizeH="0" baseline="0" noProof="0" smtClean="0">
                <a:ln>
                  <a:noFill/>
                </a:ln>
                <a:solidFill>
                  <a:srgbClr val="33CC33"/>
                </a:solidFill>
                <a:effectLst/>
                <a:uLnTx/>
                <a:uFillTx/>
                <a:latin typeface="Calibri" pitchFamily="34" charset="0"/>
              </a:rPr>
              <a:t>vaccine</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smtClean="0">
                <a:ln>
                  <a:noFill/>
                </a:ln>
                <a:solidFill>
                  <a:srgbClr val="FF0000"/>
                </a:solidFill>
                <a:effectLst/>
                <a:uLnTx/>
                <a:uFillTx/>
                <a:latin typeface="Calibri" pitchFamily="34" charset="0"/>
              </a:rPr>
              <a:t>hyaluronan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smtClean="0">
                <a:ln>
                  <a:noFill/>
                </a:ln>
                <a:solidFill>
                  <a:srgbClr val="FF0000"/>
                </a:solidFill>
                <a:effectLst/>
                <a:uLnTx/>
                <a:uFillTx/>
                <a:latin typeface="Calibri" pitchFamily="34" charset="0"/>
              </a:rPr>
              <a:t>aluminum</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smtClean="0">
                <a:ln>
                  <a:noFill/>
                </a:ln>
                <a:solidFill>
                  <a:srgbClr val="FF0000"/>
                </a:solidFill>
                <a:effectLst/>
                <a:uLnTx/>
                <a:uFillTx/>
                <a:latin typeface="Calibri" pitchFamily="34" charset="0"/>
              </a:rPr>
              <a:t>nickel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smtClean="0">
                <a:ln>
                  <a:noFill/>
                </a:ln>
                <a:solidFill>
                  <a:srgbClr val="FF0000"/>
                </a:solidFill>
                <a:effectLst/>
                <a:uLnTx/>
                <a:uFillTx/>
                <a:latin typeface="Calibri" pitchFamily="34" charset="0"/>
              </a:rPr>
              <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Demonstration of improved cellular and humoral </a:t>
            </a:r>
            <a:r>
              <a:rPr kumimoji="0" lang="en-US" sz="1800" b="0" i="0" u="sng" strike="noStrike" kern="0" cap="none" spc="0" normalizeH="0" baseline="0" noProof="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smtClean="0">
                <a:ln>
                  <a:noFill/>
                </a:ln>
                <a:solidFill>
                  <a:srgbClr val="33CC33"/>
                </a:solidFill>
                <a:effectLst/>
                <a:uLnTx/>
                <a:uFillTx/>
                <a:latin typeface="Calibri" pitchFamily="34" charset="0"/>
              </a:rPr>
              <a:t>OC</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smtClean="0">
                <a:ln>
                  <a:noFill/>
                </a:ln>
                <a:solidFill>
                  <a:srgbClr val="FF0000"/>
                </a:solidFill>
                <a:effectLst/>
                <a:uLnTx/>
                <a:uFillTx/>
                <a:latin typeface="Calibri" pitchFamily="34" charset="0"/>
              </a:rPr>
              <a:t>foundation</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for follow-on studies in </a:t>
            </a:r>
            <a:r>
              <a:rPr kumimoji="0" lang="en-US" sz="1800" b="1" i="0" u="sng" strike="noStrike" kern="0" cap="none" spc="0" normalizeH="0" baseline="0" noProof="0" smtClean="0">
                <a:ln>
                  <a:noFill/>
                </a:ln>
                <a:solidFill>
                  <a:srgbClr val="33CC33"/>
                </a:solidFill>
                <a:effectLst/>
                <a:uLnTx/>
                <a:uFillTx/>
                <a:latin typeface="Calibri" pitchFamily="34" charset="0"/>
              </a:rPr>
              <a:t>Rhesus macaques</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smtClean="0">
                <a:ln>
                  <a:noFill/>
                </a:ln>
                <a:solidFill>
                  <a:srgbClr val="FF0000"/>
                </a:solidFill>
                <a:effectLst/>
                <a:uLnTx/>
                <a:uFillTx/>
                <a:latin typeface="Calibri" pitchFamily="34" charset="0"/>
              </a:rPr>
              <a:t>T- cell</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smtClean="0">
                <a:ln>
                  <a:noFill/>
                </a:ln>
                <a:solidFill>
                  <a:srgbClr val="FF0000"/>
                </a:solidFill>
                <a:effectLst/>
                <a:uLnTx/>
                <a:uFillTx/>
                <a:latin typeface="Calibri" pitchFamily="34" charset="0"/>
              </a:rPr>
              <a:t>SIV</a:t>
            </a:r>
            <a:r>
              <a:rPr kumimoji="0" lang="en-US" sz="1800" b="0" i="0" u="none" strike="noStrike" kern="0" cap="none" spc="0" normalizeH="0" baseline="0" noProof="0" smtClean="0">
                <a:ln>
                  <a:noFill/>
                </a:ln>
                <a:solidFill>
                  <a:sysClr val="windowText" lastClr="000000"/>
                </a:solidFill>
                <a:effectLst/>
                <a:uLnTx/>
                <a:uFillTx/>
                <a:latin typeface="Calibri" pitchFamily="34" charset="0"/>
              </a:rPr>
              <a:t>. </a:t>
            </a:r>
          </a:p>
        </p:txBody>
      </p:sp>
      <p:graphicFrame>
        <p:nvGraphicFramePr>
          <p:cNvPr id="6" name="Group 4"/>
          <p:cNvGraphicFramePr>
            <a:graphicFrameLocks noGrp="1"/>
          </p:cNvGraphicFramePr>
          <p:nvPr>
            <p:extLst>
              <p:ext uri="{D42A27DB-BD31-4B8C-83A1-F6EECF244321}">
                <p14:modId xmlns:p14="http://schemas.microsoft.com/office/powerpoint/2010/main" val="2715710254"/>
              </p:ext>
            </p:extLst>
          </p:nvPr>
        </p:nvGraphicFramePr>
        <p:xfrm>
          <a:off x="4502150" y="4730750"/>
          <a:ext cx="4079875" cy="1371600"/>
        </p:xfrm>
        <a:graphic>
          <a:graphicData uri="http://schemas.openxmlformats.org/drawingml/2006/table">
            <a:tbl>
              <a:tblPr/>
              <a:tblGrid>
                <a:gridCol w="2601913"/>
                <a:gridCol w="774700"/>
                <a:gridCol w="703262"/>
              </a:tblGrid>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endParaRPr kumimoji="0" lang="en-US" sz="12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model</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endParaRPr kumimoji="0" lang="en-US" sz="12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Vaccines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endParaRPr kumimoji="0" lang="en-US" sz="12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Organ culture techniques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endParaRPr kumimoji="0" lang="en-US" sz="1200" b="1"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Macaca mulatta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endParaRPr kumimoji="0" lang="en-US" sz="12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30"/>
          <p:cNvGraphicFramePr>
            <a:graphicFrameLocks noGrp="1"/>
          </p:cNvGraphicFramePr>
          <p:nvPr>
            <p:extLst>
              <p:ext uri="{D42A27DB-BD31-4B8C-83A1-F6EECF244321}">
                <p14:modId xmlns:p14="http://schemas.microsoft.com/office/powerpoint/2010/main" val="1618096779"/>
              </p:ext>
            </p:extLst>
          </p:nvPr>
        </p:nvGraphicFramePr>
        <p:xfrm>
          <a:off x="914400" y="4730750"/>
          <a:ext cx="2954338" cy="914400"/>
        </p:xfrm>
        <a:graphic>
          <a:graphicData uri="http://schemas.openxmlformats.org/drawingml/2006/table">
            <a:tbl>
              <a:tblPr/>
              <a:tblGrid>
                <a:gridCol w="1477963"/>
                <a:gridCol w="773112"/>
                <a:gridCol w="703263"/>
              </a:tblGrid>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DNA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Vaccination</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1" i="0" u="none" strike="noStrike" cap="none" normalizeH="0" baseline="0" dirty="0" smtClean="0">
                        <a:ln>
                          <a:noFill/>
                        </a:ln>
                        <a:solidFill>
                          <a:schemeClr val="tx1"/>
                        </a:solidFill>
                        <a:effectLst/>
                        <a:latin typeface="Arial Narrow" pitchFamily="34"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8" name="Text Box 48"/>
          <p:cNvSpPr txBox="1">
            <a:spLocks noChangeArrowheads="1"/>
          </p:cNvSpPr>
          <p:nvPr/>
        </p:nvSpPr>
        <p:spPr bwMode="auto">
          <a:xfrm>
            <a:off x="1600200" y="4425950"/>
            <a:ext cx="1350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Title fingerprint</a:t>
            </a:r>
          </a:p>
        </p:txBody>
      </p:sp>
      <p:sp>
        <p:nvSpPr>
          <p:cNvPr id="9" name="Text Box 49"/>
          <p:cNvSpPr txBox="1">
            <a:spLocks noChangeArrowheads="1"/>
          </p:cNvSpPr>
          <p:nvPr/>
        </p:nvSpPr>
        <p:spPr bwMode="auto">
          <a:xfrm>
            <a:off x="5791200" y="44259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Body fingerprint</a:t>
            </a:r>
          </a:p>
        </p:txBody>
      </p:sp>
      <p:sp>
        <p:nvSpPr>
          <p:cNvPr id="10" name="Title 7"/>
          <p:cNvSpPr txBox="1">
            <a:spLocks/>
          </p:cNvSpPr>
          <p:nvPr/>
        </p:nvSpPr>
        <p:spPr bwMode="auto">
          <a:xfrm>
            <a:off x="1828800" y="8255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32827662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1"/>
          <p:cNvSpPr txBox="1">
            <a:spLocks noChangeArrowheads="1"/>
          </p:cNvSpPr>
          <p:nvPr/>
        </p:nvSpPr>
        <p:spPr bwMode="auto">
          <a:xfrm>
            <a:off x="914400" y="5529263"/>
            <a:ext cx="3048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en-US" sz="1600">
                <a:solidFill>
                  <a:srgbClr val="2F0D59"/>
                </a:solidFill>
                <a:latin typeface="Arial Narrow" pitchFamily="34" charset="0"/>
              </a:rPr>
              <a:t>Title concepts are given higher weight</a:t>
            </a:r>
          </a:p>
        </p:txBody>
      </p:sp>
      <p:sp>
        <p:nvSpPr>
          <p:cNvPr id="6" name="Text Box 3"/>
          <p:cNvSpPr txBox="1">
            <a:spLocks noChangeArrowheads="1"/>
          </p:cNvSpPr>
          <p:nvPr/>
        </p:nvSpPr>
        <p:spPr bwMode="auto">
          <a:xfrm>
            <a:off x="704850" y="1219200"/>
            <a:ext cx="8134350" cy="3122613"/>
          </a:xfrm>
          <a:prstGeom prst="rect">
            <a:avLst/>
          </a:prstGeom>
          <a:noFill/>
          <a:ln w="9525"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s50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Nanocapsules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Transcutaneous </a:t>
            </a:r>
            <a:r>
              <a:rPr kumimoji="0" lang="en-US" sz="1800" b="1" i="0" u="sng" strike="noStrike" kern="0" cap="none" spc="0" normalizeH="0" baseline="0" noProof="0" dirty="0" smtClean="0">
                <a:ln>
                  <a:noFill/>
                </a:ln>
                <a:solidFill>
                  <a:srgbClr val="33CC33"/>
                </a:solidFill>
                <a:effectLst/>
                <a:uLnTx/>
                <a:uFillTx/>
                <a:latin typeface="Calibri" pitchFamily="34" charset="0"/>
              </a:rPr>
              <a:t>DNA</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dirty="0" smtClean="0">
                <a:ln>
                  <a:noFill/>
                </a:ln>
                <a:solidFill>
                  <a:srgbClr val="33CC33"/>
                </a:solidFill>
                <a:effectLst/>
                <a:uLnTx/>
                <a:uFillTx/>
                <a:latin typeface="Calibri" pitchFamily="34" charset="0"/>
              </a:rPr>
              <a:t>Vaccination</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Due to anatomical similarities with </a:t>
            </a:r>
            <a:r>
              <a:rPr kumimoji="0" lang="en-US" sz="1800" b="0" i="0" u="sng" strike="noStrike" kern="0" cap="none" spc="0" normalizeH="0" baseline="0" noProof="0" dirty="0" smtClean="0">
                <a:ln>
                  <a:noFill/>
                </a:ln>
                <a:solidFill>
                  <a:srgbClr val="FF0000"/>
                </a:solidFill>
                <a:effectLst/>
                <a:uLnTx/>
                <a:uFillTx/>
                <a:latin typeface="Calibri" pitchFamily="34" charset="0"/>
              </a:rPr>
              <a:t>humans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the </a:t>
            </a:r>
            <a:r>
              <a:rPr kumimoji="0" lang="en-US" sz="1800" b="0" i="0" u="sng" strike="noStrike" kern="0" cap="none" spc="0" normalizeH="0" baseline="0" noProof="0" dirty="0" smtClean="0">
                <a:ln>
                  <a:noFill/>
                </a:ln>
                <a:solidFill>
                  <a:srgbClr val="FF0000"/>
                </a:solidFill>
                <a:effectLst/>
                <a:uLnTx/>
                <a:uFillTx/>
                <a:latin typeface="Calibri" pitchFamily="34" charset="0"/>
              </a:rPr>
              <a:t>porcine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dirty="0" smtClean="0">
                <a:ln>
                  <a:noFill/>
                </a:ln>
                <a:solidFill>
                  <a:srgbClr val="33CC33"/>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is superior for </a:t>
            </a:r>
            <a:r>
              <a:rPr kumimoji="0" lang="en-US" sz="1800" b="0" i="0" u="sng" strike="noStrike" kern="0" cap="none" spc="0" normalizeH="0" baseline="0" noProof="0" dirty="0" smtClean="0">
                <a:ln>
                  <a:noFill/>
                </a:ln>
                <a:solidFill>
                  <a:srgbClr val="FF0000"/>
                </a:solidFill>
                <a:effectLst/>
                <a:uLnTx/>
                <a:uFillTx/>
                <a:latin typeface="Calibri" pitchFamily="34" charset="0"/>
              </a:rPr>
              <a:t>evaluation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of transcutaneous </a:t>
            </a:r>
            <a:r>
              <a:rPr kumimoji="0" lang="en-US" sz="1800" b="0" i="0" u="sng" strike="noStrike" kern="0" cap="none" spc="0" normalizeH="0" baseline="0" noProof="0" dirty="0" smtClean="0">
                <a:ln>
                  <a:noFill/>
                </a:ln>
                <a:solidFill>
                  <a:srgbClr val="FF0000"/>
                </a:solidFill>
                <a:effectLst/>
                <a:uLnTx/>
                <a:uFillTx/>
                <a:latin typeface="Calibri" pitchFamily="34" charset="0"/>
              </a:rPr>
              <a:t>vaccines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In this </a:t>
            </a:r>
            <a:r>
              <a:rPr kumimoji="0" lang="en-US" sz="1800" b="0" i="0" u="sng" strike="noStrike" kern="0" cap="none" spc="0" normalizeH="0" baseline="0" noProof="0" dirty="0" smtClean="0">
                <a:ln>
                  <a:noFill/>
                </a:ln>
                <a:solidFill>
                  <a:srgbClr val="FF0000"/>
                </a:solidFill>
                <a:effectLst/>
                <a:uLnTx/>
                <a:uFillTx/>
                <a:latin typeface="Calibri" pitchFamily="34" charset="0"/>
              </a:rPr>
              <a:t>pilot study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using the </a:t>
            </a:r>
            <a:r>
              <a:rPr kumimoji="0" lang="en-US" sz="1800" b="0" i="0" u="sng" strike="noStrike" kern="0" cap="none" spc="0" normalizeH="0" baseline="0" noProof="0" dirty="0" smtClean="0">
                <a:ln>
                  <a:noFill/>
                </a:ln>
                <a:solidFill>
                  <a:srgbClr val="FF0000"/>
                </a:solidFill>
                <a:effectLst/>
                <a:uLnTx/>
                <a:uFillTx/>
                <a:latin typeface="Calibri" pitchFamily="34" charset="0"/>
              </a:rPr>
              <a:t>bacterial protein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13-galactosidse as a </a:t>
            </a:r>
            <a:r>
              <a:rPr kumimoji="0" lang="en-US" sz="1800" b="1" i="0" u="sng" strike="noStrike" kern="0" cap="none" spc="0" normalizeH="0" baseline="0" noProof="0" dirty="0" smtClean="0">
                <a:ln>
                  <a:noFill/>
                </a:ln>
                <a:solidFill>
                  <a:srgbClr val="33CC33"/>
                </a:solidFill>
                <a:effectLst/>
                <a:uLnTx/>
                <a:uFillTx/>
                <a:latin typeface="Calibri" pitchFamily="34" charset="0"/>
              </a:rPr>
              <a:t>model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antigen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we propose to prepare and </a:t>
            </a:r>
            <a:r>
              <a:rPr kumimoji="0" lang="en-US" sz="1800" b="0" i="0" u="sng" strike="noStrike" kern="0" cap="none" spc="0" normalizeH="0" baseline="0" noProof="0" dirty="0" smtClean="0">
                <a:ln>
                  <a:noFill/>
                </a:ln>
                <a:solidFill>
                  <a:srgbClr val="FF0000"/>
                </a:solidFill>
                <a:effectLst/>
                <a:uLnTx/>
                <a:uFillTx/>
                <a:latin typeface="Calibri" pitchFamily="34" charset="0"/>
              </a:rPr>
              <a:t>test</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dirty="0" smtClean="0">
                <a:ln>
                  <a:noFill/>
                </a:ln>
                <a:solidFill>
                  <a:srgbClr val="33CC33"/>
                </a:solidFill>
                <a:effectLst/>
                <a:uLnTx/>
                <a:uFillTx/>
                <a:latin typeface="Calibri" pitchFamily="34" charset="0"/>
              </a:rPr>
              <a:t>organ culture</a:t>
            </a:r>
            <a:r>
              <a:rPr kumimoji="0" lang="en-US" sz="1800" b="1"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1" i="0" u="sng" strike="noStrike" kern="0" cap="none" spc="0" normalizeH="0" baseline="0" noProof="0" dirty="0" smtClean="0">
                <a:ln>
                  <a:noFill/>
                </a:ln>
                <a:solidFill>
                  <a:srgbClr val="33CC33"/>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in weanling pigs, </a:t>
            </a:r>
            <a:r>
              <a:rPr kumimoji="0" lang="en-US" sz="1800" b="1" i="0" u="sng" strike="noStrike" kern="0" cap="none" spc="0" normalizeH="0" baseline="0" noProof="0" dirty="0" smtClean="0">
                <a:ln>
                  <a:noFill/>
                </a:ln>
                <a:solidFill>
                  <a:srgbClr val="33CC33"/>
                </a:solidFill>
                <a:effectLst/>
                <a:uLnTx/>
                <a:uFillTx/>
                <a:latin typeface="Calibri" pitchFamily="34" charset="0"/>
              </a:rPr>
              <a:t>vaccine</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formulations comprised of </a:t>
            </a:r>
            <a:r>
              <a:rPr kumimoji="0" lang="en-US" sz="1800" b="0" i="0" u="sng" strike="noStrike" kern="0" cap="none" spc="0" normalizeH="0" baseline="0" noProof="0" dirty="0" err="1" smtClean="0">
                <a:ln>
                  <a:noFill/>
                </a:ln>
                <a:solidFill>
                  <a:srgbClr val="FF0000"/>
                </a:solidFill>
                <a:effectLst/>
                <a:uLnTx/>
                <a:uFillTx/>
                <a:latin typeface="Calibri" pitchFamily="34" charset="0"/>
              </a:rPr>
              <a:t>hyaluronan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aluminum</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or </a:t>
            </a:r>
            <a:r>
              <a:rPr kumimoji="0" lang="en-US" sz="1800" b="0" i="0" u="sng" strike="noStrike" kern="0" cap="none" spc="0" normalizeH="0" baseline="0" noProof="0" dirty="0" smtClean="0">
                <a:ln>
                  <a:noFill/>
                </a:ln>
                <a:solidFill>
                  <a:srgbClr val="FF0000"/>
                </a:solidFill>
                <a:effectLst/>
                <a:uLnTx/>
                <a:uFillTx/>
                <a:latin typeface="Calibri" pitchFamily="34" charset="0"/>
              </a:rPr>
              <a:t>nickel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Demonstration of improved cellular and </a:t>
            </a:r>
            <a:r>
              <a:rPr kumimoji="0" lang="en-US" sz="1800" b="0" i="0" u="none" strike="noStrike" kern="0" cap="none" spc="0" normalizeH="0" baseline="0" noProof="0" dirty="0" err="1" smtClean="0">
                <a:ln>
                  <a:noFill/>
                </a:ln>
                <a:solidFill>
                  <a:sysClr val="windowText" lastClr="000000"/>
                </a:solidFill>
                <a:effectLst/>
                <a:uLnTx/>
                <a:uFillTx/>
                <a:latin typeface="Calibri" pitchFamily="34" charset="0"/>
              </a:rPr>
              <a:t>humoral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r>
              <a:rPr kumimoji="0" lang="en-US" sz="1800" b="0" i="0" u="sng" strike="noStrike" kern="0" cap="none" spc="0" normalizeH="0" baseline="0" noProof="0" dirty="0" smtClean="0">
                <a:ln>
                  <a:noFill/>
                </a:ln>
                <a:solidFill>
                  <a:srgbClr val="FF0000"/>
                </a:solidFill>
                <a:effectLst/>
                <a:uLnTx/>
                <a:uFillTx/>
                <a:latin typeface="Calibri" pitchFamily="34" charset="0"/>
              </a:rPr>
              <a:t>immune responses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in </a:t>
            </a:r>
            <a:r>
              <a:rPr kumimoji="0" lang="en-US" sz="1800" b="1" i="0" u="sng" strike="noStrike" kern="0" cap="none" spc="0" normalizeH="0" baseline="0" noProof="0" dirty="0" smtClean="0">
                <a:ln>
                  <a:noFill/>
                </a:ln>
                <a:solidFill>
                  <a:srgbClr val="33CC33"/>
                </a:solidFill>
                <a:effectLst/>
                <a:uLnTx/>
                <a:uFillTx/>
                <a:latin typeface="Calibri" pitchFamily="34" charset="0"/>
              </a:rPr>
              <a:t>OC</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with decreased dosing will provide a strong </a:t>
            </a:r>
            <a:r>
              <a:rPr kumimoji="0" lang="en-US" sz="1800" b="0" i="0" u="sng" strike="noStrike" kern="0" cap="none" spc="0" normalizeH="0" baseline="0" noProof="0" dirty="0" smtClean="0">
                <a:ln>
                  <a:noFill/>
                </a:ln>
                <a:solidFill>
                  <a:srgbClr val="FF0000"/>
                </a:solidFill>
                <a:effectLst/>
                <a:uLnTx/>
                <a:uFillTx/>
                <a:latin typeface="Calibri" pitchFamily="34" charset="0"/>
              </a:rPr>
              <a:t>foundation</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for follow-on studies in </a:t>
            </a:r>
            <a:r>
              <a:rPr kumimoji="0" lang="en-US" sz="1800" b="1" i="0" u="sng" strike="noStrike" kern="0" cap="none" spc="0" normalizeH="0" baseline="0" noProof="0" dirty="0" smtClean="0">
                <a:ln>
                  <a:noFill/>
                </a:ln>
                <a:solidFill>
                  <a:srgbClr val="33CC33"/>
                </a:solidFill>
                <a:effectLst/>
                <a:uLnTx/>
                <a:uFillTx/>
                <a:latin typeface="Calibri" pitchFamily="34" charset="0"/>
              </a:rPr>
              <a:t>Rhesus macaques</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to improve </a:t>
            </a:r>
            <a:r>
              <a:rPr kumimoji="0" lang="en-US" sz="1800" b="0" i="0" u="sng" strike="noStrike" kern="0" cap="none" spc="0" normalizeH="0" baseline="0" noProof="0" dirty="0" smtClean="0">
                <a:ln>
                  <a:noFill/>
                </a:ln>
                <a:solidFill>
                  <a:srgbClr val="FF0000"/>
                </a:solidFill>
                <a:effectLst/>
                <a:uLnTx/>
                <a:uFillTx/>
                <a:latin typeface="Calibri" pitchFamily="34" charset="0"/>
              </a:rPr>
              <a:t>mucosal immunity</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and </a:t>
            </a:r>
            <a:r>
              <a:rPr kumimoji="0" lang="en-US" sz="1800" b="0" i="0" u="sng" strike="noStrike" kern="0" cap="none" spc="0" normalizeH="0" baseline="0" noProof="0" dirty="0" smtClean="0">
                <a:ln>
                  <a:noFill/>
                </a:ln>
                <a:solidFill>
                  <a:srgbClr val="FF0000"/>
                </a:solidFill>
                <a:effectLst/>
                <a:uLnTx/>
                <a:uFillTx/>
                <a:latin typeface="Calibri" pitchFamily="34" charset="0"/>
              </a:rPr>
              <a:t>T- cell</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responses against </a:t>
            </a:r>
            <a:r>
              <a:rPr kumimoji="0" lang="en-US" sz="1800" b="0" i="0" u="sng" strike="noStrike" kern="0" cap="none" spc="0" normalizeH="0" baseline="0" noProof="0" dirty="0" smtClean="0">
                <a:ln>
                  <a:noFill/>
                </a:ln>
                <a:solidFill>
                  <a:srgbClr val="FF0000"/>
                </a:solidFill>
                <a:effectLst/>
                <a:uLnTx/>
                <a:uFillTx/>
                <a:latin typeface="Calibri" pitchFamily="34" charset="0"/>
              </a:rPr>
              <a:t>SIV</a:t>
            </a:r>
            <a:r>
              <a:rPr kumimoji="0" lang="en-US" sz="1800" b="0" i="0" u="none" strike="noStrike" kern="0" cap="none" spc="0" normalizeH="0" baseline="0" noProof="0" dirty="0" smtClean="0">
                <a:ln>
                  <a:noFill/>
                </a:ln>
                <a:solidFill>
                  <a:sysClr val="windowText" lastClr="000000"/>
                </a:solidFill>
                <a:effectLst/>
                <a:uLnTx/>
                <a:uFillTx/>
                <a:latin typeface="Calibri" pitchFamily="34" charset="0"/>
              </a:rPr>
              <a:t>. </a:t>
            </a:r>
          </a:p>
        </p:txBody>
      </p:sp>
      <p:graphicFrame>
        <p:nvGraphicFramePr>
          <p:cNvPr id="7" name="Group 4"/>
          <p:cNvGraphicFramePr>
            <a:graphicFrameLocks noGrp="1"/>
          </p:cNvGraphicFramePr>
          <p:nvPr>
            <p:extLst>
              <p:ext uri="{D42A27DB-BD31-4B8C-83A1-F6EECF244321}">
                <p14:modId xmlns:p14="http://schemas.microsoft.com/office/powerpoint/2010/main" val="664731414"/>
              </p:ext>
            </p:extLst>
          </p:nvPr>
        </p:nvGraphicFramePr>
        <p:xfrm>
          <a:off x="4502150" y="4648200"/>
          <a:ext cx="4079875" cy="1371600"/>
        </p:xfrm>
        <a:graphic>
          <a:graphicData uri="http://schemas.openxmlformats.org/drawingml/2006/table">
            <a:tbl>
              <a:tblPr/>
              <a:tblGrid>
                <a:gridCol w="2601913"/>
                <a:gridCol w="774700"/>
                <a:gridCol w="703262"/>
              </a:tblGrid>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Rank</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model</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Vaccines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Organ culture techniques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25908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Macaca mulatta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0.71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aphicFrame>
        <p:nvGraphicFramePr>
          <p:cNvPr id="8" name="Group 30"/>
          <p:cNvGraphicFramePr>
            <a:graphicFrameLocks noGrp="1"/>
          </p:cNvGraphicFramePr>
          <p:nvPr>
            <p:extLst>
              <p:ext uri="{D42A27DB-BD31-4B8C-83A1-F6EECF244321}">
                <p14:modId xmlns:p14="http://schemas.microsoft.com/office/powerpoint/2010/main" val="86938985"/>
              </p:ext>
            </p:extLst>
          </p:nvPr>
        </p:nvGraphicFramePr>
        <p:xfrm>
          <a:off x="914400" y="4648200"/>
          <a:ext cx="2954338" cy="914400"/>
        </p:xfrm>
        <a:graphic>
          <a:graphicData uri="http://schemas.openxmlformats.org/drawingml/2006/table">
            <a:tbl>
              <a:tblPr/>
              <a:tblGrid>
                <a:gridCol w="1477963"/>
                <a:gridCol w="773112"/>
                <a:gridCol w="703263"/>
              </a:tblGrid>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Narrow" pitchFamily="34" charset="0"/>
                        </a:rPr>
                        <a:t>Rank</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DNA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Vaccination</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9" name="Text Box 48"/>
          <p:cNvSpPr txBox="1">
            <a:spLocks noChangeArrowheads="1"/>
          </p:cNvSpPr>
          <p:nvPr/>
        </p:nvSpPr>
        <p:spPr bwMode="auto">
          <a:xfrm>
            <a:off x="1600200" y="4343400"/>
            <a:ext cx="1350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Title fingerprint</a:t>
            </a:r>
          </a:p>
        </p:txBody>
      </p:sp>
      <p:sp>
        <p:nvSpPr>
          <p:cNvPr id="10" name="Text Box 49"/>
          <p:cNvSpPr txBox="1">
            <a:spLocks noChangeArrowheads="1"/>
          </p:cNvSpPr>
          <p:nvPr/>
        </p:nvSpPr>
        <p:spPr bwMode="auto">
          <a:xfrm>
            <a:off x="5791200" y="434340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ysClr val="windowText" lastClr="000000"/>
                </a:solidFill>
                <a:effectLst/>
                <a:uLnTx/>
                <a:uFillTx/>
                <a:latin typeface="Calibri" pitchFamily="34" charset="0"/>
              </a:rPr>
              <a:t>Body fingerprint</a:t>
            </a:r>
          </a:p>
        </p:txBody>
      </p:sp>
      <p:sp>
        <p:nvSpPr>
          <p:cNvPr id="11" name="Title 7"/>
          <p:cNvSpPr txBox="1">
            <a:spLocks/>
          </p:cNvSpPr>
          <p:nvPr/>
        </p:nvSpPr>
        <p:spPr bwMode="auto">
          <a:xfrm>
            <a:off x="1828800" y="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From Text to Fingerprint</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12" name="AutoShape 50"/>
          <p:cNvSpPr>
            <a:spLocks noChangeArrowheads="1"/>
          </p:cNvSpPr>
          <p:nvPr/>
        </p:nvSpPr>
        <p:spPr bwMode="auto">
          <a:xfrm>
            <a:off x="4038600" y="2819400"/>
            <a:ext cx="3276600" cy="1219200"/>
          </a:xfrm>
          <a:prstGeom prst="wedgeRectCallout">
            <a:avLst>
              <a:gd name="adj1" fmla="val -4551"/>
              <a:gd name="adj2" fmla="val 135711"/>
            </a:avLst>
          </a:prstGeom>
          <a:solidFill>
            <a:srgbClr val="1F497D">
              <a:lumMod val="20000"/>
              <a:lumOff val="80000"/>
            </a:srgbClr>
          </a:solidFill>
          <a:ln w="9525" algn="ctr">
            <a:solidFill>
              <a:sysClr val="windowText" lastClr="000000"/>
            </a:solidFill>
            <a:miter lim="800000"/>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a:rPr>
              <a:t>Conversion of frequencies to ranks is based on the highest frequency, which may be of an unspecific concept.</a:t>
            </a:r>
          </a:p>
        </p:txBody>
      </p:sp>
    </p:spTree>
    <p:extLst>
      <p:ext uri="{BB962C8B-B14F-4D97-AF65-F5344CB8AC3E}">
        <p14:creationId xmlns:p14="http://schemas.microsoft.com/office/powerpoint/2010/main" val="1878370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12"/>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2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Grant Indexing: Combining Title and Body Fingerprints</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graphicFrame>
        <p:nvGraphicFramePr>
          <p:cNvPr id="6" name="Group 3"/>
          <p:cNvGraphicFramePr>
            <a:graphicFrameLocks noGrp="1"/>
          </p:cNvGraphicFramePr>
          <p:nvPr>
            <p:extLst>
              <p:ext uri="{D42A27DB-BD31-4B8C-83A1-F6EECF244321}">
                <p14:modId xmlns:p14="http://schemas.microsoft.com/office/powerpoint/2010/main" val="4148925756"/>
              </p:ext>
            </p:extLst>
          </p:nvPr>
        </p:nvGraphicFramePr>
        <p:xfrm>
          <a:off x="4430713" y="1752600"/>
          <a:ext cx="4027487" cy="1676400"/>
        </p:xfrm>
        <a:graphic>
          <a:graphicData uri="http://schemas.openxmlformats.org/drawingml/2006/table">
            <a:tbl>
              <a:tblPr/>
              <a:tblGrid>
                <a:gridCol w="2568574"/>
                <a:gridCol w="765175"/>
                <a:gridCol w="693738"/>
              </a:tblGrid>
              <a:tr h="3093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Rank</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515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model</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105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Vaccines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93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Organ culture techniques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093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Macaca</a:t>
                      </a:r>
                      <a:r>
                        <a:rPr kumimoji="0" lang="en-US" sz="1600" b="1" i="0" u="none" strike="noStrike" cap="none" normalizeH="0" baseline="0" dirty="0" smtClean="0">
                          <a:ln>
                            <a:noFill/>
                          </a:ln>
                          <a:solidFill>
                            <a:schemeClr val="tx1"/>
                          </a:solidFill>
                          <a:effectLst/>
                          <a:latin typeface="Arial Narrow" pitchFamily="34" charset="0"/>
                        </a:rPr>
                        <a:t> </a:t>
                      </a:r>
                      <a:r>
                        <a:rPr kumimoji="0" lang="en-US" sz="1600" b="1" i="0" u="none" strike="noStrike" cap="none" normalizeH="0" baseline="0" dirty="0" err="1" smtClean="0">
                          <a:ln>
                            <a:noFill/>
                          </a:ln>
                          <a:solidFill>
                            <a:schemeClr val="tx1"/>
                          </a:solidFill>
                          <a:effectLst/>
                          <a:latin typeface="Arial Narrow" pitchFamily="34" charset="0"/>
                        </a:rPr>
                        <a:t>mulatta</a:t>
                      </a:r>
                      <a:endParaRPr kumimoji="0" lang="en-US" sz="1600" b="1"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0.71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29"/>
          <p:cNvGraphicFramePr>
            <a:graphicFrameLocks noGrp="1"/>
          </p:cNvGraphicFramePr>
          <p:nvPr>
            <p:extLst>
              <p:ext uri="{D42A27DB-BD31-4B8C-83A1-F6EECF244321}">
                <p14:modId xmlns:p14="http://schemas.microsoft.com/office/powerpoint/2010/main" val="4136940545"/>
              </p:ext>
            </p:extLst>
          </p:nvPr>
        </p:nvGraphicFramePr>
        <p:xfrm>
          <a:off x="838200" y="1828800"/>
          <a:ext cx="2954338" cy="1143000"/>
        </p:xfrm>
        <a:graphic>
          <a:graphicData uri="http://schemas.openxmlformats.org/drawingml/2006/table">
            <a:tbl>
              <a:tblPr/>
              <a:tblGrid>
                <a:gridCol w="1477963"/>
                <a:gridCol w="773113"/>
                <a:gridCol w="703262"/>
              </a:tblGrid>
              <a:tr h="381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Rank</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81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DNA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81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Vaccination</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8" name="Text Box 47"/>
          <p:cNvSpPr txBox="1">
            <a:spLocks noChangeArrowheads="1"/>
          </p:cNvSpPr>
          <p:nvPr/>
        </p:nvSpPr>
        <p:spPr bwMode="auto">
          <a:xfrm>
            <a:off x="1428750" y="15240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Title fingerprint</a:t>
            </a:r>
          </a:p>
        </p:txBody>
      </p:sp>
      <p:sp>
        <p:nvSpPr>
          <p:cNvPr id="9" name="Text Box 48"/>
          <p:cNvSpPr txBox="1">
            <a:spLocks noChangeArrowheads="1"/>
          </p:cNvSpPr>
          <p:nvPr/>
        </p:nvSpPr>
        <p:spPr bwMode="auto">
          <a:xfrm>
            <a:off x="5562600" y="14478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Body fingerprint</a:t>
            </a:r>
          </a:p>
        </p:txBody>
      </p:sp>
      <p:graphicFrame>
        <p:nvGraphicFramePr>
          <p:cNvPr id="10" name="Group 49"/>
          <p:cNvGraphicFramePr>
            <a:graphicFrameLocks noGrp="1"/>
          </p:cNvGraphicFramePr>
          <p:nvPr>
            <p:extLst>
              <p:ext uri="{D42A27DB-BD31-4B8C-83A1-F6EECF244321}">
                <p14:modId xmlns:p14="http://schemas.microsoft.com/office/powerpoint/2010/main" val="3852928894"/>
              </p:ext>
            </p:extLst>
          </p:nvPr>
        </p:nvGraphicFramePr>
        <p:xfrm>
          <a:off x="2778125" y="3871913"/>
          <a:ext cx="4079875" cy="2452688"/>
        </p:xfrm>
        <a:graphic>
          <a:graphicData uri="http://schemas.openxmlformats.org/drawingml/2006/table">
            <a:tbl>
              <a:tblPr/>
              <a:tblGrid>
                <a:gridCol w="2601913"/>
                <a:gridCol w="774700"/>
                <a:gridCol w="703262"/>
              </a:tblGrid>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Narrow" pitchFamily="34" charset="0"/>
                        </a:rPr>
                        <a:t>concept</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Freq</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Rank</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DNA</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Vaccination</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model</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Vaccines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Organ culture techniques</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r>
              <a:tr h="3503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Arial Narrow" pitchFamily="34" charset="0"/>
                        </a:rPr>
                        <a:t>Macaca</a:t>
                      </a:r>
                      <a:r>
                        <a:rPr kumimoji="0" lang="en-US" sz="1600" b="1" i="0" u="none" strike="noStrike" cap="none" normalizeH="0" baseline="0" dirty="0" smtClean="0">
                          <a:ln>
                            <a:noFill/>
                          </a:ln>
                          <a:solidFill>
                            <a:schemeClr val="tx1"/>
                          </a:solidFill>
                          <a:effectLst/>
                          <a:latin typeface="Arial Narrow" pitchFamily="34" charset="0"/>
                        </a:rPr>
                        <a:t> </a:t>
                      </a:r>
                      <a:r>
                        <a:rPr kumimoji="0" lang="en-US" sz="1600" b="1" i="0" u="none" strike="noStrike" cap="none" normalizeH="0" baseline="0" dirty="0" err="1" smtClean="0">
                          <a:ln>
                            <a:noFill/>
                          </a:ln>
                          <a:solidFill>
                            <a:schemeClr val="tx1"/>
                          </a:solidFill>
                          <a:effectLst/>
                          <a:latin typeface="Arial Narrow" pitchFamily="34" charset="0"/>
                        </a:rPr>
                        <a:t>mulatta</a:t>
                      </a:r>
                      <a:endParaRPr kumimoji="0" lang="en-US" sz="1600" b="1"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Narrow" pitchFamily="34" charset="0"/>
                        </a:rPr>
                        <a:t>0.71</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r>
            </a:tbl>
          </a:graphicData>
        </a:graphic>
      </p:graphicFrame>
      <p:sp>
        <p:nvSpPr>
          <p:cNvPr id="11" name="AutoShape 83"/>
          <p:cNvSpPr>
            <a:spLocks/>
          </p:cNvSpPr>
          <p:nvPr/>
        </p:nvSpPr>
        <p:spPr bwMode="auto">
          <a:xfrm>
            <a:off x="2514600" y="4267200"/>
            <a:ext cx="280988" cy="609600"/>
          </a:xfrm>
          <a:prstGeom prst="leftBrace">
            <a:avLst>
              <a:gd name="adj1" fmla="val 22599"/>
              <a:gd name="adj2" fmla="val 50000"/>
            </a:avLst>
          </a:prstGeom>
          <a:noFill/>
          <a:ln w="2857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cxnSp>
        <p:nvCxnSpPr>
          <p:cNvPr id="12" name="AutoShape 84"/>
          <p:cNvCxnSpPr>
            <a:cxnSpLocks noChangeShapeType="1"/>
            <a:endCxn id="11" idx="1"/>
          </p:cNvCxnSpPr>
          <p:nvPr/>
        </p:nvCxnSpPr>
        <p:spPr bwMode="auto">
          <a:xfrm rot="16200000" flipH="1">
            <a:off x="1219200" y="3276600"/>
            <a:ext cx="1676400" cy="914400"/>
          </a:xfrm>
          <a:prstGeom prst="curvedConnector2">
            <a:avLst/>
          </a:prstGeom>
          <a:noFill/>
          <a:ln w="28575">
            <a:solidFill>
              <a:sysClr val="windowText" lastClr="000000"/>
            </a:solidFill>
            <a:round/>
            <a:headEnd/>
            <a:tailEnd type="triangle" w="lg" len="med"/>
          </a:ln>
          <a:extLst>
            <a:ext uri="{909E8E84-426E-40DD-AFC4-6F175D3DCCD1}">
              <a14:hiddenFill xmlns:a14="http://schemas.microsoft.com/office/drawing/2010/main">
                <a:noFill/>
              </a14:hiddenFill>
            </a:ext>
          </a:extLst>
        </p:spPr>
      </p:cxnSp>
      <p:sp>
        <p:nvSpPr>
          <p:cNvPr id="13" name="AutoShape 85"/>
          <p:cNvSpPr>
            <a:spLocks/>
          </p:cNvSpPr>
          <p:nvPr/>
        </p:nvSpPr>
        <p:spPr bwMode="auto">
          <a:xfrm flipH="1">
            <a:off x="6858000" y="4953000"/>
            <a:ext cx="282575" cy="1371600"/>
          </a:xfrm>
          <a:prstGeom prst="leftBrace">
            <a:avLst>
              <a:gd name="adj1" fmla="val 44944"/>
              <a:gd name="adj2" fmla="val 50000"/>
            </a:avLst>
          </a:prstGeom>
          <a:noFill/>
          <a:ln w="2857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cxnSp>
        <p:nvCxnSpPr>
          <p:cNvPr id="14" name="AutoShape 86"/>
          <p:cNvCxnSpPr>
            <a:cxnSpLocks noChangeShapeType="1"/>
            <a:endCxn id="13" idx="1"/>
          </p:cNvCxnSpPr>
          <p:nvPr/>
        </p:nvCxnSpPr>
        <p:spPr bwMode="auto">
          <a:xfrm rot="5400000">
            <a:off x="6465888" y="4027487"/>
            <a:ext cx="2286000" cy="936625"/>
          </a:xfrm>
          <a:prstGeom prst="curvedConnector2">
            <a:avLst/>
          </a:prstGeom>
          <a:noFill/>
          <a:ln w="28575">
            <a:solidFill>
              <a:sysClr val="windowText" lastClr="000000"/>
            </a:solidFill>
            <a:round/>
            <a:headEnd/>
            <a:tailEnd type="triangle" w="lg" len="med"/>
          </a:ln>
          <a:extLst>
            <a:ext uri="{909E8E84-426E-40DD-AFC4-6F175D3DCCD1}">
              <a14:hiddenFill xmlns:a14="http://schemas.microsoft.com/office/drawing/2010/main">
                <a:noFill/>
              </a14:hiddenFill>
            </a:ext>
          </a:extLst>
        </p:spPr>
      </p:cxnSp>
      <p:sp>
        <p:nvSpPr>
          <p:cNvPr id="15" name="Text Box 87"/>
          <p:cNvSpPr txBox="1">
            <a:spLocks noChangeArrowheads="1"/>
          </p:cNvSpPr>
          <p:nvPr/>
        </p:nvSpPr>
        <p:spPr bwMode="auto">
          <a:xfrm>
            <a:off x="3352800" y="3519488"/>
            <a:ext cx="2786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Combined grant fingerprint</a:t>
            </a:r>
          </a:p>
        </p:txBody>
      </p:sp>
    </p:spTree>
    <p:extLst>
      <p:ext uri="{BB962C8B-B14F-4D97-AF65-F5344CB8AC3E}">
        <p14:creationId xmlns:p14="http://schemas.microsoft.com/office/powerpoint/2010/main" val="3665142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2"/>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Matching algorithm for RCDC</a:t>
            </a:r>
          </a:p>
        </p:txBody>
      </p:sp>
      <p:sp>
        <p:nvSpPr>
          <p:cNvPr id="4" name="Rectangle 3"/>
          <p:cNvSpPr txBox="1">
            <a:spLocks noChangeArrowheads="1"/>
          </p:cNvSpPr>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mtClean="0">
                <a:ea typeface="굴림" charset="-127"/>
              </a:rPr>
              <a:t>The algorithm used for matching is the “Basic” algorithm.  </a:t>
            </a:r>
          </a:p>
          <a:p>
            <a:pPr lvl="1"/>
            <a:r>
              <a:rPr lang="en-US" altLang="ko-KR" smtClean="0">
                <a:ea typeface="굴림" charset="-127"/>
              </a:rPr>
              <a:t>fc denotes the weight of concept c in fingerprint f (grant fingerprint)</a:t>
            </a:r>
          </a:p>
          <a:p>
            <a:pPr lvl="1"/>
            <a:r>
              <a:rPr lang="en-US" altLang="ko-KR" smtClean="0">
                <a:ea typeface="굴림" charset="-127"/>
              </a:rPr>
              <a:t>qc denotes the weight of concept c in fingerprint q (DC fingerprint)</a:t>
            </a:r>
          </a:p>
        </p:txBody>
      </p:sp>
      <p:sp>
        <p:nvSpPr>
          <p:cNvPr id="5" name="Rectangle 4"/>
          <p:cNvSpPr>
            <a:spLocks noChangeArrowheads="1"/>
          </p:cNvSpPr>
          <p:nvPr/>
        </p:nvSpPr>
        <p:spPr bwMode="auto">
          <a:xfrm>
            <a:off x="0" y="0"/>
            <a:ext cx="9144000" cy="0"/>
          </a:xfrm>
          <a:prstGeom prst="rect">
            <a:avLst/>
          </a:prstGeom>
          <a:noFill/>
          <a:ln w="9525" algn="ctr">
            <a:noFill/>
            <a:miter lim="800000"/>
            <a:headEnd/>
            <a:tailEnd/>
          </a:ln>
          <a:effectLst>
            <a:outerShdw dist="107763" dir="2700000" algn="ctr" rotWithShape="0">
              <a:srgbClr val="EEECE1"/>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ndParaRPr>
          </a:p>
        </p:txBody>
      </p:sp>
      <p:graphicFrame>
        <p:nvGraphicFramePr>
          <p:cNvPr id="6" name="Object 2"/>
          <p:cNvGraphicFramePr>
            <a:graphicFrameLocks noChangeAspect="1"/>
          </p:cNvGraphicFramePr>
          <p:nvPr/>
        </p:nvGraphicFramePr>
        <p:xfrm>
          <a:off x="2895600" y="4572000"/>
          <a:ext cx="3741738" cy="1347788"/>
        </p:xfrm>
        <a:graphic>
          <a:graphicData uri="http://schemas.openxmlformats.org/presentationml/2006/ole">
            <mc:AlternateContent xmlns:mc="http://schemas.openxmlformats.org/markup-compatibility/2006">
              <mc:Choice xmlns:v="urn:schemas-microsoft-com:vml" Requires="v">
                <p:oleObj spid="_x0000_s2061" name="Equation" r:id="rId3" imgW="1054100" imgH="431800" progId="Equation.3">
                  <p:embed/>
                </p:oleObj>
              </mc:Choice>
              <mc:Fallback>
                <p:oleObj name="Equation" r:id="rId3" imgW="1054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3741738" cy="134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093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RCDC?</a:t>
            </a:r>
            <a:endParaRPr lang="en-US" dirty="0"/>
          </a:p>
        </p:txBody>
      </p:sp>
      <p:sp>
        <p:nvSpPr>
          <p:cNvPr id="3" name="Content Placeholder 2"/>
          <p:cNvSpPr>
            <a:spLocks noGrp="1"/>
          </p:cNvSpPr>
          <p:nvPr>
            <p:ph idx="1"/>
          </p:nvPr>
        </p:nvSpPr>
        <p:spPr/>
        <p:txBody>
          <a:bodyPr/>
          <a:lstStyle/>
          <a:p>
            <a:r>
              <a:rPr lang="en-US" dirty="0" smtClean="0"/>
              <a:t>RCDC stands for Research, Condition and Disease Categorization</a:t>
            </a:r>
          </a:p>
          <a:p>
            <a:r>
              <a:rPr lang="en-US" dirty="0" smtClean="0"/>
              <a:t>It’s mandate is to categorize ~250 research areas and funding levels for Congress, White House and NIH Senior Leadership</a:t>
            </a:r>
          </a:p>
          <a:p>
            <a:r>
              <a:rPr lang="en-US" dirty="0" smtClean="0"/>
              <a:t>Be able to provide transparent access to grants and funding levels to the public</a:t>
            </a:r>
          </a:p>
          <a:p>
            <a:r>
              <a:rPr lang="en-US" dirty="0" smtClean="0"/>
              <a:t>It uses text mining and analytics</a:t>
            </a:r>
          </a:p>
          <a:p>
            <a:r>
              <a:rPr lang="en-US" dirty="0" smtClean="0"/>
              <a:t>Developed out of a prototype from </a:t>
            </a:r>
            <a:r>
              <a:rPr lang="en-US" dirty="0" err="1" smtClean="0"/>
              <a:t>Collexis</a:t>
            </a:r>
            <a:endParaRPr lang="en-US" dirty="0" smtClean="0"/>
          </a:p>
          <a:p>
            <a:r>
              <a:rPr lang="en-US" dirty="0" smtClean="0"/>
              <a:t>Currently housed within the Office of the Director/NIH within </a:t>
            </a:r>
            <a:r>
              <a:rPr lang="en-US" dirty="0" err="1" smtClean="0"/>
              <a:t>eRA</a:t>
            </a:r>
            <a:r>
              <a:rPr lang="en-US" dirty="0" smtClean="0"/>
              <a:t> (electronic research administration)</a:t>
            </a:r>
            <a:endParaRPr lang="en-US" dirty="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Filename/RPS Number</a:t>
            </a:r>
            <a:endParaRPr lang="en-US"/>
          </a:p>
        </p:txBody>
      </p:sp>
    </p:spTree>
    <p:extLst>
      <p:ext uri="{BB962C8B-B14F-4D97-AF65-F5344CB8AC3E}">
        <p14:creationId xmlns:p14="http://schemas.microsoft.com/office/powerpoint/2010/main" val="2305917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4"/>
          <p:cNvSpPr>
            <a:spLocks noChangeArrowheads="1"/>
          </p:cNvSpPr>
          <p:nvPr/>
        </p:nvSpPr>
        <p:spPr bwMode="auto">
          <a:xfrm>
            <a:off x="2057400" y="0"/>
            <a:ext cx="6248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sz="3600" b="1">
              <a:latin typeface="Calibri" pitchFamily="34" charset="0"/>
            </a:endParaRPr>
          </a:p>
        </p:txBody>
      </p:sp>
      <p:sp>
        <p:nvSpPr>
          <p:cNvPr id="4" name="Text Box 12"/>
          <p:cNvSpPr txBox="1">
            <a:spLocks noChangeArrowheads="1"/>
          </p:cNvSpPr>
          <p:nvPr/>
        </p:nvSpPr>
        <p:spPr bwMode="auto">
          <a:xfrm>
            <a:off x="3200400" y="4800600"/>
            <a:ext cx="3505200" cy="13843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rPr>
              <a:t>Additive Rollup</a:t>
            </a:r>
          </a:p>
          <a:p>
            <a:pPr marL="166688" marR="0" lvl="0" indent="-166688"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a:ln>
                  <a:noFill/>
                </a:ln>
                <a:solidFill>
                  <a:sysClr val="windowText" lastClr="000000"/>
                </a:solidFill>
                <a:effectLst/>
                <a:uLnTx/>
                <a:uFillTx/>
                <a:latin typeface="Calibri"/>
              </a:rPr>
              <a:t>No Duplication of Reported dollars in children</a:t>
            </a:r>
          </a:p>
          <a:p>
            <a:pPr marL="166688" marR="0" lvl="0" indent="-166688"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a:ln>
                  <a:noFill/>
                </a:ln>
                <a:solidFill>
                  <a:sysClr val="windowText" lastClr="000000"/>
                </a:solidFill>
                <a:effectLst/>
                <a:uLnTx/>
                <a:uFillTx/>
                <a:latin typeface="Calibri"/>
              </a:rPr>
              <a:t>Duplication of Reported dollars in subcategory</a:t>
            </a:r>
          </a:p>
        </p:txBody>
      </p:sp>
      <p:sp>
        <p:nvSpPr>
          <p:cNvPr id="5" name="Text Box 13"/>
          <p:cNvSpPr txBox="1">
            <a:spLocks noChangeArrowheads="1"/>
          </p:cNvSpPr>
          <p:nvPr/>
        </p:nvSpPr>
        <p:spPr bwMode="auto">
          <a:xfrm>
            <a:off x="838200" y="3276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Subset Categories</a:t>
            </a:r>
          </a:p>
        </p:txBody>
      </p:sp>
      <p:sp>
        <p:nvSpPr>
          <p:cNvPr id="6" name="Text Box 14"/>
          <p:cNvSpPr txBox="1">
            <a:spLocks noChangeArrowheads="1"/>
          </p:cNvSpPr>
          <p:nvPr/>
        </p:nvSpPr>
        <p:spPr bwMode="auto">
          <a:xfrm>
            <a:off x="6248400" y="33528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Rollup+ Parent</a:t>
            </a:r>
          </a:p>
        </p:txBody>
      </p:sp>
      <p:grpSp>
        <p:nvGrpSpPr>
          <p:cNvPr id="7" name="Group 15"/>
          <p:cNvGrpSpPr>
            <a:grpSpLocks/>
          </p:cNvGrpSpPr>
          <p:nvPr/>
        </p:nvGrpSpPr>
        <p:grpSpPr bwMode="auto">
          <a:xfrm>
            <a:off x="6161088" y="1219200"/>
            <a:ext cx="1992312" cy="1981200"/>
            <a:chOff x="3792" y="912"/>
            <a:chExt cx="1255" cy="1248"/>
          </a:xfrm>
        </p:grpSpPr>
        <p:grpSp>
          <p:nvGrpSpPr>
            <p:cNvPr id="8" name="Group 16"/>
            <p:cNvGrpSpPr>
              <a:grpSpLocks/>
            </p:cNvGrpSpPr>
            <p:nvPr/>
          </p:nvGrpSpPr>
          <p:grpSpPr bwMode="auto">
            <a:xfrm>
              <a:off x="3792" y="912"/>
              <a:ext cx="1255" cy="1248"/>
              <a:chOff x="672" y="1152"/>
              <a:chExt cx="1255" cy="1248"/>
            </a:xfrm>
          </p:grpSpPr>
          <p:sp>
            <p:nvSpPr>
              <p:cNvPr id="10" name="Oval 17"/>
              <p:cNvSpPr>
                <a:spLocks noChangeArrowheads="1"/>
              </p:cNvSpPr>
              <p:nvPr/>
            </p:nvSpPr>
            <p:spPr bwMode="auto">
              <a:xfrm>
                <a:off x="672" y="1152"/>
                <a:ext cx="1255" cy="1248"/>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1" name="Oval 18"/>
              <p:cNvSpPr>
                <a:spLocks noChangeArrowheads="1"/>
              </p:cNvSpPr>
              <p:nvPr/>
            </p:nvSpPr>
            <p:spPr bwMode="auto">
              <a:xfrm>
                <a:off x="1560" y="1512"/>
                <a:ext cx="367" cy="463"/>
              </a:xfrm>
              <a:prstGeom prst="ellipse">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2" name="Text Box 19"/>
              <p:cNvSpPr txBox="1">
                <a:spLocks noChangeArrowheads="1"/>
              </p:cNvSpPr>
              <p:nvPr/>
            </p:nvSpPr>
            <p:spPr bwMode="auto">
              <a:xfrm>
                <a:off x="1635" y="1605"/>
                <a:ext cx="2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A</a:t>
                </a:r>
              </a:p>
            </p:txBody>
          </p:sp>
          <p:sp>
            <p:nvSpPr>
              <p:cNvPr id="13" name="Oval 20"/>
              <p:cNvSpPr>
                <a:spLocks noChangeArrowheads="1"/>
              </p:cNvSpPr>
              <p:nvPr/>
            </p:nvSpPr>
            <p:spPr bwMode="auto">
              <a:xfrm>
                <a:off x="1152" y="1776"/>
                <a:ext cx="525" cy="308"/>
              </a:xfrm>
              <a:prstGeom prst="ellipse">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4" name="Oval 21"/>
              <p:cNvSpPr>
                <a:spLocks noChangeArrowheads="1"/>
              </p:cNvSpPr>
              <p:nvPr/>
            </p:nvSpPr>
            <p:spPr bwMode="auto">
              <a:xfrm>
                <a:off x="930" y="1358"/>
                <a:ext cx="367" cy="463"/>
              </a:xfrm>
              <a:prstGeom prst="ellipse">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5" name="Oval 22"/>
              <p:cNvSpPr>
                <a:spLocks noChangeArrowheads="1"/>
              </p:cNvSpPr>
              <p:nvPr/>
            </p:nvSpPr>
            <p:spPr bwMode="auto">
              <a:xfrm>
                <a:off x="1035" y="1203"/>
                <a:ext cx="630" cy="309"/>
              </a:xfrm>
              <a:prstGeom prst="ellipse">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6" name="Text Box 23"/>
              <p:cNvSpPr txBox="1">
                <a:spLocks noChangeArrowheads="1"/>
              </p:cNvSpPr>
              <p:nvPr/>
            </p:nvSpPr>
            <p:spPr bwMode="auto">
              <a:xfrm>
                <a:off x="1245" y="122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B</a:t>
                </a:r>
              </a:p>
            </p:txBody>
          </p:sp>
          <p:sp>
            <p:nvSpPr>
              <p:cNvPr id="17" name="Text Box 24"/>
              <p:cNvSpPr txBox="1">
                <a:spLocks noChangeArrowheads="1"/>
              </p:cNvSpPr>
              <p:nvPr/>
            </p:nvSpPr>
            <p:spPr bwMode="auto">
              <a:xfrm>
                <a:off x="982" y="1464"/>
                <a:ext cx="2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C</a:t>
                </a:r>
              </a:p>
            </p:txBody>
          </p:sp>
          <p:sp>
            <p:nvSpPr>
              <p:cNvPr id="18" name="Text Box 25"/>
              <p:cNvSpPr txBox="1">
                <a:spLocks noChangeArrowheads="1"/>
              </p:cNvSpPr>
              <p:nvPr/>
            </p:nvSpPr>
            <p:spPr bwMode="auto">
              <a:xfrm>
                <a:off x="1278" y="1882"/>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D</a:t>
                </a:r>
              </a:p>
            </p:txBody>
          </p:sp>
        </p:grpSp>
        <p:sp>
          <p:nvSpPr>
            <p:cNvPr id="9" name="Text Box 26"/>
            <p:cNvSpPr txBox="1">
              <a:spLocks noChangeArrowheads="1"/>
            </p:cNvSpPr>
            <p:nvPr/>
          </p:nvSpPr>
          <p:spPr bwMode="auto">
            <a:xfrm>
              <a:off x="4128" y="1833"/>
              <a:ext cx="6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Calibri" pitchFamily="34" charset="0"/>
                </a:rPr>
                <a:t>Parent</a:t>
              </a:r>
            </a:p>
          </p:txBody>
        </p:sp>
      </p:grpSp>
      <p:grpSp>
        <p:nvGrpSpPr>
          <p:cNvPr id="19" name="Group 35"/>
          <p:cNvGrpSpPr>
            <a:grpSpLocks/>
          </p:cNvGrpSpPr>
          <p:nvPr/>
        </p:nvGrpSpPr>
        <p:grpSpPr bwMode="auto">
          <a:xfrm>
            <a:off x="3643313" y="2819400"/>
            <a:ext cx="2332037" cy="1905000"/>
            <a:chOff x="2352" y="1968"/>
            <a:chExt cx="1318" cy="1104"/>
          </a:xfrm>
        </p:grpSpPr>
        <p:sp>
          <p:nvSpPr>
            <p:cNvPr id="20" name="Oval 5"/>
            <p:cNvSpPr>
              <a:spLocks noChangeArrowheads="1"/>
            </p:cNvSpPr>
            <p:nvPr/>
          </p:nvSpPr>
          <p:spPr bwMode="auto">
            <a:xfrm>
              <a:off x="2352" y="1968"/>
              <a:ext cx="1104" cy="1104"/>
            </a:xfrm>
            <a:prstGeom prst="ellipse">
              <a:avLst/>
            </a:prstGeom>
            <a:solidFill>
              <a:srgbClr val="4F81BD"/>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21" name="Line 6"/>
            <p:cNvSpPr>
              <a:spLocks noChangeShapeType="1"/>
            </p:cNvSpPr>
            <p:nvPr/>
          </p:nvSpPr>
          <p:spPr bwMode="auto">
            <a:xfrm>
              <a:off x="2910" y="1968"/>
              <a:ext cx="0" cy="1104"/>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Line 7"/>
            <p:cNvSpPr>
              <a:spLocks noChangeShapeType="1"/>
            </p:cNvSpPr>
            <p:nvPr/>
          </p:nvSpPr>
          <p:spPr bwMode="auto">
            <a:xfrm>
              <a:off x="2352" y="2514"/>
              <a:ext cx="1104"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Text Box 8"/>
            <p:cNvSpPr txBox="1">
              <a:spLocks noChangeArrowheads="1"/>
            </p:cNvSpPr>
            <p:nvPr/>
          </p:nvSpPr>
          <p:spPr bwMode="auto">
            <a:xfrm>
              <a:off x="2592"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A</a:t>
              </a:r>
            </a:p>
          </p:txBody>
        </p:sp>
        <p:sp>
          <p:nvSpPr>
            <p:cNvPr id="24" name="Text Box 9"/>
            <p:cNvSpPr txBox="1">
              <a:spLocks noChangeArrowheads="1"/>
            </p:cNvSpPr>
            <p:nvPr/>
          </p:nvSpPr>
          <p:spPr bwMode="auto">
            <a:xfrm>
              <a:off x="3024" y="21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B</a:t>
              </a:r>
            </a:p>
          </p:txBody>
        </p:sp>
        <p:sp>
          <p:nvSpPr>
            <p:cNvPr id="25" name="Text Box 10"/>
            <p:cNvSpPr txBox="1">
              <a:spLocks noChangeArrowheads="1"/>
            </p:cNvSpPr>
            <p:nvPr/>
          </p:nvSpPr>
          <p:spPr bwMode="auto">
            <a:xfrm>
              <a:off x="3024" y="260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D</a:t>
              </a:r>
            </a:p>
          </p:txBody>
        </p:sp>
        <p:sp>
          <p:nvSpPr>
            <p:cNvPr id="26" name="Text Box 11"/>
            <p:cNvSpPr txBox="1">
              <a:spLocks noChangeArrowheads="1"/>
            </p:cNvSpPr>
            <p:nvPr/>
          </p:nvSpPr>
          <p:spPr bwMode="auto">
            <a:xfrm>
              <a:off x="2592" y="260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C</a:t>
              </a:r>
            </a:p>
          </p:txBody>
        </p:sp>
        <p:sp>
          <p:nvSpPr>
            <p:cNvPr id="27" name="Text Box 27"/>
            <p:cNvSpPr txBox="1">
              <a:spLocks noChangeArrowheads="1"/>
            </p:cNvSpPr>
            <p:nvPr/>
          </p:nvSpPr>
          <p:spPr bwMode="auto">
            <a:xfrm>
              <a:off x="2662" y="2365"/>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smtClean="0">
                  <a:ln>
                    <a:noFill/>
                  </a:ln>
                  <a:solidFill>
                    <a:sysClr val="windowText" lastClr="000000"/>
                  </a:solidFill>
                  <a:effectLst/>
                  <a:uLnTx/>
                  <a:uFillTx/>
                  <a:latin typeface="Calibri" pitchFamily="34" charset="0"/>
                </a:rPr>
                <a:t>Parent</a:t>
              </a:r>
            </a:p>
          </p:txBody>
        </p:sp>
      </p:grpSp>
      <p:grpSp>
        <p:nvGrpSpPr>
          <p:cNvPr id="28" name="Group 28"/>
          <p:cNvGrpSpPr>
            <a:grpSpLocks/>
          </p:cNvGrpSpPr>
          <p:nvPr/>
        </p:nvGrpSpPr>
        <p:grpSpPr bwMode="auto">
          <a:xfrm>
            <a:off x="609600" y="1219200"/>
            <a:ext cx="3048000" cy="2339975"/>
            <a:chOff x="2112" y="2160"/>
            <a:chExt cx="1680" cy="1324"/>
          </a:xfrm>
        </p:grpSpPr>
        <p:sp>
          <p:nvSpPr>
            <p:cNvPr id="29" name="Text Box 29"/>
            <p:cNvSpPr txBox="1">
              <a:spLocks noChangeArrowheads="1"/>
            </p:cNvSpPr>
            <p:nvPr/>
          </p:nvSpPr>
          <p:spPr bwMode="auto">
            <a:xfrm>
              <a:off x="2112" y="3312"/>
              <a:ext cx="16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400" b="0" i="0" u="none" strike="noStrike" kern="0" cap="none" spc="0" normalizeH="0" baseline="0" noProof="0" smtClean="0">
                <a:ln>
                  <a:noFill/>
                </a:ln>
                <a:solidFill>
                  <a:sysClr val="windowText" lastClr="000000"/>
                </a:solidFill>
                <a:effectLst/>
                <a:uLnTx/>
                <a:uFillTx/>
                <a:latin typeface="Calibri" pitchFamily="34" charset="0"/>
              </a:endParaRPr>
            </a:p>
          </p:txBody>
        </p:sp>
        <p:grpSp>
          <p:nvGrpSpPr>
            <p:cNvPr id="30" name="Group 30"/>
            <p:cNvGrpSpPr>
              <a:grpSpLocks/>
            </p:cNvGrpSpPr>
            <p:nvPr/>
          </p:nvGrpSpPr>
          <p:grpSpPr bwMode="auto">
            <a:xfrm>
              <a:off x="2352" y="2160"/>
              <a:ext cx="1104" cy="1104"/>
              <a:chOff x="2352" y="2160"/>
              <a:chExt cx="1104" cy="1104"/>
            </a:xfrm>
          </p:grpSpPr>
          <p:sp>
            <p:nvSpPr>
              <p:cNvPr id="31" name="Oval 31"/>
              <p:cNvSpPr>
                <a:spLocks noChangeArrowheads="1"/>
              </p:cNvSpPr>
              <p:nvPr/>
            </p:nvSpPr>
            <p:spPr bwMode="auto">
              <a:xfrm>
                <a:off x="2352" y="2160"/>
                <a:ext cx="1104" cy="1104"/>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Parent</a:t>
                </a:r>
              </a:p>
            </p:txBody>
          </p:sp>
          <p:sp>
            <p:nvSpPr>
              <p:cNvPr id="32" name="Oval 32"/>
              <p:cNvSpPr>
                <a:spLocks noChangeArrowheads="1"/>
              </p:cNvSpPr>
              <p:nvPr/>
            </p:nvSpPr>
            <p:spPr bwMode="auto">
              <a:xfrm>
                <a:off x="2592" y="2832"/>
                <a:ext cx="624" cy="432"/>
              </a:xfrm>
              <a:prstGeom prst="ellipse">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33" name="Text Box 33"/>
              <p:cNvSpPr txBox="1">
                <a:spLocks noChangeArrowheads="1"/>
              </p:cNvSpPr>
              <p:nvPr/>
            </p:nvSpPr>
            <p:spPr bwMode="auto">
              <a:xfrm>
                <a:off x="2802" y="2928"/>
                <a:ext cx="19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smtClean="0">
                    <a:ln>
                      <a:noFill/>
                    </a:ln>
                    <a:solidFill>
                      <a:sysClr val="windowText" lastClr="000000"/>
                    </a:solidFill>
                    <a:effectLst/>
                    <a:uLnTx/>
                    <a:uFillTx/>
                    <a:latin typeface="Calibri" pitchFamily="34" charset="0"/>
                  </a:rPr>
                  <a:t>A</a:t>
                </a:r>
              </a:p>
            </p:txBody>
          </p:sp>
        </p:grpSp>
      </p:grpSp>
      <p:sp>
        <p:nvSpPr>
          <p:cNvPr id="34" name="Title 32"/>
          <p:cNvSpPr txBox="1">
            <a:spLocks/>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smtClean="0">
                <a:ln>
                  <a:noFill/>
                </a:ln>
                <a:solidFill>
                  <a:sysClr val="windowText" lastClr="000000"/>
                </a:solidFill>
                <a:effectLst/>
                <a:uLnTx/>
                <a:uFillTx/>
                <a:latin typeface="Calibri"/>
                <a:ea typeface="+mj-ea"/>
                <a:cs typeface="+mj-cs"/>
              </a:rPr>
              <a:t>Three Category Types</a:t>
            </a:r>
            <a:endPar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2813749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sp>
        <p:nvSpPr>
          <p:cNvPr id="3" name="Rectangle 4"/>
          <p:cNvSpPr txBox="1">
            <a:spLocks noChangeArrowheads="1"/>
          </p:cNvSpPr>
          <p:nvPr/>
        </p:nvSpPr>
        <p:spPr bwMode="auto">
          <a:xfrm>
            <a:off x="1828800" y="304800"/>
            <a:ext cx="685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NIH Reauthorization Act of 2006</a:t>
            </a:r>
            <a:endParaRPr kumimoji="0" lang="en-US" sz="4400" b="0" i="0" u="none" strike="noStrike" kern="1200" cap="none" spc="0" normalizeH="0" baseline="0" noProof="0" dirty="0" smtClean="0">
              <a:ln>
                <a:noFill/>
              </a:ln>
              <a:solidFill>
                <a:sysClr val="windowText" lastClr="000000"/>
              </a:solidFill>
              <a:effectLst/>
              <a:uLnTx/>
              <a:uFillTx/>
              <a:latin typeface="Calibri"/>
              <a:ea typeface="+mj-ea"/>
              <a:cs typeface="+mj-cs"/>
            </a:endParaRPr>
          </a:p>
        </p:txBody>
      </p:sp>
      <p:sp>
        <p:nvSpPr>
          <p:cNvPr id="4" name="Rectangle 5"/>
          <p:cNvSpPr txBox="1">
            <a:spLocks noChangeArrowheads="1"/>
          </p:cNvSpPr>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smtClean="0">
                <a:ln>
                  <a:noFill/>
                </a:ln>
                <a:solidFill>
                  <a:sysClr val="windowText" lastClr="000000"/>
                </a:solidFill>
                <a:effectLst/>
                <a:uLnTx/>
                <a:uFillTx/>
                <a:latin typeface="Calibri"/>
                <a:ea typeface="+mn-ea"/>
                <a:cs typeface="+mn-cs"/>
              </a:rPr>
              <a:t>SEC. 402B: </a:t>
            </a:r>
            <a:r>
              <a:rPr kumimoji="0" lang="en-US" sz="2000" b="0" i="0" u="none" strike="noStrike" kern="1200" cap="none" spc="0" normalizeH="0" baseline="0" noProof="0" smtClean="0">
                <a:ln>
                  <a:noFill/>
                </a:ln>
                <a:solidFill>
                  <a:sysClr val="windowText" lastClr="000000"/>
                </a:solidFill>
                <a:effectLst/>
                <a:uLnTx/>
                <a:uFillTx/>
                <a:latin typeface="Calibri"/>
                <a:ea typeface="+mn-ea"/>
                <a:cs typeface="+mn-cs"/>
              </a:rPr>
              <a:t>ELECTRONIC CODING OF GRANTS AND ACTIVITIES</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ysClr val="windowText" lastClr="000000"/>
                </a:solidFill>
                <a:effectLst/>
                <a:uLnTx/>
                <a:uFillTx/>
                <a:latin typeface="Calibri"/>
                <a:ea typeface="+mn-ea"/>
                <a:cs typeface="+mn-cs"/>
              </a:rPr>
              <a:t>‘‘The Secretary, acting through the Director of NIH, shall establish an electronic system to uniformly code research grants and activities of the Office of the Director and of all the national research institutes and national centers. The electronic system shall be searchable by a variety of codes, such as the type of research grant, the research entity managing the grant, and the public health area of interest. When permissible, the Secretary, acting through the Director of NIH, shall provide information on relevant literature and patents that are associated with research activities of the National Institutes of Health.”</a:t>
            </a:r>
            <a:endParaRPr kumimoji="0" lang="en-US" sz="2400" b="0" i="0" u="none" strike="noStrike" kern="1200" cap="none" spc="0" normalizeH="0" baseline="0" noProof="0" dirty="0" smtClean="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6504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Filename/RPS Number</a:t>
            </a:r>
          </a:p>
        </p:txBody>
      </p:sp>
      <p:sp>
        <p:nvSpPr>
          <p:cNvPr id="5" name="Rectangle 2"/>
          <p:cNvSpPr txBox="1">
            <a:spLocks noChangeArrowheads="1"/>
          </p:cNvSpPr>
          <p:nvPr/>
        </p:nvSpPr>
        <p:spPr bwMode="auto">
          <a:xfrm>
            <a:off x="359895" y="152400"/>
            <a:ext cx="6858000" cy="685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200" b="1">
                <a:solidFill>
                  <a:schemeClr val="tx1"/>
                </a:solidFill>
                <a:latin typeface="+mj-lt"/>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a:lstStyle>
          <a:p>
            <a:r>
              <a:rPr lang="en-US" dirty="0" smtClean="0"/>
              <a:t>Why did NIH Develop RCDC?</a:t>
            </a:r>
          </a:p>
        </p:txBody>
      </p:sp>
      <p:sp>
        <p:nvSpPr>
          <p:cNvPr id="6" name="Rectangle 4"/>
          <p:cNvSpPr txBox="1">
            <a:spLocks noChangeArrowheads="1"/>
          </p:cNvSpPr>
          <p:nvPr/>
        </p:nvSpPr>
        <p:spPr bwMode="auto">
          <a:xfrm>
            <a:off x="609600" y="1066800"/>
            <a:ext cx="8305800" cy="4495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mn-lt"/>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Font typeface="Arial" charset="0"/>
              <a:buNone/>
            </a:pPr>
            <a:r>
              <a:rPr lang="en-US" sz="2800" dirty="0" smtClean="0"/>
              <a:t>“... It is particularly important for NIH leadership to </a:t>
            </a:r>
            <a:r>
              <a:rPr lang="en-US" sz="2800" u="sng" dirty="0" smtClean="0"/>
              <a:t>improve the quality and analysis of its data on the allocation of NIH funds by disease</a:t>
            </a:r>
            <a:r>
              <a:rPr lang="en-US" sz="2800" dirty="0" smtClean="0"/>
              <a:t> for planning and priority-setting purposes. The problem requires the </a:t>
            </a:r>
            <a:r>
              <a:rPr lang="en-US" sz="2800" u="sng" dirty="0" smtClean="0"/>
              <a:t>development of an NIH-wide agreement</a:t>
            </a:r>
            <a:r>
              <a:rPr lang="en-US" sz="2800" dirty="0" smtClean="0"/>
              <a:t> on what to track and publish and a single method for coding data that uses </a:t>
            </a:r>
            <a:r>
              <a:rPr lang="en-US" sz="2800" u="sng" dirty="0" smtClean="0"/>
              <a:t>consistent definitions</a:t>
            </a:r>
            <a:r>
              <a:rPr lang="en-US" sz="2800" dirty="0" smtClean="0"/>
              <a:t> and deals with the uncertainties inherent in counting research that is only related but not directly applicable to a specific topic.”  </a:t>
            </a:r>
          </a:p>
          <a:p>
            <a:pPr marL="0" indent="0">
              <a:buFont typeface="Arial" charset="0"/>
              <a:buNone/>
            </a:pPr>
            <a:r>
              <a:rPr lang="en-US" sz="2800" i="1" dirty="0" smtClean="0"/>
              <a:t>-- National Research Council, 2004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Filename/RPS Number</a:t>
            </a:r>
            <a:endParaRPr lang="en-US"/>
          </a:p>
        </p:txBody>
      </p:sp>
      <p:sp>
        <p:nvSpPr>
          <p:cNvPr id="5" name="Title 4"/>
          <p:cNvSpPr>
            <a:spLocks noGrp="1" noChangeArrowheads="1"/>
          </p:cNvSpPr>
          <p:nvPr>
            <p:ph type="title"/>
          </p:nvPr>
        </p:nvSpPr>
        <p:spPr bwMode="auto">
          <a:xfrm>
            <a:off x="684212" y="381000"/>
            <a:ext cx="4265612" cy="685800"/>
          </a:xfrm>
          <a:prstGeom prst="rect">
            <a:avLst/>
          </a:prstGeom>
          <a:noFill/>
          <a:ln w="9525">
            <a:no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ysClr val="windowText" lastClr="000000"/>
                </a:solidFill>
                <a:effectLst/>
                <a:uLnTx/>
                <a:uFillTx/>
              </a:rPr>
              <a:t>RCDC Project Goals</a:t>
            </a:r>
          </a:p>
        </p:txBody>
      </p:sp>
      <p:sp>
        <p:nvSpPr>
          <p:cNvPr id="6" name="Content Placeholder 5"/>
          <p:cNvSpPr>
            <a:spLocks noGrp="1" noChangeArrowheads="1"/>
          </p:cNvSpPr>
          <p:nvPr>
            <p:ph idx="1"/>
          </p:nvPr>
        </p:nvSpPr>
        <p:spPr bwMode="auto">
          <a:xfrm>
            <a:off x="838200" y="1447800"/>
            <a:ext cx="7848600" cy="3505200"/>
          </a:xfrm>
          <a:prstGeom prst="rect">
            <a:avLst/>
          </a:prstGeom>
          <a:noFill/>
          <a:ln w="9525">
            <a:noFill/>
            <a:miter lim="800000"/>
            <a:headEnd/>
            <a:tailEnd/>
          </a:ln>
          <a:effectLst/>
        </p:spPr>
        <p:txBody>
          <a:bodyPr/>
          <a:lstStyle/>
          <a:p>
            <a:pPr eaLnBrk="1" fontAlgn="auto" hangingPunct="1">
              <a:spcBef>
                <a:spcPts val="0"/>
              </a:spcBef>
              <a:spcAft>
                <a:spcPts val="0"/>
              </a:spcAft>
              <a:buClrTx/>
              <a:defRPr/>
            </a:pPr>
            <a:r>
              <a:rPr kumimoji="0" lang="en-US" sz="2600" b="0" i="0" u="none" strike="noStrike" kern="0" cap="none" spc="0" normalizeH="0" baseline="0" noProof="0" dirty="0" smtClean="0">
                <a:ln>
                  <a:noFill/>
                </a:ln>
                <a:solidFill>
                  <a:sysClr val="windowText" lastClr="000000"/>
                </a:solidFill>
                <a:effectLst/>
                <a:uLnTx/>
                <a:uFillTx/>
              </a:rPr>
              <a:t>Consistent Grant, Intramural, and Contract project descriptions that are appropriate for scientifically defensible categorization (i.e., Title, Abstract and Scientific Aims)</a:t>
            </a:r>
          </a:p>
          <a:p>
            <a:pPr eaLnBrk="1" fontAlgn="auto" hangingPunct="1">
              <a:spcBef>
                <a:spcPts val="0"/>
              </a:spcBef>
              <a:spcAft>
                <a:spcPts val="0"/>
              </a:spcAft>
              <a:buClrTx/>
              <a:defRPr/>
            </a:pPr>
            <a:r>
              <a:rPr kumimoji="0" lang="en-US" sz="2600" b="0" i="0" u="none" strike="noStrike" kern="0" cap="none" spc="0" normalizeH="0" baseline="0" noProof="0" dirty="0" smtClean="0">
                <a:ln>
                  <a:noFill/>
                </a:ln>
                <a:solidFill>
                  <a:sysClr val="windowText" lastClr="000000"/>
                </a:solidFill>
                <a:effectLst/>
                <a:uLnTx/>
                <a:uFillTx/>
              </a:rPr>
              <a:t>Consistent methodology for providing funding amounts for each project</a:t>
            </a:r>
          </a:p>
          <a:p>
            <a:pPr eaLnBrk="1" fontAlgn="auto" hangingPunct="1">
              <a:spcBef>
                <a:spcPts val="0"/>
              </a:spcBef>
              <a:spcAft>
                <a:spcPts val="0"/>
              </a:spcAft>
              <a:buClrTx/>
              <a:defRPr/>
            </a:pPr>
            <a:r>
              <a:rPr kumimoji="0" lang="en-US" sz="2600" b="0" i="0" u="none" strike="noStrike" kern="0" cap="none" spc="0" normalizeH="0" baseline="0" noProof="0" dirty="0" smtClean="0">
                <a:ln>
                  <a:noFill/>
                </a:ln>
                <a:solidFill>
                  <a:sysClr val="windowText" lastClr="000000"/>
                </a:solidFill>
                <a:effectLst/>
                <a:uLnTx/>
                <a:uFillTx/>
              </a:rPr>
              <a:t>Consistent and transparent trans-NIH definitions for developing and reporting categories</a:t>
            </a:r>
          </a:p>
        </p:txBody>
      </p:sp>
    </p:spTree>
    <p:extLst>
      <p:ext uri="{BB962C8B-B14F-4D97-AF65-F5344CB8AC3E}">
        <p14:creationId xmlns:p14="http://schemas.microsoft.com/office/powerpoint/2010/main" val="366794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81"/>
          <p:cNvSpPr>
            <a:spLocks noGrp="1" noChangeArrowheads="1"/>
          </p:cNvSpPr>
          <p:nvPr>
            <p:ph type="ftr" sz="quarter" idx="3"/>
          </p:nvPr>
        </p:nvSpPr>
        <p:spPr/>
        <p:txBody>
          <a:bodyPr/>
          <a:lstStyle/>
          <a:p>
            <a:r>
              <a:rPr lang="en-US"/>
              <a:t>Filename/RPS Number</a:t>
            </a:r>
          </a:p>
        </p:txBody>
      </p:sp>
      <p:sp>
        <p:nvSpPr>
          <p:cNvPr id="23594" name="Rectangle 42"/>
          <p:cNvSpPr>
            <a:spLocks noGrp="1" noChangeArrowheads="1"/>
          </p:cNvSpPr>
          <p:nvPr>
            <p:ph type="ctrTitle"/>
          </p:nvPr>
        </p:nvSpPr>
        <p:spPr/>
        <p:txBody>
          <a:bodyPr/>
          <a:lstStyle/>
          <a:p>
            <a:r>
              <a:rPr lang="en-US"/>
              <a:t>Table Of Contents</a:t>
            </a:r>
          </a:p>
        </p:txBody>
      </p:sp>
      <p:sp>
        <p:nvSpPr>
          <p:cNvPr id="23595" name="Rectangle 43"/>
          <p:cNvSpPr>
            <a:spLocks noGrp="1" noChangeArrowheads="1"/>
          </p:cNvSpPr>
          <p:nvPr>
            <p:ph type="subTitle" idx="1"/>
          </p:nvPr>
        </p:nvSpPr>
        <p:spPr/>
        <p:txBody>
          <a:bodyPr/>
          <a:lstStyle/>
          <a:p>
            <a:r>
              <a:rPr lang="en-US" dirty="0" smtClean="0"/>
              <a:t>Overview of RCDC</a:t>
            </a:r>
          </a:p>
          <a:p>
            <a:r>
              <a:rPr lang="en-US" dirty="0" smtClean="0"/>
              <a:t>How does RCDC Work</a:t>
            </a:r>
          </a:p>
          <a:p>
            <a:r>
              <a:rPr lang="en-US" dirty="0" smtClean="0"/>
              <a:t>Managing Stakeholders</a:t>
            </a:r>
          </a:p>
          <a:p>
            <a:r>
              <a:rPr lang="en-US" dirty="0" smtClean="0"/>
              <a:t>Lessons learned</a:t>
            </a:r>
            <a:endParaRPr lang="en-US" dirty="0"/>
          </a:p>
        </p:txBody>
      </p:sp>
      <p:sp>
        <p:nvSpPr>
          <p:cNvPr id="5" name="Rectangle 7"/>
          <p:cNvSpPr>
            <a:spLocks noChangeArrowheads="1"/>
          </p:cNvSpPr>
          <p:nvPr/>
        </p:nvSpPr>
        <p:spPr bwMode="auto">
          <a:xfrm>
            <a:off x="1524000" y="3200400"/>
            <a:ext cx="6858000" cy="381000"/>
          </a:xfrm>
          <a:prstGeom prst="rect">
            <a:avLst/>
          </a:prstGeom>
          <a:noFill/>
          <a:ln w="38100">
            <a:solidFill>
              <a:srgbClr val="0B1F65"/>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80545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78" t="1579" r="16265" b="14717"/>
          <a:stretch/>
        </p:blipFill>
        <p:spPr bwMode="auto">
          <a:xfrm>
            <a:off x="923699" y="152400"/>
            <a:ext cx="7990114" cy="6097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98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Filename/RPS Number</a:t>
            </a:r>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73" t="8520" r="16258" b="20750"/>
          <a:stretch/>
        </p:blipFill>
        <p:spPr bwMode="auto">
          <a:xfrm>
            <a:off x="1370012" y="152400"/>
            <a:ext cx="7704160" cy="6063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134078"/>
      </p:ext>
    </p:extLst>
  </p:cSld>
  <p:clrMapOvr>
    <a:masterClrMapping/>
  </p:clrMapOvr>
</p:sld>
</file>

<file path=ppt/theme/theme1.xml><?xml version="1.0" encoding="utf-8"?>
<a:theme xmlns:a="http://schemas.openxmlformats.org/drawingml/2006/main" name="Office Theme">
  <a:themeElements>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Pages>8</Pages>
  <Words>2670</Words>
  <Application>Microsoft Office PowerPoint</Application>
  <PresentationFormat>Custom</PresentationFormat>
  <Paragraphs>446</Paragraphs>
  <Slides>41</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Office Theme</vt:lpstr>
      <vt:lpstr>Visio</vt:lpstr>
      <vt:lpstr>Equation</vt:lpstr>
      <vt:lpstr>PowerPoint Presentation</vt:lpstr>
      <vt:lpstr>Table Of Contents</vt:lpstr>
      <vt:lpstr>Table Of Contents</vt:lpstr>
      <vt:lpstr>What is RCDC?</vt:lpstr>
      <vt:lpstr>PowerPoint Presentation</vt:lpstr>
      <vt:lpstr>RCDC Project Goals</vt:lpstr>
      <vt:lpstr>Table Of Contents</vt:lpstr>
      <vt:lpstr>PowerPoint Presentation</vt:lpstr>
      <vt:lpstr>PowerPoint Presentation</vt:lpstr>
      <vt:lpstr>RCDC Data Sources</vt:lpstr>
      <vt:lpstr>The Project Fingerprint</vt:lpstr>
      <vt:lpstr>PowerPoint Presentation</vt:lpstr>
      <vt:lpstr>PowerPoint Presentation</vt:lpstr>
      <vt:lpstr>Concept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Contents</vt:lpstr>
      <vt:lpstr>Stakeholder Management</vt:lpstr>
      <vt:lpstr>Table Of Contents</vt:lpstr>
      <vt:lpstr>Lessons Learned </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BA&amp;H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Cregg, Robert [USA]</dc:creator>
  <cp:lastModifiedBy>Robert Cregg</cp:lastModifiedBy>
  <cp:revision>15</cp:revision>
  <cp:lastPrinted>2001-09-28T15:01:44Z</cp:lastPrinted>
  <dcterms:created xsi:type="dcterms:W3CDTF">2001-12-04T14:26:41Z</dcterms:created>
  <dcterms:modified xsi:type="dcterms:W3CDTF">2011-12-06T16:01:10Z</dcterms:modified>
</cp:coreProperties>
</file>