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0" r:id="rId5"/>
    <p:sldId id="266" r:id="rId6"/>
    <p:sldId id="264" r:id="rId7"/>
    <p:sldId id="269" r:id="rId8"/>
    <p:sldId id="270" r:id="rId9"/>
    <p:sldId id="267" r:id="rId10"/>
    <p:sldId id="268" r:id="rId11"/>
    <p:sldId id="265" r:id="rId12"/>
    <p:sldId id="263"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1400B-EF3B-4E29-81A0-9BB581BFECAF}" v="201" dt="2023-04-17T20:27:37.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86" d="100"/>
          <a:sy n="86" d="100"/>
        </p:scale>
        <p:origin x="7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15C54-3420-4428-B061-0E3F38EAFF9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32811585-9322-4FC0-9F5B-62E67BFF5E33}">
      <dgm:prSet phldrT="[Text]"/>
      <dgm:spPr/>
      <dgm:t>
        <a:bodyPr/>
        <a:lstStyle/>
        <a:p>
          <a:r>
            <a:rPr lang="en-US" dirty="0"/>
            <a:t>Train/obtain </a:t>
          </a:r>
          <a:r>
            <a:rPr lang="en-US" dirty="0" err="1"/>
            <a:t>GPTZero</a:t>
          </a:r>
          <a:r>
            <a:rPr lang="en-US" dirty="0"/>
            <a:t> Classifier</a:t>
          </a:r>
        </a:p>
      </dgm:t>
    </dgm:pt>
    <dgm:pt modelId="{1FEE569C-CF95-41D3-BB06-EB585FA1C804}" type="parTrans" cxnId="{64AE29A2-563F-411A-B348-D9C426A9F926}">
      <dgm:prSet/>
      <dgm:spPr/>
      <dgm:t>
        <a:bodyPr/>
        <a:lstStyle/>
        <a:p>
          <a:endParaRPr lang="en-US"/>
        </a:p>
      </dgm:t>
    </dgm:pt>
    <dgm:pt modelId="{F0F7222B-DE26-4F3D-BC2C-6622DDE5DAD3}" type="sibTrans" cxnId="{64AE29A2-563F-411A-B348-D9C426A9F926}">
      <dgm:prSet/>
      <dgm:spPr/>
      <dgm:t>
        <a:bodyPr/>
        <a:lstStyle/>
        <a:p>
          <a:endParaRPr lang="en-US"/>
        </a:p>
      </dgm:t>
    </dgm:pt>
    <dgm:pt modelId="{5FCAE6EA-1C8E-4CE2-BDDF-6A2D1DC14159}">
      <dgm:prSet phldrT="[Text]"/>
      <dgm:spPr/>
      <dgm:t>
        <a:bodyPr/>
        <a:lstStyle/>
        <a:p>
          <a:r>
            <a:rPr lang="en-US" dirty="0"/>
            <a:t>Wrap the Classifier in the </a:t>
          </a:r>
          <a:r>
            <a:rPr lang="en-US" dirty="0" err="1"/>
            <a:t>TextAttack</a:t>
          </a:r>
          <a:r>
            <a:rPr lang="en-US" dirty="0"/>
            <a:t> Framework</a:t>
          </a:r>
        </a:p>
      </dgm:t>
    </dgm:pt>
    <dgm:pt modelId="{4BBA4C66-5D5E-42FD-8D21-0806BE978312}" type="parTrans" cxnId="{AD7C675F-64E1-4C1A-97A5-ED131CBDC5FD}">
      <dgm:prSet/>
      <dgm:spPr/>
      <dgm:t>
        <a:bodyPr/>
        <a:lstStyle/>
        <a:p>
          <a:endParaRPr lang="en-US"/>
        </a:p>
      </dgm:t>
    </dgm:pt>
    <dgm:pt modelId="{A59D0F02-72FF-4E93-AFC2-4ECF37AE007D}" type="sibTrans" cxnId="{AD7C675F-64E1-4C1A-97A5-ED131CBDC5FD}">
      <dgm:prSet/>
      <dgm:spPr/>
      <dgm:t>
        <a:bodyPr/>
        <a:lstStyle/>
        <a:p>
          <a:endParaRPr lang="en-US"/>
        </a:p>
      </dgm:t>
    </dgm:pt>
    <dgm:pt modelId="{8F569864-0ACB-4A2C-A07E-7B1526A6A1C9}">
      <dgm:prSet phldrT="[Text]"/>
      <dgm:spPr/>
      <dgm:t>
        <a:bodyPr/>
        <a:lstStyle/>
        <a:p>
          <a:r>
            <a:rPr lang="en-US" dirty="0"/>
            <a:t>Format Data </a:t>
          </a:r>
          <a:r>
            <a:rPr lang="en-US"/>
            <a:t>for Classification</a:t>
          </a:r>
          <a:r>
            <a:rPr lang="en-US" dirty="0"/>
            <a:t>, load into model.</a:t>
          </a:r>
        </a:p>
      </dgm:t>
    </dgm:pt>
    <dgm:pt modelId="{95F89BCA-D50F-4D59-86EA-0860409B076D}" type="parTrans" cxnId="{882457AF-51D7-4867-936A-8B637E5D3B32}">
      <dgm:prSet/>
      <dgm:spPr/>
      <dgm:t>
        <a:bodyPr/>
        <a:lstStyle/>
        <a:p>
          <a:endParaRPr lang="en-US"/>
        </a:p>
      </dgm:t>
    </dgm:pt>
    <dgm:pt modelId="{7C798864-8715-4C15-841B-C70354529CB8}" type="sibTrans" cxnId="{882457AF-51D7-4867-936A-8B637E5D3B32}">
      <dgm:prSet/>
      <dgm:spPr/>
      <dgm:t>
        <a:bodyPr/>
        <a:lstStyle/>
        <a:p>
          <a:endParaRPr lang="en-US"/>
        </a:p>
      </dgm:t>
    </dgm:pt>
    <dgm:pt modelId="{DD1BEB59-70BC-4245-86A6-E611DEAAF5F6}">
      <dgm:prSet phldrT="[Text]"/>
      <dgm:spPr/>
      <dgm:t>
        <a:bodyPr/>
        <a:lstStyle/>
        <a:p>
          <a:r>
            <a:rPr lang="en-US" dirty="0"/>
            <a:t>Run and Attack the Classifier</a:t>
          </a:r>
        </a:p>
      </dgm:t>
    </dgm:pt>
    <dgm:pt modelId="{DA6B022F-7D62-4DDF-9C7A-01AC65CA67F1}" type="parTrans" cxnId="{8FABD87A-AAD0-483C-9E66-B92477131D90}">
      <dgm:prSet/>
      <dgm:spPr/>
      <dgm:t>
        <a:bodyPr/>
        <a:lstStyle/>
        <a:p>
          <a:endParaRPr lang="en-US"/>
        </a:p>
      </dgm:t>
    </dgm:pt>
    <dgm:pt modelId="{5458CD31-E44B-4B85-BB75-D76293FF47C2}" type="sibTrans" cxnId="{8FABD87A-AAD0-483C-9E66-B92477131D90}">
      <dgm:prSet/>
      <dgm:spPr/>
      <dgm:t>
        <a:bodyPr/>
        <a:lstStyle/>
        <a:p>
          <a:endParaRPr lang="en-US"/>
        </a:p>
      </dgm:t>
    </dgm:pt>
    <dgm:pt modelId="{75C4E3BD-2E03-4B65-A3E8-4F6AB7022734}">
      <dgm:prSet phldrT="[Text]"/>
      <dgm:spPr/>
      <dgm:t>
        <a:bodyPr/>
        <a:lstStyle/>
        <a:p>
          <a:r>
            <a:rPr lang="en-US" dirty="0"/>
            <a:t>Obtain Results</a:t>
          </a:r>
        </a:p>
      </dgm:t>
    </dgm:pt>
    <dgm:pt modelId="{9359BE58-3E15-47D6-8405-C28B2473388D}" type="parTrans" cxnId="{5EF6DA97-785B-4318-ABF6-9579E84890DE}">
      <dgm:prSet/>
      <dgm:spPr/>
      <dgm:t>
        <a:bodyPr/>
        <a:lstStyle/>
        <a:p>
          <a:endParaRPr lang="en-US"/>
        </a:p>
      </dgm:t>
    </dgm:pt>
    <dgm:pt modelId="{288B8294-EC45-4B1B-AC21-F9C4CC8B0F95}" type="sibTrans" cxnId="{5EF6DA97-785B-4318-ABF6-9579E84890DE}">
      <dgm:prSet/>
      <dgm:spPr/>
      <dgm:t>
        <a:bodyPr/>
        <a:lstStyle/>
        <a:p>
          <a:endParaRPr lang="en-US"/>
        </a:p>
      </dgm:t>
    </dgm:pt>
    <dgm:pt modelId="{045FE920-AD90-4E71-A04C-F7814AA9C3F1}" type="pres">
      <dgm:prSet presAssocID="{AC315C54-3420-4428-B061-0E3F38EAFF9E}" presName="Name0" presStyleCnt="0">
        <dgm:presLayoutVars>
          <dgm:dir/>
          <dgm:resizeHandles val="exact"/>
        </dgm:presLayoutVars>
      </dgm:prSet>
      <dgm:spPr/>
    </dgm:pt>
    <dgm:pt modelId="{63A6E2A3-9D71-42B4-A758-142345AE7121}" type="pres">
      <dgm:prSet presAssocID="{32811585-9322-4FC0-9F5B-62E67BFF5E33}" presName="node" presStyleLbl="node1" presStyleIdx="0" presStyleCnt="5">
        <dgm:presLayoutVars>
          <dgm:bulletEnabled val="1"/>
        </dgm:presLayoutVars>
      </dgm:prSet>
      <dgm:spPr/>
    </dgm:pt>
    <dgm:pt modelId="{3620ACB7-DC24-45A9-B0A3-CA76294890B9}" type="pres">
      <dgm:prSet presAssocID="{F0F7222B-DE26-4F3D-BC2C-6622DDE5DAD3}" presName="sibTrans" presStyleLbl="sibTrans1D1" presStyleIdx="0" presStyleCnt="4"/>
      <dgm:spPr/>
    </dgm:pt>
    <dgm:pt modelId="{A9F66D6B-9EE3-4724-B92A-2F66150CD560}" type="pres">
      <dgm:prSet presAssocID="{F0F7222B-DE26-4F3D-BC2C-6622DDE5DAD3}" presName="connectorText" presStyleLbl="sibTrans1D1" presStyleIdx="0" presStyleCnt="4"/>
      <dgm:spPr/>
    </dgm:pt>
    <dgm:pt modelId="{DC6C9A25-6AA5-4DCF-96D7-AAE685BA1411}" type="pres">
      <dgm:prSet presAssocID="{5FCAE6EA-1C8E-4CE2-BDDF-6A2D1DC14159}" presName="node" presStyleLbl="node1" presStyleIdx="1" presStyleCnt="5">
        <dgm:presLayoutVars>
          <dgm:bulletEnabled val="1"/>
        </dgm:presLayoutVars>
      </dgm:prSet>
      <dgm:spPr/>
    </dgm:pt>
    <dgm:pt modelId="{06995F74-8450-41B1-92AB-A90049E5ABF5}" type="pres">
      <dgm:prSet presAssocID="{A59D0F02-72FF-4E93-AFC2-4ECF37AE007D}" presName="sibTrans" presStyleLbl="sibTrans1D1" presStyleIdx="1" presStyleCnt="4"/>
      <dgm:spPr/>
    </dgm:pt>
    <dgm:pt modelId="{F668F271-27BA-40D2-83C5-EF913D240826}" type="pres">
      <dgm:prSet presAssocID="{A59D0F02-72FF-4E93-AFC2-4ECF37AE007D}" presName="connectorText" presStyleLbl="sibTrans1D1" presStyleIdx="1" presStyleCnt="4"/>
      <dgm:spPr/>
    </dgm:pt>
    <dgm:pt modelId="{553C0681-31F9-4239-89CA-C6E4DE5F3236}" type="pres">
      <dgm:prSet presAssocID="{8F569864-0ACB-4A2C-A07E-7B1526A6A1C9}" presName="node" presStyleLbl="node1" presStyleIdx="2" presStyleCnt="5">
        <dgm:presLayoutVars>
          <dgm:bulletEnabled val="1"/>
        </dgm:presLayoutVars>
      </dgm:prSet>
      <dgm:spPr/>
    </dgm:pt>
    <dgm:pt modelId="{EB0AE444-E9D6-4B41-A134-2B87B72B40C7}" type="pres">
      <dgm:prSet presAssocID="{7C798864-8715-4C15-841B-C70354529CB8}" presName="sibTrans" presStyleLbl="sibTrans1D1" presStyleIdx="2" presStyleCnt="4"/>
      <dgm:spPr/>
    </dgm:pt>
    <dgm:pt modelId="{ED102410-D848-46D9-BFBA-D88ED1C7DC52}" type="pres">
      <dgm:prSet presAssocID="{7C798864-8715-4C15-841B-C70354529CB8}" presName="connectorText" presStyleLbl="sibTrans1D1" presStyleIdx="2" presStyleCnt="4"/>
      <dgm:spPr/>
    </dgm:pt>
    <dgm:pt modelId="{41C8583B-F05E-4630-B78C-DB86EC5B6728}" type="pres">
      <dgm:prSet presAssocID="{DD1BEB59-70BC-4245-86A6-E611DEAAF5F6}" presName="node" presStyleLbl="node1" presStyleIdx="3" presStyleCnt="5">
        <dgm:presLayoutVars>
          <dgm:bulletEnabled val="1"/>
        </dgm:presLayoutVars>
      </dgm:prSet>
      <dgm:spPr/>
    </dgm:pt>
    <dgm:pt modelId="{1260DE38-6F9B-43C2-93CE-FBD25E0CE669}" type="pres">
      <dgm:prSet presAssocID="{5458CD31-E44B-4B85-BB75-D76293FF47C2}" presName="sibTrans" presStyleLbl="sibTrans1D1" presStyleIdx="3" presStyleCnt="4"/>
      <dgm:spPr/>
    </dgm:pt>
    <dgm:pt modelId="{FAE089D0-1AB5-478D-B91E-B7DF03ACA50B}" type="pres">
      <dgm:prSet presAssocID="{5458CD31-E44B-4B85-BB75-D76293FF47C2}" presName="connectorText" presStyleLbl="sibTrans1D1" presStyleIdx="3" presStyleCnt="4"/>
      <dgm:spPr/>
    </dgm:pt>
    <dgm:pt modelId="{4AA6C2CC-C75D-46FA-B8B5-EA3AD9B204B8}" type="pres">
      <dgm:prSet presAssocID="{75C4E3BD-2E03-4B65-A3E8-4F6AB7022734}" presName="node" presStyleLbl="node1" presStyleIdx="4" presStyleCnt="5">
        <dgm:presLayoutVars>
          <dgm:bulletEnabled val="1"/>
        </dgm:presLayoutVars>
      </dgm:prSet>
      <dgm:spPr/>
    </dgm:pt>
  </dgm:ptLst>
  <dgm:cxnLst>
    <dgm:cxn modelId="{47A1C90A-9020-4065-B140-7FEB6C9272E6}" type="presOf" srcId="{5458CD31-E44B-4B85-BB75-D76293FF47C2}" destId="{FAE089D0-1AB5-478D-B91E-B7DF03ACA50B}" srcOrd="1" destOrd="0" presId="urn:microsoft.com/office/officeart/2005/8/layout/bProcess3"/>
    <dgm:cxn modelId="{AEA30417-D633-4F1B-B865-62E649EA0DC0}" type="presOf" srcId="{AC315C54-3420-4428-B061-0E3F38EAFF9E}" destId="{045FE920-AD90-4E71-A04C-F7814AA9C3F1}" srcOrd="0" destOrd="0" presId="urn:microsoft.com/office/officeart/2005/8/layout/bProcess3"/>
    <dgm:cxn modelId="{FB8FB230-0413-46BC-8984-9DEC02B29793}" type="presOf" srcId="{5458CD31-E44B-4B85-BB75-D76293FF47C2}" destId="{1260DE38-6F9B-43C2-93CE-FBD25E0CE669}" srcOrd="0" destOrd="0" presId="urn:microsoft.com/office/officeart/2005/8/layout/bProcess3"/>
    <dgm:cxn modelId="{587BA731-70F1-433F-84F2-D1D6098BD0A1}" type="presOf" srcId="{7C798864-8715-4C15-841B-C70354529CB8}" destId="{ED102410-D848-46D9-BFBA-D88ED1C7DC52}" srcOrd="1" destOrd="0" presId="urn:microsoft.com/office/officeart/2005/8/layout/bProcess3"/>
    <dgm:cxn modelId="{3ABA1037-7D54-485A-A6D5-153F9C61A622}" type="presOf" srcId="{A59D0F02-72FF-4E93-AFC2-4ECF37AE007D}" destId="{06995F74-8450-41B1-92AB-A90049E5ABF5}" srcOrd="0" destOrd="0" presId="urn:microsoft.com/office/officeart/2005/8/layout/bProcess3"/>
    <dgm:cxn modelId="{CC8CFD3C-B101-41A9-9015-3A894CF68FBC}" type="presOf" srcId="{32811585-9322-4FC0-9F5B-62E67BFF5E33}" destId="{63A6E2A3-9D71-42B4-A758-142345AE7121}" srcOrd="0" destOrd="0" presId="urn:microsoft.com/office/officeart/2005/8/layout/bProcess3"/>
    <dgm:cxn modelId="{AD7C675F-64E1-4C1A-97A5-ED131CBDC5FD}" srcId="{AC315C54-3420-4428-B061-0E3F38EAFF9E}" destId="{5FCAE6EA-1C8E-4CE2-BDDF-6A2D1DC14159}" srcOrd="1" destOrd="0" parTransId="{4BBA4C66-5D5E-42FD-8D21-0806BE978312}" sibTransId="{A59D0F02-72FF-4E93-AFC2-4ECF37AE007D}"/>
    <dgm:cxn modelId="{6EBFE26C-F523-4461-BB09-1E60154936AF}" type="presOf" srcId="{75C4E3BD-2E03-4B65-A3E8-4F6AB7022734}" destId="{4AA6C2CC-C75D-46FA-B8B5-EA3AD9B204B8}" srcOrd="0" destOrd="0" presId="urn:microsoft.com/office/officeart/2005/8/layout/bProcess3"/>
    <dgm:cxn modelId="{8FCF8A54-C39F-4901-99C2-69282FBB60F6}" type="presOf" srcId="{7C798864-8715-4C15-841B-C70354529CB8}" destId="{EB0AE444-E9D6-4B41-A134-2B87B72B40C7}" srcOrd="0" destOrd="0" presId="urn:microsoft.com/office/officeart/2005/8/layout/bProcess3"/>
    <dgm:cxn modelId="{8FABD87A-AAD0-483C-9E66-B92477131D90}" srcId="{AC315C54-3420-4428-B061-0E3F38EAFF9E}" destId="{DD1BEB59-70BC-4245-86A6-E611DEAAF5F6}" srcOrd="3" destOrd="0" parTransId="{DA6B022F-7D62-4DDF-9C7A-01AC65CA67F1}" sibTransId="{5458CD31-E44B-4B85-BB75-D76293FF47C2}"/>
    <dgm:cxn modelId="{7B40B27B-0437-46ED-80DD-847D238FA0F6}" type="presOf" srcId="{DD1BEB59-70BC-4245-86A6-E611DEAAF5F6}" destId="{41C8583B-F05E-4630-B78C-DB86EC5B6728}" srcOrd="0" destOrd="0" presId="urn:microsoft.com/office/officeart/2005/8/layout/bProcess3"/>
    <dgm:cxn modelId="{18F9A381-2ED3-42EE-AB68-FD2E65D2AC28}" type="presOf" srcId="{8F569864-0ACB-4A2C-A07E-7B1526A6A1C9}" destId="{553C0681-31F9-4239-89CA-C6E4DE5F3236}" srcOrd="0" destOrd="0" presId="urn:microsoft.com/office/officeart/2005/8/layout/bProcess3"/>
    <dgm:cxn modelId="{5EF6DA97-785B-4318-ABF6-9579E84890DE}" srcId="{AC315C54-3420-4428-B061-0E3F38EAFF9E}" destId="{75C4E3BD-2E03-4B65-A3E8-4F6AB7022734}" srcOrd="4" destOrd="0" parTransId="{9359BE58-3E15-47D6-8405-C28B2473388D}" sibTransId="{288B8294-EC45-4B1B-AC21-F9C4CC8B0F95}"/>
    <dgm:cxn modelId="{863E5F9A-0E6D-44B3-B15B-CA7F4002502E}" type="presOf" srcId="{A59D0F02-72FF-4E93-AFC2-4ECF37AE007D}" destId="{F668F271-27BA-40D2-83C5-EF913D240826}" srcOrd="1" destOrd="0" presId="urn:microsoft.com/office/officeart/2005/8/layout/bProcess3"/>
    <dgm:cxn modelId="{64AE29A2-563F-411A-B348-D9C426A9F926}" srcId="{AC315C54-3420-4428-B061-0E3F38EAFF9E}" destId="{32811585-9322-4FC0-9F5B-62E67BFF5E33}" srcOrd="0" destOrd="0" parTransId="{1FEE569C-CF95-41D3-BB06-EB585FA1C804}" sibTransId="{F0F7222B-DE26-4F3D-BC2C-6622DDE5DAD3}"/>
    <dgm:cxn modelId="{881978A8-58FB-4655-BCBB-E84937416DF6}" type="presOf" srcId="{F0F7222B-DE26-4F3D-BC2C-6622DDE5DAD3}" destId="{A9F66D6B-9EE3-4724-B92A-2F66150CD560}" srcOrd="1" destOrd="0" presId="urn:microsoft.com/office/officeart/2005/8/layout/bProcess3"/>
    <dgm:cxn modelId="{882457AF-51D7-4867-936A-8B637E5D3B32}" srcId="{AC315C54-3420-4428-B061-0E3F38EAFF9E}" destId="{8F569864-0ACB-4A2C-A07E-7B1526A6A1C9}" srcOrd="2" destOrd="0" parTransId="{95F89BCA-D50F-4D59-86EA-0860409B076D}" sibTransId="{7C798864-8715-4C15-841B-C70354529CB8}"/>
    <dgm:cxn modelId="{36E4ACDC-AF4D-4C10-8CCF-DE28F27DA298}" type="presOf" srcId="{F0F7222B-DE26-4F3D-BC2C-6622DDE5DAD3}" destId="{3620ACB7-DC24-45A9-B0A3-CA76294890B9}" srcOrd="0" destOrd="0" presId="urn:microsoft.com/office/officeart/2005/8/layout/bProcess3"/>
    <dgm:cxn modelId="{8C385DFF-040D-4C0D-94E8-91D8E30D1324}" type="presOf" srcId="{5FCAE6EA-1C8E-4CE2-BDDF-6A2D1DC14159}" destId="{DC6C9A25-6AA5-4DCF-96D7-AAE685BA1411}" srcOrd="0" destOrd="0" presId="urn:microsoft.com/office/officeart/2005/8/layout/bProcess3"/>
    <dgm:cxn modelId="{DA61B8B2-DE07-4211-B045-22CE2BD89013}" type="presParOf" srcId="{045FE920-AD90-4E71-A04C-F7814AA9C3F1}" destId="{63A6E2A3-9D71-42B4-A758-142345AE7121}" srcOrd="0" destOrd="0" presId="urn:microsoft.com/office/officeart/2005/8/layout/bProcess3"/>
    <dgm:cxn modelId="{3F721AD1-46AB-4478-9254-5FD8421C2400}" type="presParOf" srcId="{045FE920-AD90-4E71-A04C-F7814AA9C3F1}" destId="{3620ACB7-DC24-45A9-B0A3-CA76294890B9}" srcOrd="1" destOrd="0" presId="urn:microsoft.com/office/officeart/2005/8/layout/bProcess3"/>
    <dgm:cxn modelId="{0FB914EF-5F06-48B8-A118-029EDADC0417}" type="presParOf" srcId="{3620ACB7-DC24-45A9-B0A3-CA76294890B9}" destId="{A9F66D6B-9EE3-4724-B92A-2F66150CD560}" srcOrd="0" destOrd="0" presId="urn:microsoft.com/office/officeart/2005/8/layout/bProcess3"/>
    <dgm:cxn modelId="{A8E84371-43AA-41A3-9DCD-F0675657D82A}" type="presParOf" srcId="{045FE920-AD90-4E71-A04C-F7814AA9C3F1}" destId="{DC6C9A25-6AA5-4DCF-96D7-AAE685BA1411}" srcOrd="2" destOrd="0" presId="urn:microsoft.com/office/officeart/2005/8/layout/bProcess3"/>
    <dgm:cxn modelId="{FD81767C-1664-491B-936B-CFC8BF08DB4E}" type="presParOf" srcId="{045FE920-AD90-4E71-A04C-F7814AA9C3F1}" destId="{06995F74-8450-41B1-92AB-A90049E5ABF5}" srcOrd="3" destOrd="0" presId="urn:microsoft.com/office/officeart/2005/8/layout/bProcess3"/>
    <dgm:cxn modelId="{A7568864-385A-4038-BF68-99C5FDE3EF26}" type="presParOf" srcId="{06995F74-8450-41B1-92AB-A90049E5ABF5}" destId="{F668F271-27BA-40D2-83C5-EF913D240826}" srcOrd="0" destOrd="0" presId="urn:microsoft.com/office/officeart/2005/8/layout/bProcess3"/>
    <dgm:cxn modelId="{A48E3C67-396D-4C3E-B1E1-82F42F78B59D}" type="presParOf" srcId="{045FE920-AD90-4E71-A04C-F7814AA9C3F1}" destId="{553C0681-31F9-4239-89CA-C6E4DE5F3236}" srcOrd="4" destOrd="0" presId="urn:microsoft.com/office/officeart/2005/8/layout/bProcess3"/>
    <dgm:cxn modelId="{EB8B77C1-C996-40DA-97C5-59A3AD872C42}" type="presParOf" srcId="{045FE920-AD90-4E71-A04C-F7814AA9C3F1}" destId="{EB0AE444-E9D6-4B41-A134-2B87B72B40C7}" srcOrd="5" destOrd="0" presId="urn:microsoft.com/office/officeart/2005/8/layout/bProcess3"/>
    <dgm:cxn modelId="{F81BC255-E3C6-431E-9652-42658FE0607E}" type="presParOf" srcId="{EB0AE444-E9D6-4B41-A134-2B87B72B40C7}" destId="{ED102410-D848-46D9-BFBA-D88ED1C7DC52}" srcOrd="0" destOrd="0" presId="urn:microsoft.com/office/officeart/2005/8/layout/bProcess3"/>
    <dgm:cxn modelId="{4188BBEE-9EAB-4E49-8576-9E3DA49C051C}" type="presParOf" srcId="{045FE920-AD90-4E71-A04C-F7814AA9C3F1}" destId="{41C8583B-F05E-4630-B78C-DB86EC5B6728}" srcOrd="6" destOrd="0" presId="urn:microsoft.com/office/officeart/2005/8/layout/bProcess3"/>
    <dgm:cxn modelId="{54DE90E5-AC45-4078-AB73-AA3C255FA026}" type="presParOf" srcId="{045FE920-AD90-4E71-A04C-F7814AA9C3F1}" destId="{1260DE38-6F9B-43C2-93CE-FBD25E0CE669}" srcOrd="7" destOrd="0" presId="urn:microsoft.com/office/officeart/2005/8/layout/bProcess3"/>
    <dgm:cxn modelId="{5F5E40AB-7739-407F-BED3-C0910065981C}" type="presParOf" srcId="{1260DE38-6F9B-43C2-93CE-FBD25E0CE669}" destId="{FAE089D0-1AB5-478D-B91E-B7DF03ACA50B}" srcOrd="0" destOrd="0" presId="urn:microsoft.com/office/officeart/2005/8/layout/bProcess3"/>
    <dgm:cxn modelId="{08F14006-D306-4430-8551-A6236B7617A9}" type="presParOf" srcId="{045FE920-AD90-4E71-A04C-F7814AA9C3F1}" destId="{4AA6C2CC-C75D-46FA-B8B5-EA3AD9B204B8}"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0ACB7-DC24-45A9-B0A3-CA76294890B9}">
      <dsp:nvSpPr>
        <dsp:cNvPr id="0" name=""/>
        <dsp:cNvSpPr/>
      </dsp:nvSpPr>
      <dsp:spPr>
        <a:xfrm>
          <a:off x="3104656" y="806901"/>
          <a:ext cx="621711" cy="91440"/>
        </a:xfrm>
        <a:custGeom>
          <a:avLst/>
          <a:gdLst/>
          <a:ahLst/>
          <a:cxnLst/>
          <a:rect l="0" t="0" r="0" b="0"/>
          <a:pathLst>
            <a:path>
              <a:moveTo>
                <a:pt x="0" y="45720"/>
              </a:moveTo>
              <a:lnTo>
                <a:pt x="62171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9204" y="849359"/>
        <a:ext cx="32615" cy="6523"/>
      </dsp:txXfrm>
    </dsp:sp>
    <dsp:sp modelId="{63A6E2A3-9D71-42B4-A758-142345AE7121}">
      <dsp:nvSpPr>
        <dsp:cNvPr id="0" name=""/>
        <dsp:cNvSpPr/>
      </dsp:nvSpPr>
      <dsp:spPr>
        <a:xfrm>
          <a:off x="270317" y="1779"/>
          <a:ext cx="2836138" cy="170168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Train/obtain </a:t>
          </a:r>
          <a:r>
            <a:rPr lang="en-US" sz="2500" kern="1200" dirty="0" err="1"/>
            <a:t>GPTZero</a:t>
          </a:r>
          <a:r>
            <a:rPr lang="en-US" sz="2500" kern="1200" dirty="0"/>
            <a:t> Classifier</a:t>
          </a:r>
        </a:p>
      </dsp:txBody>
      <dsp:txXfrm>
        <a:off x="270317" y="1779"/>
        <a:ext cx="2836138" cy="1701683"/>
      </dsp:txXfrm>
    </dsp:sp>
    <dsp:sp modelId="{06995F74-8450-41B1-92AB-A90049E5ABF5}">
      <dsp:nvSpPr>
        <dsp:cNvPr id="0" name=""/>
        <dsp:cNvSpPr/>
      </dsp:nvSpPr>
      <dsp:spPr>
        <a:xfrm>
          <a:off x="6593106" y="806901"/>
          <a:ext cx="621711" cy="91440"/>
        </a:xfrm>
        <a:custGeom>
          <a:avLst/>
          <a:gdLst/>
          <a:ahLst/>
          <a:cxnLst/>
          <a:rect l="0" t="0" r="0" b="0"/>
          <a:pathLst>
            <a:path>
              <a:moveTo>
                <a:pt x="0" y="45720"/>
              </a:moveTo>
              <a:lnTo>
                <a:pt x="62171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87654" y="849359"/>
        <a:ext cx="32615" cy="6523"/>
      </dsp:txXfrm>
    </dsp:sp>
    <dsp:sp modelId="{DC6C9A25-6AA5-4DCF-96D7-AAE685BA1411}">
      <dsp:nvSpPr>
        <dsp:cNvPr id="0" name=""/>
        <dsp:cNvSpPr/>
      </dsp:nvSpPr>
      <dsp:spPr>
        <a:xfrm>
          <a:off x="3758768" y="1779"/>
          <a:ext cx="2836138" cy="170168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Wrap the Classifier in the </a:t>
          </a:r>
          <a:r>
            <a:rPr lang="en-US" sz="2500" kern="1200" dirty="0" err="1"/>
            <a:t>TextAttack</a:t>
          </a:r>
          <a:r>
            <a:rPr lang="en-US" sz="2500" kern="1200" dirty="0"/>
            <a:t> Framework</a:t>
          </a:r>
        </a:p>
      </dsp:txBody>
      <dsp:txXfrm>
        <a:off x="3758768" y="1779"/>
        <a:ext cx="2836138" cy="1701683"/>
      </dsp:txXfrm>
    </dsp:sp>
    <dsp:sp modelId="{EB0AE444-E9D6-4B41-A134-2B87B72B40C7}">
      <dsp:nvSpPr>
        <dsp:cNvPr id="0" name=""/>
        <dsp:cNvSpPr/>
      </dsp:nvSpPr>
      <dsp:spPr>
        <a:xfrm>
          <a:off x="1688387" y="1701662"/>
          <a:ext cx="6976900" cy="621711"/>
        </a:xfrm>
        <a:custGeom>
          <a:avLst/>
          <a:gdLst/>
          <a:ahLst/>
          <a:cxnLst/>
          <a:rect l="0" t="0" r="0" b="0"/>
          <a:pathLst>
            <a:path>
              <a:moveTo>
                <a:pt x="6976900" y="0"/>
              </a:moveTo>
              <a:lnTo>
                <a:pt x="6976900" y="327955"/>
              </a:lnTo>
              <a:lnTo>
                <a:pt x="0" y="327955"/>
              </a:lnTo>
              <a:lnTo>
                <a:pt x="0" y="621711"/>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1654" y="2009256"/>
        <a:ext cx="350366" cy="6523"/>
      </dsp:txXfrm>
    </dsp:sp>
    <dsp:sp modelId="{553C0681-31F9-4239-89CA-C6E4DE5F3236}">
      <dsp:nvSpPr>
        <dsp:cNvPr id="0" name=""/>
        <dsp:cNvSpPr/>
      </dsp:nvSpPr>
      <dsp:spPr>
        <a:xfrm>
          <a:off x="7247218" y="1779"/>
          <a:ext cx="2836138" cy="170168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Format Data </a:t>
          </a:r>
          <a:r>
            <a:rPr lang="en-US" sz="2500" kern="1200"/>
            <a:t>for Classification</a:t>
          </a:r>
          <a:r>
            <a:rPr lang="en-US" sz="2500" kern="1200" dirty="0"/>
            <a:t>, load into model.</a:t>
          </a:r>
        </a:p>
      </dsp:txBody>
      <dsp:txXfrm>
        <a:off x="7247218" y="1779"/>
        <a:ext cx="2836138" cy="1701683"/>
      </dsp:txXfrm>
    </dsp:sp>
    <dsp:sp modelId="{1260DE38-6F9B-43C2-93CE-FBD25E0CE669}">
      <dsp:nvSpPr>
        <dsp:cNvPr id="0" name=""/>
        <dsp:cNvSpPr/>
      </dsp:nvSpPr>
      <dsp:spPr>
        <a:xfrm>
          <a:off x="3104656" y="3160895"/>
          <a:ext cx="621711" cy="91440"/>
        </a:xfrm>
        <a:custGeom>
          <a:avLst/>
          <a:gdLst/>
          <a:ahLst/>
          <a:cxnLst/>
          <a:rect l="0" t="0" r="0" b="0"/>
          <a:pathLst>
            <a:path>
              <a:moveTo>
                <a:pt x="0" y="45720"/>
              </a:moveTo>
              <a:lnTo>
                <a:pt x="62171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9204" y="3203354"/>
        <a:ext cx="32615" cy="6523"/>
      </dsp:txXfrm>
    </dsp:sp>
    <dsp:sp modelId="{41C8583B-F05E-4630-B78C-DB86EC5B6728}">
      <dsp:nvSpPr>
        <dsp:cNvPr id="0" name=""/>
        <dsp:cNvSpPr/>
      </dsp:nvSpPr>
      <dsp:spPr>
        <a:xfrm>
          <a:off x="270317" y="2355774"/>
          <a:ext cx="2836138" cy="170168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Run and Attack the Classifier</a:t>
          </a:r>
        </a:p>
      </dsp:txBody>
      <dsp:txXfrm>
        <a:off x="270317" y="2355774"/>
        <a:ext cx="2836138" cy="1701683"/>
      </dsp:txXfrm>
    </dsp:sp>
    <dsp:sp modelId="{4AA6C2CC-C75D-46FA-B8B5-EA3AD9B204B8}">
      <dsp:nvSpPr>
        <dsp:cNvPr id="0" name=""/>
        <dsp:cNvSpPr/>
      </dsp:nvSpPr>
      <dsp:spPr>
        <a:xfrm>
          <a:off x="3758768" y="2355774"/>
          <a:ext cx="2836138" cy="170168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Obtain Results</a:t>
          </a:r>
        </a:p>
      </dsp:txBody>
      <dsp:txXfrm>
        <a:off x="3758768" y="2355774"/>
        <a:ext cx="2836138" cy="170168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0A6E79-3287-491B-ACB3-E18A003D258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344604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0A6E79-3287-491B-ACB3-E18A003D258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280355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0A6E79-3287-491B-ACB3-E18A003D258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3173111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0A6E79-3287-491B-ACB3-E18A003D258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8020E-96B3-4184-9096-57AC8C3E378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6968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0A6E79-3287-491B-ACB3-E18A003D258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2596603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0A6E79-3287-491B-ACB3-E18A003D2589}"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284177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0A6E79-3287-491B-ACB3-E18A003D2589}"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1084115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A6E79-3287-491B-ACB3-E18A003D258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2313784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A6E79-3287-491B-ACB3-E18A003D258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190621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A6E79-3287-491B-ACB3-E18A003D258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233824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A6E79-3287-491B-ACB3-E18A003D2589}"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15598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0A6E79-3287-491B-ACB3-E18A003D258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224786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0A6E79-3287-491B-ACB3-E18A003D2589}"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361793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0A6E79-3287-491B-ACB3-E18A003D2589}"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256310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A6E79-3287-491B-ACB3-E18A003D2589}"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266089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A6E79-3287-491B-ACB3-E18A003D258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196608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A6E79-3287-491B-ACB3-E18A003D2589}"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8020E-96B3-4184-9096-57AC8C3E378A}" type="slidenum">
              <a:rPr lang="en-US" smtClean="0"/>
              <a:t>‹#›</a:t>
            </a:fld>
            <a:endParaRPr lang="en-US"/>
          </a:p>
        </p:txBody>
      </p:sp>
    </p:spTree>
    <p:extLst>
      <p:ext uri="{BB962C8B-B14F-4D97-AF65-F5344CB8AC3E}">
        <p14:creationId xmlns:p14="http://schemas.microsoft.com/office/powerpoint/2010/main" val="326664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0A6E79-3287-491B-ACB3-E18A003D2589}" type="datetimeFigureOut">
              <a:rPr lang="en-US" smtClean="0"/>
              <a:t>4/17/2023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B8020E-96B3-4184-9096-57AC8C3E378A}" type="slidenum">
              <a:rPr lang="en-US" smtClean="0"/>
              <a:t>‹#›</a:t>
            </a:fld>
            <a:endParaRPr lang="en-US"/>
          </a:p>
        </p:txBody>
      </p:sp>
    </p:spTree>
    <p:extLst>
      <p:ext uri="{BB962C8B-B14F-4D97-AF65-F5344CB8AC3E}">
        <p14:creationId xmlns:p14="http://schemas.microsoft.com/office/powerpoint/2010/main" val="3753879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clanthology.org/P19-11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8264-EC1F-9C46-6242-A7C777ECB610}"/>
              </a:ext>
            </a:extLst>
          </p:cNvPr>
          <p:cNvSpPr>
            <a:spLocks noGrp="1"/>
          </p:cNvSpPr>
          <p:nvPr>
            <p:ph type="ctrTitle"/>
          </p:nvPr>
        </p:nvSpPr>
        <p:spPr/>
        <p:txBody>
          <a:bodyPr>
            <a:normAutofit fontScale="90000"/>
          </a:bodyPr>
          <a:lstStyle/>
          <a:p>
            <a:r>
              <a:rPr lang="en-US" dirty="0"/>
              <a:t>An Adversarial Attack on </a:t>
            </a:r>
            <a:r>
              <a:rPr lang="en-US" dirty="0" err="1"/>
              <a:t>GPTZero</a:t>
            </a:r>
            <a:r>
              <a:rPr lang="en-US" dirty="0"/>
              <a:t>: Examining Perplexity</a:t>
            </a:r>
          </a:p>
        </p:txBody>
      </p:sp>
      <p:sp>
        <p:nvSpPr>
          <p:cNvPr id="3" name="Subtitle 2">
            <a:extLst>
              <a:ext uri="{FF2B5EF4-FFF2-40B4-BE49-F238E27FC236}">
                <a16:creationId xmlns:a16="http://schemas.microsoft.com/office/drawing/2014/main" id="{6FBE0D77-6137-DFCB-BDB3-5BB80EC8C48E}"/>
              </a:ext>
            </a:extLst>
          </p:cNvPr>
          <p:cNvSpPr>
            <a:spLocks noGrp="1"/>
          </p:cNvSpPr>
          <p:nvPr>
            <p:ph type="subTitle" idx="1"/>
          </p:nvPr>
        </p:nvSpPr>
        <p:spPr/>
        <p:txBody>
          <a:bodyPr/>
          <a:lstStyle/>
          <a:p>
            <a:r>
              <a:rPr lang="en-US" dirty="0"/>
              <a:t>A Presentation By Jeremy Macks</a:t>
            </a:r>
          </a:p>
        </p:txBody>
      </p:sp>
    </p:spTree>
    <p:extLst>
      <p:ext uri="{BB962C8B-B14F-4D97-AF65-F5344CB8AC3E}">
        <p14:creationId xmlns:p14="http://schemas.microsoft.com/office/powerpoint/2010/main" val="188737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CA07-CFB0-3B5E-28AA-0631AB247F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32AFD3-C9E9-D671-AA43-F03237B532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133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8E6C-0858-FDCB-F6D9-7C15494A1CE4}"/>
              </a:ext>
            </a:extLst>
          </p:cNvPr>
          <p:cNvSpPr>
            <a:spLocks noGrp="1"/>
          </p:cNvSpPr>
          <p:nvPr>
            <p:ph type="title"/>
          </p:nvPr>
        </p:nvSpPr>
        <p:spPr/>
        <p:txBody>
          <a:bodyPr/>
          <a:lstStyle/>
          <a:p>
            <a:r>
              <a:rPr lang="en-US" dirty="0"/>
              <a:t>Results (</a:t>
            </a:r>
            <a:r>
              <a:rPr lang="en-US" dirty="0" err="1"/>
              <a:t>textfooler</a:t>
            </a:r>
            <a:r>
              <a:rPr lang="en-US" dirty="0"/>
              <a:t>)</a:t>
            </a:r>
          </a:p>
        </p:txBody>
      </p:sp>
      <p:graphicFrame>
        <p:nvGraphicFramePr>
          <p:cNvPr id="7" name="Table 7">
            <a:extLst>
              <a:ext uri="{FF2B5EF4-FFF2-40B4-BE49-F238E27FC236}">
                <a16:creationId xmlns:a16="http://schemas.microsoft.com/office/drawing/2014/main" id="{4C9A2367-0BE3-9D1F-10DF-9D983C7D580C}"/>
              </a:ext>
            </a:extLst>
          </p:cNvPr>
          <p:cNvGraphicFramePr>
            <a:graphicFrameLocks noGrp="1"/>
          </p:cNvGraphicFramePr>
          <p:nvPr>
            <p:extLst>
              <p:ext uri="{D42A27DB-BD31-4B8C-83A1-F6EECF244321}">
                <p14:modId xmlns:p14="http://schemas.microsoft.com/office/powerpoint/2010/main" val="1542930650"/>
              </p:ext>
            </p:extLst>
          </p:nvPr>
        </p:nvGraphicFramePr>
        <p:xfrm>
          <a:off x="0" y="0"/>
          <a:ext cx="12845989" cy="8738711"/>
        </p:xfrm>
        <a:graphic>
          <a:graphicData uri="http://schemas.openxmlformats.org/drawingml/2006/table">
            <a:tbl>
              <a:tblPr firstRow="1" firstCol="1" bandRow="1">
                <a:tableStyleId>{5C22544A-7EE6-4342-B048-85BDC9FD1C3A}</a:tableStyleId>
              </a:tblPr>
              <a:tblGrid>
                <a:gridCol w="1625911">
                  <a:extLst>
                    <a:ext uri="{9D8B030D-6E8A-4147-A177-3AD203B41FA5}">
                      <a16:colId xmlns:a16="http://schemas.microsoft.com/office/drawing/2014/main" val="2593746569"/>
                    </a:ext>
                  </a:extLst>
                </a:gridCol>
                <a:gridCol w="1454640">
                  <a:extLst>
                    <a:ext uri="{9D8B030D-6E8A-4147-A177-3AD203B41FA5}">
                      <a16:colId xmlns:a16="http://schemas.microsoft.com/office/drawing/2014/main" val="2578085414"/>
                    </a:ext>
                  </a:extLst>
                </a:gridCol>
                <a:gridCol w="1589103">
                  <a:extLst>
                    <a:ext uri="{9D8B030D-6E8A-4147-A177-3AD203B41FA5}">
                      <a16:colId xmlns:a16="http://schemas.microsoft.com/office/drawing/2014/main" val="573103536"/>
                    </a:ext>
                  </a:extLst>
                </a:gridCol>
                <a:gridCol w="1606859">
                  <a:extLst>
                    <a:ext uri="{9D8B030D-6E8A-4147-A177-3AD203B41FA5}">
                      <a16:colId xmlns:a16="http://schemas.microsoft.com/office/drawing/2014/main" val="255622130"/>
                    </a:ext>
                  </a:extLst>
                </a:gridCol>
                <a:gridCol w="1853042">
                  <a:extLst>
                    <a:ext uri="{9D8B030D-6E8A-4147-A177-3AD203B41FA5}">
                      <a16:colId xmlns:a16="http://schemas.microsoft.com/office/drawing/2014/main" val="770713203"/>
                    </a:ext>
                  </a:extLst>
                </a:gridCol>
                <a:gridCol w="2358217">
                  <a:extLst>
                    <a:ext uri="{9D8B030D-6E8A-4147-A177-3AD203B41FA5}">
                      <a16:colId xmlns:a16="http://schemas.microsoft.com/office/drawing/2014/main" val="3365257792"/>
                    </a:ext>
                  </a:extLst>
                </a:gridCol>
                <a:gridCol w="2358217">
                  <a:extLst>
                    <a:ext uri="{9D8B030D-6E8A-4147-A177-3AD203B41FA5}">
                      <a16:colId xmlns:a16="http://schemas.microsoft.com/office/drawing/2014/main" val="811044964"/>
                    </a:ext>
                  </a:extLst>
                </a:gridCol>
              </a:tblGrid>
              <a:tr h="783431">
                <a:tc>
                  <a:txBody>
                    <a:bodyPr/>
                    <a:lstStyle/>
                    <a:p>
                      <a:endParaRPr lang="en-US" dirty="0"/>
                    </a:p>
                  </a:txBody>
                  <a:tcPr/>
                </a:tc>
                <a:tc>
                  <a:txBody>
                    <a:bodyPr/>
                    <a:lstStyle/>
                    <a:p>
                      <a:r>
                        <a:rPr lang="en-US" dirty="0" err="1"/>
                        <a:t>TextFooler</a:t>
                      </a:r>
                      <a:r>
                        <a:rPr lang="en-US" dirty="0"/>
                        <a:t> </a:t>
                      </a:r>
                    </a:p>
                    <a:p>
                      <a:r>
                        <a:rPr lang="en-US" dirty="0"/>
                        <a:t>50 Examples</a:t>
                      </a:r>
                    </a:p>
                  </a:txBody>
                  <a:tcPr/>
                </a:tc>
                <a:tc>
                  <a:txBody>
                    <a:bodyPr/>
                    <a:lstStyle/>
                    <a:p>
                      <a:r>
                        <a:rPr lang="en-US" dirty="0" err="1"/>
                        <a:t>TextFooler</a:t>
                      </a:r>
                      <a:r>
                        <a:rPr lang="en-US" dirty="0"/>
                        <a:t> 300 Examples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BAE Attack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 Examples</a:t>
                      </a:r>
                    </a:p>
                  </a:txBody>
                  <a:tcPr/>
                </a:tc>
                <a:tc>
                  <a:txBody>
                    <a:bodyPr/>
                    <a:lstStyle/>
                    <a:p>
                      <a:r>
                        <a:rPr lang="en-US" dirty="0"/>
                        <a:t>BAE Attack</a:t>
                      </a:r>
                    </a:p>
                    <a:p>
                      <a:r>
                        <a:rPr lang="en-US" dirty="0"/>
                        <a:t>300 Examples</a:t>
                      </a:r>
                    </a:p>
                  </a:txBody>
                  <a:tcPr/>
                </a:tc>
                <a:tc>
                  <a:txBody>
                    <a:bodyPr/>
                    <a:lstStyle/>
                    <a:p>
                      <a:r>
                        <a:rPr lang="en-US" dirty="0"/>
                        <a:t>PWWS Attack</a:t>
                      </a:r>
                    </a:p>
                    <a:p>
                      <a:r>
                        <a:rPr lang="en-US" dirty="0"/>
                        <a:t>50 Examples</a:t>
                      </a:r>
                    </a:p>
                  </a:txBody>
                  <a:tcPr/>
                </a:tc>
                <a:tc>
                  <a:txBody>
                    <a:bodyPr/>
                    <a:lstStyle/>
                    <a:p>
                      <a:r>
                        <a:rPr lang="en-US" dirty="0"/>
                        <a:t>PWWS Attack</a:t>
                      </a:r>
                    </a:p>
                    <a:p>
                      <a:r>
                        <a:rPr lang="en-US" dirty="0"/>
                        <a:t>300 Examples</a:t>
                      </a:r>
                    </a:p>
                  </a:txBody>
                  <a:tcPr/>
                </a:tc>
                <a:extLst>
                  <a:ext uri="{0D108BD9-81ED-4DB2-BD59-A6C34878D82A}">
                    <a16:rowId xmlns:a16="http://schemas.microsoft.com/office/drawing/2014/main" val="1565340114"/>
                  </a:ext>
                </a:extLst>
              </a:tr>
              <a:tr h="548402">
                <a:tc>
                  <a:txBody>
                    <a:bodyPr/>
                    <a:lstStyle/>
                    <a:p>
                      <a:r>
                        <a:rPr lang="en-US" dirty="0"/>
                        <a:t>Attack Results</a:t>
                      </a:r>
                    </a:p>
                  </a:txBody>
                  <a:tcPr/>
                </a:tc>
                <a:tc>
                  <a:txBody>
                    <a:bodyPr/>
                    <a:lstStyle/>
                    <a:p>
                      <a:r>
                        <a:rPr lang="en-US" dirty="0"/>
                        <a:t>9</a:t>
                      </a:r>
                    </a:p>
                  </a:txBody>
                  <a:tcPr/>
                </a:tc>
                <a:tc>
                  <a:txBody>
                    <a:bodyPr/>
                    <a:lstStyle/>
                    <a:p>
                      <a:r>
                        <a:rPr lang="en-US" dirty="0"/>
                        <a:t>51</a:t>
                      </a:r>
                    </a:p>
                  </a:txBody>
                  <a:tcPr/>
                </a:tc>
                <a:tc>
                  <a:txBody>
                    <a:bodyPr/>
                    <a:lstStyle/>
                    <a:p>
                      <a:r>
                        <a:rPr lang="en-US" dirty="0"/>
                        <a:t>10</a:t>
                      </a:r>
                    </a:p>
                  </a:txBody>
                  <a:tcPr/>
                </a:tc>
                <a:tc>
                  <a:txBody>
                    <a:bodyPr/>
                    <a:lstStyle/>
                    <a:p>
                      <a:r>
                        <a:rPr lang="en-US" dirty="0"/>
                        <a:t>53</a:t>
                      </a:r>
                    </a:p>
                  </a:txBody>
                  <a:tcPr/>
                </a:tc>
                <a:tc>
                  <a:txBody>
                    <a:bodyPr/>
                    <a:lstStyle/>
                    <a:p>
                      <a:r>
                        <a:rPr lang="en-US" dirty="0"/>
                        <a:t>9</a:t>
                      </a:r>
                    </a:p>
                  </a:txBody>
                  <a:tcPr/>
                </a:tc>
                <a:tc>
                  <a:txBody>
                    <a:bodyPr/>
                    <a:lstStyle/>
                    <a:p>
                      <a:endParaRPr lang="en-US" dirty="0"/>
                    </a:p>
                  </a:txBody>
                  <a:tcPr/>
                </a:tc>
                <a:extLst>
                  <a:ext uri="{0D108BD9-81ED-4DB2-BD59-A6C34878D82A}">
                    <a16:rowId xmlns:a16="http://schemas.microsoft.com/office/drawing/2014/main" val="2411914042"/>
                  </a:ext>
                </a:extLst>
              </a:tr>
              <a:tr h="783431">
                <a:tc>
                  <a:txBody>
                    <a:bodyPr/>
                    <a:lstStyle/>
                    <a:p>
                      <a:r>
                        <a:rPr lang="en-US" dirty="0"/>
                        <a:t>Number of Failed Attacks</a:t>
                      </a:r>
                    </a:p>
                  </a:txBody>
                  <a:tcPr/>
                </a:tc>
                <a:tc>
                  <a:txBody>
                    <a:bodyPr/>
                    <a:lstStyle/>
                    <a:p>
                      <a:r>
                        <a:rPr lang="en-US" dirty="0"/>
                        <a:t>2</a:t>
                      </a:r>
                    </a:p>
                  </a:txBody>
                  <a:tcPr/>
                </a:tc>
                <a:tc>
                  <a:txBody>
                    <a:bodyPr/>
                    <a:lstStyle/>
                    <a:p>
                      <a:r>
                        <a:rPr lang="en-US" dirty="0"/>
                        <a:t>11</a:t>
                      </a:r>
                    </a:p>
                  </a:txBody>
                  <a:tcPr/>
                </a:tc>
                <a:tc>
                  <a:txBody>
                    <a:bodyPr/>
                    <a:lstStyle/>
                    <a:p>
                      <a:r>
                        <a:rPr lang="en-US" dirty="0"/>
                        <a:t>1</a:t>
                      </a:r>
                    </a:p>
                  </a:txBody>
                  <a:tcPr/>
                </a:tc>
                <a:tc>
                  <a:txBody>
                    <a:bodyPr/>
                    <a:lstStyle/>
                    <a:p>
                      <a:r>
                        <a:rPr lang="en-US" dirty="0"/>
                        <a:t>9</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621195831"/>
                  </a:ext>
                </a:extLst>
              </a:tr>
              <a:tr h="783431">
                <a:tc>
                  <a:txBody>
                    <a:bodyPr/>
                    <a:lstStyle/>
                    <a:p>
                      <a:r>
                        <a:rPr lang="en-US" dirty="0"/>
                        <a:t>Number of Skipped Attacks</a:t>
                      </a:r>
                    </a:p>
                  </a:txBody>
                  <a:tcPr/>
                </a:tc>
                <a:tc>
                  <a:txBody>
                    <a:bodyPr/>
                    <a:lstStyle/>
                    <a:p>
                      <a:r>
                        <a:rPr lang="en-US" dirty="0"/>
                        <a:t>39</a:t>
                      </a:r>
                    </a:p>
                  </a:txBody>
                  <a:tcPr/>
                </a:tc>
                <a:tc>
                  <a:txBody>
                    <a:bodyPr/>
                    <a:lstStyle/>
                    <a:p>
                      <a:r>
                        <a:rPr lang="en-US" dirty="0"/>
                        <a:t>238</a:t>
                      </a:r>
                    </a:p>
                  </a:txBody>
                  <a:tcPr/>
                </a:tc>
                <a:tc>
                  <a:txBody>
                    <a:bodyPr/>
                    <a:lstStyle/>
                    <a:p>
                      <a:r>
                        <a:rPr lang="en-US" dirty="0"/>
                        <a:t>39</a:t>
                      </a:r>
                    </a:p>
                  </a:txBody>
                  <a:tcPr/>
                </a:tc>
                <a:tc>
                  <a:txBody>
                    <a:bodyPr/>
                    <a:lstStyle/>
                    <a:p>
                      <a:r>
                        <a:rPr lang="en-US" dirty="0"/>
                        <a:t>238</a:t>
                      </a:r>
                    </a:p>
                  </a:txBody>
                  <a:tcPr/>
                </a:tc>
                <a:tc>
                  <a:txBody>
                    <a:bodyPr/>
                    <a:lstStyle/>
                    <a:p>
                      <a:r>
                        <a:rPr lang="en-US" dirty="0"/>
                        <a:t>39</a:t>
                      </a:r>
                    </a:p>
                  </a:txBody>
                  <a:tcPr/>
                </a:tc>
                <a:tc>
                  <a:txBody>
                    <a:bodyPr/>
                    <a:lstStyle/>
                    <a:p>
                      <a:endParaRPr lang="en-US" dirty="0"/>
                    </a:p>
                  </a:txBody>
                  <a:tcPr/>
                </a:tc>
                <a:extLst>
                  <a:ext uri="{0D108BD9-81ED-4DB2-BD59-A6C34878D82A}">
                    <a16:rowId xmlns:a16="http://schemas.microsoft.com/office/drawing/2014/main" val="1524565210"/>
                  </a:ext>
                </a:extLst>
              </a:tr>
              <a:tr h="548402">
                <a:tc>
                  <a:txBody>
                    <a:bodyPr/>
                    <a:lstStyle/>
                    <a:p>
                      <a:r>
                        <a:rPr lang="en-US" dirty="0"/>
                        <a:t>Original Accuracy (%)</a:t>
                      </a:r>
                    </a:p>
                  </a:txBody>
                  <a:tcPr/>
                </a:tc>
                <a:tc>
                  <a:txBody>
                    <a:bodyPr/>
                    <a:lstStyle/>
                    <a:p>
                      <a:r>
                        <a:rPr lang="en-US" dirty="0"/>
                        <a:t>22</a:t>
                      </a:r>
                    </a:p>
                  </a:txBody>
                  <a:tcPr/>
                </a:tc>
                <a:tc>
                  <a:txBody>
                    <a:bodyPr/>
                    <a:lstStyle/>
                    <a:p>
                      <a:r>
                        <a:rPr lang="en-US" dirty="0"/>
                        <a:t>20.67</a:t>
                      </a:r>
                    </a:p>
                  </a:txBody>
                  <a:tcPr/>
                </a:tc>
                <a:tc>
                  <a:txBody>
                    <a:bodyPr/>
                    <a:lstStyle/>
                    <a:p>
                      <a:r>
                        <a:rPr lang="en-US" dirty="0"/>
                        <a:t>22</a:t>
                      </a:r>
                    </a:p>
                  </a:txBody>
                  <a:tcPr/>
                </a:tc>
                <a:tc>
                  <a:txBody>
                    <a:bodyPr/>
                    <a:lstStyle/>
                    <a:p>
                      <a:r>
                        <a:rPr lang="en-US" dirty="0"/>
                        <a:t>20.67</a:t>
                      </a:r>
                    </a:p>
                  </a:txBody>
                  <a:tcPr/>
                </a:tc>
                <a:tc>
                  <a:txBody>
                    <a:bodyPr/>
                    <a:lstStyle/>
                    <a:p>
                      <a:r>
                        <a:rPr lang="en-US" dirty="0"/>
                        <a:t>22</a:t>
                      </a:r>
                    </a:p>
                  </a:txBody>
                  <a:tcPr/>
                </a:tc>
                <a:tc>
                  <a:txBody>
                    <a:bodyPr/>
                    <a:lstStyle/>
                    <a:p>
                      <a:endParaRPr lang="en-US" dirty="0"/>
                    </a:p>
                  </a:txBody>
                  <a:tcPr/>
                </a:tc>
                <a:extLst>
                  <a:ext uri="{0D108BD9-81ED-4DB2-BD59-A6C34878D82A}">
                    <a16:rowId xmlns:a16="http://schemas.microsoft.com/office/drawing/2014/main" val="981838994"/>
                  </a:ext>
                </a:extLst>
              </a:tr>
              <a:tr h="783431">
                <a:tc>
                  <a:txBody>
                    <a:bodyPr/>
                    <a:lstStyle/>
                    <a:p>
                      <a:r>
                        <a:rPr lang="en-US" dirty="0"/>
                        <a:t>Accuracy Under Attack (%)</a:t>
                      </a:r>
                    </a:p>
                  </a:txBody>
                  <a:tcPr/>
                </a:tc>
                <a:tc>
                  <a:txBody>
                    <a:bodyPr/>
                    <a:lstStyle/>
                    <a:p>
                      <a:r>
                        <a:rPr lang="en-US" dirty="0"/>
                        <a:t>4</a:t>
                      </a:r>
                    </a:p>
                  </a:txBody>
                  <a:tcPr/>
                </a:tc>
                <a:tc>
                  <a:txBody>
                    <a:bodyPr/>
                    <a:lstStyle/>
                    <a:p>
                      <a:r>
                        <a:rPr lang="en-US" dirty="0"/>
                        <a:t>3.67</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3860037101"/>
                  </a:ext>
                </a:extLst>
              </a:tr>
              <a:tr h="783431">
                <a:tc>
                  <a:txBody>
                    <a:bodyPr/>
                    <a:lstStyle/>
                    <a:p>
                      <a:r>
                        <a:rPr lang="en-US" dirty="0"/>
                        <a:t>Attack Success Rate (%)</a:t>
                      </a:r>
                    </a:p>
                  </a:txBody>
                  <a:tcPr/>
                </a:tc>
                <a:tc>
                  <a:txBody>
                    <a:bodyPr/>
                    <a:lstStyle/>
                    <a:p>
                      <a:r>
                        <a:rPr lang="en-US" dirty="0"/>
                        <a:t>81.82</a:t>
                      </a:r>
                    </a:p>
                  </a:txBody>
                  <a:tcPr/>
                </a:tc>
                <a:tc>
                  <a:txBody>
                    <a:bodyPr/>
                    <a:lstStyle/>
                    <a:p>
                      <a:r>
                        <a:rPr lang="en-US" dirty="0"/>
                        <a:t>82.26</a:t>
                      </a:r>
                    </a:p>
                  </a:txBody>
                  <a:tcPr/>
                </a:tc>
                <a:tc>
                  <a:txBody>
                    <a:bodyPr/>
                    <a:lstStyle/>
                    <a:p>
                      <a:r>
                        <a:rPr lang="en-US" dirty="0"/>
                        <a:t>90.91</a:t>
                      </a:r>
                    </a:p>
                  </a:txBody>
                  <a:tcPr/>
                </a:tc>
                <a:tc>
                  <a:txBody>
                    <a:bodyPr/>
                    <a:lstStyle/>
                    <a:p>
                      <a:r>
                        <a:rPr lang="en-US" dirty="0"/>
                        <a:t>85.48</a:t>
                      </a:r>
                    </a:p>
                  </a:txBody>
                  <a:tcPr/>
                </a:tc>
                <a:tc>
                  <a:txBody>
                    <a:bodyPr/>
                    <a:lstStyle/>
                    <a:p>
                      <a:r>
                        <a:rPr lang="en-US" dirty="0"/>
                        <a:t>81.82</a:t>
                      </a:r>
                    </a:p>
                  </a:txBody>
                  <a:tcPr/>
                </a:tc>
                <a:tc>
                  <a:txBody>
                    <a:bodyPr/>
                    <a:lstStyle/>
                    <a:p>
                      <a:endParaRPr lang="en-US" dirty="0"/>
                    </a:p>
                  </a:txBody>
                  <a:tcPr/>
                </a:tc>
                <a:extLst>
                  <a:ext uri="{0D108BD9-81ED-4DB2-BD59-A6C34878D82A}">
                    <a16:rowId xmlns:a16="http://schemas.microsoft.com/office/drawing/2014/main" val="1723890501"/>
                  </a:ext>
                </a:extLst>
              </a:tr>
              <a:tr h="783431">
                <a:tc>
                  <a:txBody>
                    <a:bodyPr/>
                    <a:lstStyle/>
                    <a:p>
                      <a:r>
                        <a:rPr lang="en-US" dirty="0"/>
                        <a:t>Average Perturbation Word (%)</a:t>
                      </a:r>
                    </a:p>
                  </a:txBody>
                  <a:tcPr/>
                </a:tc>
                <a:tc>
                  <a:txBody>
                    <a:bodyPr/>
                    <a:lstStyle/>
                    <a:p>
                      <a:r>
                        <a:rPr lang="en-US" dirty="0"/>
                        <a:t>0.69</a:t>
                      </a:r>
                    </a:p>
                  </a:txBody>
                  <a:tcPr/>
                </a:tc>
                <a:tc>
                  <a:txBody>
                    <a:bodyPr/>
                    <a:lstStyle/>
                    <a:p>
                      <a:r>
                        <a:rPr lang="en-US" dirty="0"/>
                        <a:t>2.46</a:t>
                      </a:r>
                    </a:p>
                  </a:txBody>
                  <a:tcPr/>
                </a:tc>
                <a:tc>
                  <a:txBody>
                    <a:bodyPr/>
                    <a:lstStyle/>
                    <a:p>
                      <a:r>
                        <a:rPr lang="en-US" dirty="0"/>
                        <a:t>0.95</a:t>
                      </a:r>
                    </a:p>
                  </a:txBody>
                  <a:tcPr/>
                </a:tc>
                <a:tc>
                  <a:txBody>
                    <a:bodyPr/>
                    <a:lstStyle/>
                    <a:p>
                      <a:r>
                        <a:rPr lang="en-US" dirty="0"/>
                        <a:t>1.51</a:t>
                      </a:r>
                    </a:p>
                  </a:txBody>
                  <a:tcPr/>
                </a:tc>
                <a:tc>
                  <a:txBody>
                    <a:bodyPr/>
                    <a:lstStyle/>
                    <a:p>
                      <a:r>
                        <a:rPr lang="en-US" dirty="0"/>
                        <a:t>0.56</a:t>
                      </a:r>
                    </a:p>
                  </a:txBody>
                  <a:tcPr/>
                </a:tc>
                <a:tc>
                  <a:txBody>
                    <a:bodyPr/>
                    <a:lstStyle/>
                    <a:p>
                      <a:endParaRPr lang="en-US" dirty="0"/>
                    </a:p>
                  </a:txBody>
                  <a:tcPr/>
                </a:tc>
                <a:extLst>
                  <a:ext uri="{0D108BD9-81ED-4DB2-BD59-A6C34878D82A}">
                    <a16:rowId xmlns:a16="http://schemas.microsoft.com/office/drawing/2014/main" val="743285005"/>
                  </a:ext>
                </a:extLst>
              </a:tr>
              <a:tr h="1018461">
                <a:tc>
                  <a:txBody>
                    <a:bodyPr/>
                    <a:lstStyle/>
                    <a:p>
                      <a:r>
                        <a:rPr lang="en-US" dirty="0"/>
                        <a:t>Average Number Words Per Input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164.7</a:t>
                      </a:r>
                    </a:p>
                    <a:p>
                      <a:endParaRPr lang="en-US" dirty="0"/>
                    </a:p>
                  </a:txBody>
                  <a:tcPr/>
                </a:tc>
                <a:tc>
                  <a:txBody>
                    <a:bodyPr/>
                    <a:lstStyle/>
                    <a:p>
                      <a:r>
                        <a:rPr lang="en-US" dirty="0"/>
                        <a:t>166.22</a:t>
                      </a:r>
                    </a:p>
                  </a:txBody>
                  <a:tcPr/>
                </a:tc>
                <a:tc>
                  <a:txBody>
                    <a:bodyPr/>
                    <a:lstStyle/>
                    <a:p>
                      <a:r>
                        <a:rPr lang="en-US" dirty="0"/>
                        <a:t>164.7</a:t>
                      </a:r>
                    </a:p>
                  </a:txBody>
                  <a:tcPr/>
                </a:tc>
                <a:tc>
                  <a:txBody>
                    <a:bodyPr/>
                    <a:lstStyle/>
                    <a:p>
                      <a:r>
                        <a:rPr lang="en-US" dirty="0"/>
                        <a:t>166.22</a:t>
                      </a:r>
                    </a:p>
                  </a:txBody>
                  <a:tcPr/>
                </a:tc>
                <a:tc>
                  <a:txBody>
                    <a:bodyPr/>
                    <a:lstStyle/>
                    <a:p>
                      <a:r>
                        <a:rPr lang="en-US" dirty="0"/>
                        <a:t>164.7</a:t>
                      </a:r>
                    </a:p>
                  </a:txBody>
                  <a:tcPr/>
                </a:tc>
                <a:tc>
                  <a:txBody>
                    <a:bodyPr/>
                    <a:lstStyle/>
                    <a:p>
                      <a:endParaRPr lang="en-US" dirty="0"/>
                    </a:p>
                  </a:txBody>
                  <a:tcPr/>
                </a:tc>
                <a:extLst>
                  <a:ext uri="{0D108BD9-81ED-4DB2-BD59-A6C34878D82A}">
                    <a16:rowId xmlns:a16="http://schemas.microsoft.com/office/drawing/2014/main" val="3944558436"/>
                  </a:ext>
                </a:extLst>
              </a:tr>
              <a:tr h="783431">
                <a:tc>
                  <a:txBody>
                    <a:bodyPr/>
                    <a:lstStyle/>
                    <a:p>
                      <a:r>
                        <a:rPr lang="en-US" dirty="0"/>
                        <a:t>Average Number Queries</a:t>
                      </a:r>
                    </a:p>
                  </a:txBody>
                  <a:tcPr/>
                </a:tc>
                <a:tc>
                  <a:txBody>
                    <a:bodyPr/>
                    <a:lstStyle/>
                    <a:p>
                      <a:r>
                        <a:rPr lang="en-US" dirty="0"/>
                        <a:t>321.64</a:t>
                      </a:r>
                    </a:p>
                  </a:txBody>
                  <a:tcPr/>
                </a:tc>
                <a:tc>
                  <a:txBody>
                    <a:bodyPr/>
                    <a:lstStyle/>
                    <a:p>
                      <a:r>
                        <a:rPr lang="en-US" dirty="0"/>
                        <a:t>496.5</a:t>
                      </a:r>
                    </a:p>
                  </a:txBody>
                  <a:tcPr/>
                </a:tc>
                <a:tc>
                  <a:txBody>
                    <a:bodyPr/>
                    <a:lstStyle/>
                    <a:p>
                      <a:r>
                        <a:rPr lang="en-US" dirty="0"/>
                        <a:t>183.5</a:t>
                      </a:r>
                    </a:p>
                  </a:txBody>
                  <a:tcPr/>
                </a:tc>
                <a:tc>
                  <a:txBody>
                    <a:bodyPr/>
                    <a:lstStyle/>
                    <a:p>
                      <a:r>
                        <a:rPr lang="en-US" dirty="0"/>
                        <a:t>245.31</a:t>
                      </a:r>
                    </a:p>
                  </a:txBody>
                  <a:tcPr/>
                </a:tc>
                <a:tc>
                  <a:txBody>
                    <a:bodyPr/>
                    <a:lstStyle/>
                    <a:p>
                      <a:r>
                        <a:rPr lang="en-US" dirty="0"/>
                        <a:t>945.73</a:t>
                      </a:r>
                    </a:p>
                  </a:txBody>
                  <a:tcPr/>
                </a:tc>
                <a:tc>
                  <a:txBody>
                    <a:bodyPr/>
                    <a:lstStyle/>
                    <a:p>
                      <a:endParaRPr lang="en-US" dirty="0"/>
                    </a:p>
                  </a:txBody>
                  <a:tcPr/>
                </a:tc>
                <a:extLst>
                  <a:ext uri="{0D108BD9-81ED-4DB2-BD59-A6C34878D82A}">
                    <a16:rowId xmlns:a16="http://schemas.microsoft.com/office/drawing/2014/main" val="1479092844"/>
                  </a:ext>
                </a:extLst>
              </a:tr>
            </a:tbl>
          </a:graphicData>
        </a:graphic>
      </p:graphicFrame>
    </p:spTree>
    <p:extLst>
      <p:ext uri="{BB962C8B-B14F-4D97-AF65-F5344CB8AC3E}">
        <p14:creationId xmlns:p14="http://schemas.microsoft.com/office/powerpoint/2010/main" val="149762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D2A9-C456-66B1-E607-464C995A6BF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E3D653C-DA39-06C2-9D0F-2749835604AE}"/>
              </a:ext>
            </a:extLst>
          </p:cNvPr>
          <p:cNvSpPr>
            <a:spLocks noGrp="1"/>
          </p:cNvSpPr>
          <p:nvPr>
            <p:ph idx="1"/>
          </p:nvPr>
        </p:nvSpPr>
        <p:spPr/>
        <p:txBody>
          <a:bodyPr/>
          <a:lstStyle/>
          <a:p>
            <a:r>
              <a:rPr lang="en-US" dirty="0"/>
              <a:t>How does it compare to the real </a:t>
            </a:r>
            <a:r>
              <a:rPr lang="en-US" dirty="0" err="1"/>
              <a:t>GPTZero</a:t>
            </a:r>
            <a:endParaRPr lang="en-US" dirty="0"/>
          </a:p>
        </p:txBody>
      </p:sp>
    </p:spTree>
    <p:extLst>
      <p:ext uri="{BB962C8B-B14F-4D97-AF65-F5344CB8AC3E}">
        <p14:creationId xmlns:p14="http://schemas.microsoft.com/office/powerpoint/2010/main" val="275953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073-360B-D40C-67B7-D373E7CD07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C2973F-FA70-1D0D-764A-7109268DB7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85B0396-7054-31DA-C02F-F19CFDA62A6B}"/>
              </a:ext>
            </a:extLst>
          </p:cNvPr>
          <p:cNvPicPr>
            <a:picLocks noChangeAspect="1"/>
          </p:cNvPicPr>
          <p:nvPr/>
        </p:nvPicPr>
        <p:blipFill>
          <a:blip r:embed="rId2"/>
          <a:stretch>
            <a:fillRect/>
          </a:stretch>
        </p:blipFill>
        <p:spPr>
          <a:xfrm>
            <a:off x="684644" y="1232285"/>
            <a:ext cx="12030075" cy="5210175"/>
          </a:xfrm>
          <a:prstGeom prst="rect">
            <a:avLst/>
          </a:prstGeom>
        </p:spPr>
      </p:pic>
    </p:spTree>
    <p:extLst>
      <p:ext uri="{BB962C8B-B14F-4D97-AF65-F5344CB8AC3E}">
        <p14:creationId xmlns:p14="http://schemas.microsoft.com/office/powerpoint/2010/main" val="410608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9E9B-55BB-8213-A4F7-3B7D801BC7E8}"/>
              </a:ext>
            </a:extLst>
          </p:cNvPr>
          <p:cNvSpPr>
            <a:spLocks noGrp="1"/>
          </p:cNvSpPr>
          <p:nvPr>
            <p:ph type="title"/>
          </p:nvPr>
        </p:nvSpPr>
        <p:spPr/>
        <p:txBody>
          <a:bodyPr/>
          <a:lstStyle/>
          <a:p>
            <a:r>
              <a:rPr lang="en-US" dirty="0"/>
              <a:t>What does </a:t>
            </a:r>
            <a:r>
              <a:rPr lang="en-US" dirty="0" err="1"/>
              <a:t>GPTZero</a:t>
            </a:r>
            <a:r>
              <a:rPr lang="en-US" dirty="0"/>
              <a:t> do?</a:t>
            </a:r>
          </a:p>
        </p:txBody>
      </p:sp>
      <p:sp>
        <p:nvSpPr>
          <p:cNvPr id="3" name="Content Placeholder 2">
            <a:extLst>
              <a:ext uri="{FF2B5EF4-FFF2-40B4-BE49-F238E27FC236}">
                <a16:creationId xmlns:a16="http://schemas.microsoft.com/office/drawing/2014/main" id="{A77CB345-37BA-B717-F18E-B37DF9E4845A}"/>
              </a:ext>
            </a:extLst>
          </p:cNvPr>
          <p:cNvSpPr>
            <a:spLocks noGrp="1"/>
          </p:cNvSpPr>
          <p:nvPr>
            <p:ph idx="1"/>
          </p:nvPr>
        </p:nvSpPr>
        <p:spPr/>
        <p:txBody>
          <a:bodyPr/>
          <a:lstStyle/>
          <a:p>
            <a:r>
              <a:rPr lang="en-US" dirty="0" err="1"/>
              <a:t>GPTZero</a:t>
            </a:r>
            <a:r>
              <a:rPr lang="en-US" dirty="0"/>
              <a:t> is a binary classifier that determines whether text was created by a Large Language Model (LLM).</a:t>
            </a:r>
          </a:p>
          <a:p>
            <a:r>
              <a:rPr lang="en-US" dirty="0"/>
              <a:t>It accepts a minimum of 200 words as input and returns one of 4 values: </a:t>
            </a:r>
          </a:p>
          <a:p>
            <a:pPr lvl="1"/>
            <a:r>
              <a:rPr lang="en-US" dirty="0"/>
              <a:t>Fully AI Generated</a:t>
            </a:r>
          </a:p>
          <a:p>
            <a:pPr lvl="1"/>
            <a:r>
              <a:rPr lang="en-US" dirty="0"/>
              <a:t>Partly AI Generated</a:t>
            </a:r>
          </a:p>
          <a:p>
            <a:pPr lvl="1"/>
            <a:r>
              <a:rPr lang="en-US" dirty="0"/>
              <a:t>Fully Human</a:t>
            </a:r>
          </a:p>
          <a:p>
            <a:pPr lvl="1"/>
            <a:r>
              <a:rPr lang="en-US" dirty="0"/>
              <a:t>Partly Human </a:t>
            </a:r>
          </a:p>
          <a:p>
            <a:endParaRPr lang="en-US" dirty="0"/>
          </a:p>
        </p:txBody>
      </p:sp>
    </p:spTree>
    <p:extLst>
      <p:ext uri="{BB962C8B-B14F-4D97-AF65-F5344CB8AC3E}">
        <p14:creationId xmlns:p14="http://schemas.microsoft.com/office/powerpoint/2010/main" val="173810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FF6B-58C3-ECC6-B864-982AAE2959F0}"/>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76E37F6A-28DE-3198-331F-AD8E2EF40AD1}"/>
              </a:ext>
            </a:extLst>
          </p:cNvPr>
          <p:cNvSpPr>
            <a:spLocks noGrp="1"/>
          </p:cNvSpPr>
          <p:nvPr>
            <p:ph idx="1"/>
          </p:nvPr>
        </p:nvSpPr>
        <p:spPr/>
        <p:txBody>
          <a:bodyPr>
            <a:normAutofit fontScale="47500" lnSpcReduction="20000"/>
          </a:bodyPr>
          <a:lstStyle/>
          <a:p>
            <a:endParaRPr lang="en-US" dirty="0"/>
          </a:p>
          <a:p>
            <a:pPr>
              <a:lnSpc>
                <a:spcPct val="120000"/>
              </a:lnSpc>
            </a:pPr>
            <a:r>
              <a:rPr lang="en-US" sz="2900" dirty="0">
                <a:highlight>
                  <a:srgbClr val="800080"/>
                </a:highlight>
              </a:rPr>
              <a:t>Climate change refers to the long-term shift in global weather patterns caused by human activity, particularly the emission of greenhouse gases into the atmosphere. The most significant greenhouse gas is carbon dioxide, which is primarily produced by burning fossil fuels such as coal, oil, and gas.</a:t>
            </a:r>
          </a:p>
          <a:p>
            <a:pPr>
              <a:lnSpc>
                <a:spcPct val="120000"/>
              </a:lnSpc>
            </a:pPr>
            <a:r>
              <a:rPr lang="en-US" sz="2900" dirty="0">
                <a:highlight>
                  <a:srgbClr val="800080"/>
                </a:highlight>
              </a:rPr>
              <a:t>The consequences of climate change are already visible in the form of rising temperatures, melting glaciers and ice caps, and more frequent extreme weather events such as hurricanes, droughts, and floods.</a:t>
            </a:r>
          </a:p>
          <a:p>
            <a:pPr>
              <a:lnSpc>
                <a:spcPct val="120000"/>
              </a:lnSpc>
            </a:pPr>
            <a:r>
              <a:rPr lang="en-US" sz="2900" dirty="0"/>
              <a:t>Scientists said many of the species relied on snow cover remaining high on hills until late spring and even summer to ensure a moist environment. They also said plants that thrived on lower ground in warmer conditions were spreading to mountain habitats. Species found to be in decline include snow pearlwort, alpine lady-fern and alpine speedwell.</a:t>
            </a:r>
          </a:p>
          <a:p>
            <a:pPr>
              <a:lnSpc>
                <a:spcPct val="120000"/>
              </a:lnSpc>
            </a:pPr>
            <a:r>
              <a:rPr lang="en-US" sz="2900" dirty="0">
                <a:highlight>
                  <a:srgbClr val="800080"/>
                </a:highlight>
              </a:rPr>
              <a:t>These changes have significant impacts on ecosystems, biodiversity, and human health, including increased risk of respiratory diseases, food and water shortages, and the spread of infectious diseases.</a:t>
            </a:r>
          </a:p>
          <a:p>
            <a:pPr>
              <a:lnSpc>
                <a:spcPct val="120000"/>
              </a:lnSpc>
            </a:pPr>
            <a:r>
              <a:rPr lang="en-US" sz="2900" dirty="0">
                <a:highlight>
                  <a:srgbClr val="800080"/>
                </a:highlight>
              </a:rPr>
              <a:t>To address climate change, it is essential to reduce greenhouse gas emissions through a range of measures, including increased use of renewable energy sources, greater energy efficiency, and improved transportation </a:t>
            </a:r>
            <a:r>
              <a:rPr lang="en-US" sz="2900" dirty="0" err="1">
                <a:highlight>
                  <a:srgbClr val="800080"/>
                </a:highlight>
              </a:rPr>
              <a:t>systems.Many</a:t>
            </a:r>
            <a:r>
              <a:rPr lang="en-US" sz="2900" dirty="0">
                <a:highlight>
                  <a:srgbClr val="800080"/>
                </a:highlight>
              </a:rPr>
              <a:t> countries have committed to reducing their carbon footprint through initiatives such as the Paris Agreement, which aims to limit global warming to below 2°C above pre-industrial levels.</a:t>
            </a:r>
          </a:p>
          <a:p>
            <a:endParaRPr lang="en-US" dirty="0"/>
          </a:p>
        </p:txBody>
      </p:sp>
    </p:spTree>
    <p:extLst>
      <p:ext uri="{BB962C8B-B14F-4D97-AF65-F5344CB8AC3E}">
        <p14:creationId xmlns:p14="http://schemas.microsoft.com/office/powerpoint/2010/main" val="223203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A8AF-C5F2-0744-A22C-5B73669DAD3B}"/>
              </a:ext>
            </a:extLst>
          </p:cNvPr>
          <p:cNvSpPr>
            <a:spLocks noGrp="1"/>
          </p:cNvSpPr>
          <p:nvPr>
            <p:ph type="title"/>
          </p:nvPr>
        </p:nvSpPr>
        <p:spPr/>
        <p:txBody>
          <a:bodyPr/>
          <a:lstStyle/>
          <a:p>
            <a:r>
              <a:rPr lang="en-US" dirty="0"/>
              <a:t>Background on Perplexity</a:t>
            </a:r>
          </a:p>
        </p:txBody>
      </p:sp>
      <p:sp>
        <p:nvSpPr>
          <p:cNvPr id="3" name="Content Placeholder 2">
            <a:extLst>
              <a:ext uri="{FF2B5EF4-FFF2-40B4-BE49-F238E27FC236}">
                <a16:creationId xmlns:a16="http://schemas.microsoft.com/office/drawing/2014/main" id="{97A8DBF7-E302-B19F-41FD-C2E5CE3B6462}"/>
              </a:ext>
            </a:extLst>
          </p:cNvPr>
          <p:cNvSpPr>
            <a:spLocks noGrp="1"/>
          </p:cNvSpPr>
          <p:nvPr>
            <p:ph idx="1"/>
          </p:nvPr>
        </p:nvSpPr>
        <p:spPr/>
        <p:txBody>
          <a:bodyPr/>
          <a:lstStyle/>
          <a:p>
            <a:r>
              <a:rPr lang="en-US" dirty="0"/>
              <a:t>Perplexity is defined as the exponentiated average negative log-likelihood of a sequence. Intuitively, it can be thought of as an evaluation of the model’s ability to predict uniformly among the set of specified tokens in a corpus.</a:t>
            </a:r>
          </a:p>
          <a:p>
            <a:endParaRPr lang="en-US" dirty="0"/>
          </a:p>
          <a:p>
            <a:endParaRPr lang="en-US" dirty="0"/>
          </a:p>
        </p:txBody>
      </p:sp>
    </p:spTree>
    <p:extLst>
      <p:ext uri="{BB962C8B-B14F-4D97-AF65-F5344CB8AC3E}">
        <p14:creationId xmlns:p14="http://schemas.microsoft.com/office/powerpoint/2010/main" val="129847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7416-DCA8-B965-B6DE-DBF9D919275A}"/>
              </a:ext>
            </a:extLst>
          </p:cNvPr>
          <p:cNvSpPr>
            <a:spLocks noGrp="1"/>
          </p:cNvSpPr>
          <p:nvPr>
            <p:ph type="title"/>
          </p:nvPr>
        </p:nvSpPr>
        <p:spPr/>
        <p:txBody>
          <a:bodyPr/>
          <a:lstStyle/>
          <a:p>
            <a:r>
              <a:rPr lang="en-US" dirty="0"/>
              <a:t>How Would An Adversarial Attack Work?</a:t>
            </a:r>
          </a:p>
        </p:txBody>
      </p:sp>
      <p:graphicFrame>
        <p:nvGraphicFramePr>
          <p:cNvPr id="6" name="Content Placeholder 5">
            <a:extLst>
              <a:ext uri="{FF2B5EF4-FFF2-40B4-BE49-F238E27FC236}">
                <a16:creationId xmlns:a16="http://schemas.microsoft.com/office/drawing/2014/main" id="{6455DF53-9A59-9611-F8BB-13017B261EC1}"/>
              </a:ext>
            </a:extLst>
          </p:cNvPr>
          <p:cNvGraphicFramePr>
            <a:graphicFrameLocks noGrp="1"/>
          </p:cNvGraphicFramePr>
          <p:nvPr>
            <p:ph idx="1"/>
            <p:extLst>
              <p:ext uri="{D42A27DB-BD31-4B8C-83A1-F6EECF244321}">
                <p14:modId xmlns:p14="http://schemas.microsoft.com/office/powerpoint/2010/main" val="2814258206"/>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95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9EAF-4D6D-0175-3F79-BBCBD6B4E3BE}"/>
              </a:ext>
            </a:extLst>
          </p:cNvPr>
          <p:cNvSpPr>
            <a:spLocks noGrp="1"/>
          </p:cNvSpPr>
          <p:nvPr>
            <p:ph type="title"/>
          </p:nvPr>
        </p:nvSpPr>
        <p:spPr/>
        <p:txBody>
          <a:bodyPr/>
          <a:lstStyle/>
          <a:p>
            <a:r>
              <a:rPr lang="en-US" dirty="0"/>
              <a:t>An Example of An Adversarial Attack on Text</a:t>
            </a:r>
          </a:p>
        </p:txBody>
      </p:sp>
      <p:sp>
        <p:nvSpPr>
          <p:cNvPr id="3" name="Content Placeholder 2">
            <a:extLst>
              <a:ext uri="{FF2B5EF4-FFF2-40B4-BE49-F238E27FC236}">
                <a16:creationId xmlns:a16="http://schemas.microsoft.com/office/drawing/2014/main" id="{8EDE49A6-4B96-F1BD-FF1C-98D3B3F894C5}"/>
              </a:ext>
            </a:extLst>
          </p:cNvPr>
          <p:cNvSpPr>
            <a:spLocks noGrp="1"/>
          </p:cNvSpPr>
          <p:nvPr>
            <p:ph idx="1"/>
          </p:nvPr>
        </p:nvSpPr>
        <p:spPr>
          <a:xfrm>
            <a:off x="420356" y="1094825"/>
            <a:ext cx="5092083" cy="4351338"/>
          </a:xfrm>
        </p:spPr>
        <p:txBody>
          <a:bodyPr>
            <a:noAutofit/>
          </a:bodyPr>
          <a:lstStyle/>
          <a:p>
            <a:endParaRPr lang="en-US" sz="1600" dirty="0"/>
          </a:p>
          <a:p>
            <a:r>
              <a:rPr lang="en-US" sz="1600" dirty="0">
                <a:effectLst/>
              </a:rPr>
              <a:t>Classified as Generated</a:t>
            </a:r>
          </a:p>
          <a:p>
            <a:r>
              <a:rPr lang="en-US" sz="1600" dirty="0">
                <a:effectLst/>
              </a:rPr>
              <a:t>Brigadier Terence Esmond Maxwell Battersby (29 October 1893 – 10 January 1972) was an English cricketer and British Army officer.  Battersby was a left-handed batsman.  He was born in Meerut, then in the British Raj, before moving back to England where he was educated at Marlborough College.  There he played for the college cricket </a:t>
            </a:r>
            <a:r>
              <a:rPr lang="en-US" sz="1600" dirty="0">
                <a:solidFill>
                  <a:srgbClr val="C00000"/>
                </a:solidFill>
                <a:effectLst/>
              </a:rPr>
              <a:t>team</a:t>
            </a:r>
            <a:r>
              <a:rPr lang="en-US" sz="1600" dirty="0">
                <a:effectLst/>
              </a:rPr>
              <a:t>. Battersby represented Suffolk in the 1913 Minor Counties Championship, playing a single match against Lincolnshire. Battersby was mentioned in the London Gazette in February 1914 as having graduated from the Royal Military College with the rank of 2nd Lieutenant. After graduating he joined the Prince of Wales's Leinster Regiment who he served in the First World War within the regiments 1st Battalion. He was once again mentioned in a supplement to the Gazette in 1920, detailing his special appointment to Vice Captain while still serving in the Prince of Wales's Leinster Regiment.</a:t>
            </a:r>
          </a:p>
          <a:p>
            <a:endParaRPr lang="en-US" sz="1600" dirty="0"/>
          </a:p>
        </p:txBody>
      </p:sp>
      <p:sp>
        <p:nvSpPr>
          <p:cNvPr id="5" name="Content Placeholder 2">
            <a:extLst>
              <a:ext uri="{FF2B5EF4-FFF2-40B4-BE49-F238E27FC236}">
                <a16:creationId xmlns:a16="http://schemas.microsoft.com/office/drawing/2014/main" id="{88760CC5-CCDB-3F97-8D70-E5694BCC45CA}"/>
              </a:ext>
            </a:extLst>
          </p:cNvPr>
          <p:cNvSpPr txBox="1">
            <a:spLocks/>
          </p:cNvSpPr>
          <p:nvPr/>
        </p:nvSpPr>
        <p:spPr>
          <a:xfrm>
            <a:off x="5943734" y="1094825"/>
            <a:ext cx="509208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a:lnSpc>
                <a:spcPct val="100000"/>
              </a:lnSpc>
            </a:pPr>
            <a:r>
              <a:rPr lang="en-US" sz="1600" dirty="0">
                <a:solidFill>
                  <a:schemeClr val="tx1">
                    <a:lumMod val="75000"/>
                  </a:schemeClr>
                </a:solidFill>
              </a:rPr>
              <a:t>Classified as Human</a:t>
            </a:r>
          </a:p>
          <a:p>
            <a:pPr>
              <a:lnSpc>
                <a:spcPct val="100000"/>
              </a:lnSpc>
            </a:pPr>
            <a:r>
              <a:rPr lang="en-US" sz="1600" dirty="0">
                <a:solidFill>
                  <a:schemeClr val="tx1">
                    <a:lumMod val="75000"/>
                  </a:schemeClr>
                </a:solidFill>
              </a:rPr>
              <a:t>Brigadier Terence Esmond Maxwell Battersby (29 October 1893 – 10 January 1972) was an English cricketer and British Army officer.  Battersby was a left-handed batsman.  He was born in Meerut, then in the British Raj, before moving back to England where he was educated at Marlborough College.  There he played for the college cricket </a:t>
            </a:r>
            <a:r>
              <a:rPr lang="en-US" sz="1600" dirty="0">
                <a:solidFill>
                  <a:srgbClr val="92D050"/>
                </a:solidFill>
              </a:rPr>
              <a:t>crew</a:t>
            </a:r>
            <a:r>
              <a:rPr lang="en-US" sz="1600" dirty="0">
                <a:solidFill>
                  <a:schemeClr val="tx1">
                    <a:lumMod val="75000"/>
                  </a:schemeClr>
                </a:solidFill>
              </a:rPr>
              <a:t>. Battersby represented Suffolk in the 1913 Minor Counties Championship, playing a single match against Lincolnshire. Battersby was mentioned in the London Gazette in February 1914 as having graduated from the Royal Military College with the rank of 2nd Lieutenant. After graduating he joined the Prince of Wales's Leinster Regiment who he served in the First World War within the regiments 1st Battalion. He was once again mentioned in a supplement to the Gazette in 1920, detailing his special appointment to Vice Captain while still serving in the Prince of Wales's Leinster Regiment</a:t>
            </a:r>
            <a:r>
              <a:rPr lang="en-US" sz="1600" dirty="0"/>
              <a:t>.</a:t>
            </a:r>
          </a:p>
          <a:p>
            <a:endParaRPr lang="en-US" sz="1600" dirty="0"/>
          </a:p>
        </p:txBody>
      </p:sp>
      <p:sp>
        <p:nvSpPr>
          <p:cNvPr id="4" name="Arrow: Right 3">
            <a:extLst>
              <a:ext uri="{FF2B5EF4-FFF2-40B4-BE49-F238E27FC236}">
                <a16:creationId xmlns:a16="http://schemas.microsoft.com/office/drawing/2014/main" id="{96544BA9-947A-D9D7-18CE-82BD5CB22E5B}"/>
              </a:ext>
            </a:extLst>
          </p:cNvPr>
          <p:cNvSpPr/>
          <p:nvPr/>
        </p:nvSpPr>
        <p:spPr>
          <a:xfrm>
            <a:off x="5233253" y="3429000"/>
            <a:ext cx="790113" cy="379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53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99DF-D5C2-1EBE-CB91-9EDFDD761E54}"/>
              </a:ext>
            </a:extLst>
          </p:cNvPr>
          <p:cNvSpPr>
            <a:spLocks noGrp="1"/>
          </p:cNvSpPr>
          <p:nvPr>
            <p:ph type="title"/>
          </p:nvPr>
        </p:nvSpPr>
        <p:spPr>
          <a:xfrm>
            <a:off x="984816" y="2943775"/>
            <a:ext cx="10353762" cy="970450"/>
          </a:xfrm>
        </p:spPr>
        <p:txBody>
          <a:bodyPr>
            <a:noAutofit/>
          </a:bodyPr>
          <a:lstStyle/>
          <a:p>
            <a:r>
              <a:rPr lang="en-US" sz="7200" dirty="0"/>
              <a:t>Attack Methods</a:t>
            </a:r>
          </a:p>
        </p:txBody>
      </p:sp>
    </p:spTree>
    <p:extLst>
      <p:ext uri="{BB962C8B-B14F-4D97-AF65-F5344CB8AC3E}">
        <p14:creationId xmlns:p14="http://schemas.microsoft.com/office/powerpoint/2010/main" val="222982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3A61-18F8-EE67-F025-E53D48E3B764}"/>
              </a:ext>
            </a:extLst>
          </p:cNvPr>
          <p:cNvSpPr>
            <a:spLocks noGrp="1"/>
          </p:cNvSpPr>
          <p:nvPr>
            <p:ph type="title"/>
          </p:nvPr>
        </p:nvSpPr>
        <p:spPr/>
        <p:txBody>
          <a:bodyPr/>
          <a:lstStyle/>
          <a:p>
            <a:r>
              <a:rPr lang="en-US" dirty="0"/>
              <a:t>Attack Method Requirements</a:t>
            </a:r>
          </a:p>
        </p:txBody>
      </p:sp>
      <p:sp>
        <p:nvSpPr>
          <p:cNvPr id="3" name="Content Placeholder 2">
            <a:extLst>
              <a:ext uri="{FF2B5EF4-FFF2-40B4-BE49-F238E27FC236}">
                <a16:creationId xmlns:a16="http://schemas.microsoft.com/office/drawing/2014/main" id="{CA06273B-5F8F-1812-5434-2291C8B900A9}"/>
              </a:ext>
            </a:extLst>
          </p:cNvPr>
          <p:cNvSpPr>
            <a:spLocks noGrp="1"/>
          </p:cNvSpPr>
          <p:nvPr>
            <p:ph idx="1"/>
          </p:nvPr>
        </p:nvSpPr>
        <p:spPr/>
        <p:txBody>
          <a:bodyPr/>
          <a:lstStyle/>
          <a:p>
            <a:r>
              <a:rPr lang="en-US" dirty="0"/>
              <a:t>The attack needs to be able to be black-box, so no accessing gradients of the model. This is due to the closed-source nature of the target.</a:t>
            </a:r>
          </a:p>
          <a:p>
            <a:r>
              <a:rPr lang="en-US" dirty="0"/>
              <a:t>The attack should utilize word level swaps rather than character level swaps.</a:t>
            </a:r>
          </a:p>
          <a:p>
            <a:pPr lvl="1"/>
            <a:r>
              <a:rPr lang="en-US" dirty="0"/>
              <a:t>Character level swaps result in misspellings.</a:t>
            </a:r>
          </a:p>
          <a:p>
            <a:r>
              <a:rPr lang="en-US" dirty="0"/>
              <a:t>The attack should work with over 80% accuracy.</a:t>
            </a:r>
          </a:p>
          <a:p>
            <a:r>
              <a:rPr lang="en-US" dirty="0"/>
              <a:t>The attack should be relatively fast.</a:t>
            </a:r>
          </a:p>
          <a:p>
            <a:endParaRPr lang="en-US" dirty="0"/>
          </a:p>
          <a:p>
            <a:endParaRPr lang="en-US" dirty="0"/>
          </a:p>
        </p:txBody>
      </p:sp>
    </p:spTree>
    <p:extLst>
      <p:ext uri="{BB962C8B-B14F-4D97-AF65-F5344CB8AC3E}">
        <p14:creationId xmlns:p14="http://schemas.microsoft.com/office/powerpoint/2010/main" val="186995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1661-9D58-7A85-D35E-4669661BCDD7}"/>
              </a:ext>
            </a:extLst>
          </p:cNvPr>
          <p:cNvSpPr>
            <a:spLocks noGrp="1"/>
          </p:cNvSpPr>
          <p:nvPr>
            <p:ph type="title"/>
          </p:nvPr>
        </p:nvSpPr>
        <p:spPr/>
        <p:txBody>
          <a:bodyPr/>
          <a:lstStyle/>
          <a:p>
            <a:r>
              <a:rPr lang="en-US" dirty="0"/>
              <a:t>PWWS</a:t>
            </a:r>
          </a:p>
        </p:txBody>
      </p:sp>
      <p:sp>
        <p:nvSpPr>
          <p:cNvPr id="3" name="Content Placeholder 2">
            <a:extLst>
              <a:ext uri="{FF2B5EF4-FFF2-40B4-BE49-F238E27FC236}">
                <a16:creationId xmlns:a16="http://schemas.microsoft.com/office/drawing/2014/main" id="{FC0A187D-ACF7-9FC0-4AD2-4D3EB389E043}"/>
              </a:ext>
            </a:extLst>
          </p:cNvPr>
          <p:cNvSpPr>
            <a:spLocks noGrp="1"/>
          </p:cNvSpPr>
          <p:nvPr>
            <p:ph idx="1"/>
          </p:nvPr>
        </p:nvSpPr>
        <p:spPr/>
        <p:txBody>
          <a:bodyPr/>
          <a:lstStyle/>
          <a:p>
            <a:endParaRPr lang="en-US" dirty="0">
              <a:hlinkClick r:id="rId2"/>
            </a:endParaRPr>
          </a:p>
          <a:p>
            <a:r>
              <a:rPr lang="en-US" dirty="0"/>
              <a:t>Greedy attack with word importance ranking based on word saliency and synonym swap scores.</a:t>
            </a:r>
          </a:p>
          <a:p>
            <a:r>
              <a:rPr lang="en-US" dirty="0"/>
              <a:t>Based on Word-Net</a:t>
            </a:r>
          </a:p>
          <a:p>
            <a:pPr lvl="1"/>
            <a:r>
              <a:rPr lang="en-US" dirty="0"/>
              <a:t>Swaps synonyms.</a:t>
            </a:r>
          </a:p>
          <a:p>
            <a:r>
              <a:rPr lang="en-US" dirty="0">
                <a:hlinkClick r:id="rId2"/>
              </a:rPr>
              <a:t>Generating Natural Language Adversarial Examples through Probability Weighted Word Saliency</a:t>
            </a:r>
            <a:r>
              <a:rPr lang="en-US" dirty="0"/>
              <a:t> (Ren et al., ACL 2019</a:t>
            </a:r>
          </a:p>
        </p:txBody>
      </p:sp>
    </p:spTree>
    <p:extLst>
      <p:ext uri="{BB962C8B-B14F-4D97-AF65-F5344CB8AC3E}">
        <p14:creationId xmlns:p14="http://schemas.microsoft.com/office/powerpoint/2010/main" val="3621751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1017</TotalTime>
  <Words>950</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Calisto MT</vt:lpstr>
      <vt:lpstr>Wingdings 2</vt:lpstr>
      <vt:lpstr>Slate</vt:lpstr>
      <vt:lpstr>An Adversarial Attack on GPTZero: Examining Perplexity</vt:lpstr>
      <vt:lpstr>What does GPTZero do?</vt:lpstr>
      <vt:lpstr>An Example</vt:lpstr>
      <vt:lpstr>Background on Perplexity</vt:lpstr>
      <vt:lpstr>How Would An Adversarial Attack Work?</vt:lpstr>
      <vt:lpstr>An Example of An Adversarial Attack on Text</vt:lpstr>
      <vt:lpstr>Attack Methods</vt:lpstr>
      <vt:lpstr>Attack Method Requirements</vt:lpstr>
      <vt:lpstr>PWWS</vt:lpstr>
      <vt:lpstr>PowerPoint Presentation</vt:lpstr>
      <vt:lpstr>Results (textfooler)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Adversarial Attack on GPTZero: Examining Perplexity</dc:title>
  <dc:creator>Jeremy Macks</dc:creator>
  <cp:lastModifiedBy>Jeremy Macks</cp:lastModifiedBy>
  <cp:revision>2</cp:revision>
  <dcterms:created xsi:type="dcterms:W3CDTF">2023-04-17T02:25:47Z</dcterms:created>
  <dcterms:modified xsi:type="dcterms:W3CDTF">2023-04-17T20:42:20Z</dcterms:modified>
</cp:coreProperties>
</file>