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CBB0D2F-641A-4616-9155-7C917A0915C1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37EDE0-44FF-4B83-A619-940F7B8623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PART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SYSTEMS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1208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25273"/>
            <a:ext cx="4320480" cy="496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15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Description</a:t>
            </a:r>
          </a:p>
          <a:p>
            <a:pPr lvl="1"/>
            <a:r>
              <a:rPr lang="en-US" sz="2000" dirty="0"/>
              <a:t>Team based effort, uses spiral model</a:t>
            </a:r>
          </a:p>
          <a:p>
            <a:r>
              <a:rPr lang="en-US" sz="2400" dirty="0"/>
              <a:t>Modelling </a:t>
            </a:r>
          </a:p>
          <a:p>
            <a:pPr lvl="1"/>
            <a:r>
              <a:rPr lang="en-US" sz="2000" dirty="0"/>
              <a:t>Collaborative software, brain storming and whiteboards</a:t>
            </a:r>
          </a:p>
          <a:p>
            <a:r>
              <a:rPr lang="en-US" sz="2400" dirty="0"/>
              <a:t>Pros </a:t>
            </a:r>
          </a:p>
          <a:p>
            <a:pPr lvl="1"/>
            <a:r>
              <a:rPr lang="en-US" sz="2000" dirty="0"/>
              <a:t>Flexible and efficient in dealing with change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Team members need a high level of technical skills</a:t>
            </a:r>
          </a:p>
          <a:p>
            <a:pPr lvl="1"/>
            <a:r>
              <a:rPr lang="en-US" sz="2000" dirty="0"/>
              <a:t>Overall project might be subject to scope change as user requirements change.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375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Agile methods, in contrast, attempt to develop a system incrementally, by building a series of prototypes and constantly adjusting them to user requirements. </a:t>
            </a:r>
          </a:p>
          <a:p>
            <a:r>
              <a:rPr lang="en-US" sz="2400" dirty="0"/>
              <a:t>As the agile process continues, developers revise, extend, and merge earlier versions into the final product.</a:t>
            </a:r>
          </a:p>
          <a:p>
            <a:r>
              <a:rPr lang="en-US" sz="2400" dirty="0"/>
              <a:t>An agile approach emphasizes continuous feedback, and each incremental step is affected by what was learned in the prior steps.</a:t>
            </a:r>
          </a:p>
          <a:p>
            <a:r>
              <a:rPr lang="en-US" sz="2400" dirty="0"/>
              <a:t>Determines the end process instead of objectives</a:t>
            </a:r>
          </a:p>
        </p:txBody>
      </p:sp>
    </p:spTree>
    <p:extLst>
      <p:ext uri="{BB962C8B-B14F-4D97-AF65-F5344CB8AC3E}">
        <p14:creationId xmlns:p14="http://schemas.microsoft.com/office/powerpoint/2010/main" val="78304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Phase 1: Systems Planning</a:t>
            </a:r>
          </a:p>
          <a:p>
            <a:pPr lvl="1"/>
            <a:r>
              <a:rPr lang="en-US" sz="2000" dirty="0"/>
              <a:t>Preliminary investigation report</a:t>
            </a:r>
          </a:p>
          <a:p>
            <a:r>
              <a:rPr lang="en-US" sz="2400" dirty="0"/>
              <a:t>Phase 2: Systems Analysis</a:t>
            </a:r>
          </a:p>
          <a:p>
            <a:pPr lvl="1"/>
            <a:r>
              <a:rPr lang="en-US" sz="2000" dirty="0"/>
              <a:t>System requirements document </a:t>
            </a:r>
          </a:p>
          <a:p>
            <a:r>
              <a:rPr lang="en-US" sz="2400" dirty="0"/>
              <a:t>Phase 3: Systems Design</a:t>
            </a:r>
          </a:p>
          <a:p>
            <a:pPr lvl="1"/>
            <a:r>
              <a:rPr lang="en-US" sz="2000" dirty="0"/>
              <a:t>System design specification</a:t>
            </a:r>
          </a:p>
          <a:p>
            <a:r>
              <a:rPr lang="en-US" sz="2400" dirty="0"/>
              <a:t>Phase 4: Systems Implementation</a:t>
            </a:r>
          </a:p>
          <a:p>
            <a:pPr lvl="1"/>
            <a:r>
              <a:rPr lang="en-US" sz="2000" dirty="0"/>
              <a:t>Complete functioning information system</a:t>
            </a:r>
          </a:p>
          <a:p>
            <a:r>
              <a:rPr lang="en-US" sz="2400" dirty="0"/>
              <a:t>Phase 5: Systems Support and </a:t>
            </a:r>
          </a:p>
          <a:p>
            <a:pPr marL="0" indent="0">
              <a:buNone/>
            </a:pPr>
            <a:r>
              <a:rPr lang="en-US" sz="2400" dirty="0"/>
              <a:t>	Security</a:t>
            </a:r>
          </a:p>
          <a:p>
            <a:pPr lvl="1"/>
            <a:r>
              <a:rPr lang="en-US" sz="2000" dirty="0"/>
              <a:t>          Operational information system</a:t>
            </a:r>
          </a:p>
          <a:p>
            <a:endParaRPr lang="en-US" sz="24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93015"/>
            <a:ext cx="2808312" cy="507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7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Planning Phase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request new information system or upgrading of an existing system</a:t>
            </a:r>
          </a:p>
          <a:p>
            <a:r>
              <a:rPr lang="en-US" sz="2400" dirty="0"/>
              <a:t>Feasibility Study </a:t>
            </a:r>
          </a:p>
          <a:p>
            <a:pPr lvl="1"/>
            <a:r>
              <a:rPr lang="en-US" sz="2000" dirty="0"/>
              <a:t>Anticipates costs and  benefit analysis, operational, technical, economical and time factors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3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model of the new system</a:t>
            </a:r>
          </a:p>
          <a:p>
            <a:r>
              <a:rPr lang="en-US" sz="2400" dirty="0"/>
              <a:t>Interview, surveys, document reviews, observation and sampling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81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Physical model that will satisfy all documented requirements for the system</a:t>
            </a:r>
          </a:p>
          <a:p>
            <a:r>
              <a:rPr lang="en-US" sz="2400" dirty="0"/>
              <a:t>User interface</a:t>
            </a:r>
          </a:p>
          <a:p>
            <a:r>
              <a:rPr lang="en-US" sz="2400" dirty="0"/>
              <a:t>Identify necessary outputs, inputs and processes</a:t>
            </a:r>
          </a:p>
          <a:p>
            <a:r>
              <a:rPr lang="en-US" sz="2400" dirty="0"/>
              <a:t>Systems reliability, accuracy, maintainability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85960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Programs are written, tested and documented and the system is installed </a:t>
            </a:r>
          </a:p>
          <a:p>
            <a:r>
              <a:rPr lang="en-US" sz="2400" dirty="0"/>
              <a:t>Systems evaluation</a:t>
            </a:r>
          </a:p>
        </p:txBody>
      </p:sp>
    </p:spTree>
    <p:extLst>
      <p:ext uri="{BB962C8B-B14F-4D97-AF65-F5344CB8AC3E}">
        <p14:creationId xmlns:p14="http://schemas.microsoft.com/office/powerpoint/2010/main" val="392195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Support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Maintains, enhance and protect systems</a:t>
            </a:r>
          </a:p>
          <a:p>
            <a:r>
              <a:rPr lang="en-US" sz="2400" dirty="0"/>
              <a:t>A well-designed system must be secure, reliable, maintainable, and scalable.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scalable </a:t>
            </a:r>
            <a:r>
              <a:rPr lang="en-US" sz="2400" dirty="0"/>
              <a:t>design can expand to meet new business requirements and volumes.</a:t>
            </a:r>
          </a:p>
        </p:txBody>
      </p:sp>
    </p:spTree>
    <p:extLst>
      <p:ext uri="{BB962C8B-B14F-4D97-AF65-F5344CB8AC3E}">
        <p14:creationId xmlns:p14="http://schemas.microsoft.com/office/powerpoint/2010/main" val="38958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interactive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Planning </a:t>
            </a:r>
          </a:p>
          <a:p>
            <a:r>
              <a:rPr lang="en-US" sz="2400" dirty="0"/>
              <a:t>Analysis</a:t>
            </a:r>
          </a:p>
          <a:p>
            <a:r>
              <a:rPr lang="en-US" sz="2400" dirty="0"/>
              <a:t>Design</a:t>
            </a:r>
          </a:p>
          <a:p>
            <a:r>
              <a:rPr lang="en-US" sz="2400" dirty="0"/>
              <a:t>Prototypes</a:t>
            </a:r>
          </a:p>
          <a:p>
            <a:r>
              <a:rPr lang="en-US" sz="2400" dirty="0"/>
              <a:t>Testing </a:t>
            </a:r>
          </a:p>
          <a:p>
            <a:endParaRPr lang="en-US" sz="2400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700809"/>
            <a:ext cx="5162301" cy="47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2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Modeling </a:t>
            </a:r>
            <a:r>
              <a:rPr lang="en-US" sz="2400" dirty="0"/>
              <a:t>produces a graphical representation of a concept or process that systems developers can analyze, test, and modify. </a:t>
            </a:r>
          </a:p>
          <a:p>
            <a:pPr algn="just"/>
            <a:r>
              <a:rPr lang="en-US" sz="2400" dirty="0"/>
              <a:t>A systems analyst can describe and simplify an information system by using a set of business, data, object, network, and process models.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758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Spiral models initially were suggested in the 1990s by Barry Boehm, a noted software engineering professor.</a:t>
            </a:r>
          </a:p>
          <a:p>
            <a:r>
              <a:rPr lang="en-US" sz="2400" dirty="0"/>
              <a:t>He stated that each iteration, or phase, of the model must have a specific goal that is accepted, rejected, or changed by the user, or client. </a:t>
            </a:r>
          </a:p>
          <a:p>
            <a:r>
              <a:rPr lang="en-US" sz="2400" dirty="0"/>
              <a:t>Thus, each iteration produces feedback and enhancements, which enable the team to reach the overall project goal.</a:t>
            </a:r>
          </a:p>
        </p:txBody>
      </p:sp>
    </p:spTree>
    <p:extLst>
      <p:ext uri="{BB962C8B-B14F-4D97-AF65-F5344CB8AC3E}">
        <p14:creationId xmlns:p14="http://schemas.microsoft.com/office/powerpoint/2010/main" val="2309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objectives, </a:t>
            </a:r>
          </a:p>
          <a:p>
            <a:pPr marL="0" indent="0">
              <a:buNone/>
            </a:pPr>
            <a:r>
              <a:rPr lang="en-US" sz="2400" dirty="0"/>
              <a:t>constraints and deliverables</a:t>
            </a:r>
          </a:p>
          <a:p>
            <a:r>
              <a:rPr lang="en-US" sz="2400" dirty="0"/>
              <a:t>Identify risks and develop </a:t>
            </a:r>
          </a:p>
          <a:p>
            <a:pPr marL="0" indent="0">
              <a:buNone/>
            </a:pPr>
            <a:r>
              <a:rPr lang="en-US" sz="2400" dirty="0"/>
              <a:t>acceptable resolutions</a:t>
            </a:r>
          </a:p>
          <a:p>
            <a:r>
              <a:rPr lang="en-US" sz="2400" dirty="0"/>
              <a:t>Develop a prototype that </a:t>
            </a:r>
          </a:p>
          <a:p>
            <a:pPr marL="0" indent="0">
              <a:buNone/>
            </a:pPr>
            <a:r>
              <a:rPr lang="en-US" sz="2400" dirty="0"/>
              <a:t>includes all deliverables</a:t>
            </a:r>
          </a:p>
          <a:p>
            <a:r>
              <a:rPr lang="en-US" sz="2400" dirty="0"/>
              <a:t>Perform assessment and </a:t>
            </a:r>
          </a:p>
          <a:p>
            <a:pPr marL="0" indent="0">
              <a:buNone/>
            </a:pPr>
            <a:r>
              <a:rPr lang="en-US" sz="2400" dirty="0"/>
              <a:t>testing to develop objectives </a:t>
            </a:r>
          </a:p>
          <a:p>
            <a:pPr marL="0" indent="0">
              <a:buNone/>
            </a:pPr>
            <a:r>
              <a:rPr lang="en-US" sz="2400" dirty="0"/>
              <a:t>for next iteration</a:t>
            </a:r>
          </a:p>
          <a:p>
            <a:endParaRPr lang="en-US" sz="2400" dirty="0"/>
          </a:p>
        </p:txBody>
      </p:sp>
      <p:pic>
        <p:nvPicPr>
          <p:cNvPr id="92164" name="Picture 4" descr="https://upload.wikimedia.org/wikipedia/commons/thumb/e/ec/Spiral_model_(Boehm,_1988).svg/333px-Spiral_model_(Boehm,_1988)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53982"/>
            <a:ext cx="4342681" cy="48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7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development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Joint Application Development  </a:t>
            </a:r>
          </a:p>
          <a:p>
            <a:pPr lvl="1"/>
            <a:r>
              <a:rPr lang="en-US" sz="2000" dirty="0"/>
              <a:t>focuses on team-based fact-finding</a:t>
            </a:r>
          </a:p>
          <a:p>
            <a:r>
              <a:rPr lang="en-US" sz="2400" dirty="0"/>
              <a:t>Rapid Application Development</a:t>
            </a:r>
          </a:p>
          <a:p>
            <a:pPr lvl="1"/>
            <a:r>
              <a:rPr lang="en-US" sz="2000" dirty="0"/>
              <a:t>compressed version of the entire process.</a:t>
            </a:r>
          </a:p>
          <a:p>
            <a:r>
              <a:rPr lang="en-US" sz="2400" dirty="0"/>
              <a:t>Both JAD and RAD use teams composed of users, managers, and IT staff.</a:t>
            </a:r>
          </a:p>
        </p:txBody>
      </p:sp>
    </p:spTree>
    <p:extLst>
      <p:ext uri="{BB962C8B-B14F-4D97-AF65-F5344CB8AC3E}">
        <p14:creationId xmlns:p14="http://schemas.microsoft.com/office/powerpoint/2010/main" val="416315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Development Basic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47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department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72816"/>
            <a:ext cx="813690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1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department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IT </a:t>
            </a:r>
            <a:r>
              <a:rPr lang="en-US" sz="2400" b="1" dirty="0"/>
              <a:t>application development </a:t>
            </a:r>
            <a:r>
              <a:rPr lang="en-US" sz="2400" dirty="0"/>
              <a:t>group typically provides leadership and overall guidance</a:t>
            </a:r>
          </a:p>
          <a:p>
            <a:r>
              <a:rPr lang="en-US" sz="2400" b="1" dirty="0"/>
              <a:t>Systems support and security </a:t>
            </a:r>
            <a:r>
              <a:rPr lang="en-US" sz="2400" dirty="0"/>
              <a:t>provides vital protection and maintenance services for system hardware and software</a:t>
            </a:r>
          </a:p>
          <a:p>
            <a:r>
              <a:rPr lang="en-US" sz="2400" b="1" dirty="0"/>
              <a:t>User support </a:t>
            </a:r>
            <a:r>
              <a:rPr lang="en-US" sz="2400" dirty="0"/>
              <a:t>provides users with technical information, training, and productivity support also called as help desk.</a:t>
            </a:r>
          </a:p>
          <a:p>
            <a:r>
              <a:rPr lang="en-US" sz="2400" b="1" dirty="0"/>
              <a:t>Database administration </a:t>
            </a:r>
            <a:r>
              <a:rPr lang="en-US" sz="2400" dirty="0"/>
              <a:t>involves data design, management, security, backup, and access.</a:t>
            </a:r>
          </a:p>
        </p:txBody>
      </p:sp>
    </p:spTree>
    <p:extLst>
      <p:ext uri="{BB962C8B-B14F-4D97-AF65-F5344CB8AC3E}">
        <p14:creationId xmlns:p14="http://schemas.microsoft.com/office/powerpoint/2010/main" val="68753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Department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Network administration </a:t>
            </a:r>
            <a:r>
              <a:rPr lang="en-US" sz="2400" dirty="0"/>
              <a:t>includes hardware and software maintenance, support, and security.</a:t>
            </a:r>
          </a:p>
          <a:p>
            <a:r>
              <a:rPr lang="en-US" sz="2400" b="1" dirty="0"/>
              <a:t>Web support specialists</a:t>
            </a:r>
            <a:r>
              <a:rPr lang="en-US" sz="2400" dirty="0"/>
              <a:t> design and construct Web pages, monitor traffic, manage hardware and software, and link Web-based applications to the company’s information systems.</a:t>
            </a:r>
          </a:p>
          <a:p>
            <a:r>
              <a:rPr lang="en-US" sz="2400" dirty="0"/>
              <a:t>Many large IT departments also use a </a:t>
            </a:r>
            <a:r>
              <a:rPr lang="en-US" sz="2400" b="1" dirty="0"/>
              <a:t>quality assurance (QA) </a:t>
            </a:r>
            <a:r>
              <a:rPr lang="en-US" sz="2400" dirty="0"/>
              <a:t>team that reviews and tests all applications and systems changes to verify specifications and software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311960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systems analyst investigates, analyzes, designs, develops, installs, evaluates, and maintains a company’s information systems.</a:t>
            </a:r>
          </a:p>
          <a:p>
            <a:r>
              <a:rPr lang="en-US" sz="2400" dirty="0"/>
              <a:t>Analysts help translate business requirements into IT projects.</a:t>
            </a:r>
          </a:p>
          <a:p>
            <a:r>
              <a:rPr lang="en-US" sz="2400" dirty="0"/>
              <a:t>Document business profiles, review business processes, select hardware and software packages, design information systems, train users, and plan e-commerce Web sites.</a:t>
            </a:r>
          </a:p>
        </p:txBody>
      </p:sp>
    </p:spTree>
    <p:extLst>
      <p:ext uri="{BB962C8B-B14F-4D97-AF65-F5344CB8AC3E}">
        <p14:creationId xmlns:p14="http://schemas.microsoft.com/office/powerpoint/2010/main" val="65355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successful systems analyst needs technical knowledge, oral and written communication skills, an understanding of business operations, and critical thinking skills.</a:t>
            </a:r>
          </a:p>
        </p:txBody>
      </p:sp>
    </p:spTree>
    <p:extLst>
      <p:ext uri="{BB962C8B-B14F-4D97-AF65-F5344CB8AC3E}">
        <p14:creationId xmlns:p14="http://schemas.microsoft.com/office/powerpoint/2010/main" val="224478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600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6998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business model</a:t>
            </a:r>
            <a:r>
              <a:rPr lang="en-US" sz="2400" dirty="0"/>
              <a:t>, or </a:t>
            </a:r>
            <a:r>
              <a:rPr lang="en-US" sz="2400" b="1" dirty="0"/>
              <a:t>requirements model</a:t>
            </a:r>
            <a:r>
              <a:rPr lang="en-US" sz="2400" dirty="0"/>
              <a:t>, describes the information that a system must provide.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data model </a:t>
            </a:r>
            <a:r>
              <a:rPr lang="en-US" sz="2400" dirty="0"/>
              <a:t>describes data structures and design. 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object model </a:t>
            </a:r>
            <a:r>
              <a:rPr lang="en-US" sz="2400" dirty="0"/>
              <a:t>describes objects, which combine data and processes.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network model </a:t>
            </a:r>
            <a:r>
              <a:rPr lang="en-US" sz="2400" dirty="0"/>
              <a:t>describes the design and protocols of telecommunications links.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process model </a:t>
            </a:r>
            <a:r>
              <a:rPr lang="en-US" sz="2400" dirty="0"/>
              <a:t>describes the logic that programmers use to write code modules.</a:t>
            </a:r>
          </a:p>
        </p:txBody>
      </p:sp>
    </p:spTree>
    <p:extLst>
      <p:ext uri="{BB962C8B-B14F-4D97-AF65-F5344CB8AC3E}">
        <p14:creationId xmlns:p14="http://schemas.microsoft.com/office/powerpoint/2010/main" val="977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Prototyping tests system concepts and provides an opportunity to examine input, output, and user interfaces before final decisions are made. 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/>
              <a:t>prototype </a:t>
            </a:r>
            <a:r>
              <a:rPr lang="en-US" sz="2400" dirty="0"/>
              <a:t>is an early working version of an information system.</a:t>
            </a:r>
          </a:p>
          <a:p>
            <a:pPr algn="just"/>
            <a:r>
              <a:rPr lang="en-US" sz="2400" dirty="0"/>
              <a:t>A prototype can serve as an initial model that is used as a benchmark to evaluate the finished system, or the prototype itself can develop into the final version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621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Computer-aided systems engineering (CASE)</a:t>
            </a:r>
            <a:r>
              <a:rPr lang="en-US" sz="2400" dirty="0"/>
              <a:t>, also called </a:t>
            </a:r>
            <a:r>
              <a:rPr lang="en-US" sz="2400" b="1" dirty="0"/>
              <a:t>computer-aided software engineering</a:t>
            </a:r>
            <a:r>
              <a:rPr lang="en-US" sz="2400" dirty="0"/>
              <a:t>, is a technique that uses powerful software, called </a:t>
            </a:r>
            <a:r>
              <a:rPr lang="en-US" sz="2400" b="1" dirty="0"/>
              <a:t>CASE tools</a:t>
            </a:r>
            <a:r>
              <a:rPr lang="en-US" sz="2400" dirty="0"/>
              <a:t>, to help systems analysts develop and maintain information systems.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18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Development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Analysis</a:t>
            </a:r>
          </a:p>
          <a:p>
            <a:r>
              <a:rPr lang="en-US" dirty="0"/>
              <a:t>Object Oriented Analysis</a:t>
            </a:r>
          </a:p>
          <a:p>
            <a:r>
              <a:rPr lang="en-US" dirty="0"/>
              <a:t>Agile/Adaptive Methods</a:t>
            </a:r>
          </a:p>
        </p:txBody>
      </p:sp>
    </p:spTree>
    <p:extLst>
      <p:ext uri="{BB962C8B-B14F-4D97-AF65-F5344CB8AC3E}">
        <p14:creationId xmlns:p14="http://schemas.microsoft.com/office/powerpoint/2010/main" val="38354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Description</a:t>
            </a:r>
          </a:p>
          <a:p>
            <a:pPr lvl="1"/>
            <a:r>
              <a:rPr lang="en-US" sz="2000" dirty="0"/>
              <a:t>Represents  systems in terms of data and the processes act upon that data, SDLC waterfall model</a:t>
            </a:r>
          </a:p>
          <a:p>
            <a:r>
              <a:rPr lang="en-US" sz="2400" dirty="0"/>
              <a:t>Modelling Tools</a:t>
            </a:r>
          </a:p>
          <a:p>
            <a:pPr lvl="1"/>
            <a:r>
              <a:rPr lang="en-US" sz="2000" dirty="0"/>
              <a:t>Data Flow Diagram (DFD)</a:t>
            </a:r>
          </a:p>
          <a:p>
            <a:r>
              <a:rPr lang="en-US" sz="2400" dirty="0"/>
              <a:t>Pros</a:t>
            </a:r>
          </a:p>
          <a:p>
            <a:pPr lvl="1"/>
            <a:r>
              <a:rPr lang="en-US" sz="2000" dirty="0"/>
              <a:t>Well suited to project management 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Users might not be able to describe their needs  until they can see example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01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Structured analysis is a traditional systems development technique that is time-teste and easy to understand. Structured analysis uses a series of phases, called the </a:t>
            </a:r>
            <a:r>
              <a:rPr lang="en-US" sz="2400" b="1" dirty="0"/>
              <a:t>systems development life cycle (SDLC)</a:t>
            </a:r>
            <a:r>
              <a:rPr lang="en-US" sz="2400" dirty="0"/>
              <a:t>, to plan, analyze, design, implement, and support an information system.</a:t>
            </a:r>
          </a:p>
          <a:p>
            <a:r>
              <a:rPr lang="en-US" sz="2400" dirty="0"/>
              <a:t>Structured analysis is based on an overall plan, similar to a blueprint for constructing a building, so it is called a </a:t>
            </a:r>
            <a:r>
              <a:rPr lang="en-US" sz="2400" b="1" dirty="0"/>
              <a:t>predictive </a:t>
            </a:r>
            <a:r>
              <a:rPr lang="en-US" sz="2400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2706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Description</a:t>
            </a:r>
          </a:p>
          <a:p>
            <a:pPr lvl="1"/>
            <a:r>
              <a:rPr lang="en-US" sz="2000" dirty="0"/>
              <a:t>Views the systems in terms of object,  uses waterfall model</a:t>
            </a:r>
          </a:p>
          <a:p>
            <a:r>
              <a:rPr lang="en-US" sz="2400" dirty="0"/>
              <a:t>Modelling Tools</a:t>
            </a:r>
          </a:p>
          <a:p>
            <a:pPr lvl="1"/>
            <a:r>
              <a:rPr lang="en-US" sz="2000" dirty="0"/>
              <a:t>Use case model </a:t>
            </a:r>
          </a:p>
          <a:p>
            <a:r>
              <a:rPr lang="en-US" sz="2400" dirty="0"/>
              <a:t>Pros </a:t>
            </a:r>
          </a:p>
          <a:p>
            <a:pPr lvl="1"/>
            <a:r>
              <a:rPr lang="en-US" sz="2000" dirty="0"/>
              <a:t>Easy to maintain and expand</a:t>
            </a:r>
          </a:p>
          <a:p>
            <a:r>
              <a:rPr lang="en-US" sz="2400" dirty="0"/>
              <a:t>Cons </a:t>
            </a:r>
          </a:p>
          <a:p>
            <a:pPr lvl="1"/>
            <a:r>
              <a:rPr lang="en-US" sz="2000" dirty="0"/>
              <a:t>Interaction of objects and classes can be complex in larger system </a:t>
            </a:r>
          </a:p>
        </p:txBody>
      </p:sp>
    </p:spTree>
    <p:extLst>
      <p:ext uri="{BB962C8B-B14F-4D97-AF65-F5344CB8AC3E}">
        <p14:creationId xmlns:p14="http://schemas.microsoft.com/office/powerpoint/2010/main" val="723388190"/>
      </p:ext>
    </p:extLst>
  </p:cSld>
  <p:clrMapOvr>
    <a:masterClrMapping/>
  </p:clrMapOvr>
</p:sld>
</file>

<file path=ppt/theme/theme1.xml><?xml version="1.0" encoding="utf-8"?>
<a:theme xmlns:a="http://schemas.openxmlformats.org/drawingml/2006/main" name="people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people</Template>
  <TotalTime>37</TotalTime>
  <Words>1082</Words>
  <Application>Microsoft Office PowerPoint</Application>
  <PresentationFormat>On-screen Show (4:3)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people</vt:lpstr>
      <vt:lpstr>PART II</vt:lpstr>
      <vt:lpstr>Modelling </vt:lpstr>
      <vt:lpstr>Modelling </vt:lpstr>
      <vt:lpstr>Prototyping</vt:lpstr>
      <vt:lpstr>CASE tools</vt:lpstr>
      <vt:lpstr>Systems Development Method</vt:lpstr>
      <vt:lpstr>Structured Analysis</vt:lpstr>
      <vt:lpstr>Structured Analysis</vt:lpstr>
      <vt:lpstr>Object Oriented Analysis</vt:lpstr>
      <vt:lpstr>Object Oriented Analysis</vt:lpstr>
      <vt:lpstr>Agile Methods</vt:lpstr>
      <vt:lpstr>Agile Methods</vt:lpstr>
      <vt:lpstr>Waterfall Model</vt:lpstr>
      <vt:lpstr>Systems Planning Phase  </vt:lpstr>
      <vt:lpstr>Systems Analysis</vt:lpstr>
      <vt:lpstr>System Design</vt:lpstr>
      <vt:lpstr>Systems Implementation</vt:lpstr>
      <vt:lpstr>System Support and Security</vt:lpstr>
      <vt:lpstr>SDLC – interactive model</vt:lpstr>
      <vt:lpstr>SDLC - Spiral Model</vt:lpstr>
      <vt:lpstr>SDLC – Spiral Model</vt:lpstr>
      <vt:lpstr>Other development methods </vt:lpstr>
      <vt:lpstr>Systems Development Basic Guidelines </vt:lpstr>
      <vt:lpstr>IT department </vt:lpstr>
      <vt:lpstr>IT department </vt:lpstr>
      <vt:lpstr>IT Department </vt:lpstr>
      <vt:lpstr>System Analysts </vt:lpstr>
      <vt:lpstr>System Analysts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</dc:title>
  <dc:creator>ACER</dc:creator>
  <cp:lastModifiedBy>JohnOlangco</cp:lastModifiedBy>
  <cp:revision>1</cp:revision>
  <dcterms:created xsi:type="dcterms:W3CDTF">2015-11-24T01:26:16Z</dcterms:created>
  <dcterms:modified xsi:type="dcterms:W3CDTF">2018-01-08T08:56:22Z</dcterms:modified>
</cp:coreProperties>
</file>