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10"/>
  </p:notesMasterIdLst>
  <p:handoutMasterIdLst>
    <p:handoutMasterId r:id="rId11"/>
  </p:handoutMasterIdLst>
  <p:sldIdLst>
    <p:sldId id="281" r:id="rId2"/>
    <p:sldId id="287" r:id="rId3"/>
    <p:sldId id="282" r:id="rId4"/>
    <p:sldId id="283" r:id="rId5"/>
    <p:sldId id="286" r:id="rId6"/>
    <p:sldId id="284" r:id="rId7"/>
    <p:sldId id="285" r:id="rId8"/>
    <p:sldId id="266" r:id="rId9"/>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ection>
        <p14:section name="Table of Contents" id="{0B1E2898-31BC-42F3-A5A5-141726087CC7}">
          <p14:sldIdLst/>
        </p14:section>
        <p14:section name="Body" id="{18FAE958-DF6E-4AAC-835E-E68BDECA82A9}">
          <p14:sldIdLst>
            <p14:sldId id="281"/>
            <p14:sldId id="287"/>
            <p14:sldId id="282"/>
            <p14:sldId id="283"/>
            <p14:sldId id="286"/>
            <p14:sldId id="284"/>
            <p14:sldId id="285"/>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5" autoAdjust="0"/>
    <p:restoredTop sz="95115" autoAdjust="0"/>
  </p:normalViewPr>
  <p:slideViewPr>
    <p:cSldViewPr snapToGrid="0" snapToObjects="1">
      <p:cViewPr>
        <p:scale>
          <a:sx n="91" d="100"/>
          <a:sy n="91" d="100"/>
        </p:scale>
        <p:origin x="-1314"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8" d="100"/>
          <a:sy n="88" d="100"/>
        </p:scale>
        <p:origin x="-3744" y="-10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2017/6/28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2017/6/28</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8</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defRPr sz="3200">
                <a:solidFill>
                  <a:schemeClr val="accent6"/>
                </a:solidFill>
                <a:effectLst/>
                <a:latin typeface="Verdana" panose="020B0604030504040204" pitchFamily="34" charset="0"/>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Verdana" panose="020B0604030504040204" pitchFamily="34" charset="0"/>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Verdana" panose="020B0604030504040204" pitchFamily="34" charset="0"/>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p:spTree>
      <p:nvGrpSpPr>
        <p:cNvPr id="1" name=""/>
        <p:cNvGrpSpPr/>
        <p:nvPr/>
      </p:nvGrpSpPr>
      <p:grpSpPr>
        <a:xfrm>
          <a:off x="0" y="0"/>
          <a:ext cx="0" cy="0"/>
          <a:chOff x="0" y="0"/>
          <a:chExt cx="0" cy="0"/>
        </a:xfrm>
      </p:grpSpPr>
      <p:pic>
        <p:nvPicPr>
          <p:cNvPr id="11"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userDrawn="1"/>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4" fill="hold" nodeType="withEffect">
                                  <p:stCondLst>
                                    <p:cond delay="19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2" fill="hold" nodeType="withEffect">
                                  <p:stCondLst>
                                    <p:cond delay="26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1000"/>
                                        <p:tgtEl>
                                          <p:spTgt spid="15"/>
                                        </p:tgtEl>
                                      </p:cBhvr>
                                    </p:animEffect>
                                  </p:childTnLst>
                                </p:cTn>
                              </p:par>
                              <p:par>
                                <p:cTn id="14" presetID="22" presetClass="entr" presetSubtype="8" fill="hold" nodeType="withEffect">
                                  <p:stCondLst>
                                    <p:cond delay="35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10" presetClass="exit" presetSubtype="0" fill="hold" nodeType="withEffect">
                                  <p:stCondLst>
                                    <p:cond delay="1000"/>
                                  </p:stCondLst>
                                  <p:childTnLst>
                                    <p:animEffect transition="out" filter="fade">
                                      <p:cBhvr>
                                        <p:cTn id="22" dur="800"/>
                                        <p:tgtEl>
                                          <p:spTgt spid="12"/>
                                        </p:tgtEl>
                                      </p:cBhvr>
                                    </p:animEffect>
                                    <p:set>
                                      <p:cBhvr>
                                        <p:cTn id="23" dur="1" fill="hold">
                                          <p:stCondLst>
                                            <p:cond delay="7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Verdana" panose="020B0604030504040204" pitchFamily="34" charset="0"/>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Verdana" panose="020B0604030504040204" pitchFamily="34" charset="0"/>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69" r:id="rId2"/>
    <p:sldLayoutId id="2147483685" r:id="rId3"/>
    <p:sldLayoutId id="2147483682" r:id="rId4"/>
    <p:sldLayoutId id="2147483681" r:id="rId5"/>
    <p:sldLayoutId id="2147483699" r:id="rId6"/>
    <p:sldLayoutId id="2147483670" r:id="rId7"/>
    <p:sldLayoutId id="2147483672" r:id="rId8"/>
    <p:sldLayoutId id="2147483695" r:id="rId9"/>
    <p:sldLayoutId id="2147483673" r:id="rId10"/>
    <p:sldLayoutId id="2147483674" r:id="rId11"/>
    <p:sldLayoutId id="2147483701" r:id="rId12"/>
    <p:sldLayoutId id="2147483671" r:id="rId13"/>
    <p:sldLayoutId id="2147483703" r:id="rId14"/>
    <p:sldLayoutId id="2147483694" r:id="rId15"/>
    <p:sldLayoutId id="2147483702" r:id="rId16"/>
    <p:sldLayoutId id="2147483698" r:id="rId17"/>
    <p:sldLayoutId id="2147483693" r:id="rId18"/>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baseline="0">
          <a:solidFill>
            <a:schemeClr val="tx1"/>
          </a:solidFill>
          <a:latin typeface="Verdana" panose="020B0604030504040204" pitchFamily="34" charset="0"/>
          <a:ea typeface="+mj-ea"/>
          <a:cs typeface="Verdana" panose="020B0604030504040204" pitchFamily="34" charset="0"/>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1.</a:t>
            </a:r>
            <a:r>
              <a:rPr lang="ja-JP" altLang="en-US" dirty="0"/>
              <a:t> </a:t>
            </a:r>
            <a:r>
              <a:rPr lang="en-US" altLang="ja-JP" dirty="0"/>
              <a:t>pacemaker</a:t>
            </a:r>
            <a:r>
              <a:rPr lang="ja-JP" altLang="en-US" dirty="0"/>
              <a:t>モジュール</a:t>
            </a:r>
            <a:endParaRPr lang="en-PH" dirty="0"/>
          </a:p>
        </p:txBody>
      </p:sp>
      <p:sp>
        <p:nvSpPr>
          <p:cNvPr id="3" name="Content Placeholder 2"/>
          <p:cNvSpPr>
            <a:spLocks noGrp="1"/>
          </p:cNvSpPr>
          <p:nvPr>
            <p:ph sz="quarter" idx="10"/>
          </p:nvPr>
        </p:nvSpPr>
        <p:spPr>
          <a:xfrm>
            <a:off x="95431" y="689571"/>
            <a:ext cx="8868081" cy="5795309"/>
          </a:xfrm>
        </p:spPr>
        <p:txBody>
          <a:bodyPr>
            <a:normAutofit lnSpcReduction="10000"/>
          </a:bodyPr>
          <a:lstStyle/>
          <a:p>
            <a:r>
              <a:rPr lang="en-PH" sz="1800" b="1" dirty="0" smtClean="0"/>
              <a:t>Overview:</a:t>
            </a:r>
          </a:p>
          <a:p>
            <a:pPr marL="0" indent="0">
              <a:buNone/>
            </a:pPr>
            <a:r>
              <a:rPr lang="en-US" sz="1600" dirty="0"/>
              <a:t>Ansible is a radically simple IT automation engine that automates cloud provisioning, configuration management, application deployment, intra-service orchestration, and many other IT needs</a:t>
            </a:r>
            <a:r>
              <a:rPr lang="en-US" sz="1600" dirty="0" smtClean="0"/>
              <a:t>.</a:t>
            </a:r>
          </a:p>
          <a:p>
            <a:pPr marL="0" indent="0">
              <a:buNone/>
            </a:pPr>
            <a:endParaRPr lang="en-PH" sz="1800" b="1" dirty="0" smtClean="0"/>
          </a:p>
          <a:p>
            <a:pPr marL="0" indent="0">
              <a:buNone/>
            </a:pPr>
            <a:r>
              <a:rPr lang="en-PH" sz="1600" dirty="0" err="1" smtClean="0"/>
              <a:t>Ansible</a:t>
            </a:r>
            <a:r>
              <a:rPr lang="en-PH" sz="1600" dirty="0" smtClean="0"/>
              <a:t> ships with a number of </a:t>
            </a:r>
            <a:r>
              <a:rPr lang="en-US" sz="1600" dirty="0"/>
              <a:t>modules (called the ‘module library’) that can be executed directly on remote hosts or through Playbooks. </a:t>
            </a:r>
            <a:r>
              <a:rPr lang="en-US" sz="1600" dirty="0" smtClean="0"/>
              <a:t>Users </a:t>
            </a:r>
            <a:r>
              <a:rPr lang="en-US" sz="1600" dirty="0"/>
              <a:t>can also write their own modules. These modules can control system resources, like services, packages, or files (anything really), or handle executing system commands</a:t>
            </a:r>
            <a:r>
              <a:rPr lang="en-US" sz="1600" dirty="0" smtClean="0"/>
              <a:t>.</a:t>
            </a:r>
          </a:p>
          <a:p>
            <a:pPr marL="0" indent="0">
              <a:buNone/>
            </a:pPr>
            <a:endParaRPr lang="en-US" sz="1600" dirty="0"/>
          </a:p>
          <a:p>
            <a:pPr marL="0" indent="0">
              <a:buNone/>
            </a:pPr>
            <a:r>
              <a:rPr lang="en-US" sz="1600" dirty="0"/>
              <a:t>Modules (also referred to as “task plugins” or “library plugins”) are the ones that do the actual work in </a:t>
            </a:r>
            <a:r>
              <a:rPr lang="en-US" sz="1600" dirty="0" err="1"/>
              <a:t>ansible</a:t>
            </a:r>
            <a:r>
              <a:rPr lang="en-US" sz="1600" dirty="0"/>
              <a:t>, they are what gets executed in each playbook task</a:t>
            </a:r>
            <a:r>
              <a:rPr lang="en-US" sz="1600" dirty="0" smtClean="0"/>
              <a:t>.</a:t>
            </a:r>
          </a:p>
          <a:p>
            <a:pPr marL="0" indent="0">
              <a:buNone/>
            </a:pPr>
            <a:endParaRPr lang="en-US" sz="1600" dirty="0"/>
          </a:p>
          <a:p>
            <a:pPr marL="0" indent="0">
              <a:buNone/>
            </a:pPr>
            <a:r>
              <a:rPr lang="en-US" sz="1600" dirty="0"/>
              <a:t>Modules are single scripts that will be deployed on target hosts. Custom modules must be placed in some folder present in the ANSIBLE_LIBRARY path variable, or alongside playbook under ./library.</a:t>
            </a:r>
            <a:endParaRPr lang="en-US" sz="1600" dirty="0" smtClean="0"/>
          </a:p>
          <a:p>
            <a:pPr marL="0" indent="0">
              <a:buNone/>
            </a:pPr>
            <a:endParaRPr lang="en-US" sz="1600" dirty="0"/>
          </a:p>
          <a:p>
            <a:pPr marL="0" indent="0">
              <a:buNone/>
            </a:pPr>
            <a:r>
              <a:rPr lang="en-US" sz="1600" b="1" dirty="0" smtClean="0"/>
              <a:t>How </a:t>
            </a:r>
            <a:r>
              <a:rPr lang="en-US" sz="1600" b="1" dirty="0" err="1" smtClean="0"/>
              <a:t>ansible</a:t>
            </a:r>
            <a:r>
              <a:rPr lang="en-US" sz="1600" b="1" dirty="0" smtClean="0"/>
              <a:t> modules works?</a:t>
            </a:r>
          </a:p>
          <a:p>
            <a:pPr marL="0" indent="0">
              <a:buNone/>
            </a:pPr>
            <a:r>
              <a:rPr lang="en-US" sz="1600" dirty="0"/>
              <a:t>Ansible works by connecting to your </a:t>
            </a:r>
            <a:r>
              <a:rPr lang="en-US" sz="1600" dirty="0" smtClean="0"/>
              <a:t>target nodes </a:t>
            </a:r>
            <a:r>
              <a:rPr lang="en-US" sz="1600" dirty="0"/>
              <a:t>and pushing out small programs, called “Ansible Modules” to them. These programs are written to be resource models of the desired state of the system. Ansible then executes these modules (over SSH by default), and removes them when finished</a:t>
            </a:r>
            <a:r>
              <a:rPr lang="en-US" sz="1600" dirty="0" smtClean="0"/>
              <a:t>.</a:t>
            </a:r>
            <a:endParaRPr lang="en-US" sz="1600" dirty="0"/>
          </a:p>
          <a:p>
            <a:pPr marL="0" indent="0">
              <a:buNone/>
            </a:pPr>
            <a:endParaRPr lang="en-US" altLang="ja-JP" sz="1600" dirty="0"/>
          </a:p>
        </p:txBody>
      </p:sp>
      <p:sp>
        <p:nvSpPr>
          <p:cNvPr id="4" name="Content Placeholder 2"/>
          <p:cNvSpPr txBox="1">
            <a:spLocks/>
          </p:cNvSpPr>
          <p:nvPr/>
        </p:nvSpPr>
        <p:spPr bwMode="gray">
          <a:xfrm>
            <a:off x="105943" y="2475186"/>
            <a:ext cx="8868081" cy="167525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baseline="0" noProof="0" dirty="0" smtClean="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Verdana" panose="020B0604030504040204" pitchFamily="34" charset="0"/>
                <a:ea typeface="+mn-ea"/>
                <a:cs typeface="Verdana" panose="020B0604030504040204" pitchFamily="34" charset="0"/>
              </a:defRPr>
            </a:lvl2pPr>
            <a:lvl3pPr marL="466725" indent="-10795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endParaRPr lang="en-US" altLang="ja-JP" sz="1600" kern="0" dirty="0"/>
          </a:p>
        </p:txBody>
      </p:sp>
    </p:spTree>
    <p:extLst>
      <p:ext uri="{BB962C8B-B14F-4D97-AF65-F5344CB8AC3E}">
        <p14:creationId xmlns:p14="http://schemas.microsoft.com/office/powerpoint/2010/main" val="59839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1.</a:t>
            </a:r>
            <a:r>
              <a:rPr lang="ja-JP" altLang="en-US" dirty="0"/>
              <a:t> </a:t>
            </a:r>
            <a:r>
              <a:rPr lang="en-US" altLang="ja-JP" dirty="0"/>
              <a:t>pacemaker</a:t>
            </a:r>
            <a:r>
              <a:rPr lang="ja-JP" altLang="en-US" dirty="0"/>
              <a:t>モジュール</a:t>
            </a:r>
            <a:endParaRPr lang="en-PH" dirty="0"/>
          </a:p>
        </p:txBody>
      </p:sp>
      <p:sp>
        <p:nvSpPr>
          <p:cNvPr id="3" name="Content Placeholder 2"/>
          <p:cNvSpPr>
            <a:spLocks noGrp="1"/>
          </p:cNvSpPr>
          <p:nvPr>
            <p:ph sz="quarter" idx="10"/>
          </p:nvPr>
        </p:nvSpPr>
        <p:spPr>
          <a:xfrm>
            <a:off x="95431" y="710591"/>
            <a:ext cx="8868081" cy="1139229"/>
          </a:xfrm>
        </p:spPr>
        <p:txBody>
          <a:bodyPr>
            <a:normAutofit lnSpcReduction="10000"/>
          </a:bodyPr>
          <a:lstStyle/>
          <a:p>
            <a:pPr marL="0" indent="0">
              <a:buNone/>
            </a:pPr>
            <a:r>
              <a:rPr lang="en-US" altLang="ja-JP" sz="1400" b="1" dirty="0"/>
              <a:t>What is Ansible </a:t>
            </a:r>
            <a:r>
              <a:rPr lang="en-US" altLang="ja-JP" sz="1400" b="1" dirty="0" err="1"/>
              <a:t>pcs_resource</a:t>
            </a:r>
            <a:r>
              <a:rPr lang="en-US" altLang="ja-JP" sz="1400" b="1" dirty="0"/>
              <a:t> module?</a:t>
            </a:r>
          </a:p>
          <a:p>
            <a:pPr marL="0" indent="0">
              <a:buNone/>
            </a:pPr>
            <a:r>
              <a:rPr lang="en-US" altLang="ja-JP" sz="1400" dirty="0"/>
              <a:t>    This module can manage a pacemaker resources from Ansible using the pacemaker cli.</a:t>
            </a:r>
          </a:p>
          <a:p>
            <a:pPr marL="0" indent="0">
              <a:buNone/>
            </a:pPr>
            <a:endParaRPr lang="en-US" altLang="ja-JP" sz="1500" dirty="0" smtClean="0"/>
          </a:p>
          <a:p>
            <a:pPr marL="0" indent="0">
              <a:buNone/>
            </a:pPr>
            <a:r>
              <a:rPr lang="en-US" altLang="ja-JP" sz="1500" b="1" dirty="0" smtClean="0"/>
              <a:t>What are the features of </a:t>
            </a:r>
            <a:r>
              <a:rPr lang="en-US" altLang="ja-JP" sz="1500" b="1" dirty="0" err="1" smtClean="0"/>
              <a:t>pcs_resource</a:t>
            </a:r>
            <a:r>
              <a:rPr lang="en-US" altLang="ja-JP" sz="1500" b="1" dirty="0" smtClean="0"/>
              <a:t> module?</a:t>
            </a:r>
          </a:p>
          <a:p>
            <a:pPr marL="0" indent="0">
              <a:buNone/>
            </a:pPr>
            <a:endParaRPr lang="en-US" altLang="ja-JP" sz="1600" dirty="0" smtClean="0"/>
          </a:p>
          <a:p>
            <a:pPr marL="0" indent="0">
              <a:buNone/>
            </a:pPr>
            <a:endParaRPr lang="en-US" altLang="ja-JP" sz="1600" dirty="0"/>
          </a:p>
          <a:p>
            <a:pPr marL="0" indent="0">
              <a:buNone/>
            </a:pPr>
            <a:endParaRPr lang="en-US" altLang="ja-JP" sz="1600" dirty="0" smtClean="0"/>
          </a:p>
          <a:p>
            <a:pPr marL="0" indent="0">
              <a:buNone/>
            </a:pPr>
            <a:endParaRPr lang="en-US" altLang="ja-JP" sz="1600" dirty="0"/>
          </a:p>
          <a:p>
            <a:pPr marL="0" indent="0">
              <a:buNone/>
            </a:pPr>
            <a:endParaRPr lang="en-US" altLang="ja-JP" sz="1600" dirty="0" smtClean="0"/>
          </a:p>
          <a:p>
            <a:pPr marL="0" indent="0">
              <a:buNone/>
            </a:pPr>
            <a:endParaRPr lang="en-US" altLang="ja-JP" sz="1600" dirty="0"/>
          </a:p>
        </p:txBody>
      </p:sp>
      <p:sp>
        <p:nvSpPr>
          <p:cNvPr id="4" name="Content Placeholder 2"/>
          <p:cNvSpPr txBox="1">
            <a:spLocks/>
          </p:cNvSpPr>
          <p:nvPr/>
        </p:nvSpPr>
        <p:spPr bwMode="gray">
          <a:xfrm>
            <a:off x="105943" y="2475186"/>
            <a:ext cx="8868081" cy="167525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baseline="0" noProof="0" dirty="0" smtClean="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Verdana" panose="020B0604030504040204" pitchFamily="34" charset="0"/>
                <a:ea typeface="+mn-ea"/>
                <a:cs typeface="Verdana" panose="020B0604030504040204" pitchFamily="34" charset="0"/>
              </a:defRPr>
            </a:lvl2pPr>
            <a:lvl3pPr marL="466725" indent="-10795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endParaRPr lang="en-US" altLang="ja-JP" sz="1600" kern="0" dirty="0"/>
          </a:p>
        </p:txBody>
      </p:sp>
      <p:graphicFrame>
        <p:nvGraphicFramePr>
          <p:cNvPr id="6" name="Table 5"/>
          <p:cNvGraphicFramePr>
            <a:graphicFrameLocks noGrp="1"/>
          </p:cNvGraphicFramePr>
          <p:nvPr>
            <p:extLst>
              <p:ext uri="{D42A27DB-BD31-4B8C-83A1-F6EECF244321}">
                <p14:modId xmlns:p14="http://schemas.microsoft.com/office/powerpoint/2010/main" val="4071382340"/>
              </p:ext>
            </p:extLst>
          </p:nvPr>
        </p:nvGraphicFramePr>
        <p:xfrm>
          <a:off x="315311" y="1811886"/>
          <a:ext cx="8113986" cy="2814320"/>
        </p:xfrm>
        <a:graphic>
          <a:graphicData uri="http://schemas.openxmlformats.org/drawingml/2006/table">
            <a:tbl>
              <a:tblPr firstRow="1" bandRow="1">
                <a:tableStyleId>{5C22544A-7EE6-4342-B048-85BDC9FD1C3A}</a:tableStyleId>
              </a:tblPr>
              <a:tblGrid>
                <a:gridCol w="2354317"/>
                <a:gridCol w="5759669"/>
              </a:tblGrid>
              <a:tr h="370840">
                <a:tc>
                  <a:txBody>
                    <a:bodyPr/>
                    <a:lstStyle/>
                    <a:p>
                      <a:pPr algn="ctr"/>
                      <a:r>
                        <a:rPr lang="en-US" sz="1400" dirty="0" smtClean="0"/>
                        <a:t>Feature</a:t>
                      </a:r>
                      <a:endParaRPr lang="en-US" sz="1400" dirty="0"/>
                    </a:p>
                  </a:txBody>
                  <a:tcPr>
                    <a:solidFill>
                      <a:srgbClr val="0070C0"/>
                    </a:solidFill>
                  </a:tcPr>
                </a:tc>
                <a:tc>
                  <a:txBody>
                    <a:bodyPr/>
                    <a:lstStyle/>
                    <a:p>
                      <a:pPr algn="ctr"/>
                      <a:r>
                        <a:rPr lang="en-US" sz="1400" dirty="0" smtClean="0"/>
                        <a:t>Description</a:t>
                      </a:r>
                      <a:endParaRPr lang="en-US" sz="1400" dirty="0"/>
                    </a:p>
                  </a:txBody>
                  <a:tcPr>
                    <a:solidFill>
                      <a:srgbClr val="0070C0"/>
                    </a:solidFill>
                  </a:tcPr>
                </a:tc>
              </a:tr>
              <a:tr h="370840">
                <a:tc>
                  <a:txBody>
                    <a:bodyPr/>
                    <a:lstStyle/>
                    <a:p>
                      <a:r>
                        <a:rPr lang="en-US" sz="1400" dirty="0" smtClean="0"/>
                        <a:t>Adding pcs resource</a:t>
                      </a:r>
                      <a:endParaRPr lang="en-US" sz="1400" dirty="0"/>
                    </a:p>
                  </a:txBody>
                  <a:tcPr/>
                </a:tc>
                <a:tc>
                  <a:txBody>
                    <a:bodyPr/>
                    <a:lstStyle/>
                    <a:p>
                      <a:r>
                        <a:rPr lang="en-US" sz="1400" dirty="0" smtClean="0"/>
                        <a:t>Add a resource and automatically start the resource.</a:t>
                      </a:r>
                      <a:endParaRPr lang="en-US" sz="1400" dirty="0"/>
                    </a:p>
                  </a:txBody>
                  <a:tcPr/>
                </a:tc>
              </a:tr>
              <a:tr h="370840">
                <a:tc>
                  <a:txBody>
                    <a:bodyPr/>
                    <a:lstStyle/>
                    <a:p>
                      <a:r>
                        <a:rPr lang="en-US" sz="1400" dirty="0" smtClean="0"/>
                        <a:t>Deleting  pcs resource</a:t>
                      </a:r>
                      <a:endParaRPr lang="en-US" sz="1400" dirty="0"/>
                    </a:p>
                  </a:txBody>
                  <a:tcPr/>
                </a:tc>
                <a:tc>
                  <a:txBody>
                    <a:bodyPr/>
                    <a:lstStyle/>
                    <a:p>
                      <a:r>
                        <a:rPr lang="en-US" sz="1400" dirty="0" smtClean="0"/>
                        <a:t>Delete a specific resource or all created resource using "all" keyword.</a:t>
                      </a:r>
                      <a:endParaRPr lang="en-US" sz="1400" dirty="0"/>
                    </a:p>
                  </a:txBody>
                  <a:tcPr/>
                </a:tc>
              </a:tr>
              <a:tr h="370840">
                <a:tc>
                  <a:txBody>
                    <a:bodyPr/>
                    <a:lstStyle/>
                    <a:p>
                      <a:r>
                        <a:rPr lang="en-US" sz="1400" dirty="0" smtClean="0"/>
                        <a:t>Enabling pcs resource</a:t>
                      </a:r>
                      <a:endParaRPr lang="en-US" sz="1400" dirty="0"/>
                    </a:p>
                  </a:txBody>
                  <a:tcPr/>
                </a:tc>
                <a:tc>
                  <a:txBody>
                    <a:bodyPr/>
                    <a:lstStyle/>
                    <a:p>
                      <a:r>
                        <a:rPr lang="en-US" sz="1400" dirty="0" smtClean="0"/>
                        <a:t>Enable or start a resource in a "Stopped" state. It can also start all resource in "Stopped" state using "all" keyword.</a:t>
                      </a:r>
                      <a:endParaRPr lang="en-US" sz="1400" dirty="0"/>
                    </a:p>
                  </a:txBody>
                  <a:tcPr/>
                </a:tc>
              </a:tr>
              <a:tr h="370840">
                <a:tc>
                  <a:txBody>
                    <a:bodyPr/>
                    <a:lstStyle/>
                    <a:p>
                      <a:r>
                        <a:rPr lang="en-US" sz="1400" dirty="0" smtClean="0"/>
                        <a:t>Disabling pcs resource</a:t>
                      </a:r>
                      <a:endParaRPr lang="en-US" sz="1400" dirty="0"/>
                    </a:p>
                  </a:txBody>
                  <a:tcPr/>
                </a:tc>
                <a:tc>
                  <a:txBody>
                    <a:bodyPr/>
                    <a:lstStyle/>
                    <a:p>
                      <a:r>
                        <a:rPr lang="en-US" sz="1400" dirty="0" smtClean="0"/>
                        <a:t>Disable or stop a resource in a "Started" state. It can also stop all resource in "Started" state using "all" keyword.</a:t>
                      </a:r>
                      <a:endParaRPr lang="en-US" sz="1400" dirty="0"/>
                    </a:p>
                  </a:txBody>
                  <a:tcPr/>
                </a:tc>
              </a:tr>
              <a:tr h="370840">
                <a:tc>
                  <a:txBody>
                    <a:bodyPr/>
                    <a:lstStyle/>
                    <a:p>
                      <a:r>
                        <a:rPr lang="en-US" sz="1400" dirty="0" smtClean="0"/>
                        <a:t>Checking pcs resource status</a:t>
                      </a:r>
                      <a:endParaRPr lang="en-US" sz="1400" dirty="0"/>
                    </a:p>
                  </a:txBody>
                  <a:tcPr/>
                </a:tc>
                <a:tc>
                  <a:txBody>
                    <a:bodyPr/>
                    <a:lstStyle/>
                    <a:p>
                      <a:r>
                        <a:rPr lang="en-US" sz="1400" dirty="0" smtClean="0"/>
                        <a:t>Check a resource status or all resource created using "all" keyword.</a:t>
                      </a:r>
                      <a:endParaRPr lang="en-US" sz="1400" dirty="0"/>
                    </a:p>
                  </a:txBody>
                  <a:tcPr/>
                </a:tc>
              </a:tr>
            </a:tbl>
          </a:graphicData>
        </a:graphic>
      </p:graphicFrame>
      <p:sp>
        <p:nvSpPr>
          <p:cNvPr id="7" name="Content Placeholder 2"/>
          <p:cNvSpPr txBox="1">
            <a:spLocks/>
          </p:cNvSpPr>
          <p:nvPr/>
        </p:nvSpPr>
        <p:spPr bwMode="gray">
          <a:xfrm>
            <a:off x="105457" y="4434208"/>
            <a:ext cx="8868081" cy="2103215"/>
          </a:xfrm>
          <a:prstGeom prst="rect">
            <a:avLst/>
          </a:prstGeom>
        </p:spPr>
        <p:txBody>
          <a:bodyPr vert="horz" lIns="91440" tIns="45720" rIns="91440" bIns="45720" rtlCol="0">
            <a:normAutofit lnSpcReduction="10000"/>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baseline="0" noProof="0" dirty="0" smtClean="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Verdana" panose="020B0604030504040204" pitchFamily="34" charset="0"/>
                <a:ea typeface="+mn-ea"/>
                <a:cs typeface="Verdana" panose="020B0604030504040204" pitchFamily="34" charset="0"/>
              </a:defRPr>
            </a:lvl2pPr>
            <a:lvl3pPr marL="466725" indent="-10795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endParaRPr lang="en-US" sz="1400" dirty="0"/>
          </a:p>
          <a:p>
            <a:r>
              <a:rPr lang="en-PH" sz="1600" b="1" dirty="0"/>
              <a:t>License:</a:t>
            </a:r>
          </a:p>
          <a:p>
            <a:pPr marL="0" indent="0">
              <a:buNone/>
            </a:pPr>
            <a:r>
              <a:rPr lang="en-US" altLang="ja-JP" sz="1400" dirty="0"/>
              <a:t>This module is free software: you can redistribute it and/or </a:t>
            </a:r>
            <a:r>
              <a:rPr lang="en-US" altLang="ja-JP" sz="1400" dirty="0" err="1"/>
              <a:t>modifyit</a:t>
            </a:r>
            <a:r>
              <a:rPr lang="en-US" altLang="ja-JP" sz="1400" dirty="0"/>
              <a:t> under the terms of the GNU General Public License as published </a:t>
            </a:r>
            <a:r>
              <a:rPr lang="en-US" altLang="ja-JP" sz="1400" dirty="0" err="1"/>
              <a:t>bythe</a:t>
            </a:r>
            <a:r>
              <a:rPr lang="en-US" altLang="ja-JP" sz="1400" dirty="0"/>
              <a:t> Free Software Foundation, either version 3 of the License, or(at your option) any later version.</a:t>
            </a:r>
          </a:p>
          <a:p>
            <a:pPr marL="0" indent="0">
              <a:buNone/>
            </a:pPr>
            <a:endParaRPr lang="en-US" altLang="ja-JP" sz="1400" dirty="0"/>
          </a:p>
          <a:p>
            <a:r>
              <a:rPr lang="en-PH" sz="1600" b="1" dirty="0"/>
              <a:t>Version added:</a:t>
            </a:r>
          </a:p>
          <a:p>
            <a:pPr marL="0" indent="0">
              <a:buNone/>
            </a:pPr>
            <a:r>
              <a:rPr lang="en-US" altLang="ja-JP" sz="1400" dirty="0"/>
              <a:t>Ansible version 2.2</a:t>
            </a:r>
          </a:p>
          <a:p>
            <a:pPr marL="0" indent="0">
              <a:buFont typeface="Arial" panose="020B0604020202020204" pitchFamily="34" charset="0"/>
              <a:buNone/>
            </a:pPr>
            <a:endParaRPr lang="en-US" altLang="ja-JP" sz="1600" kern="0" dirty="0" smtClean="0"/>
          </a:p>
          <a:p>
            <a:pPr marL="0" indent="0">
              <a:buFont typeface="Arial" panose="020B0604020202020204" pitchFamily="34" charset="0"/>
              <a:buNone/>
            </a:pPr>
            <a:endParaRPr lang="en-US" altLang="ja-JP" sz="1600" kern="0" dirty="0" smtClean="0"/>
          </a:p>
          <a:p>
            <a:pPr marL="0" indent="0">
              <a:buFont typeface="Arial" panose="020B0604020202020204" pitchFamily="34" charset="0"/>
              <a:buNone/>
            </a:pPr>
            <a:endParaRPr lang="en-US" altLang="ja-JP" sz="1600" kern="0" dirty="0" smtClean="0"/>
          </a:p>
          <a:p>
            <a:pPr marL="0" indent="0">
              <a:buFont typeface="Arial" panose="020B0604020202020204" pitchFamily="34" charset="0"/>
              <a:buNone/>
            </a:pPr>
            <a:endParaRPr lang="en-US" altLang="ja-JP" sz="1600" kern="0" dirty="0" smtClean="0"/>
          </a:p>
          <a:p>
            <a:pPr marL="0" indent="0">
              <a:buFont typeface="Arial" panose="020B0604020202020204" pitchFamily="34" charset="0"/>
              <a:buNone/>
            </a:pPr>
            <a:endParaRPr lang="en-US" altLang="ja-JP" sz="1600" kern="0" dirty="0"/>
          </a:p>
        </p:txBody>
      </p:sp>
    </p:spTree>
    <p:extLst>
      <p:ext uri="{BB962C8B-B14F-4D97-AF65-F5344CB8AC3E}">
        <p14:creationId xmlns:p14="http://schemas.microsoft.com/office/powerpoint/2010/main" val="2483037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5076497" y="1177463"/>
            <a:ext cx="3195144" cy="3772909"/>
            <a:chOff x="5076497" y="1177463"/>
            <a:chExt cx="3195144" cy="3772909"/>
          </a:xfrm>
        </p:grpSpPr>
        <p:sp>
          <p:nvSpPr>
            <p:cNvPr id="28" name="Rounded Rectangle 27"/>
            <p:cNvSpPr/>
            <p:nvPr/>
          </p:nvSpPr>
          <p:spPr bwMode="auto">
            <a:xfrm>
              <a:off x="5076497" y="1177463"/>
              <a:ext cx="3195144" cy="3772909"/>
            </a:xfrm>
            <a:prstGeom prst="roundRect">
              <a:avLst/>
            </a:prstGeom>
            <a:solidFill>
              <a:schemeClr val="bg1"/>
            </a:solidFill>
            <a:ln w="19050">
              <a:solidFill>
                <a:schemeClr val="accent6">
                  <a:lumMod val="50000"/>
                  <a:lumOff val="50000"/>
                </a:schemeClr>
              </a:solidFill>
              <a:prstDash val="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6819" y="1339561"/>
              <a:ext cx="857250" cy="105894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6819" y="2519957"/>
              <a:ext cx="857250" cy="105894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6819" y="3700352"/>
              <a:ext cx="857250" cy="1058940"/>
            </a:xfrm>
            <a:prstGeom prst="rect">
              <a:avLst/>
            </a:prstGeom>
          </p:spPr>
        </p:pic>
        <p:sp>
          <p:nvSpPr>
            <p:cNvPr id="33" name="TextBox 32"/>
            <p:cNvSpPr txBox="1"/>
            <p:nvPr/>
          </p:nvSpPr>
          <p:spPr>
            <a:xfrm>
              <a:off x="6589984" y="1628050"/>
              <a:ext cx="1597572" cy="307777"/>
            </a:xfrm>
            <a:prstGeom prst="rect">
              <a:avLst/>
            </a:prstGeom>
            <a:noFill/>
          </p:spPr>
          <p:txBody>
            <a:bodyPr wrap="square" rtlCol="0">
              <a:spAutoFit/>
            </a:bodyPr>
            <a:lstStyle/>
            <a:p>
              <a:pPr algn="ctr"/>
              <a:r>
                <a:rPr lang="en-US" sz="1400" dirty="0" smtClean="0"/>
                <a:t>target host #1</a:t>
              </a:r>
              <a:endParaRPr lang="en-US" sz="1400" dirty="0"/>
            </a:p>
          </p:txBody>
        </p:sp>
        <p:sp>
          <p:nvSpPr>
            <p:cNvPr id="34" name="TextBox 33"/>
            <p:cNvSpPr txBox="1"/>
            <p:nvPr/>
          </p:nvSpPr>
          <p:spPr>
            <a:xfrm>
              <a:off x="6595244" y="2810430"/>
              <a:ext cx="1597572" cy="307777"/>
            </a:xfrm>
            <a:prstGeom prst="rect">
              <a:avLst/>
            </a:prstGeom>
            <a:noFill/>
          </p:spPr>
          <p:txBody>
            <a:bodyPr wrap="square" rtlCol="0">
              <a:spAutoFit/>
            </a:bodyPr>
            <a:lstStyle/>
            <a:p>
              <a:pPr algn="ctr"/>
              <a:r>
                <a:rPr lang="en-US" sz="1400" dirty="0" smtClean="0"/>
                <a:t>target host #2</a:t>
              </a:r>
              <a:endParaRPr lang="en-US" sz="1400" dirty="0"/>
            </a:p>
          </p:txBody>
        </p:sp>
        <p:sp>
          <p:nvSpPr>
            <p:cNvPr id="35" name="TextBox 34"/>
            <p:cNvSpPr txBox="1"/>
            <p:nvPr/>
          </p:nvSpPr>
          <p:spPr>
            <a:xfrm>
              <a:off x="6600504" y="3992810"/>
              <a:ext cx="1597572" cy="307777"/>
            </a:xfrm>
            <a:prstGeom prst="rect">
              <a:avLst/>
            </a:prstGeom>
            <a:noFill/>
          </p:spPr>
          <p:txBody>
            <a:bodyPr wrap="square" rtlCol="0">
              <a:spAutoFit/>
            </a:bodyPr>
            <a:lstStyle/>
            <a:p>
              <a:pPr algn="ctr"/>
              <a:r>
                <a:rPr lang="en-US" sz="1400" dirty="0" smtClean="0"/>
                <a:t>target host #3</a:t>
              </a:r>
              <a:endParaRPr lang="en-US" sz="1400" dirty="0"/>
            </a:p>
          </p:txBody>
        </p:sp>
      </p:grpSp>
      <p:sp>
        <p:nvSpPr>
          <p:cNvPr id="29" name="TextBox 28"/>
          <p:cNvSpPr txBox="1"/>
          <p:nvPr/>
        </p:nvSpPr>
        <p:spPr>
          <a:xfrm>
            <a:off x="5276177" y="782289"/>
            <a:ext cx="2701158" cy="369332"/>
          </a:xfrm>
          <a:prstGeom prst="rect">
            <a:avLst/>
          </a:prstGeom>
          <a:noFill/>
        </p:spPr>
        <p:txBody>
          <a:bodyPr wrap="square" rtlCol="0">
            <a:spAutoFit/>
          </a:bodyPr>
          <a:lstStyle/>
          <a:p>
            <a:pPr algn="ctr"/>
            <a:r>
              <a:rPr lang="en-US" dirty="0" smtClean="0"/>
              <a:t>Clustered Resources</a:t>
            </a:r>
            <a:endParaRPr lang="en-US" dirty="0"/>
          </a:p>
        </p:txBody>
      </p:sp>
      <p:sp>
        <p:nvSpPr>
          <p:cNvPr id="2" name="Title 1"/>
          <p:cNvSpPr>
            <a:spLocks noGrp="1"/>
          </p:cNvSpPr>
          <p:nvPr>
            <p:ph type="title"/>
          </p:nvPr>
        </p:nvSpPr>
        <p:spPr/>
        <p:txBody>
          <a:bodyPr>
            <a:normAutofit/>
          </a:bodyPr>
          <a:lstStyle/>
          <a:p>
            <a:r>
              <a:rPr lang="en-PH" dirty="0" smtClean="0"/>
              <a:t>1.</a:t>
            </a:r>
            <a:r>
              <a:rPr lang="ja-JP" altLang="en-US" dirty="0"/>
              <a:t> </a:t>
            </a:r>
            <a:r>
              <a:rPr lang="en-US" altLang="ja-JP" dirty="0"/>
              <a:t>pacemaker</a:t>
            </a:r>
            <a:r>
              <a:rPr lang="ja-JP" altLang="en-US" dirty="0"/>
              <a:t>モジュール</a:t>
            </a:r>
            <a:endParaRPr lang="en-PH" dirty="0"/>
          </a:p>
        </p:txBody>
      </p:sp>
      <p:sp>
        <p:nvSpPr>
          <p:cNvPr id="3" name="Content Placeholder 2"/>
          <p:cNvSpPr>
            <a:spLocks noGrp="1"/>
          </p:cNvSpPr>
          <p:nvPr>
            <p:ph sz="quarter" idx="10"/>
          </p:nvPr>
        </p:nvSpPr>
        <p:spPr>
          <a:xfrm>
            <a:off x="95431" y="658042"/>
            <a:ext cx="8868081" cy="439607"/>
          </a:xfrm>
        </p:spPr>
        <p:txBody>
          <a:bodyPr>
            <a:normAutofit/>
          </a:bodyPr>
          <a:lstStyle/>
          <a:p>
            <a:r>
              <a:rPr lang="en-PH" sz="1800" b="1" dirty="0" smtClean="0"/>
              <a:t>Architecture</a:t>
            </a:r>
          </a:p>
          <a:p>
            <a:pPr marL="0" indent="0">
              <a:buNone/>
            </a:pPr>
            <a:endParaRPr lang="en-PH" sz="1400" b="1"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20" y="1486392"/>
            <a:ext cx="1056618" cy="1302465"/>
          </a:xfrm>
          <a:prstGeom prst="rect">
            <a:avLst/>
          </a:prstGeom>
        </p:spPr>
      </p:pic>
      <p:sp>
        <p:nvSpPr>
          <p:cNvPr id="10" name="TextBox 9"/>
          <p:cNvSpPr txBox="1"/>
          <p:nvPr/>
        </p:nvSpPr>
        <p:spPr>
          <a:xfrm>
            <a:off x="593506" y="2977333"/>
            <a:ext cx="2528066" cy="1754326"/>
          </a:xfrm>
          <a:prstGeom prst="rect">
            <a:avLst/>
          </a:prstGeom>
          <a:noFill/>
        </p:spPr>
        <p:txBody>
          <a:bodyPr wrap="square" rtlCol="0">
            <a:spAutoFit/>
          </a:bodyPr>
          <a:lstStyle/>
          <a:p>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ansible</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ea typeface="ＭＳ Ｐゴシック"/>
                <a:cs typeface="Courier New" panose="02070309020205020404" pitchFamily="49" charset="0"/>
              </a:rPr>
              <a:t>  ┣</a:t>
            </a:r>
            <a:r>
              <a:rPr lang="en-US" sz="1200" dirty="0" err="1" smtClean="0">
                <a:latin typeface="Courier New" panose="02070309020205020404" pitchFamily="49" charset="0"/>
                <a:ea typeface="ＭＳ Ｐゴシック"/>
                <a:cs typeface="Courier New" panose="02070309020205020404" pitchFamily="49" charset="0"/>
              </a:rPr>
              <a:t>group_vars</a:t>
            </a:r>
            <a:r>
              <a:rPr lang="en-US" sz="1200" dirty="0" smtClean="0">
                <a:latin typeface="Courier New" panose="02070309020205020404" pitchFamily="49" charset="0"/>
                <a:ea typeface="ＭＳ Ｐゴシック"/>
                <a:cs typeface="Courier New" panose="02070309020205020404" pitchFamily="49" charset="0"/>
              </a:rPr>
              <a:t>/</a:t>
            </a:r>
          </a:p>
          <a:p>
            <a:r>
              <a:rPr lang="en-US" sz="1200" dirty="0">
                <a:latin typeface="Courier New" panose="02070309020205020404" pitchFamily="49" charset="0"/>
                <a:ea typeface="ＭＳ Ｐゴシック"/>
                <a:cs typeface="Courier New" panose="02070309020205020404" pitchFamily="49" charset="0"/>
              </a:rPr>
              <a:t> </a:t>
            </a:r>
            <a:r>
              <a:rPr lang="en-US" sz="1200" dirty="0" smtClean="0">
                <a:latin typeface="Courier New" panose="02070309020205020404" pitchFamily="49" charset="0"/>
                <a:ea typeface="ＭＳ Ｐゴシック"/>
                <a:cs typeface="Courier New" panose="02070309020205020404" pitchFamily="49" charset="0"/>
              </a:rPr>
              <a:t> ┣</a:t>
            </a:r>
            <a:r>
              <a:rPr lang="en-US" sz="1200" dirty="0" err="1" smtClean="0">
                <a:latin typeface="Courier New" panose="02070309020205020404" pitchFamily="49" charset="0"/>
                <a:ea typeface="ＭＳ Ｐゴシック"/>
                <a:cs typeface="Courier New" panose="02070309020205020404" pitchFamily="49" charset="0"/>
              </a:rPr>
              <a:t>hosts_vars</a:t>
            </a:r>
            <a:r>
              <a:rPr lang="en-US" sz="1200" dirty="0" smtClean="0">
                <a:latin typeface="Courier New" panose="02070309020205020404" pitchFamily="49" charset="0"/>
                <a:ea typeface="ＭＳ Ｐゴシック"/>
                <a:cs typeface="Courier New" panose="02070309020205020404" pitchFamily="49" charset="0"/>
              </a:rPr>
              <a:t>/</a:t>
            </a:r>
          </a:p>
          <a:p>
            <a:r>
              <a:rPr lang="en-US" sz="1200" dirty="0">
                <a:latin typeface="Courier New" panose="02070309020205020404" pitchFamily="49" charset="0"/>
                <a:ea typeface="ＭＳ Ｐゴシック"/>
                <a:cs typeface="Courier New" panose="02070309020205020404" pitchFamily="49" charset="0"/>
              </a:rPr>
              <a:t> </a:t>
            </a:r>
            <a:r>
              <a:rPr lang="en-US" sz="1200" dirty="0" smtClean="0">
                <a:latin typeface="Courier New" panose="02070309020205020404" pitchFamily="49" charset="0"/>
                <a:ea typeface="ＭＳ Ｐゴシック"/>
                <a:cs typeface="Courier New" panose="02070309020205020404" pitchFamily="49" charset="0"/>
              </a:rPr>
              <a:t> ┣roles/</a:t>
            </a:r>
          </a:p>
          <a:p>
            <a:r>
              <a:rPr lang="en-US" sz="1200" dirty="0">
                <a:latin typeface="Courier New" panose="02070309020205020404" pitchFamily="49" charset="0"/>
                <a:ea typeface="ＭＳ Ｐゴシック"/>
                <a:cs typeface="Courier New" panose="02070309020205020404" pitchFamily="49" charset="0"/>
              </a:rPr>
              <a:t> </a:t>
            </a:r>
            <a:r>
              <a:rPr lang="en-US" sz="1200" dirty="0" smtClean="0">
                <a:latin typeface="Courier New" panose="02070309020205020404" pitchFamily="49" charset="0"/>
                <a:ea typeface="ＭＳ Ｐゴシック"/>
                <a:cs typeface="Courier New" panose="02070309020205020404" pitchFamily="49" charset="0"/>
              </a:rPr>
              <a:t> ┣library/</a:t>
            </a:r>
          </a:p>
          <a:p>
            <a:r>
              <a:rPr lang="en-US" sz="1200" dirty="0" smtClean="0">
                <a:latin typeface="Courier New" panose="02070309020205020404" pitchFamily="49" charset="0"/>
                <a:ea typeface="ＭＳ Ｐゴシック"/>
                <a:cs typeface="Courier New" panose="02070309020205020404" pitchFamily="49" charset="0"/>
              </a:rPr>
              <a:t>     ┗</a:t>
            </a:r>
            <a:r>
              <a:rPr lang="en-US" sz="1200" b="1" dirty="0" smtClean="0">
                <a:solidFill>
                  <a:srgbClr val="FF0000"/>
                </a:solidFill>
                <a:latin typeface="Courier New" panose="02070309020205020404" pitchFamily="49" charset="0"/>
                <a:ea typeface="ＭＳ Ｐゴシック"/>
                <a:cs typeface="Courier New" panose="02070309020205020404" pitchFamily="49" charset="0"/>
              </a:rPr>
              <a:t>pcs_resource.py</a:t>
            </a:r>
          </a:p>
          <a:p>
            <a:r>
              <a:rPr lang="en-US" sz="1200" dirty="0" smtClean="0">
                <a:latin typeface="Courier New" panose="02070309020205020404" pitchFamily="49" charset="0"/>
                <a:ea typeface="ＭＳ Ｐゴシック"/>
                <a:cs typeface="Courier New" panose="02070309020205020404" pitchFamily="49" charset="0"/>
              </a:rPr>
              <a:t>  ┣</a:t>
            </a:r>
            <a:r>
              <a:rPr lang="en-US" sz="1200" dirty="0" err="1" smtClean="0">
                <a:latin typeface="Courier New" panose="02070309020205020404" pitchFamily="49" charset="0"/>
                <a:ea typeface="ＭＳ Ｐゴシック"/>
                <a:cs typeface="Courier New" panose="02070309020205020404" pitchFamily="49" charset="0"/>
              </a:rPr>
              <a:t>ansible.cfg</a:t>
            </a:r>
            <a:endParaRPr lang="en-US" sz="1200" dirty="0" smtClean="0">
              <a:latin typeface="Courier New" panose="02070309020205020404" pitchFamily="49" charset="0"/>
              <a:ea typeface="ＭＳ Ｐゴシック"/>
              <a:cs typeface="Courier New" panose="02070309020205020404" pitchFamily="49" charset="0"/>
            </a:endParaRPr>
          </a:p>
          <a:p>
            <a:r>
              <a:rPr lang="en-US" sz="1200" dirty="0">
                <a:latin typeface="Courier New" panose="02070309020205020404" pitchFamily="49" charset="0"/>
                <a:ea typeface="ＭＳ Ｐゴシック"/>
                <a:cs typeface="Courier New" panose="02070309020205020404" pitchFamily="49" charset="0"/>
              </a:rPr>
              <a:t> </a:t>
            </a:r>
            <a:r>
              <a:rPr lang="en-US" sz="1200" dirty="0" smtClean="0">
                <a:latin typeface="Courier New" panose="02070309020205020404" pitchFamily="49" charset="0"/>
                <a:ea typeface="ＭＳ Ｐゴシック"/>
                <a:cs typeface="Courier New" panose="02070309020205020404" pitchFamily="49" charset="0"/>
              </a:rPr>
              <a:t> ┣inventory</a:t>
            </a:r>
            <a:endParaRPr lang="en-US" sz="1200" dirty="0">
              <a:latin typeface="Courier New" panose="02070309020205020404" pitchFamily="49" charset="0"/>
              <a:ea typeface="ＭＳ Ｐゴシック"/>
              <a:cs typeface="Courier New" panose="02070309020205020404" pitchFamily="49" charset="0"/>
            </a:endParaRPr>
          </a:p>
          <a:p>
            <a:r>
              <a:rPr lang="en-US" sz="1200" dirty="0" smtClean="0">
                <a:latin typeface="Courier New" panose="02070309020205020404" pitchFamily="49" charset="0"/>
                <a:ea typeface="ＭＳ Ｐゴシック"/>
                <a:cs typeface="Courier New" panose="02070309020205020404" pitchFamily="49" charset="0"/>
              </a:rPr>
              <a:t>  ┗&lt;playbooks&gt;</a:t>
            </a:r>
            <a:endParaRPr lang="en-US" sz="1200" dirty="0">
              <a:latin typeface="Courier New" panose="02070309020205020404" pitchFamily="49" charset="0"/>
              <a:cs typeface="Courier New" panose="02070309020205020404" pitchFamily="49" charset="0"/>
            </a:endParaRPr>
          </a:p>
        </p:txBody>
      </p:sp>
      <p:cxnSp>
        <p:nvCxnSpPr>
          <p:cNvPr id="15" name="Straight Arrow Connector 14"/>
          <p:cNvCxnSpPr>
            <a:stCxn id="6" idx="3"/>
            <a:endCxn id="9" idx="1"/>
          </p:cNvCxnSpPr>
          <p:nvPr/>
        </p:nvCxnSpPr>
        <p:spPr bwMode="auto">
          <a:xfrm>
            <a:off x="1765738" y="2137625"/>
            <a:ext cx="4051081" cy="2092197"/>
          </a:xfrm>
          <a:prstGeom prst="straightConnector1">
            <a:avLst/>
          </a:prstGeom>
          <a:solidFill>
            <a:schemeClr val="bg1"/>
          </a:solidFill>
          <a:ln w="190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Straight Arrow Connector 16"/>
          <p:cNvCxnSpPr>
            <a:stCxn id="6" idx="3"/>
            <a:endCxn id="8" idx="1"/>
          </p:cNvCxnSpPr>
          <p:nvPr/>
        </p:nvCxnSpPr>
        <p:spPr bwMode="auto">
          <a:xfrm>
            <a:off x="1765738" y="2137625"/>
            <a:ext cx="4051081" cy="911802"/>
          </a:xfrm>
          <a:prstGeom prst="straightConnector1">
            <a:avLst/>
          </a:prstGeom>
          <a:solidFill>
            <a:schemeClr val="bg1"/>
          </a:solidFill>
          <a:ln w="190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1" name="Straight Arrow Connector 20"/>
          <p:cNvCxnSpPr>
            <a:stCxn id="6" idx="3"/>
            <a:endCxn id="7" idx="1"/>
          </p:cNvCxnSpPr>
          <p:nvPr/>
        </p:nvCxnSpPr>
        <p:spPr bwMode="auto">
          <a:xfrm flipV="1">
            <a:off x="1765738" y="1869031"/>
            <a:ext cx="4051081" cy="268594"/>
          </a:xfrm>
          <a:prstGeom prst="straightConnector1">
            <a:avLst/>
          </a:prstGeom>
          <a:solidFill>
            <a:schemeClr val="bg1"/>
          </a:solidFill>
          <a:ln w="190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5" name="TextBox 24"/>
          <p:cNvSpPr txBox="1"/>
          <p:nvPr/>
        </p:nvSpPr>
        <p:spPr>
          <a:xfrm rot="1678787">
            <a:off x="3533883" y="2910028"/>
            <a:ext cx="630621" cy="307777"/>
          </a:xfrm>
          <a:prstGeom prst="rect">
            <a:avLst/>
          </a:prstGeom>
          <a:noFill/>
        </p:spPr>
        <p:txBody>
          <a:bodyPr wrap="square" rtlCol="0">
            <a:spAutoFit/>
          </a:bodyPr>
          <a:lstStyle/>
          <a:p>
            <a:pPr algn="ctr"/>
            <a:r>
              <a:rPr lang="en-US" sz="1400" dirty="0" err="1" smtClean="0"/>
              <a:t>ssh</a:t>
            </a:r>
            <a:endParaRPr lang="en-US" sz="1400" dirty="0"/>
          </a:p>
        </p:txBody>
      </p:sp>
      <p:sp>
        <p:nvSpPr>
          <p:cNvPr id="26" name="TextBox 25"/>
          <p:cNvSpPr txBox="1"/>
          <p:nvPr/>
        </p:nvSpPr>
        <p:spPr>
          <a:xfrm rot="718857">
            <a:off x="3598895" y="2318282"/>
            <a:ext cx="630621" cy="307777"/>
          </a:xfrm>
          <a:prstGeom prst="rect">
            <a:avLst/>
          </a:prstGeom>
          <a:noFill/>
        </p:spPr>
        <p:txBody>
          <a:bodyPr wrap="square" rtlCol="0">
            <a:spAutoFit/>
          </a:bodyPr>
          <a:lstStyle/>
          <a:p>
            <a:pPr algn="ctr"/>
            <a:r>
              <a:rPr lang="en-US" sz="1400" dirty="0" err="1" smtClean="0"/>
              <a:t>ssh</a:t>
            </a:r>
            <a:endParaRPr lang="en-US" sz="1400" dirty="0"/>
          </a:p>
        </p:txBody>
      </p:sp>
      <p:sp>
        <p:nvSpPr>
          <p:cNvPr id="27" name="TextBox 26"/>
          <p:cNvSpPr txBox="1"/>
          <p:nvPr/>
        </p:nvSpPr>
        <p:spPr>
          <a:xfrm>
            <a:off x="3505266" y="1739899"/>
            <a:ext cx="630621" cy="307777"/>
          </a:xfrm>
          <a:prstGeom prst="rect">
            <a:avLst/>
          </a:prstGeom>
          <a:noFill/>
        </p:spPr>
        <p:txBody>
          <a:bodyPr wrap="square" rtlCol="0">
            <a:spAutoFit/>
          </a:bodyPr>
          <a:lstStyle/>
          <a:p>
            <a:pPr algn="ctr"/>
            <a:r>
              <a:rPr lang="en-US" sz="1400" dirty="0" err="1" smtClean="0"/>
              <a:t>ssh</a:t>
            </a:r>
            <a:endParaRPr lang="en-US" sz="1400" dirty="0"/>
          </a:p>
        </p:txBody>
      </p:sp>
      <p:graphicFrame>
        <p:nvGraphicFramePr>
          <p:cNvPr id="31" name="Table 30"/>
          <p:cNvGraphicFramePr>
            <a:graphicFrameLocks noGrp="1"/>
          </p:cNvGraphicFramePr>
          <p:nvPr>
            <p:extLst>
              <p:ext uri="{D42A27DB-BD31-4B8C-83A1-F6EECF244321}">
                <p14:modId xmlns:p14="http://schemas.microsoft.com/office/powerpoint/2010/main" val="3950280400"/>
              </p:ext>
            </p:extLst>
          </p:nvPr>
        </p:nvGraphicFramePr>
        <p:xfrm>
          <a:off x="593504" y="5097515"/>
          <a:ext cx="7846302" cy="1326847"/>
        </p:xfrm>
        <a:graphic>
          <a:graphicData uri="http://schemas.openxmlformats.org/drawingml/2006/table">
            <a:tbl>
              <a:tblPr firstRow="1" bandRow="1">
                <a:tableStyleId>{5C22544A-7EE6-4342-B048-85BDC9FD1C3A}</a:tableStyleId>
              </a:tblPr>
              <a:tblGrid>
                <a:gridCol w="3923151"/>
                <a:gridCol w="3923151"/>
              </a:tblGrid>
              <a:tr h="399397">
                <a:tc gridSpan="2">
                  <a:txBody>
                    <a:bodyPr/>
                    <a:lstStyle/>
                    <a:p>
                      <a:pPr algn="ctr"/>
                      <a:r>
                        <a:rPr lang="en-US" dirty="0" smtClean="0"/>
                        <a:t>Software Requirements</a:t>
                      </a:r>
                      <a:endParaRPr lang="en-US" dirty="0"/>
                    </a:p>
                  </a:txBody>
                  <a:tcPr>
                    <a:solidFill>
                      <a:srgbClr val="0070C0"/>
                    </a:solidFill>
                  </a:tcPr>
                </a:tc>
                <a:tc hMerge="1">
                  <a:txBody>
                    <a:bodyPr/>
                    <a:lstStyle/>
                    <a:p>
                      <a:endParaRPr lang="en-US" dirty="0"/>
                    </a:p>
                  </a:txBody>
                  <a:tcPr/>
                </a:tc>
              </a:tr>
              <a:tr h="336330">
                <a:tc>
                  <a:txBody>
                    <a:bodyPr/>
                    <a:lstStyle/>
                    <a:p>
                      <a:pPr algn="ctr"/>
                      <a:r>
                        <a:rPr lang="en-US" sz="1400" baseline="0" dirty="0" smtClean="0"/>
                        <a:t>Ansible Host</a:t>
                      </a:r>
                    </a:p>
                  </a:txBody>
                  <a:tcPr/>
                </a:tc>
                <a:tc>
                  <a:txBody>
                    <a:bodyPr/>
                    <a:lstStyle/>
                    <a:p>
                      <a:pPr algn="ctr"/>
                      <a:r>
                        <a:rPr lang="en-US" sz="1400" dirty="0" smtClean="0"/>
                        <a:t>Target Hosts</a:t>
                      </a:r>
                      <a:endParaRPr lang="en-US" sz="1400" dirty="0"/>
                    </a:p>
                  </a:txBody>
                  <a:tcPr/>
                </a:tc>
              </a:tr>
              <a:tr h="591120">
                <a:tc>
                  <a:txBody>
                    <a:bodyPr/>
                    <a:lstStyle/>
                    <a:p>
                      <a:r>
                        <a:rPr lang="en-US" sz="1400" dirty="0" smtClean="0"/>
                        <a:t>Ansible 2.2.0.0</a:t>
                      </a:r>
                      <a:r>
                        <a:rPr lang="en-US" sz="1400" baseline="0" dirty="0" smtClean="0"/>
                        <a:t> or higher (installed)</a:t>
                      </a:r>
                    </a:p>
                    <a:p>
                      <a:r>
                        <a:rPr lang="en-US" sz="1400" baseline="0" dirty="0" smtClean="0"/>
                        <a:t>Python 2.7 or higher (installed</a:t>
                      </a:r>
                    </a:p>
                  </a:txBody>
                  <a:tcPr/>
                </a:tc>
                <a:tc>
                  <a:txBody>
                    <a:bodyPr/>
                    <a:lstStyle/>
                    <a:p>
                      <a:r>
                        <a:rPr lang="en-US" sz="1400" dirty="0" smtClean="0"/>
                        <a:t>Pacemaker,</a:t>
                      </a:r>
                      <a:r>
                        <a:rPr lang="en-US" sz="1400" baseline="0" dirty="0" smtClean="0"/>
                        <a:t> </a:t>
                      </a:r>
                      <a:r>
                        <a:rPr lang="en-US" sz="1400" baseline="0" dirty="0" err="1" smtClean="0"/>
                        <a:t>corosync</a:t>
                      </a:r>
                      <a:r>
                        <a:rPr lang="en-US" sz="1400" baseline="0" dirty="0" smtClean="0"/>
                        <a:t> and pcs were installed and running</a:t>
                      </a:r>
                      <a:endParaRPr lang="en-US" sz="1400" dirty="0"/>
                    </a:p>
                  </a:txBody>
                  <a:tcPr/>
                </a:tc>
              </a:tr>
            </a:tbl>
          </a:graphicData>
        </a:graphic>
      </p:graphicFrame>
      <p:sp>
        <p:nvSpPr>
          <p:cNvPr id="32" name="TextBox 31"/>
          <p:cNvSpPr txBox="1"/>
          <p:nvPr/>
        </p:nvSpPr>
        <p:spPr>
          <a:xfrm>
            <a:off x="495053" y="1120091"/>
            <a:ext cx="1484752" cy="307777"/>
          </a:xfrm>
          <a:prstGeom prst="rect">
            <a:avLst/>
          </a:prstGeom>
          <a:noFill/>
        </p:spPr>
        <p:txBody>
          <a:bodyPr wrap="square" rtlCol="0">
            <a:spAutoFit/>
          </a:bodyPr>
          <a:lstStyle/>
          <a:p>
            <a:pPr algn="ctr"/>
            <a:r>
              <a:rPr lang="en-US" sz="1400" dirty="0" smtClean="0"/>
              <a:t>Ansible host</a:t>
            </a:r>
            <a:endParaRPr lang="en-US" sz="1400" dirty="0"/>
          </a:p>
        </p:txBody>
      </p:sp>
    </p:spTree>
    <p:extLst>
      <p:ext uri="{BB962C8B-B14F-4D97-AF65-F5344CB8AC3E}">
        <p14:creationId xmlns:p14="http://schemas.microsoft.com/office/powerpoint/2010/main" val="933887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1.</a:t>
            </a:r>
            <a:r>
              <a:rPr lang="ja-JP" altLang="en-US" dirty="0"/>
              <a:t> </a:t>
            </a:r>
            <a:r>
              <a:rPr lang="en-US" altLang="ja-JP" dirty="0"/>
              <a:t>pacemaker</a:t>
            </a:r>
            <a:r>
              <a:rPr lang="ja-JP" altLang="en-US" dirty="0"/>
              <a:t>モジュール</a:t>
            </a:r>
            <a:endParaRPr lang="en-PH" dirty="0"/>
          </a:p>
        </p:txBody>
      </p:sp>
      <p:sp>
        <p:nvSpPr>
          <p:cNvPr id="3" name="Content Placeholder 2"/>
          <p:cNvSpPr>
            <a:spLocks noGrp="1"/>
          </p:cNvSpPr>
          <p:nvPr>
            <p:ph sz="quarter" idx="10"/>
          </p:nvPr>
        </p:nvSpPr>
        <p:spPr>
          <a:xfrm>
            <a:off x="95431" y="647532"/>
            <a:ext cx="8868081" cy="414013"/>
          </a:xfrm>
        </p:spPr>
        <p:txBody>
          <a:bodyPr>
            <a:normAutofit/>
          </a:bodyPr>
          <a:lstStyle/>
          <a:p>
            <a:r>
              <a:rPr lang="en-PH" sz="1800" b="1" dirty="0" smtClean="0"/>
              <a:t>Module Parameters (</a:t>
            </a:r>
            <a:r>
              <a:rPr lang="en-PH" sz="1800" b="1" dirty="0" err="1" smtClean="0"/>
              <a:t>pcs_resource</a:t>
            </a:r>
            <a:r>
              <a:rPr lang="en-PH" sz="1800" b="1" dirty="0" smtClean="0"/>
              <a:t>):</a:t>
            </a:r>
          </a:p>
          <a:p>
            <a:pPr marL="0" indent="0">
              <a:buNone/>
            </a:pPr>
            <a:endParaRPr lang="en-PH" sz="1800" b="1" dirty="0" smtClean="0"/>
          </a:p>
        </p:txBody>
      </p:sp>
      <p:graphicFrame>
        <p:nvGraphicFramePr>
          <p:cNvPr id="8" name="Table 7"/>
          <p:cNvGraphicFramePr>
            <a:graphicFrameLocks noGrp="1"/>
          </p:cNvGraphicFramePr>
          <p:nvPr>
            <p:extLst>
              <p:ext uri="{D42A27DB-BD31-4B8C-83A1-F6EECF244321}">
                <p14:modId xmlns:p14="http://schemas.microsoft.com/office/powerpoint/2010/main" val="1471922433"/>
              </p:ext>
            </p:extLst>
          </p:nvPr>
        </p:nvGraphicFramePr>
        <p:xfrm>
          <a:off x="283778" y="1061545"/>
          <a:ext cx="8513380" cy="5308600"/>
        </p:xfrm>
        <a:graphic>
          <a:graphicData uri="http://schemas.openxmlformats.org/drawingml/2006/table">
            <a:tbl>
              <a:tblPr firstRow="1" bandRow="1">
                <a:tableStyleId>{5C22544A-7EE6-4342-B048-85BDC9FD1C3A}</a:tableStyleId>
              </a:tblPr>
              <a:tblGrid>
                <a:gridCol w="1902374"/>
                <a:gridCol w="4466896"/>
                <a:gridCol w="1219200"/>
                <a:gridCol w="924910"/>
              </a:tblGrid>
              <a:tr h="370840">
                <a:tc>
                  <a:txBody>
                    <a:bodyPr/>
                    <a:lstStyle/>
                    <a:p>
                      <a:pPr algn="ctr"/>
                      <a:r>
                        <a:rPr lang="en-US" sz="1400" dirty="0" smtClean="0"/>
                        <a:t>Parameter</a:t>
                      </a:r>
                      <a:r>
                        <a:rPr lang="en-US" sz="1400" baseline="0" dirty="0" smtClean="0"/>
                        <a:t> Name</a:t>
                      </a:r>
                      <a:endParaRPr lang="en-US" sz="1400" dirty="0"/>
                    </a:p>
                  </a:txBody>
                  <a:tcPr>
                    <a:solidFill>
                      <a:srgbClr val="0070C0"/>
                    </a:solidFill>
                  </a:tcPr>
                </a:tc>
                <a:tc>
                  <a:txBody>
                    <a:bodyPr/>
                    <a:lstStyle/>
                    <a:p>
                      <a:pPr algn="ctr"/>
                      <a:r>
                        <a:rPr lang="en-US" sz="1400" dirty="0" smtClean="0"/>
                        <a:t>Description</a:t>
                      </a:r>
                      <a:endParaRPr lang="en-US" sz="1400" dirty="0"/>
                    </a:p>
                  </a:txBody>
                  <a:tcPr>
                    <a:solidFill>
                      <a:srgbClr val="0070C0"/>
                    </a:solidFill>
                  </a:tcPr>
                </a:tc>
                <a:tc>
                  <a:txBody>
                    <a:bodyPr/>
                    <a:lstStyle/>
                    <a:p>
                      <a:pPr algn="ctr"/>
                      <a:r>
                        <a:rPr lang="en-US" sz="1400" dirty="0" smtClean="0"/>
                        <a:t>Required</a:t>
                      </a:r>
                      <a:endParaRPr lang="en-US" sz="1400" dirty="0"/>
                    </a:p>
                  </a:txBody>
                  <a:tcPr>
                    <a:solidFill>
                      <a:srgbClr val="0070C0"/>
                    </a:solidFill>
                  </a:tcPr>
                </a:tc>
                <a:tc>
                  <a:txBody>
                    <a:bodyPr/>
                    <a:lstStyle/>
                    <a:p>
                      <a:pPr algn="ctr"/>
                      <a:r>
                        <a:rPr lang="en-US" sz="1400" dirty="0" smtClean="0"/>
                        <a:t>Default</a:t>
                      </a:r>
                      <a:endParaRPr lang="en-US" sz="1400" dirty="0"/>
                    </a:p>
                  </a:txBody>
                  <a:tcPr>
                    <a:solidFill>
                      <a:srgbClr val="0070C0"/>
                    </a:solidFill>
                  </a:tcPr>
                </a:tc>
              </a:tr>
              <a:tr h="370840">
                <a:tc>
                  <a:txBody>
                    <a:bodyPr/>
                    <a:lstStyle/>
                    <a:p>
                      <a:r>
                        <a:rPr lang="en-US" sz="1200" dirty="0" smtClean="0"/>
                        <a:t>name</a:t>
                      </a:r>
                      <a:endParaRPr lang="en-US" sz="1200" dirty="0"/>
                    </a:p>
                  </a:txBody>
                  <a:tcPr/>
                </a:tc>
                <a:tc>
                  <a:txBody>
                    <a:bodyPr/>
                    <a:lstStyle/>
                    <a:p>
                      <a:r>
                        <a:rPr lang="en-US" sz="1200" dirty="0" smtClean="0"/>
                        <a:t>Resource ID. When 'all' is specified it means all resource ID and this keyword can be used when 'state' is 'started', 'stopped', 'absent' and '</a:t>
                      </a:r>
                      <a:r>
                        <a:rPr lang="en-US" sz="1200" dirty="0" err="1" smtClean="0"/>
                        <a:t>oper</a:t>
                      </a:r>
                      <a:r>
                        <a:rPr lang="en-US" sz="1200" dirty="0" smtClean="0"/>
                        <a:t>' is '</a:t>
                      </a:r>
                      <a:r>
                        <a:rPr lang="en-US" sz="1200" dirty="0" err="1" smtClean="0"/>
                        <a:t>cleanup‘or</a:t>
                      </a:r>
                      <a:r>
                        <a:rPr lang="en-US" sz="1200" dirty="0" smtClean="0"/>
                        <a:t> 'status'.</a:t>
                      </a:r>
                      <a:endParaRPr lang="en-US" sz="1200" dirty="0"/>
                    </a:p>
                  </a:txBody>
                  <a:tcPr/>
                </a:tc>
                <a:tc>
                  <a:txBody>
                    <a:bodyPr/>
                    <a:lstStyle/>
                    <a:p>
                      <a:r>
                        <a:rPr lang="en-US" sz="1200" dirty="0" smtClean="0"/>
                        <a:t>True</a:t>
                      </a:r>
                      <a:endParaRPr lang="en-US" sz="1200" dirty="0"/>
                    </a:p>
                  </a:txBody>
                  <a:tcPr/>
                </a:tc>
                <a:tc>
                  <a:txBody>
                    <a:bodyPr/>
                    <a:lstStyle/>
                    <a:p>
                      <a:r>
                        <a:rPr lang="en-US" sz="1200" dirty="0" smtClean="0"/>
                        <a:t>None</a:t>
                      </a:r>
                      <a:endParaRPr lang="en-US" sz="1200" dirty="0"/>
                    </a:p>
                  </a:txBody>
                  <a:tcPr/>
                </a:tc>
              </a:tr>
              <a:tr h="370840">
                <a:tc>
                  <a:txBody>
                    <a:bodyPr/>
                    <a:lstStyle/>
                    <a:p>
                      <a:r>
                        <a:rPr lang="en-US" sz="1200" dirty="0" smtClean="0"/>
                        <a:t>state</a:t>
                      </a:r>
                      <a:endParaRPr lang="en-US" sz="1200" dirty="0"/>
                    </a:p>
                  </a:txBody>
                  <a:tcPr/>
                </a:tc>
                <a:tc>
                  <a:txBody>
                    <a:bodyPr/>
                    <a:lstStyle/>
                    <a:p>
                      <a:r>
                        <a:rPr lang="en-US" sz="1200" dirty="0" smtClean="0"/>
                        <a:t>The desired action to take on the resource. Valid values are the following.</a:t>
                      </a:r>
                    </a:p>
                    <a:p>
                      <a:r>
                        <a:rPr lang="en-US" sz="1200" dirty="0" smtClean="0"/>
                        <a:t>    'present'   Resource is created and started.</a:t>
                      </a:r>
                    </a:p>
                    <a:p>
                      <a:r>
                        <a:rPr lang="en-US" sz="1200" dirty="0" smtClean="0"/>
                        <a:t>    'absent'    Resource is deleted.</a:t>
                      </a:r>
                    </a:p>
                    <a:p>
                      <a:r>
                        <a:rPr lang="en-US" sz="1200" dirty="0" smtClean="0"/>
                        <a:t>    'started'   Resource is manually started (enable).</a:t>
                      </a:r>
                    </a:p>
                    <a:p>
                      <a:r>
                        <a:rPr lang="en-US" sz="1200" dirty="0" smtClean="0"/>
                        <a:t>    'stopped'   Resource is manually stopped (disable).</a:t>
                      </a:r>
                      <a:endParaRPr lang="en-US" sz="1200" dirty="0"/>
                    </a:p>
                  </a:txBody>
                  <a:tcPr/>
                </a:tc>
                <a:tc>
                  <a:txBody>
                    <a:bodyPr/>
                    <a:lstStyle/>
                    <a:p>
                      <a:r>
                        <a:rPr lang="en-US" sz="1200" dirty="0" smtClean="0"/>
                        <a:t>False</a:t>
                      </a:r>
                      <a:endParaRPr lang="en-US" sz="1200" dirty="0"/>
                    </a:p>
                  </a:txBody>
                  <a:tcPr/>
                </a:tc>
                <a:tc>
                  <a:txBody>
                    <a:bodyPr/>
                    <a:lstStyle/>
                    <a:p>
                      <a:r>
                        <a:rPr lang="en-US" sz="1200" dirty="0" smtClean="0"/>
                        <a:t>None</a:t>
                      </a:r>
                      <a:endParaRPr lang="en-US" sz="1200" dirty="0"/>
                    </a:p>
                  </a:txBody>
                  <a:tcPr/>
                </a:tc>
              </a:tr>
              <a:tr h="370840">
                <a:tc>
                  <a:txBody>
                    <a:bodyPr/>
                    <a:lstStyle/>
                    <a:p>
                      <a:r>
                        <a:rPr lang="en-US" sz="1200" dirty="0" err="1" smtClean="0"/>
                        <a:t>resource_type</a:t>
                      </a:r>
                      <a:endParaRPr lang="en-US" sz="1200" dirty="0"/>
                    </a:p>
                  </a:txBody>
                  <a:tcPr/>
                </a:tc>
                <a:tc>
                  <a:txBody>
                    <a:bodyPr/>
                    <a:lstStyle/>
                    <a:p>
                      <a:r>
                        <a:rPr lang="en-US" sz="1200" dirty="0" smtClean="0"/>
                        <a:t>Resource type that specifies "standard" and "provider" info. '[</a:t>
                      </a:r>
                      <a:r>
                        <a:rPr lang="en-US" sz="1200" dirty="0" err="1" smtClean="0"/>
                        <a:t>standard:provider:type|type</a:t>
                      </a:r>
                      <a:r>
                        <a:rPr lang="en-US" sz="1200" dirty="0" smtClean="0"/>
                        <a:t>]' are the valid values. This is required when state is 'present'.</a:t>
                      </a:r>
                      <a:endParaRPr lang="en-US" sz="1200" dirty="0"/>
                    </a:p>
                  </a:txBody>
                  <a:tcPr/>
                </a:tc>
                <a:tc>
                  <a:txBody>
                    <a:bodyPr/>
                    <a:lstStyle/>
                    <a:p>
                      <a:r>
                        <a:rPr lang="en-US" sz="1200" dirty="0" smtClean="0"/>
                        <a:t>False</a:t>
                      </a:r>
                      <a:endParaRPr lang="en-US" sz="1200" dirty="0"/>
                    </a:p>
                  </a:txBody>
                  <a:tcPr/>
                </a:tc>
                <a:tc>
                  <a:txBody>
                    <a:bodyPr/>
                    <a:lstStyle/>
                    <a:p>
                      <a:r>
                        <a:rPr lang="en-US" sz="1200" dirty="0" smtClean="0"/>
                        <a:t>None</a:t>
                      </a:r>
                      <a:endParaRPr lang="en-US" sz="1200" dirty="0"/>
                    </a:p>
                  </a:txBody>
                  <a:tcPr/>
                </a:tc>
              </a:tr>
              <a:tr h="370840">
                <a:tc>
                  <a:txBody>
                    <a:bodyPr/>
                    <a:lstStyle/>
                    <a:p>
                      <a:r>
                        <a:rPr lang="en-US" sz="1200" dirty="0" err="1" smtClean="0"/>
                        <a:t>oper</a:t>
                      </a:r>
                      <a:endParaRPr lang="en-US" sz="1200" dirty="0"/>
                    </a:p>
                  </a:txBody>
                  <a:tcPr/>
                </a:tc>
                <a:tc>
                  <a:txBody>
                    <a:bodyPr/>
                    <a:lstStyle/>
                    <a:p>
                      <a:r>
                        <a:rPr lang="en-US" sz="1200" dirty="0" smtClean="0"/>
                        <a:t>An operation to perform.</a:t>
                      </a:r>
                      <a:r>
                        <a:rPr lang="en-US" sz="1200" baseline="0" dirty="0" smtClean="0"/>
                        <a:t> </a:t>
                      </a:r>
                      <a:r>
                        <a:rPr lang="en-US" sz="1200" dirty="0" smtClean="0"/>
                        <a:t>Valid values are the following.</a:t>
                      </a:r>
                    </a:p>
                    <a:p>
                      <a:r>
                        <a:rPr lang="en-US" sz="1200" dirty="0" smtClean="0"/>
                        <a:t>    'cleanup'   Cleanups the resource.</a:t>
                      </a:r>
                    </a:p>
                    <a:p>
                      <a:r>
                        <a:rPr lang="en-US" sz="1200" dirty="0" smtClean="0"/>
                        <a:t>    'status'    Retrieve the resource state.</a:t>
                      </a:r>
                      <a:endParaRPr lang="en-US" sz="1200" dirty="0"/>
                    </a:p>
                  </a:txBody>
                  <a:tcPr/>
                </a:tc>
                <a:tc>
                  <a:txBody>
                    <a:bodyPr/>
                    <a:lstStyle/>
                    <a:p>
                      <a:r>
                        <a:rPr lang="en-US" sz="1200" dirty="0" smtClean="0"/>
                        <a:t>False</a:t>
                      </a:r>
                      <a:endParaRPr lang="en-US" sz="1200" dirty="0"/>
                    </a:p>
                  </a:txBody>
                  <a:tcPr/>
                </a:tc>
                <a:tc>
                  <a:txBody>
                    <a:bodyPr/>
                    <a:lstStyle/>
                    <a:p>
                      <a:r>
                        <a:rPr lang="en-US" sz="1200" dirty="0" smtClean="0"/>
                        <a:t>None</a:t>
                      </a:r>
                      <a:endParaRPr lang="en-US" sz="1200" dirty="0"/>
                    </a:p>
                  </a:txBody>
                  <a:tcPr/>
                </a:tc>
              </a:tr>
              <a:tr h="370840">
                <a:tc>
                  <a:txBody>
                    <a:bodyPr/>
                    <a:lstStyle/>
                    <a:p>
                      <a:r>
                        <a:rPr lang="en-US" sz="1200" dirty="0" err="1" smtClean="0"/>
                        <a:t>args</a:t>
                      </a:r>
                      <a:endParaRPr lang="en-US" sz="1200" dirty="0"/>
                    </a:p>
                  </a:txBody>
                  <a:tcPr/>
                </a:tc>
                <a:tc>
                  <a:txBody>
                    <a:bodyPr/>
                    <a:lstStyle/>
                    <a:p>
                      <a:r>
                        <a:rPr lang="en-US" sz="1200" dirty="0" smtClean="0"/>
                        <a:t>Resource arguments e.g. [resource options], [op &lt;operation action&gt; &lt;operation options&gt;],  [</a:t>
                      </a:r>
                      <a:r>
                        <a:rPr lang="en-US" sz="1200" dirty="0" err="1" smtClean="0"/>
                        <a:t>metat</a:t>
                      </a:r>
                      <a:r>
                        <a:rPr lang="en-US" sz="1200" dirty="0" smtClean="0"/>
                        <a:t> &lt;meta options&gt;...], [--clone &lt;clone options&gt;], [--master &lt;master options&gt;],  [--group &lt;group id&gt;], [--wait[=n]], [--node &lt;node&gt;] etc. of 'pcs resource' command.</a:t>
                      </a:r>
                      <a:endParaRPr lang="en-US" sz="1200" dirty="0"/>
                    </a:p>
                  </a:txBody>
                  <a:tcPr/>
                </a:tc>
                <a:tc>
                  <a:txBody>
                    <a:bodyPr/>
                    <a:lstStyle/>
                    <a:p>
                      <a:r>
                        <a:rPr lang="en-US" sz="1200" dirty="0" smtClean="0"/>
                        <a:t>False</a:t>
                      </a:r>
                      <a:endParaRPr lang="en-US" sz="1200" dirty="0"/>
                    </a:p>
                  </a:txBody>
                  <a:tcPr/>
                </a:tc>
                <a:tc>
                  <a:txBody>
                    <a:bodyPr/>
                    <a:lstStyle/>
                    <a:p>
                      <a:r>
                        <a:rPr lang="en-US" sz="1200" dirty="0" smtClean="0"/>
                        <a:t>None</a:t>
                      </a:r>
                      <a:endParaRPr lang="en-US" sz="1200" dirty="0"/>
                    </a:p>
                  </a:txBody>
                  <a:tcPr/>
                </a:tc>
              </a:tr>
              <a:tr h="370840">
                <a:tc>
                  <a:txBody>
                    <a:bodyPr/>
                    <a:lstStyle/>
                    <a:p>
                      <a:r>
                        <a:rPr lang="en-US" sz="1200" dirty="0" smtClean="0"/>
                        <a:t>timeout</a:t>
                      </a:r>
                      <a:endParaRPr lang="en-US" sz="1200" dirty="0"/>
                    </a:p>
                  </a:txBody>
                  <a:tcPr/>
                </a:tc>
                <a:tc>
                  <a:txBody>
                    <a:bodyPr/>
                    <a:lstStyle/>
                    <a:p>
                      <a:r>
                        <a:rPr lang="en-US" sz="1200" dirty="0" smtClean="0"/>
                        <a:t>The amount of time in seconds to wait to finish the operation of the resource.</a:t>
                      </a:r>
                      <a:endParaRPr lang="en-US" sz="1200" dirty="0"/>
                    </a:p>
                  </a:txBody>
                  <a:tcPr/>
                </a:tc>
                <a:tc>
                  <a:txBody>
                    <a:bodyPr/>
                    <a:lstStyle/>
                    <a:p>
                      <a:r>
                        <a:rPr lang="en-US" sz="1200" dirty="0" smtClean="0"/>
                        <a:t>False</a:t>
                      </a:r>
                      <a:endParaRPr lang="en-US" sz="1200" dirty="0"/>
                    </a:p>
                  </a:txBody>
                  <a:tcPr/>
                </a:tc>
                <a:tc>
                  <a:txBody>
                    <a:bodyPr/>
                    <a:lstStyle/>
                    <a:p>
                      <a:r>
                        <a:rPr lang="en-US" sz="1200" dirty="0" smtClean="0"/>
                        <a:t>300</a:t>
                      </a:r>
                      <a:endParaRPr lang="en-US" sz="1200" dirty="0"/>
                    </a:p>
                  </a:txBody>
                  <a:tcPr/>
                </a:tc>
              </a:tr>
            </a:tbl>
          </a:graphicData>
        </a:graphic>
      </p:graphicFrame>
    </p:spTree>
    <p:extLst>
      <p:ext uri="{BB962C8B-B14F-4D97-AF65-F5344CB8AC3E}">
        <p14:creationId xmlns:p14="http://schemas.microsoft.com/office/powerpoint/2010/main" val="4142748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1.</a:t>
            </a:r>
            <a:r>
              <a:rPr lang="ja-JP" altLang="en-US" dirty="0"/>
              <a:t> </a:t>
            </a:r>
            <a:r>
              <a:rPr lang="en-US" altLang="ja-JP" dirty="0"/>
              <a:t>pacemaker</a:t>
            </a:r>
            <a:r>
              <a:rPr lang="ja-JP" altLang="en-US" dirty="0"/>
              <a:t>モジュール</a:t>
            </a:r>
            <a:endParaRPr lang="en-PH" dirty="0"/>
          </a:p>
        </p:txBody>
      </p:sp>
      <p:sp>
        <p:nvSpPr>
          <p:cNvPr id="3" name="Content Placeholder 2"/>
          <p:cNvSpPr>
            <a:spLocks noGrp="1"/>
          </p:cNvSpPr>
          <p:nvPr>
            <p:ph sz="quarter" idx="10"/>
          </p:nvPr>
        </p:nvSpPr>
        <p:spPr>
          <a:xfrm>
            <a:off x="95431" y="647532"/>
            <a:ext cx="8868081" cy="414013"/>
          </a:xfrm>
        </p:spPr>
        <p:txBody>
          <a:bodyPr>
            <a:normAutofit/>
          </a:bodyPr>
          <a:lstStyle/>
          <a:p>
            <a:r>
              <a:rPr lang="en-PH" sz="1800" b="1" dirty="0" smtClean="0"/>
              <a:t>Module Return Values:</a:t>
            </a:r>
          </a:p>
          <a:p>
            <a:pPr marL="0" indent="0">
              <a:buNone/>
            </a:pPr>
            <a:endParaRPr lang="en-PH" sz="1800" b="1" dirty="0" smtClean="0"/>
          </a:p>
        </p:txBody>
      </p:sp>
      <p:graphicFrame>
        <p:nvGraphicFramePr>
          <p:cNvPr id="8" name="Table 7"/>
          <p:cNvGraphicFramePr>
            <a:graphicFrameLocks noGrp="1"/>
          </p:cNvGraphicFramePr>
          <p:nvPr>
            <p:extLst>
              <p:ext uri="{D42A27DB-BD31-4B8C-83A1-F6EECF244321}">
                <p14:modId xmlns:p14="http://schemas.microsoft.com/office/powerpoint/2010/main" val="2691686612"/>
              </p:ext>
            </p:extLst>
          </p:nvPr>
        </p:nvGraphicFramePr>
        <p:xfrm>
          <a:off x="283778" y="1061545"/>
          <a:ext cx="8513380" cy="2113280"/>
        </p:xfrm>
        <a:graphic>
          <a:graphicData uri="http://schemas.openxmlformats.org/drawingml/2006/table">
            <a:tbl>
              <a:tblPr firstRow="1" bandRow="1">
                <a:tableStyleId>{5C22544A-7EE6-4342-B048-85BDC9FD1C3A}</a:tableStyleId>
              </a:tblPr>
              <a:tblGrid>
                <a:gridCol w="1492470"/>
                <a:gridCol w="4572000"/>
                <a:gridCol w="1061545"/>
                <a:gridCol w="1387365"/>
              </a:tblGrid>
              <a:tr h="370840">
                <a:tc>
                  <a:txBody>
                    <a:bodyPr/>
                    <a:lstStyle/>
                    <a:p>
                      <a:pPr algn="ctr"/>
                      <a:r>
                        <a:rPr lang="en-US" sz="1400" dirty="0" smtClean="0"/>
                        <a:t>Return</a:t>
                      </a:r>
                      <a:r>
                        <a:rPr lang="en-US" sz="1400" baseline="0" dirty="0" smtClean="0"/>
                        <a:t> Value</a:t>
                      </a:r>
                      <a:endParaRPr lang="en-US" sz="1400" dirty="0"/>
                    </a:p>
                  </a:txBody>
                  <a:tcPr>
                    <a:solidFill>
                      <a:srgbClr val="0070C0"/>
                    </a:solidFill>
                  </a:tcPr>
                </a:tc>
                <a:tc>
                  <a:txBody>
                    <a:bodyPr/>
                    <a:lstStyle/>
                    <a:p>
                      <a:pPr algn="ctr"/>
                      <a:r>
                        <a:rPr lang="en-US" sz="1400" dirty="0" smtClean="0"/>
                        <a:t>Description</a:t>
                      </a:r>
                      <a:endParaRPr lang="en-US" sz="1400" dirty="0"/>
                    </a:p>
                  </a:txBody>
                  <a:tcPr>
                    <a:solidFill>
                      <a:srgbClr val="0070C0"/>
                    </a:solidFill>
                  </a:tcPr>
                </a:tc>
                <a:tc>
                  <a:txBody>
                    <a:bodyPr/>
                    <a:lstStyle/>
                    <a:p>
                      <a:pPr algn="ctr"/>
                      <a:r>
                        <a:rPr lang="en-US" sz="1400" dirty="0" smtClean="0"/>
                        <a:t>Type</a:t>
                      </a:r>
                      <a:endParaRPr lang="en-US" sz="1400" dirty="0"/>
                    </a:p>
                  </a:txBody>
                  <a:tcPr>
                    <a:solidFill>
                      <a:srgbClr val="0070C0"/>
                    </a:solidFill>
                  </a:tcPr>
                </a:tc>
                <a:tc>
                  <a:txBody>
                    <a:bodyPr/>
                    <a:lstStyle/>
                    <a:p>
                      <a:pPr algn="ctr"/>
                      <a:r>
                        <a:rPr lang="en-US" sz="1400" dirty="0" smtClean="0"/>
                        <a:t>Returned?</a:t>
                      </a:r>
                      <a:endParaRPr lang="en-US" sz="1400" dirty="0"/>
                    </a:p>
                  </a:txBody>
                  <a:tcPr>
                    <a:solidFill>
                      <a:srgbClr val="0070C0"/>
                    </a:solidFill>
                  </a:tcPr>
                </a:tc>
              </a:tr>
              <a:tr h="370840">
                <a:tc>
                  <a:txBody>
                    <a:bodyPr/>
                    <a:lstStyle/>
                    <a:p>
                      <a:r>
                        <a:rPr lang="en-US" sz="1200" dirty="0" smtClean="0"/>
                        <a:t>changed</a:t>
                      </a:r>
                      <a:endParaRPr lang="en-US" sz="1200" dirty="0"/>
                    </a:p>
                  </a:txBody>
                  <a:tcPr/>
                </a:tc>
                <a:tc>
                  <a:txBody>
                    <a:bodyPr/>
                    <a:lstStyle/>
                    <a:p>
                      <a:r>
                        <a:rPr lang="en-US" sz="1200" dirty="0" smtClean="0"/>
                        <a:t>True if the resource state has changed</a:t>
                      </a:r>
                    </a:p>
                    <a:p>
                      <a:r>
                        <a:rPr lang="en-US" sz="1200" dirty="0" smtClean="0"/>
                        <a:t>False if</a:t>
                      </a:r>
                      <a:r>
                        <a:rPr lang="en-US" sz="1200" baseline="0" dirty="0" smtClean="0"/>
                        <a:t> otherwise</a:t>
                      </a:r>
                      <a:endParaRPr lang="en-US" sz="1200" dirty="0"/>
                    </a:p>
                  </a:txBody>
                  <a:tcPr/>
                </a:tc>
                <a:tc>
                  <a:txBody>
                    <a:bodyPr/>
                    <a:lstStyle/>
                    <a:p>
                      <a:r>
                        <a:rPr lang="en-US" sz="1200" dirty="0" err="1" smtClean="0"/>
                        <a:t>bool</a:t>
                      </a:r>
                      <a:endParaRPr lang="en-US" sz="1200" dirty="0"/>
                    </a:p>
                  </a:txBody>
                  <a:tcPr/>
                </a:tc>
                <a:tc>
                  <a:txBody>
                    <a:bodyPr/>
                    <a:lstStyle/>
                    <a:p>
                      <a:r>
                        <a:rPr lang="en-US" sz="1200" dirty="0" smtClean="0"/>
                        <a:t>always</a:t>
                      </a:r>
                      <a:endParaRPr lang="en-US" sz="1200" dirty="0"/>
                    </a:p>
                  </a:txBody>
                  <a:tcPr/>
                </a:tc>
              </a:tr>
              <a:tr h="370840">
                <a:tc>
                  <a:txBody>
                    <a:bodyPr/>
                    <a:lstStyle/>
                    <a:p>
                      <a:r>
                        <a:rPr lang="en-US" sz="1200" dirty="0" smtClean="0"/>
                        <a:t>out</a:t>
                      </a:r>
                      <a:endParaRPr lang="en-US" sz="1200" dirty="0"/>
                    </a:p>
                  </a:txBody>
                  <a:tcPr/>
                </a:tc>
                <a:tc>
                  <a:txBody>
                    <a:bodyPr/>
                    <a:lstStyle/>
                    <a:p>
                      <a:r>
                        <a:rPr lang="en-US" sz="1200" dirty="0" smtClean="0"/>
                        <a:t>Output the current state of the resource.</a:t>
                      </a:r>
                    </a:p>
                    <a:p>
                      <a:r>
                        <a:rPr lang="en-US" sz="1200" dirty="0" smtClean="0"/>
                        <a:t>It may also return a list of the resource state.</a:t>
                      </a:r>
                      <a:endParaRPr lang="en-US" sz="1200" dirty="0"/>
                    </a:p>
                  </a:txBody>
                  <a:tcPr/>
                </a:tc>
                <a:tc>
                  <a:txBody>
                    <a:bodyPr/>
                    <a:lstStyle/>
                    <a:p>
                      <a:r>
                        <a:rPr lang="en-US" sz="1200" dirty="0" err="1" smtClean="0"/>
                        <a:t>str</a:t>
                      </a:r>
                      <a:endParaRPr lang="en-US" sz="1200" dirty="0"/>
                    </a:p>
                  </a:txBody>
                  <a:tcPr/>
                </a:tc>
                <a:tc>
                  <a:txBody>
                    <a:bodyPr/>
                    <a:lstStyle/>
                    <a:p>
                      <a:r>
                        <a:rPr lang="en-US" sz="1200" dirty="0" smtClean="0"/>
                        <a:t>when operation is successful</a:t>
                      </a:r>
                      <a:endParaRPr lang="en-US" sz="1200" dirty="0"/>
                    </a:p>
                  </a:txBody>
                  <a:tcPr/>
                </a:tc>
              </a:tr>
              <a:tr h="370840">
                <a:tc>
                  <a:txBody>
                    <a:bodyPr/>
                    <a:lstStyle/>
                    <a:p>
                      <a:r>
                        <a:rPr lang="en-US" sz="1200" dirty="0" err="1" smtClean="0"/>
                        <a:t>msg</a:t>
                      </a:r>
                      <a:endParaRPr lang="en-US" sz="1200" dirty="0"/>
                    </a:p>
                  </a:txBody>
                  <a:tcPr/>
                </a:tc>
                <a:tc>
                  <a:txBody>
                    <a:bodyPr/>
                    <a:lstStyle/>
                    <a:p>
                      <a:r>
                        <a:rPr lang="en-US" sz="1200" dirty="0" smtClean="0"/>
                        <a:t>The output message when the operation of the resource failed.</a:t>
                      </a:r>
                      <a:endParaRPr lang="en-US" sz="1200" dirty="0"/>
                    </a:p>
                  </a:txBody>
                  <a:tcPr/>
                </a:tc>
                <a:tc>
                  <a:txBody>
                    <a:bodyPr/>
                    <a:lstStyle/>
                    <a:p>
                      <a:r>
                        <a:rPr lang="en-US" sz="1200" dirty="0" err="1" smtClean="0"/>
                        <a:t>str</a:t>
                      </a:r>
                      <a:endParaRPr lang="en-US" sz="1200" dirty="0"/>
                    </a:p>
                  </a:txBody>
                  <a:tcPr/>
                </a:tc>
                <a:tc>
                  <a:txBody>
                    <a:bodyPr/>
                    <a:lstStyle/>
                    <a:p>
                      <a:r>
                        <a:rPr lang="en-US" sz="1200" dirty="0" smtClean="0"/>
                        <a:t>when operation failed</a:t>
                      </a:r>
                      <a:endParaRPr lang="en-US" sz="1200" dirty="0"/>
                    </a:p>
                  </a:txBody>
                  <a:tcPr/>
                </a:tc>
              </a:tr>
              <a:tr h="370840">
                <a:tc>
                  <a:txBody>
                    <a:bodyPr/>
                    <a:lstStyle/>
                    <a:p>
                      <a:r>
                        <a:rPr lang="en-US" sz="1200" dirty="0" err="1" smtClean="0"/>
                        <a:t>rc</a:t>
                      </a:r>
                      <a:endParaRPr lang="en-US" sz="1200" dirty="0"/>
                    </a:p>
                  </a:txBody>
                  <a:tcPr/>
                </a:tc>
                <a:tc>
                  <a:txBody>
                    <a:bodyPr/>
                    <a:lstStyle/>
                    <a:p>
                      <a:r>
                        <a:rPr lang="en-US" sz="1200" dirty="0" smtClean="0"/>
                        <a:t>Exit code of the module</a:t>
                      </a:r>
                      <a:endParaRPr lang="en-US" sz="1200" dirty="0"/>
                    </a:p>
                  </a:txBody>
                  <a:tcPr/>
                </a:tc>
                <a:tc>
                  <a:txBody>
                    <a:bodyPr/>
                    <a:lstStyle/>
                    <a:p>
                      <a:r>
                        <a:rPr lang="en-US" sz="1200" dirty="0" err="1" smtClean="0"/>
                        <a:t>Int</a:t>
                      </a:r>
                      <a:endParaRPr lang="en-US" sz="1200" dirty="0"/>
                    </a:p>
                  </a:txBody>
                  <a:tcPr/>
                </a:tc>
                <a:tc>
                  <a:txBody>
                    <a:bodyPr/>
                    <a:lstStyle/>
                    <a:p>
                      <a:r>
                        <a:rPr lang="en-US" sz="1200" dirty="0" smtClean="0"/>
                        <a:t>always</a:t>
                      </a:r>
                      <a:endParaRPr lang="en-US" sz="1200" dirty="0"/>
                    </a:p>
                  </a:txBody>
                  <a:tcPr/>
                </a:tc>
              </a:tr>
            </a:tbl>
          </a:graphicData>
        </a:graphic>
      </p:graphicFrame>
    </p:spTree>
    <p:extLst>
      <p:ext uri="{BB962C8B-B14F-4D97-AF65-F5344CB8AC3E}">
        <p14:creationId xmlns:p14="http://schemas.microsoft.com/office/powerpoint/2010/main" val="3589957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1.</a:t>
            </a:r>
            <a:r>
              <a:rPr lang="ja-JP" altLang="en-US" dirty="0"/>
              <a:t> </a:t>
            </a:r>
            <a:r>
              <a:rPr lang="en-US" altLang="ja-JP" dirty="0"/>
              <a:t>pacemaker</a:t>
            </a:r>
            <a:r>
              <a:rPr lang="ja-JP" altLang="en-US" dirty="0"/>
              <a:t>モジュール</a:t>
            </a:r>
            <a:endParaRPr lang="en-PH" dirty="0"/>
          </a:p>
        </p:txBody>
      </p:sp>
      <p:sp>
        <p:nvSpPr>
          <p:cNvPr id="3" name="Content Placeholder 2"/>
          <p:cNvSpPr>
            <a:spLocks noGrp="1"/>
          </p:cNvSpPr>
          <p:nvPr>
            <p:ph sz="quarter" idx="10"/>
          </p:nvPr>
        </p:nvSpPr>
        <p:spPr>
          <a:xfrm>
            <a:off x="95431" y="668552"/>
            <a:ext cx="8868081" cy="414013"/>
          </a:xfrm>
        </p:spPr>
        <p:txBody>
          <a:bodyPr>
            <a:normAutofit/>
          </a:bodyPr>
          <a:lstStyle/>
          <a:p>
            <a:r>
              <a:rPr lang="en-PH" sz="1800" b="1" dirty="0" smtClean="0"/>
              <a:t>Sample Usage:</a:t>
            </a:r>
          </a:p>
          <a:p>
            <a:pPr marL="0" indent="0">
              <a:buNone/>
            </a:pPr>
            <a:endParaRPr lang="en-PH" sz="1800" b="1" dirty="0" smtClean="0"/>
          </a:p>
        </p:txBody>
      </p:sp>
      <p:sp>
        <p:nvSpPr>
          <p:cNvPr id="7" name="TextBox 6"/>
          <p:cNvSpPr txBox="1"/>
          <p:nvPr/>
        </p:nvSpPr>
        <p:spPr>
          <a:xfrm>
            <a:off x="294289" y="1156138"/>
            <a:ext cx="8450317" cy="5078313"/>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pacemaker resource</a:t>
            </a:r>
          </a:p>
          <a:p>
            <a:r>
              <a:rPr lang="en-US" sz="1200" dirty="0">
                <a:latin typeface="Courier New" panose="02070309020205020404" pitchFamily="49" charset="0"/>
                <a:cs typeface="Courier New" panose="02070309020205020404" pitchFamily="49" charset="0"/>
              </a:rPr>
              <a:t>  hosts: </a:t>
            </a:r>
            <a:r>
              <a:rPr lang="en-US" sz="1200" dirty="0" err="1">
                <a:latin typeface="Courier New" panose="02070309020205020404" pitchFamily="49" charset="0"/>
                <a:cs typeface="Courier New" panose="02070309020205020404" pitchFamily="49" charset="0"/>
              </a:rPr>
              <a:t>targethost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gather_facts</a:t>
            </a:r>
            <a:r>
              <a:rPr lang="en-US" sz="1200" dirty="0">
                <a:latin typeface="Courier New" panose="02070309020205020404" pitchFamily="49" charset="0"/>
                <a:cs typeface="Courier New" panose="02070309020205020404" pitchFamily="49" charset="0"/>
              </a:rPr>
              <a:t>: no</a:t>
            </a:r>
          </a:p>
          <a:p>
            <a:r>
              <a:rPr lang="en-US" sz="1200" dirty="0">
                <a:latin typeface="Courier New" panose="02070309020205020404" pitchFamily="49" charset="0"/>
                <a:cs typeface="Courier New" panose="02070309020205020404" pitchFamily="49" charset="0"/>
              </a:rPr>
              <a:t>  tasks:</a:t>
            </a:r>
          </a:p>
          <a:p>
            <a:r>
              <a:rPr lang="en-US" sz="1200" dirty="0">
                <a:latin typeface="Courier New" panose="02070309020205020404" pitchFamily="49" charset="0"/>
                <a:cs typeface="Courier New" panose="02070309020205020404" pitchFamily="49" charset="0"/>
              </a:rPr>
              <a:t>    - name: add a resource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pacemaker_resource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a:t>
            </a:r>
            <a:r>
              <a:rPr lang="en-US" sz="1200" dirty="0" err="1">
                <a:latin typeface="Courier New" panose="02070309020205020404" pitchFamily="49" charset="0"/>
                <a:cs typeface="Courier New" panose="02070309020205020404" pitchFamily="49" charset="0"/>
              </a:rPr>
              <a:t>VirtualIP</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resource_type</a:t>
            </a:r>
            <a:r>
              <a:rPr lang="en-US" sz="1200" dirty="0">
                <a:latin typeface="Courier New" panose="02070309020205020404" pitchFamily="49" charset="0"/>
                <a:cs typeface="Courier New" panose="02070309020205020404" pitchFamily="49" charset="0"/>
              </a:rPr>
              <a:t>: IPaddr2</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args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ip</a:t>
            </a:r>
            <a:r>
              <a:rPr lang="en-US" sz="1200" dirty="0">
                <a:latin typeface="Courier New" panose="02070309020205020404" pitchFamily="49" charset="0"/>
                <a:cs typeface="Courier New" panose="02070309020205020404" pitchFamily="49" charset="0"/>
              </a:rPr>
              <a:t>=192.168.50.200 </a:t>
            </a:r>
            <a:r>
              <a:rPr lang="en-US" sz="1200" dirty="0" err="1">
                <a:latin typeface="Courier New" panose="02070309020205020404" pitchFamily="49" charset="0"/>
                <a:cs typeface="Courier New" panose="02070309020205020404" pitchFamily="49" charset="0"/>
              </a:rPr>
              <a:t>cidr_netmask</a:t>
            </a:r>
            <a:r>
              <a:rPr lang="en-US" sz="1200" dirty="0">
                <a:latin typeface="Courier New" panose="02070309020205020404" pitchFamily="49" charset="0"/>
                <a:cs typeface="Courier New" panose="02070309020205020404" pitchFamily="49" charset="0"/>
              </a:rPr>
              <a:t>=32 op monitor interval=30s</a:t>
            </a:r>
          </a:p>
          <a:p>
            <a:r>
              <a:rPr lang="en-US" sz="1200" dirty="0">
                <a:latin typeface="Courier New" panose="02070309020205020404" pitchFamily="49" charset="0"/>
                <a:cs typeface="Courier New" panose="02070309020205020404" pitchFamily="49" charset="0"/>
              </a:rPr>
              <a:t>          state: present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name: delete a resource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pacemaker_resource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a:t>
            </a:r>
            <a:r>
              <a:rPr lang="en-US" sz="1200" dirty="0" err="1">
                <a:latin typeface="Courier New" panose="02070309020205020404" pitchFamily="49" charset="0"/>
                <a:cs typeface="Courier New" panose="02070309020205020404" pitchFamily="49" charset="0"/>
              </a:rPr>
              <a:t>VirtualIP</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state: absent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name: manually start (enable) a resource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pacemaker_resource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a:t>
            </a:r>
            <a:r>
              <a:rPr lang="en-US" sz="1200" dirty="0" err="1">
                <a:latin typeface="Courier New" panose="02070309020205020404" pitchFamily="49" charset="0"/>
                <a:cs typeface="Courier New" panose="02070309020205020404" pitchFamily="49" charset="0"/>
              </a:rPr>
              <a:t>VirtualIP</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state: started</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name: manually start (enable) all resource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pacemaker_resource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all</a:t>
            </a:r>
          </a:p>
          <a:p>
            <a:r>
              <a:rPr lang="en-US" sz="1200" dirty="0">
                <a:latin typeface="Courier New" panose="02070309020205020404" pitchFamily="49" charset="0"/>
                <a:cs typeface="Courier New" panose="02070309020205020404" pitchFamily="49" charset="0"/>
              </a:rPr>
              <a:t>          state: started</a:t>
            </a:r>
          </a:p>
          <a:p>
            <a:endParaRPr lang="en-US" sz="1200" dirty="0"/>
          </a:p>
        </p:txBody>
      </p:sp>
    </p:spTree>
    <p:extLst>
      <p:ext uri="{BB962C8B-B14F-4D97-AF65-F5344CB8AC3E}">
        <p14:creationId xmlns:p14="http://schemas.microsoft.com/office/powerpoint/2010/main" val="3636093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1.</a:t>
            </a:r>
            <a:r>
              <a:rPr lang="ja-JP" altLang="en-US" dirty="0"/>
              <a:t> </a:t>
            </a:r>
            <a:r>
              <a:rPr lang="en-US" altLang="ja-JP" dirty="0"/>
              <a:t>pacemaker</a:t>
            </a:r>
            <a:r>
              <a:rPr lang="ja-JP" altLang="en-US" dirty="0"/>
              <a:t>モジュール</a:t>
            </a:r>
            <a:endParaRPr lang="en-PH" dirty="0"/>
          </a:p>
        </p:txBody>
      </p:sp>
      <p:sp>
        <p:nvSpPr>
          <p:cNvPr id="3" name="Content Placeholder 2"/>
          <p:cNvSpPr>
            <a:spLocks noGrp="1"/>
          </p:cNvSpPr>
          <p:nvPr>
            <p:ph sz="quarter" idx="10"/>
          </p:nvPr>
        </p:nvSpPr>
        <p:spPr>
          <a:xfrm>
            <a:off x="95431" y="668552"/>
            <a:ext cx="8868081" cy="414013"/>
          </a:xfrm>
        </p:spPr>
        <p:txBody>
          <a:bodyPr>
            <a:normAutofit/>
          </a:bodyPr>
          <a:lstStyle/>
          <a:p>
            <a:r>
              <a:rPr lang="en-PH" sz="1800" b="1" dirty="0" smtClean="0"/>
              <a:t>Sample Usage:</a:t>
            </a:r>
          </a:p>
          <a:p>
            <a:pPr marL="0" indent="0">
              <a:buNone/>
            </a:pPr>
            <a:endParaRPr lang="en-PH" sz="1800" b="1" dirty="0" smtClean="0"/>
          </a:p>
        </p:txBody>
      </p:sp>
      <p:sp>
        <p:nvSpPr>
          <p:cNvPr id="7" name="TextBox 6"/>
          <p:cNvSpPr txBox="1"/>
          <p:nvPr/>
        </p:nvSpPr>
        <p:spPr>
          <a:xfrm>
            <a:off x="294289" y="1156138"/>
            <a:ext cx="8450317" cy="4708981"/>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 - name: manually stop (disable) a resource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pacemaker_resource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a:t>
            </a:r>
            <a:r>
              <a:rPr lang="en-US" sz="1200" dirty="0" err="1">
                <a:latin typeface="Courier New" panose="02070309020205020404" pitchFamily="49" charset="0"/>
                <a:cs typeface="Courier New" panose="02070309020205020404" pitchFamily="49" charset="0"/>
              </a:rPr>
              <a:t>VirtualIP</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state: stopped</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name: manually stop (disable) all resource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pacemaker_resource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all</a:t>
            </a:r>
          </a:p>
          <a:p>
            <a:r>
              <a:rPr lang="en-US" sz="1200" dirty="0">
                <a:latin typeface="Courier New" panose="02070309020205020404" pitchFamily="49" charset="0"/>
                <a:cs typeface="Courier New" panose="02070309020205020404" pitchFamily="49" charset="0"/>
              </a:rPr>
              <a:t>          state: stopped</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name: perform cleanup of resource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pacemaker_resource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a:t>
            </a:r>
            <a:r>
              <a:rPr lang="en-US" sz="1200" dirty="0" err="1">
                <a:latin typeface="Courier New" panose="02070309020205020404" pitchFamily="49" charset="0"/>
                <a:cs typeface="Courier New" panose="02070309020205020404" pitchFamily="49" charset="0"/>
              </a:rPr>
              <a:t>VirtualIP</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oper</a:t>
            </a:r>
            <a:r>
              <a:rPr lang="en-US" sz="1200" dirty="0">
                <a:latin typeface="Courier New" panose="02070309020205020404" pitchFamily="49" charset="0"/>
                <a:cs typeface="Courier New" panose="02070309020205020404" pitchFamily="49" charset="0"/>
              </a:rPr>
              <a:t>: cleanup</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args</a:t>
            </a:r>
            <a:r>
              <a:rPr lang="en-US" sz="1200" dirty="0">
                <a:latin typeface="Courier New" panose="02070309020205020404" pitchFamily="49" charset="0"/>
                <a:cs typeface="Courier New" panose="02070309020205020404" pitchFamily="49" charset="0"/>
              </a:rPr>
              <a:t>: --node ansible-vm1</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name: get status of a resource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pacemaker_resource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a:t>
            </a:r>
            <a:r>
              <a:rPr lang="en-US" sz="1200" dirty="0" err="1">
                <a:latin typeface="Courier New" panose="02070309020205020404" pitchFamily="49" charset="0"/>
                <a:cs typeface="Courier New" panose="02070309020205020404" pitchFamily="49" charset="0"/>
              </a:rPr>
              <a:t>VirtualIP</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oper</a:t>
            </a:r>
            <a:r>
              <a:rPr lang="en-US" sz="1200" dirty="0">
                <a:latin typeface="Courier New" panose="02070309020205020404" pitchFamily="49" charset="0"/>
                <a:cs typeface="Courier New" panose="02070309020205020404" pitchFamily="49" charset="0"/>
              </a:rPr>
              <a:t>: status</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name: get status of all resource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pacemaker_resource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all</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oper</a:t>
            </a:r>
            <a:r>
              <a:rPr lang="en-US" sz="1200" dirty="0">
                <a:latin typeface="Courier New" panose="02070309020205020404" pitchFamily="49" charset="0"/>
                <a:cs typeface="Courier New" panose="02070309020205020404" pitchFamily="49" charset="0"/>
              </a:rPr>
              <a:t>: status</a:t>
            </a:r>
          </a:p>
        </p:txBody>
      </p:sp>
    </p:spTree>
    <p:extLst>
      <p:ext uri="{BB962C8B-B14F-4D97-AF65-F5344CB8AC3E}">
        <p14:creationId xmlns:p14="http://schemas.microsoft.com/office/powerpoint/2010/main" val="4048553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ユーザー定義 1">
      <a:majorFont>
        <a:latin typeface="Verdana"/>
        <a:ea typeface="Verdana"/>
        <a:cs typeface=""/>
      </a:majorFont>
      <a:minorFont>
        <a:latin typeface="Verdana"/>
        <a:ea typeface="Verdan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1090</Words>
  <Application>Microsoft Office PowerPoint</Application>
  <PresentationFormat>On-screen Show (4:3)</PresentationFormat>
  <Paragraphs>183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NEC_standard4_3</vt:lpstr>
      <vt:lpstr>1. pacemakerモジュール</vt:lpstr>
      <vt:lpstr>1. pacemakerモジュール</vt:lpstr>
      <vt:lpstr>1. pacemakerモジュール</vt:lpstr>
      <vt:lpstr>1. pacemakerモジュール</vt:lpstr>
      <vt:lpstr>1. pacemakerモジュール</vt:lpstr>
      <vt:lpstr>1. pacemakerモジュール</vt:lpstr>
      <vt:lpstr>1. pacemakerモジュール</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2017-06-28T11:01:01Z</dcterms:modified>
</cp:coreProperties>
</file>