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40"/>
  </p:notesMasterIdLst>
  <p:handoutMasterIdLst>
    <p:handoutMasterId r:id="rId41"/>
  </p:handoutMasterIdLst>
  <p:sldIdLst>
    <p:sldId id="262" r:id="rId2"/>
    <p:sldId id="267" r:id="rId3"/>
    <p:sldId id="282" r:id="rId4"/>
    <p:sldId id="320" r:id="rId5"/>
    <p:sldId id="321" r:id="rId6"/>
    <p:sldId id="357" r:id="rId7"/>
    <p:sldId id="358" r:id="rId8"/>
    <p:sldId id="366" r:id="rId9"/>
    <p:sldId id="367" r:id="rId10"/>
    <p:sldId id="376" r:id="rId11"/>
    <p:sldId id="326" r:id="rId12"/>
    <p:sldId id="327" r:id="rId13"/>
    <p:sldId id="345" r:id="rId14"/>
    <p:sldId id="377" r:id="rId15"/>
    <p:sldId id="332" r:id="rId16"/>
    <p:sldId id="333" r:id="rId17"/>
    <p:sldId id="351" r:id="rId18"/>
    <p:sldId id="352" r:id="rId19"/>
    <p:sldId id="378" r:id="rId20"/>
    <p:sldId id="334" r:id="rId21"/>
    <p:sldId id="335" r:id="rId22"/>
    <p:sldId id="353" r:id="rId23"/>
    <p:sldId id="369" r:id="rId24"/>
    <p:sldId id="368" r:id="rId25"/>
    <p:sldId id="354" r:id="rId26"/>
    <p:sldId id="370" r:id="rId27"/>
    <p:sldId id="372" r:id="rId28"/>
    <p:sldId id="379" r:id="rId29"/>
    <p:sldId id="336" r:id="rId30"/>
    <p:sldId id="337" r:id="rId31"/>
    <p:sldId id="355" r:id="rId32"/>
    <p:sldId id="356" r:id="rId33"/>
    <p:sldId id="380" r:id="rId34"/>
    <p:sldId id="373" r:id="rId35"/>
    <p:sldId id="374" r:id="rId36"/>
    <p:sldId id="383" r:id="rId37"/>
    <p:sldId id="381" r:id="rId38"/>
    <p:sldId id="266" r:id="rId39"/>
  </p:sldIdLst>
  <p:sldSz cx="9144000" cy="6858000" type="screen4x3"/>
  <p:notesSz cx="6735763" cy="9866313"/>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7"/>
          </p14:sldIdLst>
        </p14:section>
        <p14:section name="Table of Contents" id="{59A89450-AEA4-45E0-8308-B3F070CF45CB}">
          <p14:sldIdLst>
            <p14:sldId id="282"/>
          </p14:sldIdLst>
        </p14:section>
        <p14:section name="Body" id="{18FAE958-DF6E-4AAC-835E-E68BDECA82A9}">
          <p14:sldIdLst>
            <p14:sldId id="320"/>
            <p14:sldId id="321"/>
            <p14:sldId id="357"/>
            <p14:sldId id="358"/>
            <p14:sldId id="366"/>
            <p14:sldId id="367"/>
            <p14:sldId id="376"/>
            <p14:sldId id="326"/>
            <p14:sldId id="327"/>
            <p14:sldId id="345"/>
            <p14:sldId id="377"/>
            <p14:sldId id="332"/>
            <p14:sldId id="333"/>
            <p14:sldId id="351"/>
            <p14:sldId id="352"/>
            <p14:sldId id="378"/>
            <p14:sldId id="334"/>
            <p14:sldId id="335"/>
            <p14:sldId id="353"/>
            <p14:sldId id="369"/>
            <p14:sldId id="368"/>
            <p14:sldId id="354"/>
            <p14:sldId id="370"/>
            <p14:sldId id="372"/>
            <p14:sldId id="379"/>
            <p14:sldId id="336"/>
            <p14:sldId id="337"/>
            <p14:sldId id="355"/>
            <p14:sldId id="356"/>
            <p14:sldId id="380"/>
            <p14:sldId id="373"/>
            <p14:sldId id="374"/>
          </p14:sldIdLst>
        </p14:section>
        <p14:section name="Glossary" id="{F920323B-337C-4B18-9864-5D4CB8F2B2B1}">
          <p14:sldIdLst>
            <p14:sldId id="383"/>
          </p14:sldIdLst>
        </p14:section>
        <p14:section name="Revision History" id="{7900A6DE-EFCA-4E75-B778-EE1267864471}">
          <p14:sldIdLst>
            <p14:sldId id="381"/>
          </p14:sldIdLst>
        </p14:section>
        <p14:section name="Corporate Mark" id="{043BD1DC-881F-4DDA-BE71-3D4C881D9A5E}">
          <p14:sldIdLst>
            <p14:sldId id="266"/>
          </p14:sldIdLst>
        </p14:section>
      </p14:sectionLst>
    </p:ext>
    <p:ext uri="{EFAFB233-063F-42B5-8137-9DF3F51BA10A}">
      <p15:sldGuideLst xmlns:p15="http://schemas.microsoft.com/office/powerpoint/2012/main" xmlns="">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xmlns="">
        <p15:guide id="1" orient="horz" pos="3107">
          <p15:clr>
            <a:srgbClr val="A4A3A4"/>
          </p15:clr>
        </p15:guide>
        <p15:guide id="2"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62"/>
    <a:srgbClr val="0000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63" autoAdjust="0"/>
    <p:restoredTop sz="84589" autoAdjust="0"/>
  </p:normalViewPr>
  <p:slideViewPr>
    <p:cSldViewPr snapToGrid="0" snapToObjects="1">
      <p:cViewPr varScale="1">
        <p:scale>
          <a:sx n="95" d="100"/>
          <a:sy n="95" d="100"/>
        </p:scale>
        <p:origin x="-2010" y="-90"/>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 d="1"/>
        <a:sy n="1" d="1"/>
      </p:scale>
      <p:origin x="0" y="162"/>
    </p:cViewPr>
  </p:sorterViewPr>
  <p:notesViewPr>
    <p:cSldViewPr snapToGrid="0" snapToObjects="1">
      <p:cViewPr>
        <p:scale>
          <a:sx n="45" d="100"/>
          <a:sy n="45" d="100"/>
        </p:scale>
        <p:origin x="-4680" y="-1458"/>
      </p:cViewPr>
      <p:guideLst>
        <p:guide orient="horz" pos="3107"/>
        <p:guide pos="2122"/>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18831" cy="493316"/>
          </a:xfrm>
          <a:prstGeom prst="rect">
            <a:avLst/>
          </a:prstGeom>
        </p:spPr>
        <p:txBody>
          <a:bodyPr vert="horz" lIns="91426" tIns="45713" rIns="91426" bIns="45713"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15374" y="1"/>
            <a:ext cx="2918831" cy="493316"/>
          </a:xfrm>
          <a:prstGeom prst="rect">
            <a:avLst/>
          </a:prstGeom>
        </p:spPr>
        <p:txBody>
          <a:bodyPr vert="horz" lIns="91426" tIns="45713" rIns="91426" bIns="45713" rtlCol="0"/>
          <a:lstStyle>
            <a:lvl1pPr algn="r">
              <a:defRPr sz="1200"/>
            </a:lvl1pPr>
          </a:lstStyle>
          <a:p>
            <a:fld id="{D829EBEE-5DBD-45D0-BA62-80122688BEB8}" type="datetimeFigureOut">
              <a:rPr kumimoji="1" lang="ja-JP" altLang="en-US" smtClean="0">
                <a:ea typeface="メイリオ" panose="020B0604030504040204" pitchFamily="50" charset="-128"/>
              </a:rPr>
              <a:t>2017/12/7</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371286"/>
            <a:ext cx="2918831" cy="493316"/>
          </a:xfrm>
          <a:prstGeom prst="rect">
            <a:avLst/>
          </a:prstGeom>
        </p:spPr>
        <p:txBody>
          <a:bodyPr vert="horz" lIns="91426" tIns="45713" rIns="91426" bIns="45713"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15374" y="9371286"/>
            <a:ext cx="2918831" cy="493316"/>
          </a:xfrm>
          <a:prstGeom prst="rect">
            <a:avLst/>
          </a:prstGeom>
        </p:spPr>
        <p:txBody>
          <a:bodyPr vert="horz" lIns="91426" tIns="45713" rIns="91426" bIns="45713"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15374" y="1"/>
            <a:ext cx="2918831" cy="285884"/>
          </a:xfrm>
          <a:prstGeom prst="rect">
            <a:avLst/>
          </a:prstGeom>
        </p:spPr>
        <p:txBody>
          <a:bodyPr vert="horz" lIns="91426" tIns="45713" rIns="91426" bIns="45713" rtlCol="0"/>
          <a:lstStyle>
            <a:lvl1pPr algn="r">
              <a:defRPr sz="1000">
                <a:ea typeface="メイリオ" panose="020B0604030504040204" pitchFamily="50" charset="-128"/>
              </a:defRPr>
            </a:lvl1pPr>
          </a:lstStyle>
          <a:p>
            <a:fld id="{4B26993D-C081-44EB-B0F5-A9F467792B62}" type="datetimeFigureOut">
              <a:rPr lang="ja-JP" altLang="en-US" smtClean="0"/>
              <a:pPr/>
              <a:t>2017/12/7</a:t>
            </a:fld>
            <a:endParaRPr lang="ja-JP" altLang="en-US" dirty="0"/>
          </a:p>
        </p:txBody>
      </p:sp>
      <p:sp>
        <p:nvSpPr>
          <p:cNvPr id="7" name="スライド番号プレースホルダー 6"/>
          <p:cNvSpPr>
            <a:spLocks noGrp="1"/>
          </p:cNvSpPr>
          <p:nvPr>
            <p:ph type="sldNum" sz="quarter" idx="5"/>
          </p:nvPr>
        </p:nvSpPr>
        <p:spPr>
          <a:xfrm>
            <a:off x="3815374" y="9581235"/>
            <a:ext cx="2918831" cy="285884"/>
          </a:xfrm>
          <a:prstGeom prst="rect">
            <a:avLst/>
          </a:prstGeom>
        </p:spPr>
        <p:txBody>
          <a:bodyPr vert="horz" lIns="91426" tIns="45713" rIns="91426" bIns="45713"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03288" y="428625"/>
            <a:ext cx="4929187" cy="3698875"/>
          </a:xfrm>
          <a:prstGeom prst="rect">
            <a:avLst/>
          </a:prstGeom>
          <a:noFill/>
          <a:ln w="12700">
            <a:solidFill>
              <a:prstClr val="black"/>
            </a:solidFill>
          </a:ln>
        </p:spPr>
        <p:txBody>
          <a:bodyPr vert="horz" lIns="90644" tIns="45322" rIns="90644" bIns="45322" rtlCol="0" anchor="ctr"/>
          <a:lstStyle/>
          <a:p>
            <a:endParaRPr lang="ja-JP" altLang="en-US"/>
          </a:p>
        </p:txBody>
      </p:sp>
      <p:sp>
        <p:nvSpPr>
          <p:cNvPr id="9" name="ノート プレースホルダー 8"/>
          <p:cNvSpPr>
            <a:spLocks noGrp="1"/>
          </p:cNvSpPr>
          <p:nvPr>
            <p:ph type="body" sz="quarter" idx="3"/>
          </p:nvPr>
        </p:nvSpPr>
        <p:spPr>
          <a:xfrm>
            <a:off x="90639" y="4288261"/>
            <a:ext cx="6554486" cy="5181648"/>
          </a:xfrm>
          <a:prstGeom prst="rect">
            <a:avLst/>
          </a:prstGeom>
        </p:spPr>
        <p:txBody>
          <a:bodyPr vert="horz" lIns="0" tIns="45322" rIns="0" bIns="45322"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3657999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3288" y="428625"/>
            <a:ext cx="4929187" cy="3698875"/>
          </a:xfrm>
        </p:spPr>
      </p:sp>
      <p:sp>
        <p:nvSpPr>
          <p:cNvPr id="3" name="ノート プレースホルダー 2"/>
          <p:cNvSpPr>
            <a:spLocks noGrp="1"/>
          </p:cNvSpPr>
          <p:nvPr>
            <p:ph type="body" idx="1"/>
          </p:nvPr>
        </p:nvSpPr>
        <p:spPr/>
        <p:txBody>
          <a:bodyPr/>
          <a:lstStyle/>
          <a:p>
            <a:r>
              <a:rPr kumimoji="1" lang="ja-JP" altLang="en-US" dirty="0" smtClean="0"/>
              <a:t>＃本スライドの活用について</a:t>
            </a:r>
          </a:p>
          <a:p>
            <a:endParaRPr kumimoji="1" lang="ja-JP" altLang="en-US" dirty="0" smtClean="0"/>
          </a:p>
          <a:p>
            <a:r>
              <a:rPr kumimoji="1" lang="en-US" altLang="ja-JP" dirty="0" smtClean="0"/>
              <a:t>NEC</a:t>
            </a:r>
            <a:r>
              <a:rPr kumimoji="1" lang="ja-JP" altLang="en-US" dirty="0" smtClean="0"/>
              <a:t>グループのブランドステートメント「</a:t>
            </a:r>
            <a:r>
              <a:rPr kumimoji="1" lang="en-US" altLang="ja-JP" dirty="0" smtClean="0"/>
              <a:t>Orchestrating a brighter world</a:t>
            </a:r>
            <a:r>
              <a:rPr kumimoji="1" lang="ja-JP" altLang="en-US" dirty="0" smtClean="0"/>
              <a:t>」は、ステークホルダーへの約束として、</a:t>
            </a:r>
            <a:r>
              <a:rPr kumimoji="1" lang="en-US" altLang="ja-JP" dirty="0" smtClean="0"/>
              <a:t>NEC</a:t>
            </a:r>
            <a:r>
              <a:rPr kumimoji="1" lang="ja-JP" altLang="en-US" dirty="0" smtClean="0"/>
              <a:t>グループの企業姿勢、実現したい世界観と、それに対する自らの「行動・能力」を表現したものです。</a:t>
            </a:r>
          </a:p>
          <a:p>
            <a:endParaRPr kumimoji="1" lang="ja-JP" altLang="en-US" dirty="0" smtClean="0"/>
          </a:p>
          <a:p>
            <a:r>
              <a:rPr kumimoji="1" lang="ja-JP" altLang="en-US" dirty="0" smtClean="0"/>
              <a:t>社外向け発信活動においては、必ず表紙の次ページに本スライドを挿入し、ブランドステートメントとともにどんなストーリーを展開するかを説明するように心掛けてください。</a:t>
            </a:r>
          </a:p>
          <a:p>
            <a:endParaRPr kumimoji="1" lang="ja-JP" altLang="en-US" dirty="0" smtClean="0"/>
          </a:p>
          <a:p>
            <a:r>
              <a:rPr kumimoji="1" lang="ja-JP" altLang="en-US" dirty="0" smtClean="0"/>
              <a:t>＜セリフ例＞</a:t>
            </a:r>
            <a:r>
              <a:rPr kumimoji="1" lang="en-US" altLang="ja-JP" dirty="0" smtClean="0"/>
              <a:t>-----</a:t>
            </a:r>
          </a:p>
          <a:p>
            <a:r>
              <a:rPr kumimoji="1" lang="ja-JP" altLang="en-US" dirty="0" smtClean="0"/>
              <a:t>私たち</a:t>
            </a:r>
            <a:r>
              <a:rPr kumimoji="1" lang="en-US" altLang="ja-JP" dirty="0" smtClean="0"/>
              <a:t>NEC</a:t>
            </a:r>
            <a:r>
              <a:rPr kumimoji="1" lang="ja-JP" altLang="en-US" dirty="0" smtClean="0"/>
              <a:t>グループは、お客さまや社会と共創して、社会価値を創造していきます。</a:t>
            </a:r>
          </a:p>
          <a:p>
            <a:r>
              <a:rPr kumimoji="1" lang="ja-JP" altLang="en-US" dirty="0" smtClean="0"/>
              <a:t>人が生きる、豊かに生きる、そして明るい未来につなげていくために。</a:t>
            </a:r>
          </a:p>
          <a:p>
            <a:r>
              <a:rPr kumimoji="1" lang="ja-JP" altLang="en-US" dirty="0" smtClean="0"/>
              <a:t>これをブランドステートメント「</a:t>
            </a:r>
            <a:r>
              <a:rPr kumimoji="1" lang="en-US" altLang="ja-JP" dirty="0" smtClean="0"/>
              <a:t>Orchestrating a brighter world</a:t>
            </a:r>
            <a:r>
              <a:rPr kumimoji="1" lang="ja-JP" altLang="en-US" dirty="0" smtClean="0"/>
              <a:t>」としました。</a:t>
            </a:r>
          </a:p>
          <a:p>
            <a:r>
              <a:rPr kumimoji="1" lang="en-US" altLang="ja-JP" dirty="0" smtClean="0"/>
              <a:t>NEC</a:t>
            </a:r>
            <a:r>
              <a:rPr kumimoji="1" lang="ja-JP" altLang="en-US" dirty="0" smtClean="0"/>
              <a:t>グループが目指しているこの方向性の中で、本日は、○○○を実現する具体的な取り組み（ソリューション、サービス、技術）についてご説明します。</a:t>
            </a:r>
          </a:p>
          <a:p>
            <a:r>
              <a:rPr kumimoji="1" lang="en-US" altLang="ja-JP" dirty="0" smtClean="0"/>
              <a:t>-----------------</a:t>
            </a:r>
          </a:p>
          <a:p>
            <a:endParaRPr kumimoji="1" lang="en-US" altLang="ja-JP" dirty="0" smtClean="0"/>
          </a:p>
          <a:p>
            <a:r>
              <a:rPr kumimoji="1" lang="en-US" altLang="ja-JP" dirty="0" smtClean="0"/>
              <a:t>※</a:t>
            </a:r>
            <a:r>
              <a:rPr kumimoji="1" lang="ja-JP" altLang="en-US" dirty="0" smtClean="0"/>
              <a:t>そのほか、言葉に込めた意味、マークデザインに込めた意味については、「</a:t>
            </a:r>
            <a:r>
              <a:rPr kumimoji="1" lang="en-US" altLang="ja-JP" dirty="0" smtClean="0"/>
              <a:t>NEC Brand Principles</a:t>
            </a:r>
            <a:r>
              <a:rPr kumimoji="1" lang="ja-JP" altLang="en-US" dirty="0" smtClean="0"/>
              <a:t>」で確認してください。</a:t>
            </a:r>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a:t>
            </a:fld>
            <a:endParaRPr lang="ja-JP" altLang="en-US" dirty="0"/>
          </a:p>
        </p:txBody>
      </p:sp>
    </p:spTree>
    <p:extLst>
      <p:ext uri="{BB962C8B-B14F-4D97-AF65-F5344CB8AC3E}">
        <p14:creationId xmlns:p14="http://schemas.microsoft.com/office/powerpoint/2010/main" val="4198408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6</a:t>
            </a:fld>
            <a:endParaRPr lang="ja-JP" altLang="en-US" dirty="0"/>
          </a:p>
        </p:txBody>
      </p:sp>
    </p:spTree>
    <p:extLst>
      <p:ext uri="{BB962C8B-B14F-4D97-AF65-F5344CB8AC3E}">
        <p14:creationId xmlns:p14="http://schemas.microsoft.com/office/powerpoint/2010/main" val="2350767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13</a:t>
            </a:fld>
            <a:endParaRPr lang="ja-JP" altLang="en-US" dirty="0"/>
          </a:p>
        </p:txBody>
      </p:sp>
    </p:spTree>
    <p:extLst>
      <p:ext uri="{BB962C8B-B14F-4D97-AF65-F5344CB8AC3E}">
        <p14:creationId xmlns:p14="http://schemas.microsoft.com/office/powerpoint/2010/main" val="1304199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smtClean="0"/>
              <a:t>@Deprecated annotation</a:t>
            </a:r>
            <a:r>
              <a:rPr lang="en-US" dirty="0" smtClean="0"/>
              <a:t> </a:t>
            </a:r>
            <a:endParaRPr lang="en-US" sz="1400" b="1" dirty="0" smtClean="0"/>
          </a:p>
          <a:p>
            <a:pPr marL="468000" lvl="3" indent="0">
              <a:buNone/>
            </a:pPr>
            <a:r>
              <a:rPr lang="en-US" sz="1400" dirty="0" smtClean="0"/>
              <a:t>The primary purpose of enhancing the @Deprecated annotation is to provide finer-grained information to tools about the deprecation status of an API. It is used to mark an API in a way that is recorded in the class file and is available at runtime. This allows various tools, such as </a:t>
            </a:r>
            <a:r>
              <a:rPr lang="en-US" sz="1400" i="1" dirty="0" err="1" smtClean="0"/>
              <a:t>javac</a:t>
            </a:r>
            <a:r>
              <a:rPr lang="en-US" sz="1400" dirty="0" smtClean="0"/>
              <a:t>, to detect and flag usage of deprecated APIs. This can be applied to any module, class, method, or member declaration.</a:t>
            </a:r>
            <a:endParaRPr lang="en-US" b="0" dirty="0" smtClean="0"/>
          </a:p>
          <a:p>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16</a:t>
            </a:fld>
            <a:endParaRPr lang="ja-JP" altLang="en-US" dirty="0"/>
          </a:p>
        </p:txBody>
      </p:sp>
    </p:spTree>
    <p:extLst>
      <p:ext uri="{BB962C8B-B14F-4D97-AF65-F5344CB8AC3E}">
        <p14:creationId xmlns:p14="http://schemas.microsoft.com/office/powerpoint/2010/main" val="1790660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smtClean="0"/>
              <a:t>@deprecated </a:t>
            </a:r>
            <a:r>
              <a:rPr lang="en-US" b="1" dirty="0" err="1" smtClean="0"/>
              <a:t>javadoc</a:t>
            </a:r>
            <a:r>
              <a:rPr lang="en-US" b="1" dirty="0" smtClean="0"/>
              <a:t> tag</a:t>
            </a:r>
            <a:endParaRPr lang="en-US" sz="1400" dirty="0" smtClean="0"/>
          </a:p>
          <a:p>
            <a:pPr marL="468000" lvl="3" indent="0">
              <a:buNone/>
            </a:pPr>
            <a:r>
              <a:rPr lang="en-US" sz="1400" dirty="0" smtClean="0"/>
              <a:t>The @deprecated </a:t>
            </a:r>
            <a:r>
              <a:rPr lang="en-US" sz="1400" dirty="0" err="1" smtClean="0"/>
              <a:t>javadoc</a:t>
            </a:r>
            <a:r>
              <a:rPr lang="en-US" sz="1400" dirty="0" smtClean="0"/>
              <a:t> tag provides descriptive text, rationale, and information and links to replacement APIs if there are any. It is used to indicate that the deprecated API should no longer be used. This is valid in all class, method, or field documentation comments.</a:t>
            </a:r>
          </a:p>
          <a:p>
            <a:pPr marL="468000" lvl="3" indent="0">
              <a:buNone/>
            </a:pPr>
            <a:r>
              <a:rPr lang="en-US" sz="1400" dirty="0" smtClean="0"/>
              <a:t>When using the @deprecated tag, it must be followed by a space or newline. Explanation and replacement information of the deprecated API should be included in the paragraph following the tag. The existing </a:t>
            </a:r>
            <a:r>
              <a:rPr lang="en-US" sz="1400" i="1" dirty="0" smtClean="0"/>
              <a:t>@see </a:t>
            </a:r>
            <a:r>
              <a:rPr lang="en-US" sz="1400" dirty="0" smtClean="0"/>
              <a:t>and </a:t>
            </a:r>
            <a:r>
              <a:rPr lang="en-US" sz="1400" i="1" dirty="0" smtClean="0"/>
              <a:t>@link</a:t>
            </a:r>
            <a:r>
              <a:rPr lang="en-US" sz="1400" dirty="0" smtClean="0"/>
              <a:t> tags may be used to reference replacement information. If @Deprecated annotation is not used with this tag, a warning is generated.</a:t>
            </a:r>
          </a:p>
          <a:p>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18</a:t>
            </a:fld>
            <a:endParaRPr lang="ja-JP" altLang="en-US" dirty="0"/>
          </a:p>
        </p:txBody>
      </p:sp>
    </p:spTree>
    <p:extLst>
      <p:ext uri="{BB962C8B-B14F-4D97-AF65-F5344CB8AC3E}">
        <p14:creationId xmlns:p14="http://schemas.microsoft.com/office/powerpoint/2010/main" val="3114284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22</a:t>
            </a:fld>
            <a:endParaRPr lang="ja-JP" altLang="en-US" dirty="0"/>
          </a:p>
        </p:txBody>
      </p:sp>
    </p:spTree>
    <p:extLst>
      <p:ext uri="{BB962C8B-B14F-4D97-AF65-F5344CB8AC3E}">
        <p14:creationId xmlns:p14="http://schemas.microsoft.com/office/powerpoint/2010/main" val="1911042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23</a:t>
            </a:fld>
            <a:endParaRPr lang="ja-JP" altLang="en-US" dirty="0"/>
          </a:p>
        </p:txBody>
      </p:sp>
    </p:spTree>
    <p:extLst>
      <p:ext uri="{BB962C8B-B14F-4D97-AF65-F5344CB8AC3E}">
        <p14:creationId xmlns:p14="http://schemas.microsoft.com/office/powerpoint/2010/main" val="495658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32</a:t>
            </a:fld>
            <a:endParaRPr lang="ja-JP" altLang="en-US" dirty="0"/>
          </a:p>
        </p:txBody>
      </p:sp>
    </p:spTree>
    <p:extLst>
      <p:ext uri="{BB962C8B-B14F-4D97-AF65-F5344CB8AC3E}">
        <p14:creationId xmlns:p14="http://schemas.microsoft.com/office/powerpoint/2010/main" val="34833829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2986499"/>
            <a:ext cx="8784000" cy="647664"/>
          </a:xfrm>
        </p:spPr>
        <p:txBody>
          <a:bodyPr anchor="b" anchorCtr="0">
            <a:spAutoFit/>
          </a:bodyPr>
          <a:lstStyle>
            <a:lvl1pP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white)">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23358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12640"/>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white)">
    <p:bg bwMode="gray">
      <p:bgPr>
        <a:solidFill>
          <a:schemeClr val="bg1"/>
        </a:solidFill>
        <a:effectLst/>
      </p:bgPr>
    </p:bg>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white)">
    <p:bg bwMode="gray">
      <p:bgPr>
        <a:solidFill>
          <a:schemeClr val="bg1"/>
        </a:solidFill>
        <a:effectLst/>
      </p:bgPr>
    </p:bg>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d 1 line &amp; Content(white)">
    <p:bg bwMode="gray">
      <p:bgPr>
        <a:solidFill>
          <a:schemeClr val="bg1"/>
        </a:solidFill>
        <a:effectLst/>
      </p:bgPr>
    </p:bg>
    <p:spTree>
      <p:nvGrpSpPr>
        <p:cNvPr id="1" name=""/>
        <p:cNvGrpSpPr/>
        <p:nvPr/>
      </p:nvGrpSpPr>
      <p:grpSpPr>
        <a:xfrm>
          <a:off x="0" y="0"/>
          <a:ext cx="0" cy="0"/>
          <a:chOff x="0" y="0"/>
          <a:chExt cx="0" cy="0"/>
        </a:xfrm>
      </p:grpSpPr>
      <p:pic>
        <p:nvPicPr>
          <p:cNvPr id="102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lt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ad 2 lines &amp; Content(white)">
    <p:bg bwMode="gray">
      <p:bgPr>
        <a:solidFill>
          <a:schemeClr val="bg1"/>
        </a:solidFill>
        <a:effectLst/>
      </p:bgPr>
    </p:bg>
    <p:spTree>
      <p:nvGrpSpPr>
        <p:cNvPr id="1" name=""/>
        <p:cNvGrpSpPr/>
        <p:nvPr/>
      </p:nvGrpSpPr>
      <p:grpSpPr>
        <a:xfrm>
          <a:off x="0" y="0"/>
          <a:ext cx="0" cy="0"/>
          <a:chOff x="0" y="0"/>
          <a:chExt cx="0" cy="0"/>
        </a:xfrm>
      </p:grpSpPr>
      <p:pic>
        <p:nvPicPr>
          <p:cNvPr id="7"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lt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white)">
    <p:bg bwMode="gray">
      <p:bgPr>
        <a:solidFill>
          <a:schemeClr val="bg1"/>
        </a:solidFill>
        <a:effectLst/>
      </p:bgPr>
    </p:bg>
    <p:spTree>
      <p:nvGrpSpPr>
        <p:cNvPr id="1" name=""/>
        <p:cNvGrpSpPr/>
        <p:nvPr/>
      </p:nvGrpSpPr>
      <p:grpSpPr>
        <a:xfrm>
          <a:off x="0" y="0"/>
          <a:ext cx="0" cy="0"/>
          <a:chOff x="0" y="0"/>
          <a:chExt cx="0" cy="0"/>
        </a:xfrm>
      </p:grpSpPr>
      <p:pic>
        <p:nvPicPr>
          <p:cNvPr id="10"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p:nvSpPr>
        <p:spPr bwMode="black">
          <a:xfrm>
            <a:off x="168810" y="6597840"/>
            <a:ext cx="684000" cy="234000"/>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9" name="Credit"/>
          <p:cNvSpPr txBox="1"/>
          <p:nvPr/>
        </p:nvSpPr>
        <p:spPr bwMode="black">
          <a:xfrm>
            <a:off x="740595" y="6597840"/>
            <a:ext cx="262604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mn-ea"/>
                <a:cs typeface="+mn-cs"/>
              </a:rPr>
              <a:t>© NEC Communication</a:t>
            </a:r>
            <a:r>
              <a:rPr kumimoji="1" lang="ja-JP" altLang="en-US" sz="900" b="0" i="0" u="none" strike="noStrike" kern="1200" cap="none" spc="0" normalizeH="0" baseline="0" noProof="0" dirty="0" smtClean="0">
                <a:ln>
                  <a:noFill/>
                </a:ln>
                <a:solidFill>
                  <a:srgbClr val="FFFFFF"/>
                </a:solidFill>
                <a:effectLst/>
                <a:uLnTx/>
                <a:uFillTx/>
                <a:latin typeface="+mn-lt"/>
                <a:ea typeface="+mn-ea"/>
                <a:cs typeface="+mn-cs"/>
              </a:rPr>
              <a:t> </a:t>
            </a:r>
            <a:r>
              <a:rPr kumimoji="1" lang="en-US" altLang="ja-JP" sz="900" b="0" i="0" u="none" strike="noStrike" kern="1200" cap="none" spc="0" normalizeH="0" baseline="0" noProof="0" dirty="0" smtClean="0">
                <a:ln>
                  <a:noFill/>
                </a:ln>
                <a:solidFill>
                  <a:srgbClr val="FFFFFF"/>
                </a:solidFill>
                <a:effectLst/>
                <a:uLnTx/>
                <a:uFillTx/>
                <a:latin typeface="+mn-lt"/>
                <a:ea typeface="+mn-ea"/>
                <a:cs typeface="+mn-cs"/>
              </a:rPr>
              <a:t>Systems,</a:t>
            </a:r>
            <a:r>
              <a:rPr kumimoji="1" lang="ja-JP" altLang="en-US" sz="900" b="0" i="0" u="none" strike="noStrike" kern="1200" cap="none" spc="0" normalizeH="0" baseline="0" noProof="0" dirty="0" smtClean="0">
                <a:ln>
                  <a:noFill/>
                </a:ln>
                <a:solidFill>
                  <a:srgbClr val="FFFFFF"/>
                </a:solidFill>
                <a:effectLst/>
                <a:uLnTx/>
                <a:uFillTx/>
                <a:latin typeface="+mn-lt"/>
                <a:ea typeface="+mn-ea"/>
                <a:cs typeface="+mn-cs"/>
              </a:rPr>
              <a:t> </a:t>
            </a:r>
            <a:r>
              <a:rPr kumimoji="1" lang="en-US" altLang="ja-JP" sz="900" b="0" i="0" u="none" strike="noStrike" kern="1200" cap="none" spc="0" normalizeH="0" baseline="0" noProof="0" dirty="0" smtClean="0">
                <a:ln>
                  <a:noFill/>
                </a:ln>
                <a:solidFill>
                  <a:srgbClr val="FFFFFF"/>
                </a:solidFill>
                <a:effectLst/>
                <a:uLnTx/>
                <a:uFillTx/>
                <a:latin typeface="+mn-lt"/>
                <a:ea typeface="+mn-ea"/>
                <a:cs typeface="+mn-cs"/>
              </a:rPr>
              <a:t>Ltd. 2017</a:t>
            </a:r>
          </a:p>
        </p:txBody>
      </p:sp>
      <p:sp>
        <p:nvSpPr>
          <p:cNvPr id="10" name="Confidential"/>
          <p:cNvSpPr txBox="1"/>
          <p:nvPr/>
        </p:nvSpPr>
        <p:spPr bwMode="black">
          <a:xfrm>
            <a:off x="3819727" y="6597840"/>
            <a:ext cx="153279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mn-ea"/>
                <a:cs typeface="+mn-cs"/>
              </a:rPr>
              <a:t>NCOS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704" r:id="rId2"/>
    <p:sldLayoutId id="2147483682" r:id="rId3"/>
    <p:sldLayoutId id="2147483681" r:id="rId4"/>
    <p:sldLayoutId id="2147483699" r:id="rId5"/>
    <p:sldLayoutId id="2147483670" r:id="rId6"/>
    <p:sldLayoutId id="2147483672" r:id="rId7"/>
    <p:sldLayoutId id="2147483695" r:id="rId8"/>
    <p:sldLayoutId id="2147483673" r:id="rId9"/>
    <p:sldLayoutId id="2147483674" r:id="rId10"/>
    <p:sldLayoutId id="2147483693"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tx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avaworld.com/article/3198904/learn-java/java-9s-other-new-enhancements-part-6-concurrency.html" TargetMode="External"/><Relationship Id="rId2" Type="http://schemas.openxmlformats.org/officeDocument/2006/relationships/hyperlink" Target="http://javasampleapproach.com/java/java-9/java-9-flow-api-reactive-streams" TargetMode="External"/><Relationship Id="rId1" Type="http://schemas.openxmlformats.org/officeDocument/2006/relationships/slideLayout" Target="../slideLayouts/slideLayout6.xml"/><Relationship Id="rId6" Type="http://schemas.openxmlformats.org/officeDocument/2006/relationships/hyperlink" Target="http://openjdk.java.net/jeps/266" TargetMode="External"/><Relationship Id="rId5" Type="http://schemas.openxmlformats.org/officeDocument/2006/relationships/hyperlink" Target="http://iteratrlearning.com/java9/2016/09/13/java9-timeouts-completablefutures.html" TargetMode="External"/><Relationship Id="rId4" Type="http://schemas.openxmlformats.org/officeDocument/2006/relationships/hyperlink" Target="https://www.voxxed.com/2016/10/java-9-series-concurrency-updat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openjdk.java.net/jeps/213" TargetMode="External"/><Relationship Id="rId2" Type="http://schemas.openxmlformats.org/officeDocument/2006/relationships/hyperlink" Target="https://docs.oracle.com/javase/9/language/toc.htm#JSLAN-GUID-16A5183A-DC0D-4A96-B9D8-AAC9671222DD"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openjdk.java.net/jeps/277" TargetMode="External"/><Relationship Id="rId2" Type="http://schemas.openxmlformats.org/officeDocument/2006/relationships/hyperlink" Target="https://docs.oracle.com/javase/9/core/enhanced-deprecation1.htm#JSCOR-GUID-23B13A9E-2727-42DC-B03A-E374B3C4CE96"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www.javaworld.com/article/3176874/java-language/java-9s-other-new-enhancements-part-3.html" TargetMode="External"/><Relationship Id="rId2" Type="http://schemas.openxmlformats.org/officeDocument/2006/relationships/hyperlink" Target="http://iteratrlearning.com/java/2017/03/12/java9-process-api.html" TargetMode="External"/><Relationship Id="rId1" Type="http://schemas.openxmlformats.org/officeDocument/2006/relationships/slideLayout" Target="../slideLayouts/slideLayout6.xml"/><Relationship Id="rId5" Type="http://schemas.openxmlformats.org/officeDocument/2006/relationships/hyperlink" Target="http://openjdk.java.net/jeps/102" TargetMode="External"/><Relationship Id="rId4" Type="http://schemas.openxmlformats.org/officeDocument/2006/relationships/hyperlink" Target="https://docs.oracle.com/javase/9/core/process-api1.htm#JSCOR-GUID-6FAB2491-FD4E-42B4-A883-DCD181A1CE3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openjdk.java.net/jeps/259" TargetMode="External"/><Relationship Id="rId2" Type="http://schemas.openxmlformats.org/officeDocument/2006/relationships/hyperlink" Target="https://www.javaworld.com/article/3188289/core-java/java-9s-other-new-enhancements-part-5-stack-walking-api.html"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openjdk.java.net/projects/jdk9/" TargetMode="External"/><Relationship Id="rId2" Type="http://schemas.openxmlformats.org/officeDocument/2006/relationships/hyperlink" Target="http://blog.takipi.com/5-features-in-java-9-that-will-change-how-you-develop-software-and-2-that-wont/"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a:xfrm>
            <a:off x="179513" y="2819626"/>
            <a:ext cx="8784000" cy="836571"/>
          </a:xfrm>
        </p:spPr>
        <p:txBody>
          <a:bodyPr/>
          <a:lstStyle/>
          <a:p>
            <a:r>
              <a:rPr lang="en-US" altLang="ja-JP" dirty="0" smtClean="0"/>
              <a:t>Java 9 Features – Part </a:t>
            </a:r>
            <a:r>
              <a:rPr lang="en-US" altLang="ja-JP" dirty="0"/>
              <a:t>2</a:t>
            </a:r>
            <a:br>
              <a:rPr lang="en-US" altLang="ja-JP" dirty="0"/>
            </a:br>
            <a:r>
              <a:rPr lang="en-US" sz="2000" dirty="0"/>
              <a:t>New and Updated Features</a:t>
            </a:r>
            <a:endParaRPr kumimoji="1" lang="ja-JP" altLang="en-US" sz="2000" dirty="0"/>
          </a:p>
        </p:txBody>
      </p:sp>
      <p:sp>
        <p:nvSpPr>
          <p:cNvPr id="13" name="テキスト プレースホルダー 12"/>
          <p:cNvSpPr>
            <a:spLocks noGrp="1"/>
          </p:cNvSpPr>
          <p:nvPr>
            <p:ph type="body" sz="quarter" idx="10"/>
          </p:nvPr>
        </p:nvSpPr>
        <p:spPr>
          <a:xfrm>
            <a:off x="179513" y="4032000"/>
            <a:ext cx="6552727" cy="1143903"/>
          </a:xfrm>
        </p:spPr>
        <p:txBody>
          <a:bodyPr/>
          <a:lstStyle/>
          <a:p>
            <a:r>
              <a:rPr lang="en-US" altLang="ja-JP" dirty="0"/>
              <a:t>Global Delivery Center Philippines</a:t>
            </a:r>
          </a:p>
          <a:p>
            <a:r>
              <a:rPr lang="en-US" altLang="ja-JP" dirty="0"/>
              <a:t>NEC Telecom Software Philippines, Inc.</a:t>
            </a:r>
          </a:p>
          <a:p>
            <a:r>
              <a:rPr lang="en-US" altLang="ja-JP" smtClean="0"/>
              <a:t>December 6, 2017</a:t>
            </a:r>
            <a:endParaRPr lang="ja-JP" altLang="en-US" dirty="0"/>
          </a:p>
        </p:txBody>
      </p:sp>
      <p:sp>
        <p:nvSpPr>
          <p:cNvPr id="11" name="Text Box 7"/>
          <p:cNvSpPr txBox="1">
            <a:spLocks noChangeArrowheads="1"/>
          </p:cNvSpPr>
          <p:nvPr/>
        </p:nvSpPr>
        <p:spPr bwMode="ltGray">
          <a:xfrm>
            <a:off x="7135998" y="841705"/>
            <a:ext cx="2160935"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ctr"/>
            <a:r>
              <a:rPr lang="en-US" altLang="ja-JP" sz="1050" dirty="0" smtClean="0">
                <a:solidFill>
                  <a:schemeClr val="accent2"/>
                </a:solidFill>
                <a:latin typeface="+mn-ea"/>
                <a:ea typeface="+mn-ea"/>
              </a:rPr>
              <a:t>【NCOS Internal </a:t>
            </a:r>
            <a:r>
              <a:rPr lang="en-US" altLang="ja-JP" sz="1050" dirty="0">
                <a:solidFill>
                  <a:schemeClr val="accent2"/>
                </a:solidFill>
                <a:latin typeface="+mn-ea"/>
                <a:ea typeface="+mn-ea"/>
              </a:rPr>
              <a:t>Use Only</a:t>
            </a:r>
            <a:r>
              <a:rPr lang="en-US" altLang="ja-JP" sz="1050" dirty="0" smtClean="0">
                <a:solidFill>
                  <a:schemeClr val="accent2"/>
                </a:solidFill>
                <a:latin typeface="+mn-ea"/>
                <a:ea typeface="+mn-ea"/>
              </a:rPr>
              <a:t>】</a:t>
            </a:r>
            <a:endParaRPr lang="en-US" altLang="ja-JP" sz="1050" dirty="0">
              <a:solidFill>
                <a:schemeClr val="accent2"/>
              </a:solidFill>
              <a:latin typeface="+mn-ea"/>
              <a:ea typeface="+mn-ea"/>
            </a:endParaRP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Concurrency Updates</a:t>
            </a:r>
          </a:p>
        </p:txBody>
      </p:sp>
      <p:sp>
        <p:nvSpPr>
          <p:cNvPr id="3" name="Content Placeholder 2"/>
          <p:cNvSpPr>
            <a:spLocks noGrp="1"/>
          </p:cNvSpPr>
          <p:nvPr>
            <p:ph sz="quarter" idx="10"/>
          </p:nvPr>
        </p:nvSpPr>
        <p:spPr/>
        <p:txBody>
          <a:bodyPr>
            <a:normAutofit/>
          </a:bodyPr>
          <a:lstStyle/>
          <a:p>
            <a:r>
              <a:rPr lang="en-US" dirty="0" smtClean="0"/>
              <a:t>References</a:t>
            </a:r>
          </a:p>
          <a:p>
            <a:pPr lvl="1"/>
            <a:r>
              <a:rPr lang="en-US" dirty="0">
                <a:hlinkClick r:id="rId2"/>
              </a:rPr>
              <a:t>http://</a:t>
            </a:r>
            <a:r>
              <a:rPr lang="en-US" dirty="0" smtClean="0">
                <a:hlinkClick r:id="rId2"/>
              </a:rPr>
              <a:t>javasampleapproach.com/java/java-9/java-9-flow-api-reactive-streams</a:t>
            </a:r>
            <a:endParaRPr lang="en-US" dirty="0" smtClean="0"/>
          </a:p>
          <a:p>
            <a:pPr lvl="1"/>
            <a:r>
              <a:rPr lang="en-US" dirty="0">
                <a:hlinkClick r:id="rId3"/>
              </a:rPr>
              <a:t>https://</a:t>
            </a:r>
            <a:r>
              <a:rPr lang="en-US" dirty="0" smtClean="0">
                <a:hlinkClick r:id="rId3"/>
              </a:rPr>
              <a:t>www.javaworld.com/article/3198904/learn-java/java-9s-other-new-enhancements-part-6-concurrency.html</a:t>
            </a:r>
            <a:endParaRPr lang="en-US" dirty="0" smtClean="0"/>
          </a:p>
          <a:p>
            <a:pPr lvl="1"/>
            <a:r>
              <a:rPr lang="en-US" dirty="0">
                <a:hlinkClick r:id="rId4"/>
              </a:rPr>
              <a:t>https://www.voxxed.com/2016/10/java-9-series-concurrency-updates</a:t>
            </a:r>
            <a:r>
              <a:rPr lang="en-US" dirty="0" smtClean="0">
                <a:hlinkClick r:id="rId4"/>
              </a:rPr>
              <a:t>/</a:t>
            </a:r>
            <a:endParaRPr lang="en-US" dirty="0" smtClean="0"/>
          </a:p>
          <a:p>
            <a:pPr lvl="1"/>
            <a:r>
              <a:rPr lang="en-US" dirty="0">
                <a:hlinkClick r:id="rId5"/>
              </a:rPr>
              <a:t>http://</a:t>
            </a:r>
            <a:r>
              <a:rPr lang="en-US" dirty="0" smtClean="0">
                <a:hlinkClick r:id="rId5"/>
              </a:rPr>
              <a:t>iteratrlearning.com/java9/2016/09/13/java9-timeouts-completablefutures.html</a:t>
            </a:r>
            <a:endParaRPr lang="en-US" dirty="0" smtClean="0"/>
          </a:p>
          <a:p>
            <a:pPr lvl="1"/>
            <a:r>
              <a:rPr lang="en-US" dirty="0" smtClean="0">
                <a:hlinkClick r:id="rId6"/>
              </a:rPr>
              <a:t>http</a:t>
            </a:r>
            <a:r>
              <a:rPr lang="en-US" dirty="0">
                <a:hlinkClick r:id="rId6"/>
              </a:rPr>
              <a:t>://</a:t>
            </a:r>
            <a:r>
              <a:rPr lang="en-US" dirty="0" smtClean="0">
                <a:hlinkClick r:id="rId6"/>
              </a:rPr>
              <a:t>openjdk.java.net/jeps/266</a:t>
            </a:r>
            <a:endParaRPr lang="en-US" dirty="0" smtClean="0"/>
          </a:p>
          <a:p>
            <a:pPr lvl="1"/>
            <a:endParaRPr lang="en-US" dirty="0" smtClean="0"/>
          </a:p>
          <a:p>
            <a:pPr lvl="1"/>
            <a:endParaRPr lang="en-US" dirty="0" smtClean="0"/>
          </a:p>
          <a:p>
            <a:pPr lvl="1"/>
            <a:endParaRPr lang="en-US" dirty="0"/>
          </a:p>
          <a:p>
            <a:endParaRPr lang="en-US" dirty="0" smtClean="0"/>
          </a:p>
        </p:txBody>
      </p:sp>
    </p:spTree>
    <p:extLst>
      <p:ext uri="{BB962C8B-B14F-4D97-AF65-F5344CB8AC3E}">
        <p14:creationId xmlns:p14="http://schemas.microsoft.com/office/powerpoint/2010/main" val="3109742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9388" y="2983517"/>
            <a:ext cx="8784000" cy="528794"/>
          </a:xfrm>
        </p:spPr>
        <p:txBody>
          <a:bodyPr/>
          <a:lstStyle/>
          <a:p>
            <a:r>
              <a:rPr lang="en-US" sz="3200" dirty="0" smtClean="0"/>
              <a:t>2. Milling Project Coin</a:t>
            </a:r>
            <a:endParaRPr lang="en-US" sz="3200" dirty="0"/>
          </a:p>
        </p:txBody>
      </p:sp>
      <p:sp>
        <p:nvSpPr>
          <p:cNvPr id="7" name="Text Placeholder 6"/>
          <p:cNvSpPr>
            <a:spLocks noGrp="1"/>
          </p:cNvSpPr>
          <p:nvPr>
            <p:ph type="body" sz="quarter" idx="10"/>
          </p:nvPr>
        </p:nvSpPr>
        <p:spPr>
          <a:xfrm>
            <a:off x="179388" y="3852000"/>
            <a:ext cx="7200900" cy="400110"/>
          </a:xfrm>
        </p:spPr>
        <p:txBody>
          <a:bodyPr/>
          <a:lstStyle/>
          <a:p>
            <a:r>
              <a:rPr lang="en-US" dirty="0" smtClean="0"/>
              <a:t>Updated Feature</a:t>
            </a:r>
            <a:endParaRPr lang="en-US" dirty="0"/>
          </a:p>
        </p:txBody>
      </p:sp>
    </p:spTree>
    <p:extLst>
      <p:ext uri="{BB962C8B-B14F-4D97-AF65-F5344CB8AC3E}">
        <p14:creationId xmlns:p14="http://schemas.microsoft.com/office/powerpoint/2010/main" val="4835865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Milling Project Coin</a:t>
            </a:r>
            <a:endParaRPr lang="en-US" dirty="0"/>
          </a:p>
        </p:txBody>
      </p:sp>
      <p:sp>
        <p:nvSpPr>
          <p:cNvPr id="3" name="Content Placeholder 2"/>
          <p:cNvSpPr>
            <a:spLocks noGrp="1"/>
          </p:cNvSpPr>
          <p:nvPr>
            <p:ph sz="quarter" idx="10"/>
          </p:nvPr>
        </p:nvSpPr>
        <p:spPr/>
        <p:txBody>
          <a:bodyPr>
            <a:normAutofit/>
          </a:bodyPr>
          <a:lstStyle/>
          <a:p>
            <a:r>
              <a:rPr lang="en-US" dirty="0" smtClean="0"/>
              <a:t>The Milling Project Coin consists of small changes in the Java Programming Language. These changes are as follows:</a:t>
            </a:r>
          </a:p>
          <a:p>
            <a:endParaRPr lang="en-US" sz="900" dirty="0" smtClean="0"/>
          </a:p>
          <a:p>
            <a:pPr lvl="1"/>
            <a:r>
              <a:rPr lang="en-US" b="1" dirty="0" smtClean="0"/>
              <a:t>@SafeVarargs</a:t>
            </a:r>
          </a:p>
          <a:p>
            <a:pPr marL="360000" lvl="2" indent="0">
              <a:buNone/>
            </a:pPr>
            <a:r>
              <a:rPr lang="en-US" dirty="0" smtClean="0"/>
              <a:t>The annotation @SafeVarargs is now allowed on private instance methods. This can only be applied to methods that cannot be overridden, including static methods and final instance methods. </a:t>
            </a:r>
          </a:p>
          <a:p>
            <a:pPr marL="180000" lvl="1" indent="0">
              <a:buNone/>
            </a:pPr>
            <a:endParaRPr lang="en-US" sz="900" dirty="0" smtClean="0"/>
          </a:p>
          <a:p>
            <a:pPr lvl="1"/>
            <a:r>
              <a:rPr lang="en-US" b="1" dirty="0" smtClean="0"/>
              <a:t>try-with-resources</a:t>
            </a:r>
          </a:p>
          <a:p>
            <a:pPr marL="360000" lvl="2" indent="0">
              <a:buNone/>
            </a:pPr>
            <a:r>
              <a:rPr lang="en-US" dirty="0" smtClean="0"/>
              <a:t>Already initialized final or effectively final variable, can now be used in a try-with-resources statement without declaring a new variable. </a:t>
            </a:r>
            <a:r>
              <a:rPr lang="en-US" altLang="en-US" dirty="0" smtClean="0"/>
              <a:t>An</a:t>
            </a:r>
            <a:r>
              <a:rPr lang="en-US" altLang="en-US" dirty="0"/>
              <a:t> "effectively final" variable is one whose value is never changed after it is initialized</a:t>
            </a:r>
            <a:r>
              <a:rPr lang="en-US" altLang="en-US" dirty="0" smtClean="0"/>
              <a:t>. </a:t>
            </a:r>
          </a:p>
          <a:p>
            <a:pPr marL="576263" lvl="1" indent="0">
              <a:buNone/>
            </a:pPr>
            <a:r>
              <a:rPr lang="en-US" sz="1400" dirty="0" smtClean="0"/>
              <a:t>For example, 2 resources are declared:</a:t>
            </a:r>
          </a:p>
          <a:p>
            <a:pPr marL="808038" lvl="1" indent="-3175">
              <a:buNone/>
            </a:pPr>
            <a:r>
              <a:rPr lang="en-US" sz="1300" dirty="0" smtClean="0">
                <a:latin typeface="Courier" pitchFamily="49" charset="0"/>
                <a:ea typeface="Tahoma" panose="020B0604030504040204" pitchFamily="34" charset="0"/>
                <a:cs typeface="Tahoma" panose="020B0604030504040204" pitchFamily="34" charset="0"/>
              </a:rPr>
              <a:t>final Resource r1 = new Resource(“resource1”);  // A final resource</a:t>
            </a:r>
          </a:p>
          <a:p>
            <a:pPr marL="804863" lvl="1" indent="0">
              <a:buNone/>
            </a:pPr>
            <a:r>
              <a:rPr lang="en-US" sz="1300" dirty="0" smtClean="0">
                <a:latin typeface="Courier" pitchFamily="49" charset="0"/>
                <a:ea typeface="Tahoma" panose="020B0604030504040204" pitchFamily="34" charset="0"/>
                <a:cs typeface="Tahoma" panose="020B0604030504040204" pitchFamily="34" charset="0"/>
              </a:rPr>
              <a:t>Resource r2 = new Resource(“resource2”); // An effectively final resource</a:t>
            </a:r>
          </a:p>
          <a:p>
            <a:pPr marL="576263" lvl="1" indent="0">
              <a:buNone/>
            </a:pPr>
            <a:r>
              <a:rPr lang="en-US" sz="1400" dirty="0" smtClean="0">
                <a:ea typeface="Tahoma" panose="020B0604030504040204" pitchFamily="34" charset="0"/>
                <a:cs typeface="Tahoma" panose="020B0604030504040204" pitchFamily="34" charset="0"/>
              </a:rPr>
              <a:t>When used in try-with-resources statement:</a:t>
            </a:r>
            <a:endParaRPr lang="en-US" sz="1400" dirty="0"/>
          </a:p>
          <a:p>
            <a:pPr marL="808038" lvl="1" indent="-3175">
              <a:buNone/>
            </a:pPr>
            <a:r>
              <a:rPr lang="en-US" sz="1400" dirty="0" smtClean="0">
                <a:latin typeface="Courier" pitchFamily="49" charset="0"/>
                <a:ea typeface="Tahoma" panose="020B0604030504040204" pitchFamily="34" charset="0"/>
                <a:cs typeface="Tahoma" panose="020B0604030504040204" pitchFamily="34" charset="0"/>
              </a:rPr>
              <a:t>try( r1; r2) {</a:t>
            </a:r>
          </a:p>
          <a:p>
            <a:pPr marL="808038" lvl="1" indent="-3175">
              <a:buNone/>
            </a:pPr>
            <a:r>
              <a:rPr lang="en-US" sz="1400" dirty="0">
                <a:latin typeface="Courier" pitchFamily="49" charset="0"/>
                <a:ea typeface="Tahoma" panose="020B0604030504040204" pitchFamily="34" charset="0"/>
                <a:cs typeface="Tahoma" panose="020B0604030504040204" pitchFamily="34" charset="0"/>
              </a:rPr>
              <a:t>	</a:t>
            </a:r>
            <a:r>
              <a:rPr lang="en-US" sz="1400" dirty="0" smtClean="0">
                <a:latin typeface="Courier" pitchFamily="49" charset="0"/>
                <a:ea typeface="Tahoma" panose="020B0604030504040204" pitchFamily="34" charset="0"/>
                <a:cs typeface="Tahoma" panose="020B0604030504040204" pitchFamily="34" charset="0"/>
              </a:rPr>
              <a:t>...</a:t>
            </a:r>
          </a:p>
          <a:p>
            <a:pPr marL="808038" lvl="1" indent="-3175">
              <a:buNone/>
            </a:pPr>
            <a:r>
              <a:rPr lang="en-US" sz="1400" dirty="0">
                <a:latin typeface="Courier" pitchFamily="49" charset="0"/>
                <a:ea typeface="Tahoma" panose="020B0604030504040204" pitchFamily="34" charset="0"/>
                <a:cs typeface="Tahoma" panose="020B0604030504040204" pitchFamily="34" charset="0"/>
              </a:rPr>
              <a:t>}</a:t>
            </a:r>
          </a:p>
          <a:p>
            <a:pPr marL="576263" lvl="1" indent="0">
              <a:buNone/>
            </a:pPr>
            <a:endParaRPr lang="en-US" sz="1400" dirty="0" smtClean="0">
              <a:ea typeface="Tahoma" panose="020B0604030504040204" pitchFamily="34" charset="0"/>
              <a:cs typeface="Tahoma" panose="020B0604030504040204" pitchFamily="34" charset="0"/>
            </a:endParaRPr>
          </a:p>
          <a:p>
            <a:pPr marL="576263" lvl="1" indent="0">
              <a:buNone/>
            </a:pPr>
            <a:endParaRPr lang="en-US" sz="14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83024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Milling Project Coin</a:t>
            </a:r>
            <a:endParaRPr lang="en-US" dirty="0"/>
          </a:p>
        </p:txBody>
      </p:sp>
      <p:sp>
        <p:nvSpPr>
          <p:cNvPr id="3" name="Content Placeholder 2"/>
          <p:cNvSpPr>
            <a:spLocks noGrp="1"/>
          </p:cNvSpPr>
          <p:nvPr>
            <p:ph sz="quarter" idx="10"/>
          </p:nvPr>
        </p:nvSpPr>
        <p:spPr/>
        <p:txBody>
          <a:bodyPr>
            <a:normAutofit/>
          </a:bodyPr>
          <a:lstStyle/>
          <a:p>
            <a:pPr lvl="1"/>
            <a:r>
              <a:rPr lang="en-US" b="1" dirty="0"/>
              <a:t>&lt;&gt; with anonymous </a:t>
            </a:r>
            <a:r>
              <a:rPr lang="en-US" b="1" dirty="0" smtClean="0"/>
              <a:t>classes</a:t>
            </a:r>
          </a:p>
          <a:p>
            <a:pPr marL="360000" lvl="2" indent="0">
              <a:buNone/>
            </a:pPr>
            <a:r>
              <a:rPr lang="en-US" dirty="0" smtClean="0"/>
              <a:t>The diamond “&lt;&gt;” operator can now be used when creating anonymous inner class as long as the inferred type is </a:t>
            </a:r>
            <a:r>
              <a:rPr lang="en-US" dirty="0" smtClean="0"/>
              <a:t>denotable. Outer class should be generic.</a:t>
            </a:r>
            <a:endParaRPr lang="en-US" dirty="0" smtClean="0"/>
          </a:p>
          <a:p>
            <a:pPr marL="517525" lvl="1" indent="11113">
              <a:buNone/>
            </a:pPr>
            <a:r>
              <a:rPr lang="en-US" dirty="0" smtClean="0"/>
              <a:t>Ex:</a:t>
            </a:r>
          </a:p>
          <a:p>
            <a:pPr marL="808038" lvl="1" indent="-3175">
              <a:buNone/>
            </a:pPr>
            <a:r>
              <a:rPr lang="en-US" sz="1300" b="1" dirty="0"/>
              <a:t>	</a:t>
            </a:r>
            <a:r>
              <a:rPr lang="en-US" sz="1300" dirty="0" smtClean="0">
                <a:latin typeface="Courier" pitchFamily="49" charset="0"/>
                <a:ea typeface="Tahoma" panose="020B0604030504040204" pitchFamily="34" charset="0"/>
                <a:cs typeface="Tahoma" panose="020B0604030504040204" pitchFamily="34" charset="0"/>
              </a:rPr>
              <a:t>TestClass&lt;Integer&gt; intTestClass = new TestClass&lt;&gt;(1){</a:t>
            </a:r>
          </a:p>
          <a:p>
            <a:pPr marL="808038" lvl="1" indent="-3175">
              <a:buNone/>
            </a:pPr>
            <a:r>
              <a:rPr lang="en-US" sz="1300" dirty="0" smtClean="0">
                <a:latin typeface="Courier" pitchFamily="49" charset="0"/>
                <a:ea typeface="Tahoma" panose="020B0604030504040204" pitchFamily="34" charset="0"/>
                <a:cs typeface="Tahoma" panose="020B0604030504040204" pitchFamily="34" charset="0"/>
              </a:rPr>
              <a:t>	 ...</a:t>
            </a:r>
            <a:endParaRPr lang="en-US" sz="1300" dirty="0">
              <a:latin typeface="Courier" pitchFamily="49" charset="0"/>
              <a:ea typeface="Tahoma" panose="020B0604030504040204" pitchFamily="34" charset="0"/>
              <a:cs typeface="Tahoma" panose="020B0604030504040204" pitchFamily="34" charset="0"/>
            </a:endParaRPr>
          </a:p>
          <a:p>
            <a:pPr marL="808038" lvl="1" indent="-3175">
              <a:buNone/>
            </a:pPr>
            <a:r>
              <a:rPr lang="en-US" sz="1300" dirty="0" smtClean="0">
                <a:latin typeface="Courier" pitchFamily="49" charset="0"/>
                <a:ea typeface="Tahoma" panose="020B0604030504040204" pitchFamily="34" charset="0"/>
                <a:cs typeface="Tahoma" panose="020B0604030504040204" pitchFamily="34" charset="0"/>
              </a:rPr>
              <a:t>}</a:t>
            </a:r>
          </a:p>
          <a:p>
            <a:pPr marL="808038" lvl="1" indent="-3175">
              <a:buNone/>
            </a:pPr>
            <a:r>
              <a:rPr lang="en-US" sz="1300" b="1" dirty="0"/>
              <a:t>	</a:t>
            </a:r>
            <a:r>
              <a:rPr lang="en-US" sz="1300" dirty="0">
                <a:latin typeface="Courier" pitchFamily="49" charset="0"/>
                <a:ea typeface="Tahoma" panose="020B0604030504040204" pitchFamily="34" charset="0"/>
                <a:cs typeface="Tahoma" panose="020B0604030504040204" pitchFamily="34" charset="0"/>
              </a:rPr>
              <a:t>TestClass</a:t>
            </a:r>
            <a:r>
              <a:rPr lang="en-US" sz="1300" dirty="0" smtClean="0">
                <a:latin typeface="Courier" pitchFamily="49" charset="0"/>
                <a:ea typeface="Tahoma" panose="020B0604030504040204" pitchFamily="34" charset="0"/>
                <a:cs typeface="Tahoma" panose="020B0604030504040204" pitchFamily="34" charset="0"/>
              </a:rPr>
              <a:t>&lt;?&gt; </a:t>
            </a:r>
            <a:r>
              <a:rPr lang="en-US" sz="1300" dirty="0">
                <a:latin typeface="Courier" pitchFamily="49" charset="0"/>
                <a:ea typeface="Tahoma" panose="020B0604030504040204" pitchFamily="34" charset="0"/>
                <a:cs typeface="Tahoma" panose="020B0604030504040204" pitchFamily="34" charset="0"/>
              </a:rPr>
              <a:t>intTestClass = new TestClass</a:t>
            </a:r>
            <a:r>
              <a:rPr lang="en-US" sz="1300" dirty="0" smtClean="0">
                <a:latin typeface="Courier" pitchFamily="49" charset="0"/>
                <a:ea typeface="Tahoma" panose="020B0604030504040204" pitchFamily="34" charset="0"/>
                <a:cs typeface="Tahoma" panose="020B0604030504040204" pitchFamily="34" charset="0"/>
              </a:rPr>
              <a:t>&lt;&gt;(“One hundred”){</a:t>
            </a:r>
            <a:endParaRPr lang="en-US" sz="1300" dirty="0">
              <a:latin typeface="Courier" pitchFamily="49" charset="0"/>
              <a:ea typeface="Tahoma" panose="020B0604030504040204" pitchFamily="34" charset="0"/>
              <a:cs typeface="Tahoma" panose="020B0604030504040204" pitchFamily="34" charset="0"/>
            </a:endParaRPr>
          </a:p>
          <a:p>
            <a:pPr marL="808038" lvl="1" indent="-3175">
              <a:buNone/>
            </a:pPr>
            <a:r>
              <a:rPr lang="en-US" sz="1300" dirty="0">
                <a:latin typeface="Courier" pitchFamily="49" charset="0"/>
                <a:ea typeface="Tahoma" panose="020B0604030504040204" pitchFamily="34" charset="0"/>
                <a:cs typeface="Tahoma" panose="020B0604030504040204" pitchFamily="34" charset="0"/>
              </a:rPr>
              <a:t>		...</a:t>
            </a:r>
          </a:p>
          <a:p>
            <a:pPr marL="808038" lvl="1" indent="-3175">
              <a:buNone/>
            </a:pPr>
            <a:r>
              <a:rPr lang="en-US" sz="1300" dirty="0" smtClean="0">
                <a:latin typeface="Courier" pitchFamily="49" charset="0"/>
                <a:ea typeface="Tahoma" panose="020B0604030504040204" pitchFamily="34" charset="0"/>
                <a:cs typeface="Tahoma" panose="020B0604030504040204" pitchFamily="34" charset="0"/>
              </a:rPr>
              <a:t>}</a:t>
            </a:r>
          </a:p>
          <a:p>
            <a:pPr marL="808038" lvl="1" indent="-3175">
              <a:buNone/>
            </a:pPr>
            <a:endParaRPr lang="en-US" sz="900" b="1" dirty="0"/>
          </a:p>
          <a:p>
            <a:pPr lvl="1"/>
            <a:r>
              <a:rPr lang="en-US" b="1" dirty="0"/>
              <a:t>“_” </a:t>
            </a:r>
            <a:r>
              <a:rPr lang="en-US" b="1" dirty="0" smtClean="0"/>
              <a:t>identifier</a:t>
            </a:r>
          </a:p>
          <a:p>
            <a:pPr marL="360000" lvl="2" indent="0">
              <a:buNone/>
            </a:pPr>
            <a:r>
              <a:rPr lang="en-US" dirty="0" smtClean="0"/>
              <a:t>The underscore “_” </a:t>
            </a:r>
            <a:r>
              <a:rPr lang="en-US" dirty="0"/>
              <a:t>identifier is completely removed from the list of legal identifier names. If used, code can no longer be compiled</a:t>
            </a:r>
            <a:r>
              <a:rPr lang="en-US" dirty="0" smtClean="0"/>
              <a:t>.</a:t>
            </a:r>
          </a:p>
          <a:p>
            <a:pPr marL="180000" lvl="1" indent="0">
              <a:buNone/>
            </a:pPr>
            <a:endParaRPr lang="en-US" sz="900" b="1" dirty="0"/>
          </a:p>
          <a:p>
            <a:pPr lvl="1"/>
            <a:r>
              <a:rPr lang="en-US" b="1" dirty="0"/>
              <a:t>interface private </a:t>
            </a:r>
            <a:r>
              <a:rPr lang="en-US" b="1" dirty="0" smtClean="0"/>
              <a:t>methods</a:t>
            </a:r>
          </a:p>
          <a:p>
            <a:pPr marL="360000" lvl="2" indent="0">
              <a:buNone/>
            </a:pPr>
            <a:r>
              <a:rPr lang="en-US" dirty="0" smtClean="0"/>
              <a:t>Private </a:t>
            </a:r>
            <a:r>
              <a:rPr lang="en-US" dirty="0"/>
              <a:t>methods for interface are now being supported in Java 9. This support allows </a:t>
            </a:r>
            <a:r>
              <a:rPr lang="en-US" dirty="0" smtClean="0"/>
              <a:t>non-abstract </a:t>
            </a:r>
            <a:r>
              <a:rPr lang="en-US" dirty="0"/>
              <a:t>methods of an interface to share code between them. These private methods are fully implemented and may not be inherited and overridden by subclasses. </a:t>
            </a:r>
            <a:endParaRPr lang="en-US" dirty="0" smtClean="0"/>
          </a:p>
        </p:txBody>
      </p:sp>
    </p:spTree>
    <p:extLst>
      <p:ext uri="{BB962C8B-B14F-4D97-AF65-F5344CB8AC3E}">
        <p14:creationId xmlns:p14="http://schemas.microsoft.com/office/powerpoint/2010/main" val="4129093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Milling Project Coin</a:t>
            </a:r>
          </a:p>
        </p:txBody>
      </p:sp>
      <p:sp>
        <p:nvSpPr>
          <p:cNvPr id="3" name="Content Placeholder 2"/>
          <p:cNvSpPr>
            <a:spLocks noGrp="1"/>
          </p:cNvSpPr>
          <p:nvPr>
            <p:ph sz="quarter" idx="10"/>
          </p:nvPr>
        </p:nvSpPr>
        <p:spPr/>
        <p:txBody>
          <a:bodyPr>
            <a:normAutofit/>
          </a:bodyPr>
          <a:lstStyle/>
          <a:p>
            <a:r>
              <a:rPr lang="en-US" dirty="0" smtClean="0"/>
              <a:t>References</a:t>
            </a:r>
          </a:p>
          <a:p>
            <a:pPr lvl="1"/>
            <a:r>
              <a:rPr lang="en-US" dirty="0">
                <a:hlinkClick r:id="rId2"/>
              </a:rPr>
              <a:t>https://</a:t>
            </a:r>
            <a:r>
              <a:rPr lang="en-US" dirty="0" smtClean="0">
                <a:hlinkClick r:id="rId2"/>
              </a:rPr>
              <a:t>docs.oracle.com/javase/9/language/toc.htm#JSLAN-GUID-16A5183A-DC0D-4A96-B9D8-AAC9671222DD</a:t>
            </a:r>
            <a:endParaRPr lang="en-US" dirty="0" smtClean="0"/>
          </a:p>
          <a:p>
            <a:pPr lvl="1"/>
            <a:r>
              <a:rPr lang="en-US" dirty="0" smtClean="0">
                <a:hlinkClick r:id="rId3"/>
              </a:rPr>
              <a:t>http://openjdk.java.net/jeps/213</a:t>
            </a:r>
            <a:endParaRPr lang="en-US" dirty="0" smtClean="0"/>
          </a:p>
          <a:p>
            <a:pPr lvl="1"/>
            <a:endParaRPr lang="en-US" dirty="0" smtClean="0"/>
          </a:p>
          <a:p>
            <a:pPr lvl="1"/>
            <a:endParaRPr lang="en-US" dirty="0" smtClean="0"/>
          </a:p>
          <a:p>
            <a:pPr lvl="1"/>
            <a:endParaRPr lang="en-US" dirty="0"/>
          </a:p>
          <a:p>
            <a:endParaRPr lang="en-US" dirty="0" smtClean="0"/>
          </a:p>
        </p:txBody>
      </p:sp>
    </p:spTree>
    <p:extLst>
      <p:ext uri="{BB962C8B-B14F-4D97-AF65-F5344CB8AC3E}">
        <p14:creationId xmlns:p14="http://schemas.microsoft.com/office/powerpoint/2010/main" val="1807028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9388" y="2983517"/>
            <a:ext cx="8784000" cy="528794"/>
          </a:xfrm>
        </p:spPr>
        <p:txBody>
          <a:bodyPr/>
          <a:lstStyle/>
          <a:p>
            <a:r>
              <a:rPr lang="en-US" sz="3200" dirty="0" smtClean="0"/>
              <a:t>3. Enhanced Deprecation</a:t>
            </a:r>
            <a:endParaRPr lang="en-US" sz="3200" dirty="0"/>
          </a:p>
        </p:txBody>
      </p:sp>
      <p:sp>
        <p:nvSpPr>
          <p:cNvPr id="7" name="Text Placeholder 6"/>
          <p:cNvSpPr>
            <a:spLocks noGrp="1"/>
          </p:cNvSpPr>
          <p:nvPr>
            <p:ph type="body" sz="quarter" idx="10"/>
          </p:nvPr>
        </p:nvSpPr>
        <p:spPr>
          <a:xfrm>
            <a:off x="179388" y="3852000"/>
            <a:ext cx="7200900" cy="400110"/>
          </a:xfrm>
        </p:spPr>
        <p:txBody>
          <a:bodyPr/>
          <a:lstStyle/>
          <a:p>
            <a:r>
              <a:rPr lang="en-US" dirty="0" smtClean="0"/>
              <a:t>Updated Feature</a:t>
            </a:r>
            <a:endParaRPr lang="en-US" dirty="0"/>
          </a:p>
        </p:txBody>
      </p:sp>
    </p:spTree>
    <p:extLst>
      <p:ext uri="{BB962C8B-B14F-4D97-AF65-F5344CB8AC3E}">
        <p14:creationId xmlns:p14="http://schemas.microsoft.com/office/powerpoint/2010/main" val="483586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Enhanced Deprecation</a:t>
            </a:r>
            <a:endParaRPr lang="en-US" dirty="0"/>
          </a:p>
        </p:txBody>
      </p:sp>
      <p:sp>
        <p:nvSpPr>
          <p:cNvPr id="3" name="Content Placeholder 2"/>
          <p:cNvSpPr>
            <a:spLocks noGrp="1"/>
          </p:cNvSpPr>
          <p:nvPr>
            <p:ph sz="quarter" idx="10"/>
          </p:nvPr>
        </p:nvSpPr>
        <p:spPr/>
        <p:txBody>
          <a:bodyPr>
            <a:noAutofit/>
          </a:bodyPr>
          <a:lstStyle/>
          <a:p>
            <a:r>
              <a:rPr lang="en-US" dirty="0" smtClean="0"/>
              <a:t>Deprecation is a notification to library consumers that code should be migrated from a deprecated API. In previous releases, APIs were deprecated but virtually never removed. Starting JDK 9, APIs may be marked as deprecated for removal, which means that the API is eligible for removal on the next release.</a:t>
            </a:r>
          </a:p>
          <a:p>
            <a:endParaRPr lang="en-US" sz="900" dirty="0"/>
          </a:p>
          <a:p>
            <a:r>
              <a:rPr lang="en-US" dirty="0" smtClean="0"/>
              <a:t>Deprecation is most generally an advice to migrate away from the deprecated API, that it should be avoided adding dependencies in new code and that there are certain amount of risks in maintaining old code.</a:t>
            </a:r>
          </a:p>
          <a:p>
            <a:endParaRPr lang="en-US" sz="900" dirty="0" smtClean="0"/>
          </a:p>
          <a:p>
            <a:r>
              <a:rPr lang="en-US" dirty="0" smtClean="0"/>
              <a:t>How to Deprecate APIs</a:t>
            </a:r>
          </a:p>
          <a:p>
            <a:pPr lvl="1"/>
            <a:r>
              <a:rPr lang="en-US" dirty="0" smtClean="0"/>
              <a:t>There are 2 mechanisms to express deprecation:</a:t>
            </a:r>
          </a:p>
          <a:p>
            <a:pPr lvl="2">
              <a:buFont typeface="Wingdings" panose="05000000000000000000" pitchFamily="2" charset="2"/>
              <a:buChar char="§"/>
            </a:pPr>
            <a:r>
              <a:rPr lang="en-US" b="1" dirty="0" smtClean="0"/>
              <a:t>@Deprecated annotation</a:t>
            </a:r>
          </a:p>
          <a:p>
            <a:pPr lvl="3">
              <a:buFont typeface="Wingdings" panose="05000000000000000000" pitchFamily="2" charset="2"/>
              <a:buChar char="§"/>
            </a:pPr>
            <a:r>
              <a:rPr lang="en-US" sz="1400" dirty="0" smtClean="0"/>
              <a:t>primary </a:t>
            </a:r>
            <a:r>
              <a:rPr lang="en-US" sz="1400" dirty="0"/>
              <a:t>purpose of enhancing the @Deprecated annotation is to provide finer-grained information to </a:t>
            </a:r>
            <a:r>
              <a:rPr lang="en-US" sz="1400" dirty="0" smtClean="0"/>
              <a:t>tools </a:t>
            </a:r>
            <a:r>
              <a:rPr lang="en-US" sz="1400" dirty="0"/>
              <a:t>about the deprecation status of an </a:t>
            </a:r>
            <a:r>
              <a:rPr lang="en-US" sz="1400" dirty="0" smtClean="0"/>
              <a:t>API.</a:t>
            </a:r>
          </a:p>
          <a:p>
            <a:pPr lvl="3">
              <a:buFont typeface="Wingdings" panose="05000000000000000000" pitchFamily="2" charset="2"/>
              <a:buChar char="§"/>
            </a:pPr>
            <a:r>
              <a:rPr lang="en-US" sz="1400" dirty="0"/>
              <a:t>is used to mark an API in a way that is recorded in the class file and is available at </a:t>
            </a:r>
            <a:r>
              <a:rPr lang="en-US" sz="1400" dirty="0" smtClean="0"/>
              <a:t>runtime</a:t>
            </a:r>
          </a:p>
          <a:p>
            <a:pPr lvl="3">
              <a:buFont typeface="Wingdings" panose="05000000000000000000" pitchFamily="2" charset="2"/>
              <a:buChar char="§"/>
            </a:pPr>
            <a:r>
              <a:rPr lang="en-US" sz="1400" dirty="0"/>
              <a:t>allows various tools, such as </a:t>
            </a:r>
            <a:r>
              <a:rPr lang="en-US" sz="1400" i="1" dirty="0" err="1"/>
              <a:t>javac</a:t>
            </a:r>
            <a:r>
              <a:rPr lang="en-US" sz="1400" dirty="0"/>
              <a:t>, to detect and flag usage of deprecated </a:t>
            </a:r>
            <a:r>
              <a:rPr lang="en-US" sz="1400" dirty="0" smtClean="0"/>
              <a:t>APIs.</a:t>
            </a:r>
          </a:p>
          <a:p>
            <a:pPr lvl="3">
              <a:buFont typeface="Wingdings" panose="05000000000000000000" pitchFamily="2" charset="2"/>
              <a:buChar char="§"/>
            </a:pPr>
            <a:r>
              <a:rPr lang="en-US" sz="1400" dirty="0"/>
              <a:t>can be applied to any module, class, method, or member declaration.</a:t>
            </a:r>
          </a:p>
          <a:p>
            <a:pPr lvl="3">
              <a:buFont typeface="Wingdings" panose="05000000000000000000" pitchFamily="2" charset="2"/>
              <a:buChar char="§"/>
            </a:pPr>
            <a:endParaRPr lang="en-US" sz="1400" dirty="0" smtClean="0"/>
          </a:p>
        </p:txBody>
      </p:sp>
    </p:spTree>
    <p:extLst>
      <p:ext uri="{BB962C8B-B14F-4D97-AF65-F5344CB8AC3E}">
        <p14:creationId xmlns:p14="http://schemas.microsoft.com/office/powerpoint/2010/main" val="14830244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Enhanced Deprecation</a:t>
            </a:r>
            <a:endParaRPr lang="en-US" dirty="0"/>
          </a:p>
        </p:txBody>
      </p:sp>
      <p:sp>
        <p:nvSpPr>
          <p:cNvPr id="3" name="Content Placeholder 2"/>
          <p:cNvSpPr>
            <a:spLocks noGrp="1"/>
          </p:cNvSpPr>
          <p:nvPr>
            <p:ph sz="quarter" idx="10"/>
          </p:nvPr>
        </p:nvSpPr>
        <p:spPr/>
        <p:txBody>
          <a:bodyPr>
            <a:normAutofit/>
          </a:bodyPr>
          <a:lstStyle/>
          <a:p>
            <a:pPr marL="468000" lvl="3" indent="0">
              <a:buNone/>
            </a:pPr>
            <a:r>
              <a:rPr lang="en-US" sz="1400" dirty="0" smtClean="0"/>
              <a:t>The </a:t>
            </a:r>
            <a:r>
              <a:rPr lang="en-US" sz="1400" dirty="0"/>
              <a:t>annotation comes with 2 elements:</a:t>
            </a:r>
          </a:p>
          <a:p>
            <a:pPr marL="676275" lvl="3" indent="-107950">
              <a:buFont typeface="Wingdings" panose="05000000000000000000" pitchFamily="2" charset="2"/>
              <a:buChar char="§"/>
            </a:pPr>
            <a:r>
              <a:rPr lang="en-US" sz="1400" dirty="0"/>
              <a:t>since</a:t>
            </a:r>
          </a:p>
          <a:p>
            <a:pPr marL="727338" lvl="4" indent="0">
              <a:buNone/>
            </a:pPr>
            <a:r>
              <a:rPr lang="en-US" sz="1400" b="0" dirty="0"/>
              <a:t>This contains the release version number in which the API became deprecated. Default value of this element is empty string. This element is intended for informational purposes. The version string should conform with the new version-string scheme: </a:t>
            </a:r>
          </a:p>
          <a:p>
            <a:pPr marL="727338" lvl="4" indent="0">
              <a:buNone/>
            </a:pPr>
            <a:r>
              <a:rPr lang="en-US" sz="1400" b="0" dirty="0"/>
              <a:t>	$MAJOR.$MINOR.$SECURITY.$</a:t>
            </a:r>
            <a:r>
              <a:rPr lang="en-US" sz="1400" b="0" dirty="0" smtClean="0"/>
              <a:t>PATCH</a:t>
            </a:r>
            <a:endParaRPr lang="en-US" sz="1400" b="0" dirty="0"/>
          </a:p>
          <a:p>
            <a:pPr marL="1012825" lvl="4" indent="-98425">
              <a:buFont typeface="Arial" panose="020B0604020202020204" pitchFamily="34" charset="0"/>
              <a:buChar char="•"/>
            </a:pPr>
            <a:r>
              <a:rPr lang="en-US" sz="1400" b="0" dirty="0"/>
              <a:t>MAJOR – major release </a:t>
            </a:r>
          </a:p>
          <a:p>
            <a:pPr marL="1012825" lvl="4" indent="-98425">
              <a:buFont typeface="Arial" panose="020B0604020202020204" pitchFamily="34" charset="0"/>
              <a:buChar char="•"/>
            </a:pPr>
            <a:r>
              <a:rPr lang="en-US" sz="1400" b="0" dirty="0"/>
              <a:t>MINOR – minor release, such as bug fixes or implementation of features</a:t>
            </a:r>
            <a:endParaRPr lang="en-US" b="0" dirty="0"/>
          </a:p>
          <a:p>
            <a:pPr marL="1012825" lvl="4" indent="-98425">
              <a:buFont typeface="Arial" panose="020B0604020202020204" pitchFamily="34" charset="0"/>
              <a:buChar char="•"/>
            </a:pPr>
            <a:r>
              <a:rPr lang="en-US" sz="1400" b="0" dirty="0" smtClean="0"/>
              <a:t>SECURITY – security-update release </a:t>
            </a:r>
          </a:p>
          <a:p>
            <a:pPr marL="1012825" lvl="4" indent="-98425">
              <a:buFont typeface="Arial" panose="020B0604020202020204" pitchFamily="34" charset="0"/>
              <a:buChar char="•"/>
            </a:pPr>
            <a:r>
              <a:rPr lang="en-US" sz="1400" b="0" dirty="0" smtClean="0"/>
              <a:t>PATCH </a:t>
            </a:r>
            <a:r>
              <a:rPr lang="en-US" sz="1400" b="0" dirty="0"/>
              <a:t>– release containing security and high-priority customer </a:t>
            </a:r>
            <a:r>
              <a:rPr lang="en-US" sz="1400" b="0" dirty="0" smtClean="0"/>
              <a:t>fixes</a:t>
            </a:r>
            <a:endParaRPr lang="en-US" sz="1400" dirty="0" smtClean="0"/>
          </a:p>
          <a:p>
            <a:pPr marL="676275" lvl="3" indent="-107950">
              <a:buFont typeface="Wingdings" panose="05000000000000000000" pitchFamily="2" charset="2"/>
              <a:buChar char="§"/>
            </a:pPr>
            <a:r>
              <a:rPr lang="en-US" sz="1400" dirty="0" smtClean="0"/>
              <a:t>forRemoval</a:t>
            </a:r>
          </a:p>
          <a:p>
            <a:pPr marL="727338" lvl="4" indent="0">
              <a:buNone/>
            </a:pPr>
            <a:r>
              <a:rPr lang="en-US" sz="1400" b="0" dirty="0" smtClean="0"/>
              <a:t>Indicates whether the API is subject for removal or not. The value of this element is boolean: </a:t>
            </a:r>
            <a:endParaRPr lang="en-US" sz="1400" b="0" dirty="0"/>
          </a:p>
          <a:p>
            <a:pPr marL="1012825" lvl="4" indent="-98425">
              <a:buFont typeface="Arial" panose="020B0604020202020204" pitchFamily="34" charset="0"/>
              <a:buChar char="•"/>
            </a:pPr>
            <a:r>
              <a:rPr lang="en-US" sz="1400" b="0" dirty="0" smtClean="0"/>
              <a:t>true – if the API is subject for removal in a future release. It is advisable that this value is not used if there are no intentions of removing the API.</a:t>
            </a:r>
          </a:p>
          <a:p>
            <a:pPr marL="1012825" lvl="4" indent="-98425">
              <a:buFont typeface="Arial" panose="020B0604020202020204" pitchFamily="34" charset="0"/>
              <a:buChar char="•"/>
            </a:pPr>
            <a:r>
              <a:rPr lang="en-US" sz="1400" b="0" dirty="0" smtClean="0"/>
              <a:t>false – if it recommended that the API should no longer be used and no current intent to remove the API. This is the default value.</a:t>
            </a:r>
          </a:p>
          <a:p>
            <a:pPr marL="1012825" lvl="4" indent="-98425">
              <a:buFont typeface="Arial" panose="020B0604020202020204" pitchFamily="34" charset="0"/>
              <a:buChar char="•"/>
            </a:pPr>
            <a:endParaRPr lang="en-US" sz="900" b="0" dirty="0" smtClean="0"/>
          </a:p>
          <a:p>
            <a:pPr marL="468000" lvl="3" indent="0">
              <a:buNone/>
            </a:pPr>
            <a:r>
              <a:rPr lang="en-US" sz="1400" dirty="0" smtClean="0"/>
              <a:t>Example usage:</a:t>
            </a:r>
          </a:p>
          <a:p>
            <a:pPr marL="468000" lvl="3" indent="0">
              <a:buNone/>
            </a:pPr>
            <a:r>
              <a:rPr lang="en-US" sz="1300" dirty="0"/>
              <a:t>	</a:t>
            </a:r>
            <a:r>
              <a:rPr lang="en-US" altLang="en-US" sz="1300" dirty="0">
                <a:latin typeface="Courier" pitchFamily="49" charset="0"/>
              </a:rPr>
              <a:t>@Deprecated(since="9", forRemoval=true</a:t>
            </a:r>
            <a:r>
              <a:rPr lang="en-US" altLang="en-US" sz="1300" dirty="0" smtClean="0">
                <a:latin typeface="Courier" pitchFamily="49" charset="0"/>
              </a:rPr>
              <a:t>)</a:t>
            </a:r>
          </a:p>
          <a:p>
            <a:pPr marL="468000" lvl="3" indent="0">
              <a:buNone/>
            </a:pPr>
            <a:r>
              <a:rPr lang="en-US" sz="1400" dirty="0" smtClean="0"/>
              <a:t>In this case, </a:t>
            </a:r>
            <a:r>
              <a:rPr lang="en-US" sz="1400" i="1" dirty="0" smtClean="0"/>
              <a:t>since </a:t>
            </a:r>
            <a:r>
              <a:rPr lang="en-US" sz="1400" dirty="0" smtClean="0"/>
              <a:t>element value is simply “9” since Java SE typically makes specification changes only in major release, the value only consists of the “MAJOR” version number.</a:t>
            </a:r>
          </a:p>
        </p:txBody>
      </p:sp>
    </p:spTree>
    <p:extLst>
      <p:ext uri="{BB962C8B-B14F-4D97-AF65-F5344CB8AC3E}">
        <p14:creationId xmlns:p14="http://schemas.microsoft.com/office/powerpoint/2010/main" val="996490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Enhanced Deprecation</a:t>
            </a:r>
            <a:endParaRPr lang="en-US" dirty="0"/>
          </a:p>
        </p:txBody>
      </p:sp>
      <p:sp>
        <p:nvSpPr>
          <p:cNvPr id="3" name="Content Placeholder 2"/>
          <p:cNvSpPr>
            <a:spLocks noGrp="1"/>
          </p:cNvSpPr>
          <p:nvPr>
            <p:ph sz="quarter" idx="10"/>
          </p:nvPr>
        </p:nvSpPr>
        <p:spPr/>
        <p:txBody>
          <a:bodyPr>
            <a:normAutofit/>
          </a:bodyPr>
          <a:lstStyle/>
          <a:p>
            <a:pPr lvl="2">
              <a:buFont typeface="Wingdings" panose="05000000000000000000" pitchFamily="2" charset="2"/>
              <a:buChar char="§"/>
            </a:pPr>
            <a:r>
              <a:rPr lang="en-US" b="1" dirty="0" smtClean="0"/>
              <a:t>@deprecated </a:t>
            </a:r>
            <a:r>
              <a:rPr lang="en-US" b="1" dirty="0" err="1" smtClean="0"/>
              <a:t>javadoc</a:t>
            </a:r>
            <a:r>
              <a:rPr lang="en-US" b="1" dirty="0" smtClean="0"/>
              <a:t> tag</a:t>
            </a:r>
          </a:p>
          <a:p>
            <a:pPr lvl="3">
              <a:buFont typeface="Wingdings" panose="05000000000000000000" pitchFamily="2" charset="2"/>
              <a:buChar char="§"/>
            </a:pPr>
            <a:r>
              <a:rPr lang="en-US" sz="1400" dirty="0"/>
              <a:t>provides descriptive text, rationale, and information and links to replacement APIs if there are </a:t>
            </a:r>
            <a:r>
              <a:rPr lang="en-US" sz="1400" dirty="0" smtClean="0"/>
              <a:t>any</a:t>
            </a:r>
          </a:p>
          <a:p>
            <a:pPr lvl="3">
              <a:buFont typeface="Wingdings" panose="05000000000000000000" pitchFamily="2" charset="2"/>
              <a:buChar char="§"/>
            </a:pPr>
            <a:r>
              <a:rPr lang="en-US" sz="1400" dirty="0"/>
              <a:t>used to indicate that the deprecated API should no longer be used</a:t>
            </a:r>
            <a:r>
              <a:rPr lang="en-US" sz="1400" dirty="0" smtClean="0"/>
              <a:t>.</a:t>
            </a:r>
          </a:p>
          <a:p>
            <a:pPr lvl="3">
              <a:buFont typeface="Wingdings" panose="05000000000000000000" pitchFamily="2" charset="2"/>
              <a:buChar char="§"/>
            </a:pPr>
            <a:r>
              <a:rPr lang="en-US" sz="1400" dirty="0"/>
              <a:t>must be followed by a space or newline</a:t>
            </a:r>
            <a:r>
              <a:rPr lang="en-US" sz="1400" dirty="0" smtClean="0"/>
              <a:t>.</a:t>
            </a:r>
          </a:p>
          <a:p>
            <a:pPr lvl="3">
              <a:buFont typeface="Wingdings" panose="05000000000000000000" pitchFamily="2" charset="2"/>
              <a:buChar char="§"/>
            </a:pPr>
            <a:r>
              <a:rPr lang="en-US" sz="1400" i="1" dirty="0"/>
              <a:t>@see </a:t>
            </a:r>
            <a:r>
              <a:rPr lang="en-US" sz="1400" dirty="0"/>
              <a:t>and </a:t>
            </a:r>
            <a:r>
              <a:rPr lang="en-US" sz="1400" i="1" dirty="0"/>
              <a:t>@link</a:t>
            </a:r>
            <a:r>
              <a:rPr lang="en-US" sz="1400" dirty="0"/>
              <a:t> tags may be used to reference replacement information</a:t>
            </a:r>
            <a:r>
              <a:rPr lang="en-US" sz="1400" dirty="0" smtClean="0"/>
              <a:t>.</a:t>
            </a:r>
          </a:p>
          <a:p>
            <a:pPr lvl="3">
              <a:buFont typeface="Wingdings" panose="05000000000000000000" pitchFamily="2" charset="2"/>
              <a:buChar char="§"/>
            </a:pPr>
            <a:r>
              <a:rPr lang="en-US" sz="1400" dirty="0"/>
              <a:t>If @Deprecated annotation is not used with this tag, a warning is generated</a:t>
            </a:r>
            <a:r>
              <a:rPr lang="en-US" sz="1400" dirty="0" smtClean="0"/>
              <a:t>.</a:t>
            </a:r>
          </a:p>
          <a:p>
            <a:pPr marL="468000" lvl="3" indent="0">
              <a:buNone/>
            </a:pPr>
            <a:r>
              <a:rPr lang="en-US" sz="1400" dirty="0" smtClean="0"/>
              <a:t>On the example below:</a:t>
            </a:r>
          </a:p>
          <a:p>
            <a:pPr marL="808038" lvl="1" indent="-3175">
              <a:buNone/>
            </a:pPr>
            <a:r>
              <a:rPr lang="en-US" sz="1300" dirty="0" smtClean="0">
                <a:latin typeface="Courier" pitchFamily="49" charset="0"/>
              </a:rPr>
              <a:t>/**</a:t>
            </a:r>
          </a:p>
          <a:p>
            <a:pPr marL="808038" lvl="1" indent="-3175">
              <a:buNone/>
            </a:pPr>
            <a:r>
              <a:rPr lang="en-US" sz="1300" dirty="0" smtClean="0">
                <a:latin typeface="Courier" pitchFamily="49" charset="0"/>
              </a:rPr>
              <a:t>* @deprecated This method does not properly work as expected. As of JDK 1.1, it * </a:t>
            </a:r>
            <a:r>
              <a:rPr lang="en-US" sz="1300" dirty="0">
                <a:latin typeface="Courier" pitchFamily="49" charset="0"/>
              </a:rPr>
              <a:t>is </a:t>
            </a:r>
            <a:r>
              <a:rPr lang="en-US" sz="1300" dirty="0" smtClean="0">
                <a:latin typeface="Courier" pitchFamily="49" charset="0"/>
              </a:rPr>
              <a:t>preferred to use newTestMethod instead.</a:t>
            </a:r>
          </a:p>
          <a:p>
            <a:pPr marL="808038" lvl="1" indent="-3175">
              <a:buNone/>
            </a:pPr>
            <a:r>
              <a:rPr lang="en-US" sz="1300" dirty="0" smtClean="0">
                <a:latin typeface="Courier" pitchFamily="49" charset="0"/>
              </a:rPr>
              <a:t>**/</a:t>
            </a:r>
          </a:p>
          <a:p>
            <a:pPr marL="808038" lvl="1" indent="-3175">
              <a:buNone/>
            </a:pPr>
            <a:r>
              <a:rPr lang="en-US" sz="1300" dirty="0" smtClean="0">
                <a:latin typeface="Courier" pitchFamily="49" charset="0"/>
              </a:rPr>
              <a:t>@Deprecated(since=“1.1”</a:t>
            </a:r>
          </a:p>
          <a:p>
            <a:pPr marL="808038" lvl="1" indent="-3175">
              <a:buNone/>
            </a:pPr>
            <a:r>
              <a:rPr lang="en-US" sz="1300" dirty="0" smtClean="0">
                <a:latin typeface="Courier" pitchFamily="49" charset="0"/>
                <a:cs typeface="Tahoma" panose="020B0604030504040204" pitchFamily="34" charset="0"/>
              </a:rPr>
              <a:t>public void testMethod(String string) </a:t>
            </a:r>
            <a:r>
              <a:rPr lang="en-US" sz="1300" dirty="0" smtClean="0">
                <a:latin typeface="Courier" pitchFamily="49" charset="0"/>
                <a:ea typeface="Tahoma" panose="020B0604030504040204" pitchFamily="34" charset="0"/>
                <a:cs typeface="Tahoma" panose="020B0604030504040204" pitchFamily="34" charset="0"/>
              </a:rPr>
              <a:t>{...</a:t>
            </a:r>
          </a:p>
          <a:p>
            <a:pPr marL="808038" lvl="1" indent="-3175">
              <a:buNone/>
            </a:pPr>
            <a:endParaRPr lang="en-US" sz="900" dirty="0"/>
          </a:p>
          <a:p>
            <a:pPr marL="468000" lvl="3" indent="0">
              <a:buNone/>
            </a:pPr>
            <a:r>
              <a:rPr lang="en-US" sz="1400" dirty="0" smtClean="0"/>
              <a:t>Generates the following output:</a:t>
            </a:r>
            <a:endParaRPr lang="en-US" sz="1300" dirty="0">
              <a:latin typeface="Courier" pitchFamily="49" charset="0"/>
              <a:ea typeface="Tahoma" panose="020B0604030504040204" pitchFamily="34" charset="0"/>
              <a:cs typeface="Tahoma" panose="020B0604030504040204" pitchFamily="34" charset="0"/>
            </a:endParaRPr>
          </a:p>
          <a:p>
            <a:pPr marL="808038" lvl="1" indent="-3175">
              <a:buNone/>
            </a:pPr>
            <a:r>
              <a:rPr lang="en-US" sz="1300" dirty="0">
                <a:latin typeface="Courier" pitchFamily="49" charset="0"/>
              </a:rPr>
              <a:t>@Deprecated(since=“1.1</a:t>
            </a:r>
            <a:r>
              <a:rPr lang="en-US" sz="1300" dirty="0" smtClean="0">
                <a:latin typeface="Courier" pitchFamily="49" charset="0"/>
              </a:rPr>
              <a:t>”)</a:t>
            </a:r>
            <a:endParaRPr lang="en-US" sz="1300" dirty="0">
              <a:latin typeface="Courier" pitchFamily="49" charset="0"/>
            </a:endParaRPr>
          </a:p>
          <a:p>
            <a:pPr marL="808038" lvl="1" indent="-3175">
              <a:buNone/>
            </a:pPr>
            <a:r>
              <a:rPr lang="en-US" sz="1300" dirty="0">
                <a:latin typeface="Courier" pitchFamily="49" charset="0"/>
                <a:cs typeface="Tahoma" panose="020B0604030504040204" pitchFamily="34" charset="0"/>
              </a:rPr>
              <a:t>public void testMethod(String string</a:t>
            </a:r>
            <a:r>
              <a:rPr lang="en-US" sz="1300" dirty="0" smtClean="0">
                <a:latin typeface="Courier" pitchFamily="49" charset="0"/>
                <a:cs typeface="Tahoma" panose="020B0604030504040204" pitchFamily="34" charset="0"/>
              </a:rPr>
              <a:t>)</a:t>
            </a:r>
          </a:p>
          <a:p>
            <a:pPr marL="808038" lvl="1" indent="-3175">
              <a:buNone/>
            </a:pPr>
            <a:r>
              <a:rPr lang="en-US" sz="1300" b="1" dirty="0" smtClean="0">
                <a:latin typeface="Courier" pitchFamily="49" charset="0"/>
                <a:cs typeface="Tahoma" panose="020B0604030504040204" pitchFamily="34" charset="0"/>
              </a:rPr>
              <a:t>Deprecated. </a:t>
            </a:r>
            <a:r>
              <a:rPr lang="en-US" sz="1300" dirty="0" smtClean="0">
                <a:latin typeface="Courier" pitchFamily="49" charset="0"/>
                <a:cs typeface="Tahoma" panose="020B0604030504040204" pitchFamily="34" charset="0"/>
              </a:rPr>
              <a:t>This method does not properly work as expected. As of JDK 1.1, it is preferred to use the newTestMethod instead.</a:t>
            </a:r>
            <a:endParaRPr lang="en-US" sz="1400" b="1" dirty="0" smtClean="0">
              <a:latin typeface="Courier" pitchFamily="49" charset="0"/>
            </a:endParaRPr>
          </a:p>
        </p:txBody>
      </p:sp>
    </p:spTree>
    <p:extLst>
      <p:ext uri="{BB962C8B-B14F-4D97-AF65-F5344CB8AC3E}">
        <p14:creationId xmlns:p14="http://schemas.microsoft.com/office/powerpoint/2010/main" val="996490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Enhanced Deprecation</a:t>
            </a:r>
          </a:p>
        </p:txBody>
      </p:sp>
      <p:sp>
        <p:nvSpPr>
          <p:cNvPr id="3" name="Content Placeholder 2"/>
          <p:cNvSpPr>
            <a:spLocks noGrp="1"/>
          </p:cNvSpPr>
          <p:nvPr>
            <p:ph sz="quarter" idx="10"/>
          </p:nvPr>
        </p:nvSpPr>
        <p:spPr/>
        <p:txBody>
          <a:bodyPr>
            <a:normAutofit/>
          </a:bodyPr>
          <a:lstStyle/>
          <a:p>
            <a:r>
              <a:rPr lang="en-US" dirty="0" smtClean="0"/>
              <a:t>References</a:t>
            </a:r>
          </a:p>
          <a:p>
            <a:pPr lvl="1"/>
            <a:r>
              <a:rPr lang="en-US" dirty="0">
                <a:hlinkClick r:id="rId2"/>
              </a:rPr>
              <a:t>https://</a:t>
            </a:r>
            <a:r>
              <a:rPr lang="en-US" dirty="0" smtClean="0">
                <a:hlinkClick r:id="rId2"/>
              </a:rPr>
              <a:t>docs.oracle.com/javase/9/core/enhanced-deprecation1.htm#JSCOR-GUID-23B13A9E-2727-42DC-B03A-E374B3C4CE96</a:t>
            </a:r>
            <a:r>
              <a:rPr lang="en-US" dirty="0" smtClean="0">
                <a:hlinkClick r:id="rId3"/>
              </a:rPr>
              <a:t>http</a:t>
            </a:r>
            <a:r>
              <a:rPr lang="en-US" dirty="0">
                <a:hlinkClick r:id="rId3"/>
              </a:rPr>
              <a:t>://</a:t>
            </a:r>
            <a:r>
              <a:rPr lang="en-US" dirty="0" smtClean="0">
                <a:hlinkClick r:id="rId3"/>
              </a:rPr>
              <a:t>openjdk.java.net/jeps/277</a:t>
            </a:r>
            <a:endParaRPr lang="en-US" dirty="0" smtClean="0"/>
          </a:p>
          <a:p>
            <a:pPr lvl="1"/>
            <a:r>
              <a:rPr lang="en-US" dirty="0">
                <a:hlinkClick r:id="rId3"/>
              </a:rPr>
              <a:t>http://</a:t>
            </a:r>
            <a:r>
              <a:rPr lang="en-US" dirty="0" smtClean="0">
                <a:hlinkClick r:id="rId3"/>
              </a:rPr>
              <a:t>openjdk.java.net/jeps/277</a:t>
            </a:r>
            <a:endParaRPr lang="en-US" dirty="0" smtClean="0"/>
          </a:p>
          <a:p>
            <a:pPr lvl="1"/>
            <a:endParaRPr lang="en-US" dirty="0" smtClean="0"/>
          </a:p>
          <a:p>
            <a:pPr lvl="1"/>
            <a:endParaRPr lang="en-US" dirty="0" smtClean="0"/>
          </a:p>
          <a:p>
            <a:pPr lvl="1"/>
            <a:endParaRPr lang="en-US" dirty="0"/>
          </a:p>
          <a:p>
            <a:endParaRPr lang="en-US" dirty="0" smtClean="0"/>
          </a:p>
        </p:txBody>
      </p:sp>
    </p:spTree>
    <p:extLst>
      <p:ext uri="{BB962C8B-B14F-4D97-AF65-F5344CB8AC3E}">
        <p14:creationId xmlns:p14="http://schemas.microsoft.com/office/powerpoint/2010/main" val="4130542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27816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9388" y="2983517"/>
            <a:ext cx="8784000" cy="528794"/>
          </a:xfrm>
        </p:spPr>
        <p:txBody>
          <a:bodyPr/>
          <a:lstStyle/>
          <a:p>
            <a:r>
              <a:rPr lang="en-US" sz="3200" dirty="0" smtClean="0"/>
              <a:t>4. Process API</a:t>
            </a:r>
            <a:endParaRPr lang="en-US" sz="3200" dirty="0"/>
          </a:p>
        </p:txBody>
      </p:sp>
      <p:sp>
        <p:nvSpPr>
          <p:cNvPr id="7" name="Text Placeholder 6"/>
          <p:cNvSpPr>
            <a:spLocks noGrp="1"/>
          </p:cNvSpPr>
          <p:nvPr>
            <p:ph type="body" sz="quarter" idx="10"/>
          </p:nvPr>
        </p:nvSpPr>
        <p:spPr>
          <a:xfrm>
            <a:off x="179388" y="3852000"/>
            <a:ext cx="7200900" cy="400110"/>
          </a:xfrm>
        </p:spPr>
        <p:txBody>
          <a:bodyPr/>
          <a:lstStyle/>
          <a:p>
            <a:r>
              <a:rPr lang="en-US" dirty="0" smtClean="0"/>
              <a:t>New Feature</a:t>
            </a:r>
            <a:endParaRPr lang="en-US" dirty="0"/>
          </a:p>
        </p:txBody>
      </p:sp>
    </p:spTree>
    <p:extLst>
      <p:ext uri="{BB962C8B-B14F-4D97-AF65-F5344CB8AC3E}">
        <p14:creationId xmlns:p14="http://schemas.microsoft.com/office/powerpoint/2010/main" val="483586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Process API</a:t>
            </a:r>
            <a:endParaRPr lang="en-US" dirty="0"/>
          </a:p>
        </p:txBody>
      </p:sp>
      <p:sp>
        <p:nvSpPr>
          <p:cNvPr id="3" name="Content Placeholder 2"/>
          <p:cNvSpPr>
            <a:spLocks noGrp="1"/>
          </p:cNvSpPr>
          <p:nvPr>
            <p:ph sz="quarter" idx="10"/>
          </p:nvPr>
        </p:nvSpPr>
        <p:spPr/>
        <p:txBody>
          <a:bodyPr>
            <a:noAutofit/>
          </a:bodyPr>
          <a:lstStyle/>
          <a:p>
            <a:r>
              <a:rPr lang="en-US" dirty="0" smtClean="0"/>
              <a:t>API improvements for controlling and managing operating- system processes were made. The Process API lets you start, retrieve information and manage native operating system processes.</a:t>
            </a:r>
          </a:p>
          <a:p>
            <a:endParaRPr lang="en-US" sz="900" dirty="0" smtClean="0"/>
          </a:p>
          <a:p>
            <a:r>
              <a:rPr lang="en-US" dirty="0" smtClean="0"/>
              <a:t>Process Class </a:t>
            </a:r>
          </a:p>
          <a:p>
            <a:pPr marL="180000" lvl="1" indent="0">
              <a:buNone/>
            </a:pPr>
            <a:r>
              <a:rPr lang="en-US" dirty="0" smtClean="0"/>
              <a:t>This class is enhanced to provide the operating system process id of the process, information about the process including the arguments, the command, the start time of the process, the accumulated CPU time of the process and the user name for the process. Methods in this class allows us to control processes started by the </a:t>
            </a:r>
            <a:r>
              <a:rPr lang="en-US" i="1" dirty="0" smtClean="0"/>
              <a:t>ProcessBuilder.start</a:t>
            </a:r>
            <a:r>
              <a:rPr lang="en-US" dirty="0" smtClean="0"/>
              <a:t> and </a:t>
            </a:r>
            <a:r>
              <a:rPr lang="en-US" i="1" dirty="0" smtClean="0"/>
              <a:t>Runtime.exec</a:t>
            </a:r>
            <a:r>
              <a:rPr lang="en-US" dirty="0" smtClean="0"/>
              <a:t>.</a:t>
            </a:r>
          </a:p>
          <a:p>
            <a:pPr marL="180000" lvl="1" indent="0">
              <a:buNone/>
            </a:pPr>
            <a:r>
              <a:rPr lang="en-US" dirty="0" smtClean="0"/>
              <a:t>Class methods:</a:t>
            </a:r>
            <a:endParaRPr lang="en-US" dirty="0"/>
          </a:p>
          <a:p>
            <a:pPr lvl="2">
              <a:buFont typeface="Wingdings" panose="05000000000000000000" pitchFamily="2" charset="2"/>
              <a:buChar char="§"/>
            </a:pPr>
            <a:r>
              <a:rPr lang="en-US" b="1" dirty="0" smtClean="0"/>
              <a:t>waitfor() </a:t>
            </a:r>
            <a:r>
              <a:rPr lang="en-US" dirty="0" smtClean="0"/>
              <a:t>and </a:t>
            </a:r>
            <a:r>
              <a:rPr lang="en-US" b="1" dirty="0" smtClean="0"/>
              <a:t>waitfor(long timeout, TimeUnit unit)</a:t>
            </a:r>
            <a:endParaRPr lang="en-US" b="1" dirty="0"/>
          </a:p>
          <a:p>
            <a:pPr marL="468000" lvl="3" indent="0">
              <a:buNone/>
            </a:pPr>
            <a:r>
              <a:rPr lang="en-US" sz="1400" dirty="0" smtClean="0"/>
              <a:t>Wait for the process to complete</a:t>
            </a:r>
            <a:endParaRPr lang="en-US" dirty="0"/>
          </a:p>
          <a:p>
            <a:pPr lvl="2">
              <a:buFont typeface="Wingdings" panose="05000000000000000000" pitchFamily="2" charset="2"/>
              <a:buChar char="§"/>
            </a:pPr>
            <a:r>
              <a:rPr lang="en-US" b="1" dirty="0" smtClean="0"/>
              <a:t>isAlive(), pid(), info(), </a:t>
            </a:r>
            <a:r>
              <a:rPr lang="en-US" dirty="0" smtClean="0"/>
              <a:t> and </a:t>
            </a:r>
            <a:r>
              <a:rPr lang="en-US" b="1" dirty="0" smtClean="0"/>
              <a:t>exitValue()</a:t>
            </a:r>
            <a:endParaRPr lang="en-US" dirty="0" smtClean="0"/>
          </a:p>
          <a:p>
            <a:pPr marL="468000" lvl="3" indent="0">
              <a:buNone/>
            </a:pPr>
            <a:r>
              <a:rPr lang="en-US" sz="1400" dirty="0" smtClean="0"/>
              <a:t>Retrieve information about the process.</a:t>
            </a:r>
            <a:endParaRPr lang="en-US" dirty="0"/>
          </a:p>
          <a:p>
            <a:pPr lvl="2">
              <a:buFont typeface="Wingdings" panose="05000000000000000000" pitchFamily="2" charset="2"/>
              <a:buChar char="§"/>
            </a:pPr>
            <a:r>
              <a:rPr lang="en-US" b="1" dirty="0" smtClean="0"/>
              <a:t>getInputStream(), getOutputStream(), </a:t>
            </a:r>
            <a:r>
              <a:rPr lang="en-US" dirty="0" smtClean="0"/>
              <a:t>and </a:t>
            </a:r>
            <a:r>
              <a:rPr lang="en-US" b="1" dirty="0" smtClean="0"/>
              <a:t>getErrorStream()</a:t>
            </a:r>
          </a:p>
          <a:p>
            <a:pPr marL="468000" lvl="3" indent="0">
              <a:buNone/>
            </a:pPr>
            <a:r>
              <a:rPr lang="en-US" sz="1400" dirty="0" smtClean="0"/>
              <a:t>Retrieve input, output, and error streams.</a:t>
            </a:r>
            <a:endParaRPr lang="en-US" dirty="0"/>
          </a:p>
          <a:p>
            <a:pPr lvl="2">
              <a:buFont typeface="Wingdings" panose="05000000000000000000" pitchFamily="2" charset="2"/>
              <a:buChar char="§"/>
            </a:pPr>
            <a:r>
              <a:rPr lang="en-US" b="1" dirty="0" smtClean="0"/>
              <a:t>children() </a:t>
            </a:r>
            <a:r>
              <a:rPr lang="en-US" dirty="0" smtClean="0"/>
              <a:t>and </a:t>
            </a:r>
            <a:r>
              <a:rPr lang="en-US" b="1" dirty="0" smtClean="0"/>
              <a:t>descendants()</a:t>
            </a:r>
          </a:p>
          <a:p>
            <a:pPr marL="468000" lvl="3" indent="0">
              <a:buNone/>
            </a:pPr>
            <a:r>
              <a:rPr lang="en-US" sz="1400" dirty="0" smtClean="0"/>
              <a:t>Retrieve direct and indirect child processes.</a:t>
            </a:r>
            <a:endParaRPr lang="en-US" sz="900" dirty="0" smtClean="0"/>
          </a:p>
        </p:txBody>
      </p:sp>
    </p:spTree>
    <p:extLst>
      <p:ext uri="{BB962C8B-B14F-4D97-AF65-F5344CB8AC3E}">
        <p14:creationId xmlns:p14="http://schemas.microsoft.com/office/powerpoint/2010/main" val="14830244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Process API</a:t>
            </a:r>
            <a:endParaRPr lang="en-US" dirty="0"/>
          </a:p>
        </p:txBody>
      </p:sp>
      <p:sp>
        <p:nvSpPr>
          <p:cNvPr id="3" name="Content Placeholder 2"/>
          <p:cNvSpPr>
            <a:spLocks noGrp="1"/>
          </p:cNvSpPr>
          <p:nvPr>
            <p:ph sz="quarter" idx="10"/>
          </p:nvPr>
        </p:nvSpPr>
        <p:spPr/>
        <p:txBody>
          <a:bodyPr>
            <a:noAutofit/>
          </a:bodyPr>
          <a:lstStyle/>
          <a:p>
            <a:pPr lvl="2">
              <a:buFont typeface="Wingdings" panose="05000000000000000000" pitchFamily="2" charset="2"/>
              <a:buChar char="§"/>
            </a:pPr>
            <a:r>
              <a:rPr lang="en-US" b="1" dirty="0" smtClean="0"/>
              <a:t>destroy,(), destroyForcibly(), </a:t>
            </a:r>
            <a:r>
              <a:rPr lang="en-US" dirty="0" smtClean="0"/>
              <a:t>and </a:t>
            </a:r>
            <a:r>
              <a:rPr lang="en-US" b="1" dirty="0" smtClean="0"/>
              <a:t>supportsNormalTermination()</a:t>
            </a:r>
            <a:endParaRPr lang="en-US" b="1" dirty="0"/>
          </a:p>
          <a:p>
            <a:pPr marL="468000" lvl="3" indent="0">
              <a:buNone/>
            </a:pPr>
            <a:r>
              <a:rPr lang="en-US" sz="1400" dirty="0"/>
              <a:t>Retrieve direct and indirect child processes</a:t>
            </a:r>
            <a:r>
              <a:rPr lang="en-US" sz="1400" dirty="0" smtClean="0"/>
              <a:t>.</a:t>
            </a:r>
          </a:p>
          <a:p>
            <a:pPr lvl="2">
              <a:buFont typeface="Wingdings" panose="05000000000000000000" pitchFamily="2" charset="2"/>
              <a:buChar char="§"/>
            </a:pPr>
            <a:r>
              <a:rPr lang="en-US" b="1" dirty="0" smtClean="0"/>
              <a:t>onExit()</a:t>
            </a:r>
            <a:endParaRPr lang="en-US" b="1" dirty="0"/>
          </a:p>
          <a:p>
            <a:pPr marL="468000" lvl="3" indent="0">
              <a:buNone/>
            </a:pPr>
            <a:r>
              <a:rPr lang="en-US" sz="1400" dirty="0" smtClean="0"/>
              <a:t>Return a CompletableFuture instance that will be completed when the process exits.</a:t>
            </a:r>
            <a:endParaRPr lang="en-US" sz="1400" dirty="0"/>
          </a:p>
          <a:p>
            <a:pPr marL="468000" lvl="3" indent="0">
              <a:buNone/>
            </a:pPr>
            <a:endParaRPr lang="en-US" sz="900" dirty="0"/>
          </a:p>
          <a:p>
            <a:r>
              <a:rPr lang="en-US" dirty="0" smtClean="0"/>
              <a:t>ProcessBuilder class</a:t>
            </a:r>
          </a:p>
          <a:p>
            <a:pPr marL="180000" lvl="1" indent="0">
              <a:buNone/>
            </a:pPr>
            <a:r>
              <a:rPr lang="en-US" dirty="0" smtClean="0"/>
              <a:t>This class lets you create and start operating system processes. It manages various processes attributes.</a:t>
            </a:r>
            <a:endParaRPr lang="en-US" sz="900" dirty="0"/>
          </a:p>
          <a:p>
            <a:pPr marL="180000" lvl="1" indent="0">
              <a:buNone/>
            </a:pPr>
            <a:r>
              <a:rPr lang="en-US" dirty="0" smtClean="0"/>
              <a:t>Class attributes and related methods:</a:t>
            </a:r>
            <a:endParaRPr lang="en-US" dirty="0"/>
          </a:p>
          <a:p>
            <a:pPr lvl="2">
              <a:buFont typeface="Wingdings" panose="05000000000000000000" pitchFamily="2" charset="2"/>
              <a:buChar char="§"/>
            </a:pPr>
            <a:r>
              <a:rPr lang="en-US" b="1" dirty="0" smtClean="0"/>
              <a:t>Command</a:t>
            </a:r>
          </a:p>
          <a:p>
            <a:pPr marL="468000" lvl="3" indent="0">
              <a:buNone/>
            </a:pPr>
            <a:r>
              <a:rPr lang="en-US" sz="1400" dirty="0" smtClean="0"/>
              <a:t>Strings that specify the external program file to call arguments, if any. Related methods are:</a:t>
            </a:r>
            <a:endParaRPr lang="en-US" sz="1400" dirty="0"/>
          </a:p>
          <a:p>
            <a:pPr marL="676275" lvl="3" indent="-107950">
              <a:buFont typeface="Wingdings" panose="05000000000000000000" pitchFamily="2" charset="2"/>
              <a:buChar char="§"/>
            </a:pPr>
            <a:r>
              <a:rPr lang="en-US" sz="1400" dirty="0" smtClean="0"/>
              <a:t>ProcessBuilder constructor</a:t>
            </a:r>
          </a:p>
          <a:p>
            <a:pPr marL="676275" lvl="3" indent="-107950">
              <a:buFont typeface="Wingdings" panose="05000000000000000000" pitchFamily="2" charset="2"/>
              <a:buChar char="§"/>
            </a:pPr>
            <a:r>
              <a:rPr lang="en-US" sz="1400" dirty="0" smtClean="0"/>
              <a:t>command(String... command)</a:t>
            </a:r>
            <a:endParaRPr lang="en-US" dirty="0"/>
          </a:p>
          <a:p>
            <a:pPr lvl="2">
              <a:buFont typeface="Wingdings" panose="05000000000000000000" pitchFamily="2" charset="2"/>
              <a:buChar char="§"/>
            </a:pPr>
            <a:r>
              <a:rPr lang="en-US" b="1" dirty="0" smtClean="0"/>
              <a:t>Environment</a:t>
            </a:r>
            <a:endParaRPr lang="en-US" b="1" dirty="0"/>
          </a:p>
          <a:p>
            <a:pPr marL="468000" lvl="3" indent="0">
              <a:buNone/>
            </a:pPr>
            <a:r>
              <a:rPr lang="en-US" sz="1400" dirty="0" smtClean="0"/>
              <a:t>The environment variables (and their values). This is initially a copy of the system environment of the current process.</a:t>
            </a:r>
            <a:r>
              <a:rPr lang="en-US" sz="1400" dirty="0"/>
              <a:t> Related </a:t>
            </a:r>
            <a:r>
              <a:rPr lang="en-US" sz="1400" dirty="0" smtClean="0"/>
              <a:t>method is:</a:t>
            </a:r>
            <a:endParaRPr lang="en-US" sz="1400" dirty="0"/>
          </a:p>
          <a:p>
            <a:pPr marL="676275" lvl="3" indent="-107950">
              <a:buFont typeface="Wingdings" panose="05000000000000000000" pitchFamily="2" charset="2"/>
              <a:buChar char="§"/>
            </a:pPr>
            <a:r>
              <a:rPr lang="en-US" sz="1400" dirty="0" smtClean="0"/>
              <a:t>Environment()</a:t>
            </a:r>
            <a:endParaRPr lang="en-US" dirty="0" smtClean="0"/>
          </a:p>
        </p:txBody>
      </p:sp>
    </p:spTree>
    <p:extLst>
      <p:ext uri="{BB962C8B-B14F-4D97-AF65-F5344CB8AC3E}">
        <p14:creationId xmlns:p14="http://schemas.microsoft.com/office/powerpoint/2010/main" val="3886297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Process API</a:t>
            </a:r>
            <a:endParaRPr lang="en-US" dirty="0"/>
          </a:p>
        </p:txBody>
      </p:sp>
      <p:sp>
        <p:nvSpPr>
          <p:cNvPr id="3" name="Content Placeholder 2"/>
          <p:cNvSpPr>
            <a:spLocks noGrp="1"/>
          </p:cNvSpPr>
          <p:nvPr>
            <p:ph sz="quarter" idx="10"/>
          </p:nvPr>
        </p:nvSpPr>
        <p:spPr/>
        <p:txBody>
          <a:bodyPr/>
          <a:lstStyle/>
          <a:p>
            <a:pPr lvl="2">
              <a:buFont typeface="Wingdings" panose="05000000000000000000" pitchFamily="2" charset="2"/>
              <a:buChar char="§"/>
            </a:pPr>
            <a:r>
              <a:rPr lang="en-US" b="1" dirty="0" smtClean="0"/>
              <a:t>Working </a:t>
            </a:r>
            <a:r>
              <a:rPr lang="en-US" b="1" dirty="0"/>
              <a:t>directory</a:t>
            </a:r>
          </a:p>
          <a:p>
            <a:pPr marL="468000" lvl="3" indent="0">
              <a:buNone/>
            </a:pPr>
            <a:r>
              <a:rPr lang="en-US" sz="1400" dirty="0"/>
              <a:t>By default, the current working directory of the current process. Related methods are:</a:t>
            </a:r>
          </a:p>
          <a:p>
            <a:pPr marL="676275" lvl="3" indent="-107950">
              <a:buFont typeface="Wingdings" panose="05000000000000000000" pitchFamily="2" charset="2"/>
              <a:buChar char="§"/>
            </a:pPr>
            <a:r>
              <a:rPr lang="en-US" sz="1400" dirty="0"/>
              <a:t>directory()</a:t>
            </a:r>
          </a:p>
          <a:p>
            <a:pPr marL="676275" lvl="3" indent="-107950">
              <a:buFont typeface="Wingdings" panose="05000000000000000000" pitchFamily="2" charset="2"/>
              <a:buChar char="§"/>
            </a:pPr>
            <a:r>
              <a:rPr lang="en-US" sz="1400" dirty="0"/>
              <a:t>directory(File directory)</a:t>
            </a:r>
          </a:p>
          <a:p>
            <a:pPr lvl="2">
              <a:buFont typeface="Wingdings" panose="05000000000000000000" pitchFamily="2" charset="2"/>
              <a:buChar char="§"/>
            </a:pPr>
            <a:r>
              <a:rPr lang="en-US" b="1" dirty="0" smtClean="0"/>
              <a:t>Standard input source</a:t>
            </a:r>
            <a:endParaRPr lang="en-US" b="1" dirty="0"/>
          </a:p>
          <a:p>
            <a:pPr marL="468000" lvl="3" indent="0">
              <a:buNone/>
            </a:pPr>
            <a:r>
              <a:rPr lang="en-US" sz="1400" dirty="0"/>
              <a:t>By default, </a:t>
            </a:r>
            <a:r>
              <a:rPr lang="en-US" sz="1400" dirty="0" smtClean="0"/>
              <a:t>a process reads standard input from a pipe; access this through the output stream returned by the </a:t>
            </a:r>
            <a:r>
              <a:rPr lang="en-US" sz="1400" i="1" dirty="0" smtClean="0"/>
              <a:t>Process.getOuputStream</a:t>
            </a:r>
            <a:r>
              <a:rPr lang="en-US" sz="1400" dirty="0" smtClean="0"/>
              <a:t> method. </a:t>
            </a:r>
            <a:r>
              <a:rPr lang="en-US" sz="1400" dirty="0"/>
              <a:t>Related </a:t>
            </a:r>
            <a:r>
              <a:rPr lang="en-US" sz="1400" dirty="0" smtClean="0"/>
              <a:t>method is:</a:t>
            </a:r>
            <a:endParaRPr lang="en-US" sz="1400" dirty="0"/>
          </a:p>
          <a:p>
            <a:pPr marL="676275" lvl="3" indent="-107950">
              <a:buFont typeface="Wingdings" panose="05000000000000000000" pitchFamily="2" charset="2"/>
              <a:buChar char="§"/>
            </a:pPr>
            <a:r>
              <a:rPr lang="en-US" sz="1400" dirty="0" smtClean="0"/>
              <a:t>redirectInput(ProcessBuilder.Redirect source)</a:t>
            </a:r>
          </a:p>
          <a:p>
            <a:pPr lvl="2">
              <a:buFont typeface="Wingdings" panose="05000000000000000000" pitchFamily="2" charset="2"/>
              <a:buChar char="§"/>
            </a:pPr>
            <a:r>
              <a:rPr lang="en-US" b="1" dirty="0" smtClean="0"/>
              <a:t>Standard output and standard error destinations</a:t>
            </a:r>
            <a:endParaRPr lang="en-US" b="1" dirty="0"/>
          </a:p>
          <a:p>
            <a:pPr marL="468000" lvl="3" indent="0">
              <a:buNone/>
            </a:pPr>
            <a:r>
              <a:rPr lang="en-US" sz="1400" dirty="0" smtClean="0"/>
              <a:t>By default, a process writes standard error to pipes; access these through the input streams returned by the </a:t>
            </a:r>
            <a:r>
              <a:rPr lang="en-US" sz="1400" i="1" dirty="0" smtClean="0"/>
              <a:t>Process.getInputStream </a:t>
            </a:r>
            <a:r>
              <a:rPr lang="en-US" sz="1400" dirty="0" smtClean="0"/>
              <a:t>and </a:t>
            </a:r>
            <a:r>
              <a:rPr lang="en-US" sz="1400" i="1" dirty="0" smtClean="0"/>
              <a:t>Process.getErorStream</a:t>
            </a:r>
            <a:r>
              <a:rPr lang="en-US" sz="1400" dirty="0" smtClean="0"/>
              <a:t> methods. </a:t>
            </a:r>
            <a:r>
              <a:rPr lang="en-US" sz="1400" dirty="0"/>
              <a:t>Related methods are:</a:t>
            </a:r>
          </a:p>
          <a:p>
            <a:pPr marL="676275" lvl="3" indent="-107950">
              <a:buFont typeface="Wingdings" panose="05000000000000000000" pitchFamily="2" charset="2"/>
              <a:buChar char="§"/>
            </a:pPr>
            <a:r>
              <a:rPr lang="en-US" sz="1400" dirty="0" smtClean="0"/>
              <a:t>redirectOutput(ProcessBuilder.Redirect destination)</a:t>
            </a:r>
          </a:p>
          <a:p>
            <a:pPr marL="676275" lvl="3" indent="-107950">
              <a:buFont typeface="Wingdings" panose="05000000000000000000" pitchFamily="2" charset="2"/>
              <a:buChar char="§"/>
            </a:pPr>
            <a:r>
              <a:rPr lang="en-US" sz="1400" dirty="0" smtClean="0"/>
              <a:t>redirectError(ProcessBuilder.Redirect destination)</a:t>
            </a:r>
          </a:p>
          <a:p>
            <a:pPr lvl="2">
              <a:buFont typeface="Wingdings" panose="05000000000000000000" pitchFamily="2" charset="2"/>
              <a:buChar char="§"/>
            </a:pPr>
            <a:r>
              <a:rPr lang="en-US" b="1" i="1" dirty="0" smtClean="0"/>
              <a:t>redirectErrorStream </a:t>
            </a:r>
            <a:r>
              <a:rPr lang="en-US" b="1" dirty="0" smtClean="0"/>
              <a:t>property</a:t>
            </a:r>
            <a:endParaRPr lang="en-US" b="1" i="1" dirty="0" smtClean="0"/>
          </a:p>
          <a:p>
            <a:pPr marL="468000" lvl="3" indent="0">
              <a:buNone/>
            </a:pPr>
            <a:r>
              <a:rPr lang="en-US" sz="1400" dirty="0" smtClean="0"/>
              <a:t>Specifies whether to send standard output and error output as two separate streams (with a value of false) or merge any error output with standard output (with value of true). Related methods are:</a:t>
            </a:r>
            <a:endParaRPr lang="en-US" sz="1400" dirty="0"/>
          </a:p>
          <a:p>
            <a:pPr marL="676275" lvl="3" indent="-107950">
              <a:buFont typeface="Wingdings" panose="05000000000000000000" pitchFamily="2" charset="2"/>
              <a:buChar char="§"/>
            </a:pPr>
            <a:r>
              <a:rPr lang="en-US" sz="1400" dirty="0" smtClean="0"/>
              <a:t>redirectErrorStream()</a:t>
            </a:r>
            <a:endParaRPr lang="en-US" sz="1400" dirty="0"/>
          </a:p>
          <a:p>
            <a:pPr marL="676275" lvl="3" indent="-107950">
              <a:buFont typeface="Wingdings" panose="05000000000000000000" pitchFamily="2" charset="2"/>
              <a:buChar char="§"/>
            </a:pPr>
            <a:r>
              <a:rPr lang="en-US" sz="1400" dirty="0" smtClean="0"/>
              <a:t>redirectErrorStream(boolean redirectErrorStream)</a:t>
            </a:r>
            <a:endParaRPr lang="en-US" sz="1400" dirty="0"/>
          </a:p>
          <a:p>
            <a:pPr marL="676275" lvl="3" indent="-107950">
              <a:buFont typeface="Wingdings" panose="05000000000000000000" pitchFamily="2" charset="2"/>
              <a:buChar char="§"/>
            </a:pPr>
            <a:endParaRPr lang="en-US" sz="1400" dirty="0"/>
          </a:p>
          <a:p>
            <a:pPr marL="468000" lvl="3" indent="0">
              <a:buNone/>
            </a:pPr>
            <a:endParaRPr lang="en-US" dirty="0"/>
          </a:p>
          <a:p>
            <a:endParaRPr lang="en-US" dirty="0"/>
          </a:p>
        </p:txBody>
      </p:sp>
    </p:spTree>
    <p:extLst>
      <p:ext uri="{BB962C8B-B14F-4D97-AF65-F5344CB8AC3E}">
        <p14:creationId xmlns:p14="http://schemas.microsoft.com/office/powerpoint/2010/main" val="3733421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Process API</a:t>
            </a:r>
            <a:endParaRPr lang="en-US" dirty="0"/>
          </a:p>
        </p:txBody>
      </p:sp>
      <p:sp>
        <p:nvSpPr>
          <p:cNvPr id="3" name="Content Placeholder 2"/>
          <p:cNvSpPr>
            <a:spLocks noGrp="1"/>
          </p:cNvSpPr>
          <p:nvPr>
            <p:ph sz="quarter" idx="10"/>
          </p:nvPr>
        </p:nvSpPr>
        <p:spPr/>
        <p:txBody>
          <a:bodyPr>
            <a:normAutofit/>
          </a:bodyPr>
          <a:lstStyle/>
          <a:p>
            <a:r>
              <a:rPr lang="en-US" dirty="0" smtClean="0"/>
              <a:t>ProcessHandler interface</a:t>
            </a:r>
          </a:p>
          <a:p>
            <a:pPr marL="180000" lvl="1" indent="0">
              <a:buNone/>
            </a:pPr>
            <a:r>
              <a:rPr lang="en-US" dirty="0" smtClean="0"/>
              <a:t>This interface lets you identify and control native processes.  It returns information about each process as provided by the operating system including process id, arguments, command, start time, etc. </a:t>
            </a:r>
          </a:p>
          <a:p>
            <a:pPr marL="180000" lvl="1" indent="0">
              <a:buNone/>
            </a:pPr>
            <a:r>
              <a:rPr lang="en-US" dirty="0" smtClean="0"/>
              <a:t>Interface methods:</a:t>
            </a:r>
            <a:endParaRPr lang="en-US" dirty="0"/>
          </a:p>
          <a:p>
            <a:pPr lvl="2">
              <a:buFont typeface="Wingdings" panose="05000000000000000000" pitchFamily="2" charset="2"/>
              <a:buChar char="§"/>
            </a:pPr>
            <a:r>
              <a:rPr lang="en-US" b="1" dirty="0" smtClean="0"/>
              <a:t>allProcesses()</a:t>
            </a:r>
            <a:endParaRPr lang="en-US" b="1" dirty="0"/>
          </a:p>
          <a:p>
            <a:pPr marL="468000" lvl="3" indent="0">
              <a:buNone/>
            </a:pPr>
            <a:r>
              <a:rPr lang="en-US" sz="1400" dirty="0" smtClean="0"/>
              <a:t>Retrieve all operating system processes.</a:t>
            </a:r>
            <a:endParaRPr lang="en-US" dirty="0"/>
          </a:p>
          <a:p>
            <a:pPr lvl="2">
              <a:buFont typeface="Wingdings" panose="05000000000000000000" pitchFamily="2" charset="2"/>
              <a:buChar char="§"/>
            </a:pPr>
            <a:r>
              <a:rPr lang="en-US" b="1" dirty="0" smtClean="0"/>
              <a:t>current(), of(long pid), </a:t>
            </a:r>
            <a:r>
              <a:rPr lang="en-US" dirty="0" smtClean="0"/>
              <a:t>and </a:t>
            </a:r>
            <a:r>
              <a:rPr lang="en-US" b="1" dirty="0" smtClean="0"/>
              <a:t>parent()</a:t>
            </a:r>
          </a:p>
          <a:p>
            <a:pPr marL="468000" lvl="3" indent="0">
              <a:buNone/>
            </a:pPr>
            <a:r>
              <a:rPr lang="en-US" sz="1400" dirty="0" smtClean="0"/>
              <a:t>Retrieve process handles.</a:t>
            </a:r>
          </a:p>
          <a:p>
            <a:pPr lvl="2">
              <a:buFont typeface="Wingdings" panose="05000000000000000000" pitchFamily="2" charset="2"/>
              <a:buChar char="§"/>
            </a:pPr>
            <a:r>
              <a:rPr lang="en-US" b="1" dirty="0" smtClean="0"/>
              <a:t>isAlive(), pid(), </a:t>
            </a:r>
            <a:r>
              <a:rPr lang="en-US" dirty="0" smtClean="0"/>
              <a:t>and </a:t>
            </a:r>
            <a:r>
              <a:rPr lang="en-US" b="1" dirty="0" smtClean="0"/>
              <a:t>info()</a:t>
            </a:r>
            <a:endParaRPr lang="en-US" b="1" dirty="0"/>
          </a:p>
          <a:p>
            <a:pPr marL="468000" lvl="3" indent="0">
              <a:buNone/>
            </a:pPr>
            <a:r>
              <a:rPr lang="en-US" sz="1400" dirty="0" smtClean="0"/>
              <a:t>Retrieve information about the process.</a:t>
            </a:r>
            <a:endParaRPr lang="en-US" dirty="0"/>
          </a:p>
          <a:p>
            <a:pPr lvl="2">
              <a:buFont typeface="Wingdings" panose="05000000000000000000" pitchFamily="2" charset="2"/>
              <a:buChar char="§"/>
            </a:pPr>
            <a:r>
              <a:rPr lang="en-US" b="1" dirty="0" smtClean="0"/>
              <a:t>children() </a:t>
            </a:r>
            <a:r>
              <a:rPr lang="en-US" dirty="0" smtClean="0"/>
              <a:t>and </a:t>
            </a:r>
            <a:r>
              <a:rPr lang="en-US" b="1" dirty="0" smtClean="0"/>
              <a:t>descendants()</a:t>
            </a:r>
            <a:endParaRPr lang="en-US" b="1" dirty="0"/>
          </a:p>
          <a:p>
            <a:pPr marL="468000" lvl="3" indent="0">
              <a:buNone/>
            </a:pPr>
            <a:r>
              <a:rPr lang="en-US" sz="1400" dirty="0" smtClean="0"/>
              <a:t>Retrieve streams of direct and indirect child processes.</a:t>
            </a:r>
            <a:endParaRPr lang="en-US" dirty="0"/>
          </a:p>
          <a:p>
            <a:pPr lvl="2">
              <a:buFont typeface="Wingdings" panose="05000000000000000000" pitchFamily="2" charset="2"/>
              <a:buChar char="§"/>
            </a:pPr>
            <a:r>
              <a:rPr lang="en-US" b="1" dirty="0" smtClean="0"/>
              <a:t>destroy()</a:t>
            </a:r>
            <a:endParaRPr lang="en-US" b="1" dirty="0"/>
          </a:p>
          <a:p>
            <a:pPr marL="468000" lvl="3" indent="0">
              <a:buNone/>
            </a:pPr>
            <a:r>
              <a:rPr lang="en-US" sz="1400" dirty="0" smtClean="0"/>
              <a:t>Destroy process.</a:t>
            </a:r>
            <a:endParaRPr lang="en-US" dirty="0"/>
          </a:p>
          <a:p>
            <a:pPr lvl="2">
              <a:buFont typeface="Wingdings" panose="05000000000000000000" pitchFamily="2" charset="2"/>
              <a:buChar char="§"/>
            </a:pPr>
            <a:r>
              <a:rPr lang="en-US" b="1" dirty="0" smtClean="0"/>
              <a:t>onExit()</a:t>
            </a:r>
            <a:endParaRPr lang="en-US" b="1" dirty="0"/>
          </a:p>
          <a:p>
            <a:pPr marL="468000" lvl="3" indent="0">
              <a:buNone/>
            </a:pPr>
            <a:r>
              <a:rPr lang="en-US" sz="1400" dirty="0" smtClean="0"/>
              <a:t>Return a CompletableFuture instance that will be completed when the process exits</a:t>
            </a:r>
          </a:p>
          <a:p>
            <a:pPr marL="468000" lvl="3" indent="0">
              <a:buNone/>
            </a:pPr>
            <a:endParaRPr lang="en-US" sz="1400" dirty="0"/>
          </a:p>
          <a:p>
            <a:pPr marL="468000" lvl="3" indent="0">
              <a:buNone/>
            </a:pPr>
            <a:endParaRPr lang="en-US" sz="1400" dirty="0"/>
          </a:p>
          <a:p>
            <a:pPr marL="468000" lvl="3" indent="0">
              <a:buNone/>
            </a:pPr>
            <a:endParaRPr lang="en-US" sz="1400" dirty="0"/>
          </a:p>
          <a:p>
            <a:pPr marL="468000" lvl="3" indent="0">
              <a:buNone/>
            </a:pPr>
            <a:endParaRPr lang="en-US" dirty="0" smtClean="0"/>
          </a:p>
        </p:txBody>
      </p:sp>
    </p:spTree>
    <p:extLst>
      <p:ext uri="{BB962C8B-B14F-4D97-AF65-F5344CB8AC3E}">
        <p14:creationId xmlns:p14="http://schemas.microsoft.com/office/powerpoint/2010/main" val="37673359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Process API</a:t>
            </a:r>
            <a:endParaRPr lang="en-US" dirty="0"/>
          </a:p>
        </p:txBody>
      </p:sp>
      <p:sp>
        <p:nvSpPr>
          <p:cNvPr id="3" name="Content Placeholder 2"/>
          <p:cNvSpPr>
            <a:spLocks noGrp="1"/>
          </p:cNvSpPr>
          <p:nvPr>
            <p:ph sz="quarter" idx="10"/>
          </p:nvPr>
        </p:nvSpPr>
        <p:spPr/>
        <p:txBody>
          <a:bodyPr>
            <a:normAutofit/>
          </a:bodyPr>
          <a:lstStyle/>
          <a:p>
            <a:r>
              <a:rPr lang="en-US" dirty="0" smtClean="0"/>
              <a:t>ProcessHandle.Info interface</a:t>
            </a:r>
          </a:p>
          <a:p>
            <a:pPr marL="180000" lvl="1" indent="0">
              <a:buNone/>
            </a:pPr>
            <a:r>
              <a:rPr lang="en-US" dirty="0" smtClean="0"/>
              <a:t>This interface lets you retrieve information about a process, including processes created by the </a:t>
            </a:r>
            <a:r>
              <a:rPr lang="en-US" i="1" dirty="0" smtClean="0"/>
              <a:t>ProcessBuilder.start </a:t>
            </a:r>
            <a:r>
              <a:rPr lang="en-US" dirty="0" smtClean="0"/>
              <a:t>method and native processes.</a:t>
            </a:r>
          </a:p>
          <a:p>
            <a:pPr marL="180000" lvl="1" indent="0">
              <a:buNone/>
            </a:pPr>
            <a:r>
              <a:rPr lang="en-US" dirty="0" smtClean="0"/>
              <a:t>Interface methods:</a:t>
            </a:r>
            <a:endParaRPr lang="en-US" dirty="0"/>
          </a:p>
          <a:p>
            <a:pPr lvl="2">
              <a:buFont typeface="Wingdings" panose="05000000000000000000" pitchFamily="2" charset="2"/>
              <a:buChar char="§"/>
            </a:pPr>
            <a:r>
              <a:rPr lang="en-US" b="1" dirty="0" smtClean="0"/>
              <a:t>arguments()</a:t>
            </a:r>
            <a:endParaRPr lang="en-US" b="1" dirty="0"/>
          </a:p>
          <a:p>
            <a:pPr marL="468000" lvl="3" indent="0">
              <a:buNone/>
            </a:pPr>
            <a:r>
              <a:rPr lang="en-US" sz="1400" dirty="0" smtClean="0"/>
              <a:t>Returns the arguments of the process as a String array.</a:t>
            </a:r>
          </a:p>
          <a:p>
            <a:pPr lvl="2">
              <a:buFont typeface="Wingdings" panose="05000000000000000000" pitchFamily="2" charset="2"/>
              <a:buChar char="§"/>
            </a:pPr>
            <a:r>
              <a:rPr lang="en-US" b="1" dirty="0" smtClean="0"/>
              <a:t>command()</a:t>
            </a:r>
            <a:endParaRPr lang="en-US" b="1" dirty="0"/>
          </a:p>
          <a:p>
            <a:pPr marL="468000" lvl="3" indent="0">
              <a:buNone/>
            </a:pPr>
            <a:r>
              <a:rPr lang="en-US" sz="1400" dirty="0" smtClean="0"/>
              <a:t>Returns the executable path name of the process.</a:t>
            </a:r>
            <a:endParaRPr lang="en-US" dirty="0"/>
          </a:p>
          <a:p>
            <a:pPr lvl="2">
              <a:buFont typeface="Wingdings" panose="05000000000000000000" pitchFamily="2" charset="2"/>
              <a:buChar char="§"/>
            </a:pPr>
            <a:r>
              <a:rPr lang="en-US" b="1" dirty="0" smtClean="0"/>
              <a:t>commandLine()</a:t>
            </a:r>
            <a:endParaRPr lang="en-US" b="1" dirty="0"/>
          </a:p>
          <a:p>
            <a:pPr marL="468000" lvl="3" indent="0">
              <a:buNone/>
            </a:pPr>
            <a:r>
              <a:rPr lang="en-US" sz="1400" dirty="0" smtClean="0"/>
              <a:t>Returns the command line of the process.</a:t>
            </a:r>
            <a:endParaRPr lang="en-US" dirty="0"/>
          </a:p>
          <a:p>
            <a:pPr lvl="2">
              <a:buFont typeface="Wingdings" panose="05000000000000000000" pitchFamily="2" charset="2"/>
              <a:buChar char="§"/>
            </a:pPr>
            <a:r>
              <a:rPr lang="en-US" b="1" dirty="0" smtClean="0"/>
              <a:t>startInstant()</a:t>
            </a:r>
            <a:endParaRPr lang="en-US" b="1" dirty="0"/>
          </a:p>
          <a:p>
            <a:pPr marL="468000" lvl="3" indent="0">
              <a:buNone/>
            </a:pPr>
            <a:r>
              <a:rPr lang="en-US" sz="1400" dirty="0" smtClean="0"/>
              <a:t>Returns the start time of the process.</a:t>
            </a:r>
            <a:endParaRPr lang="en-US" dirty="0"/>
          </a:p>
          <a:p>
            <a:pPr lvl="2">
              <a:buFont typeface="Wingdings" panose="05000000000000000000" pitchFamily="2" charset="2"/>
              <a:buChar char="§"/>
            </a:pPr>
            <a:r>
              <a:rPr lang="en-US" b="1" dirty="0" smtClean="0"/>
              <a:t>totalCpuDuration()</a:t>
            </a:r>
            <a:endParaRPr lang="en-US" b="1" dirty="0"/>
          </a:p>
          <a:p>
            <a:pPr marL="468000" lvl="3" indent="0">
              <a:buNone/>
            </a:pPr>
            <a:r>
              <a:rPr lang="en-US" sz="1400" dirty="0" smtClean="0"/>
              <a:t>Returns the total CPU time accumulated of the process.</a:t>
            </a:r>
            <a:endParaRPr lang="en-US" dirty="0"/>
          </a:p>
          <a:p>
            <a:pPr lvl="2">
              <a:buFont typeface="Wingdings" panose="05000000000000000000" pitchFamily="2" charset="2"/>
              <a:buChar char="§"/>
            </a:pPr>
            <a:r>
              <a:rPr lang="en-US" b="1" dirty="0" smtClean="0"/>
              <a:t>user()</a:t>
            </a:r>
            <a:endParaRPr lang="en-US" b="1" dirty="0"/>
          </a:p>
          <a:p>
            <a:pPr marL="468000" lvl="3" indent="0">
              <a:buNone/>
            </a:pPr>
            <a:r>
              <a:rPr lang="en-US" sz="1400" dirty="0" smtClean="0"/>
              <a:t>Returns the user of the process.</a:t>
            </a:r>
            <a:endParaRPr lang="en-US" dirty="0"/>
          </a:p>
          <a:p>
            <a:pPr marL="468000" lvl="3" indent="0">
              <a:buNone/>
            </a:pPr>
            <a:endParaRPr lang="en-US" dirty="0"/>
          </a:p>
          <a:p>
            <a:pPr marL="468000" lvl="3" indent="0">
              <a:buNone/>
            </a:pPr>
            <a:endParaRPr lang="en-US" dirty="0"/>
          </a:p>
          <a:p>
            <a:pPr marL="180000" lvl="1" indent="0">
              <a:buNone/>
            </a:pPr>
            <a:endParaRPr lang="en-US" dirty="0" smtClean="0"/>
          </a:p>
        </p:txBody>
      </p:sp>
    </p:spTree>
    <p:extLst>
      <p:ext uri="{BB962C8B-B14F-4D97-AF65-F5344CB8AC3E}">
        <p14:creationId xmlns:p14="http://schemas.microsoft.com/office/powerpoint/2010/main" val="3886297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Process API</a:t>
            </a:r>
            <a:endParaRPr lang="en-US" dirty="0"/>
          </a:p>
        </p:txBody>
      </p:sp>
      <p:sp>
        <p:nvSpPr>
          <p:cNvPr id="3" name="Content Placeholder 2"/>
          <p:cNvSpPr>
            <a:spLocks noGrp="1"/>
          </p:cNvSpPr>
          <p:nvPr>
            <p:ph sz="quarter" idx="10"/>
          </p:nvPr>
        </p:nvSpPr>
        <p:spPr/>
        <p:txBody>
          <a:bodyPr>
            <a:normAutofit/>
          </a:bodyPr>
          <a:lstStyle/>
          <a:p>
            <a:r>
              <a:rPr lang="en-US" dirty="0" smtClean="0"/>
              <a:t>Creating Process</a:t>
            </a:r>
          </a:p>
          <a:p>
            <a:pPr marL="180000" lvl="1" indent="0">
              <a:buNone/>
            </a:pPr>
            <a:r>
              <a:rPr lang="en-US" dirty="0" smtClean="0"/>
              <a:t>To create a process, attributes of the process, such as command name and its arguments, are specified with the ProcessBuilder class first. Then, start the process with the </a:t>
            </a:r>
            <a:r>
              <a:rPr lang="en-US" i="1" dirty="0" smtClean="0"/>
              <a:t>ProcessBuilder.start</a:t>
            </a:r>
            <a:r>
              <a:rPr lang="en-US" dirty="0" smtClean="0"/>
              <a:t> method, which returns a Process instance.</a:t>
            </a:r>
          </a:p>
          <a:p>
            <a:pPr marL="180000" lvl="1" indent="0">
              <a:buNone/>
            </a:pPr>
            <a:r>
              <a:rPr lang="en-US" dirty="0" smtClean="0"/>
              <a:t>Ex:</a:t>
            </a:r>
            <a:endParaRPr lang="en-US" sz="1300" dirty="0">
              <a:latin typeface="Courier" pitchFamily="49" charset="0"/>
              <a:ea typeface="Tahoma" panose="020B0604030504040204" pitchFamily="34" charset="0"/>
              <a:cs typeface="Tahoma" panose="020B0604030504040204" pitchFamily="34" charset="0"/>
            </a:endParaRPr>
          </a:p>
          <a:p>
            <a:pPr marL="808038" lvl="1" indent="-3175">
              <a:buNone/>
            </a:pPr>
            <a:r>
              <a:rPr lang="en-US" sz="1300" dirty="0" smtClean="0">
                <a:latin typeface="Courier" pitchFamily="49" charset="0"/>
              </a:rPr>
              <a:t>ProcessBuilder pb = new ProcessBuilder(“echo”, “Hello World!”;</a:t>
            </a:r>
          </a:p>
          <a:p>
            <a:pPr marL="808038" lvl="1" indent="-3175">
              <a:buNone/>
            </a:pPr>
            <a:r>
              <a:rPr lang="en-US" sz="1300" dirty="0" smtClean="0">
                <a:latin typeface="Courier" pitchFamily="49" charset="0"/>
              </a:rPr>
              <a:t>Process p = pb.start() //started process</a:t>
            </a:r>
          </a:p>
          <a:p>
            <a:pPr marL="468000" lvl="3" indent="0">
              <a:buNone/>
            </a:pPr>
            <a:endParaRPr lang="en-US" sz="900" dirty="0"/>
          </a:p>
          <a:p>
            <a:r>
              <a:rPr lang="en-US" dirty="0" smtClean="0"/>
              <a:t>Getting Process information</a:t>
            </a:r>
          </a:p>
          <a:p>
            <a:pPr marL="180000" lvl="1" indent="0">
              <a:buNone/>
            </a:pPr>
            <a:r>
              <a:rPr lang="en-US" dirty="0" smtClean="0"/>
              <a:t>The method </a:t>
            </a:r>
            <a:r>
              <a:rPr lang="en-US" i="1" dirty="0" smtClean="0"/>
              <a:t>Process.pid</a:t>
            </a:r>
            <a:r>
              <a:rPr lang="en-US" dirty="0" smtClean="0"/>
              <a:t> returns the native process ID of the process. The method </a:t>
            </a:r>
            <a:r>
              <a:rPr lang="en-US" i="1" dirty="0" smtClean="0"/>
              <a:t>Process.info </a:t>
            </a:r>
            <a:r>
              <a:rPr lang="en-US" dirty="0" smtClean="0"/>
              <a:t>returns a </a:t>
            </a:r>
            <a:r>
              <a:rPr lang="en-US" i="1" dirty="0" smtClean="0"/>
              <a:t>Process.Info</a:t>
            </a:r>
            <a:r>
              <a:rPr lang="en-US" dirty="0" smtClean="0"/>
              <a:t> instance, which contains additional information about the process, such as its executable path name, start time, and user.</a:t>
            </a:r>
          </a:p>
          <a:p>
            <a:pPr marL="180000" lvl="1" indent="0">
              <a:buNone/>
            </a:pPr>
            <a:r>
              <a:rPr lang="en-US" dirty="0" smtClean="0"/>
              <a:t>Continuing from the example above:</a:t>
            </a:r>
            <a:endParaRPr lang="en-US" dirty="0">
              <a:latin typeface="Courier" pitchFamily="49" charset="0"/>
              <a:ea typeface="Tahoma" panose="020B0604030504040204" pitchFamily="34" charset="0"/>
              <a:cs typeface="Tahoma" panose="020B0604030504040204" pitchFamily="34" charset="0"/>
            </a:endParaRPr>
          </a:p>
          <a:p>
            <a:pPr marL="808038" lvl="1" indent="-3175">
              <a:buNone/>
            </a:pPr>
            <a:r>
              <a:rPr lang="en-US" dirty="0" smtClean="0">
                <a:latin typeface="Courier" pitchFamily="49" charset="0"/>
              </a:rPr>
              <a:t>System.out.printf(“Process ID: %s%n”, p.pid);</a:t>
            </a:r>
          </a:p>
          <a:p>
            <a:pPr marL="808038" lvl="1" indent="-3175">
              <a:buNone/>
            </a:pPr>
            <a:r>
              <a:rPr lang="en-US" dirty="0">
                <a:latin typeface="Courier" pitchFamily="49" charset="0"/>
              </a:rPr>
              <a:t>System.out.printf</a:t>
            </a:r>
            <a:r>
              <a:rPr lang="en-US" dirty="0" smtClean="0">
                <a:latin typeface="Courier" pitchFamily="49" charset="0"/>
              </a:rPr>
              <a:t>(“Command name: %s%n”, p.info().command());</a:t>
            </a:r>
            <a:endParaRPr lang="en-US" dirty="0" smtClean="0"/>
          </a:p>
          <a:p>
            <a:pPr marL="808038" lvl="1" indent="-3175">
              <a:buNone/>
            </a:pPr>
            <a:endParaRPr lang="en-US" sz="900" dirty="0"/>
          </a:p>
          <a:p>
            <a:pPr marL="180000" lvl="1" indent="0">
              <a:buNone/>
            </a:pPr>
            <a:r>
              <a:rPr lang="en-US" dirty="0" smtClean="0"/>
              <a:t>Would result to something similar:</a:t>
            </a:r>
            <a:endParaRPr lang="en-US" dirty="0">
              <a:latin typeface="Courier" pitchFamily="49" charset="0"/>
              <a:ea typeface="Tahoma" panose="020B0604030504040204" pitchFamily="34" charset="0"/>
              <a:cs typeface="Tahoma" panose="020B0604030504040204" pitchFamily="34" charset="0"/>
            </a:endParaRPr>
          </a:p>
          <a:p>
            <a:pPr marL="808038" lvl="1" indent="-3175">
              <a:buNone/>
            </a:pPr>
            <a:r>
              <a:rPr lang="en-US" dirty="0" smtClean="0">
                <a:latin typeface="Courier" pitchFamily="49" charset="0"/>
              </a:rPr>
              <a:t>Process ID: 18761</a:t>
            </a:r>
          </a:p>
          <a:p>
            <a:pPr marL="808038" lvl="1" indent="-3175">
              <a:buNone/>
            </a:pPr>
            <a:r>
              <a:rPr lang="en-US" dirty="0" smtClean="0">
                <a:latin typeface="Courier" pitchFamily="49" charset="0"/>
              </a:rPr>
              <a:t>Command name: /usr/bin/echo</a:t>
            </a:r>
            <a:endParaRPr lang="en-US" dirty="0">
              <a:latin typeface="Courier" pitchFamily="49" charset="0"/>
            </a:endParaRPr>
          </a:p>
          <a:p>
            <a:pPr marL="808038" lvl="1" indent="-3175">
              <a:buNone/>
            </a:pPr>
            <a:endParaRPr lang="en-US" dirty="0" smtClean="0"/>
          </a:p>
          <a:p>
            <a:pPr marL="180000" lvl="1" indent="0">
              <a:buNone/>
            </a:pPr>
            <a:endParaRPr lang="en-US" dirty="0" smtClean="0"/>
          </a:p>
          <a:p>
            <a:pPr marL="180000" lvl="1" indent="0">
              <a:buNone/>
            </a:pPr>
            <a:endParaRPr lang="en-US" dirty="0" smtClean="0"/>
          </a:p>
          <a:p>
            <a:pPr marL="808038" lvl="1" indent="-3175">
              <a:buNone/>
            </a:pPr>
            <a:endParaRPr lang="en-US" sz="1300" dirty="0">
              <a:latin typeface="Courier" pitchFamily="49" charset="0"/>
            </a:endParaRPr>
          </a:p>
          <a:p>
            <a:pPr marL="180000" lvl="1" indent="0">
              <a:buNone/>
            </a:pPr>
            <a:endParaRPr lang="en-US" dirty="0" smtClean="0"/>
          </a:p>
        </p:txBody>
      </p:sp>
    </p:spTree>
    <p:extLst>
      <p:ext uri="{BB962C8B-B14F-4D97-AF65-F5344CB8AC3E}">
        <p14:creationId xmlns:p14="http://schemas.microsoft.com/office/powerpoint/2010/main" val="22712920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Process API</a:t>
            </a:r>
            <a:endParaRPr lang="en-US" dirty="0"/>
          </a:p>
        </p:txBody>
      </p:sp>
      <p:sp>
        <p:nvSpPr>
          <p:cNvPr id="3" name="Content Placeholder 2"/>
          <p:cNvSpPr>
            <a:spLocks noGrp="1"/>
          </p:cNvSpPr>
          <p:nvPr>
            <p:ph sz="quarter" idx="10"/>
          </p:nvPr>
        </p:nvSpPr>
        <p:spPr/>
        <p:txBody>
          <a:bodyPr>
            <a:normAutofit/>
          </a:bodyPr>
          <a:lstStyle/>
          <a:p>
            <a:r>
              <a:rPr lang="en-US" dirty="0" smtClean="0"/>
              <a:t>Sensitive Process Information</a:t>
            </a:r>
          </a:p>
          <a:p>
            <a:pPr marL="180000" lvl="1" indent="0">
              <a:buNone/>
            </a:pPr>
            <a:r>
              <a:rPr lang="en-US" dirty="0" smtClean="0"/>
              <a:t>Process information may contain sensitive information such as user IDs, paths, and arguments to commands. These information may be controlled with a security manager. </a:t>
            </a:r>
          </a:p>
          <a:p>
            <a:pPr marL="180000" lvl="1" indent="0">
              <a:buNone/>
            </a:pPr>
            <a:r>
              <a:rPr lang="en-US" dirty="0" smtClean="0"/>
              <a:t>If </a:t>
            </a:r>
            <a:r>
              <a:rPr lang="en-US" i="1" dirty="0" smtClean="0"/>
              <a:t>SecurityManager</a:t>
            </a:r>
            <a:r>
              <a:rPr lang="en-US" dirty="0" smtClean="0"/>
              <a:t> class is used to implement policy, then to enable access to process information, the security policy must grant </a:t>
            </a:r>
            <a:r>
              <a:rPr lang="en-US" i="1" dirty="0" smtClean="0"/>
              <a:t>RuntimePermission(“manageProcess”)</a:t>
            </a:r>
            <a:r>
              <a:rPr lang="en-US" dirty="0" smtClean="0"/>
              <a:t>. This will allow native process termination and access to the process ProcessHandle information. This permission also enables code to identify and terminate processes that it did not create.</a:t>
            </a:r>
            <a:endParaRPr lang="en-US" dirty="0"/>
          </a:p>
          <a:p>
            <a:pPr marL="180000" lvl="1" indent="0">
              <a:buNone/>
            </a:pPr>
            <a:endParaRPr lang="en-US" dirty="0" smtClean="0"/>
          </a:p>
        </p:txBody>
      </p:sp>
    </p:spTree>
    <p:extLst>
      <p:ext uri="{BB962C8B-B14F-4D97-AF65-F5344CB8AC3E}">
        <p14:creationId xmlns:p14="http://schemas.microsoft.com/office/powerpoint/2010/main" val="42286982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Process API</a:t>
            </a:r>
          </a:p>
        </p:txBody>
      </p:sp>
      <p:sp>
        <p:nvSpPr>
          <p:cNvPr id="3" name="Content Placeholder 2"/>
          <p:cNvSpPr>
            <a:spLocks noGrp="1"/>
          </p:cNvSpPr>
          <p:nvPr>
            <p:ph sz="quarter" idx="10"/>
          </p:nvPr>
        </p:nvSpPr>
        <p:spPr/>
        <p:txBody>
          <a:bodyPr>
            <a:normAutofit/>
          </a:bodyPr>
          <a:lstStyle/>
          <a:p>
            <a:r>
              <a:rPr lang="en-US" dirty="0" smtClean="0"/>
              <a:t>References</a:t>
            </a:r>
          </a:p>
          <a:p>
            <a:pPr lvl="1"/>
            <a:r>
              <a:rPr lang="en-US" dirty="0">
                <a:hlinkClick r:id="rId2"/>
              </a:rPr>
              <a:t>http://</a:t>
            </a:r>
            <a:r>
              <a:rPr lang="en-US" dirty="0" smtClean="0">
                <a:hlinkClick r:id="rId2"/>
              </a:rPr>
              <a:t>iteratrlearning.com/java/2017/03/12/java9-process-api.html</a:t>
            </a:r>
            <a:endParaRPr lang="en-US" dirty="0"/>
          </a:p>
          <a:p>
            <a:pPr lvl="1"/>
            <a:r>
              <a:rPr lang="en-US" dirty="0">
                <a:hlinkClick r:id="rId3"/>
              </a:rPr>
              <a:t>https://</a:t>
            </a:r>
            <a:r>
              <a:rPr lang="en-US" dirty="0" smtClean="0">
                <a:hlinkClick r:id="rId3"/>
              </a:rPr>
              <a:t>www.javaworld.com/article/3176874/java-language/java-9s-other-new-enhancements-part-3.html</a:t>
            </a:r>
            <a:endParaRPr lang="en-US" dirty="0" smtClean="0"/>
          </a:p>
          <a:p>
            <a:pPr lvl="1"/>
            <a:r>
              <a:rPr lang="en-US" dirty="0">
                <a:hlinkClick r:id="rId4"/>
              </a:rPr>
              <a:t>https://</a:t>
            </a:r>
            <a:r>
              <a:rPr lang="en-US" dirty="0" smtClean="0">
                <a:hlinkClick r:id="rId4"/>
              </a:rPr>
              <a:t>docs.oracle.com/javase/9/core/process-api1.htm#JSCOR-GUID-6FAB2491-FD4E-42B4-A883-DCD181A1CE3E</a:t>
            </a:r>
            <a:endParaRPr lang="en-US" dirty="0"/>
          </a:p>
          <a:p>
            <a:pPr lvl="1"/>
            <a:r>
              <a:rPr lang="en-US" dirty="0">
                <a:hlinkClick r:id="rId5"/>
              </a:rPr>
              <a:t>http://</a:t>
            </a:r>
            <a:r>
              <a:rPr lang="en-US" dirty="0" smtClean="0">
                <a:hlinkClick r:id="rId5"/>
              </a:rPr>
              <a:t>openjdk.java.net/jeps/102</a:t>
            </a:r>
            <a:endParaRPr lang="en-US" dirty="0" smtClean="0"/>
          </a:p>
          <a:p>
            <a:pPr lvl="1"/>
            <a:endParaRPr lang="en-US" dirty="0" smtClean="0"/>
          </a:p>
          <a:p>
            <a:pPr lvl="1"/>
            <a:endParaRPr lang="en-US" dirty="0" smtClean="0"/>
          </a:p>
          <a:p>
            <a:pPr lvl="1"/>
            <a:endParaRPr lang="en-US" dirty="0" smtClean="0"/>
          </a:p>
          <a:p>
            <a:pPr lvl="1"/>
            <a:endParaRPr lang="en-US" dirty="0"/>
          </a:p>
          <a:p>
            <a:endParaRPr lang="en-US" dirty="0" smtClean="0"/>
          </a:p>
        </p:txBody>
      </p:sp>
    </p:spTree>
    <p:extLst>
      <p:ext uri="{BB962C8B-B14F-4D97-AF65-F5344CB8AC3E}">
        <p14:creationId xmlns:p14="http://schemas.microsoft.com/office/powerpoint/2010/main" val="15256769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9388" y="2983517"/>
            <a:ext cx="8784000" cy="528794"/>
          </a:xfrm>
        </p:spPr>
        <p:txBody>
          <a:bodyPr/>
          <a:lstStyle/>
          <a:p>
            <a:r>
              <a:rPr lang="en-US" sz="3200" dirty="0" smtClean="0"/>
              <a:t>5. Stack-Walking API</a:t>
            </a:r>
            <a:endParaRPr lang="en-US" sz="3200" dirty="0"/>
          </a:p>
        </p:txBody>
      </p:sp>
      <p:sp>
        <p:nvSpPr>
          <p:cNvPr id="7" name="Text Placeholder 6"/>
          <p:cNvSpPr>
            <a:spLocks noGrp="1"/>
          </p:cNvSpPr>
          <p:nvPr>
            <p:ph type="body" sz="quarter" idx="10"/>
          </p:nvPr>
        </p:nvSpPr>
        <p:spPr>
          <a:xfrm>
            <a:off x="179388" y="3852000"/>
            <a:ext cx="7200900" cy="400110"/>
          </a:xfrm>
        </p:spPr>
        <p:txBody>
          <a:bodyPr/>
          <a:lstStyle/>
          <a:p>
            <a:r>
              <a:rPr lang="en-US" dirty="0" smtClean="0"/>
              <a:t>New Feature</a:t>
            </a:r>
            <a:endParaRPr lang="en-US" dirty="0"/>
          </a:p>
        </p:txBody>
      </p:sp>
    </p:spTree>
    <p:extLst>
      <p:ext uri="{BB962C8B-B14F-4D97-AF65-F5344CB8AC3E}">
        <p14:creationId xmlns:p14="http://schemas.microsoft.com/office/powerpoint/2010/main" val="483586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430930"/>
            <a:ext cx="7344000" cy="405683"/>
          </a:xfrm>
        </p:spPr>
        <p:txBody>
          <a:bodyPr/>
          <a:lstStyle/>
          <a:p>
            <a:r>
              <a:rPr kumimoji="1" lang="en-US" altLang="ja-JP" dirty="0" smtClean="0"/>
              <a:t>Java 9 Features – Part 2</a:t>
            </a:r>
            <a:endParaRPr kumimoji="1" lang="ja-JP" altLang="en-US" dirty="0"/>
          </a:p>
        </p:txBody>
      </p:sp>
      <p:sp>
        <p:nvSpPr>
          <p:cNvPr id="5" name="テキスト プレースホルダー 2"/>
          <p:cNvSpPr>
            <a:spLocks noGrp="1"/>
          </p:cNvSpPr>
          <p:nvPr>
            <p:ph type="body" sz="quarter" idx="10"/>
          </p:nvPr>
        </p:nvSpPr>
        <p:spPr>
          <a:xfrm>
            <a:off x="1629197" y="1001700"/>
            <a:ext cx="7344000" cy="5112000"/>
          </a:xfrm>
        </p:spPr>
        <p:txBody>
          <a:bodyPr/>
          <a:lstStyle/>
          <a:p>
            <a:pPr>
              <a:spcBef>
                <a:spcPts val="400"/>
              </a:spcBef>
            </a:pPr>
            <a:r>
              <a:rPr lang="en-US" altLang="ja-JP" sz="1600" dirty="0" smtClean="0"/>
              <a:t> 1. Concurrency Updates</a:t>
            </a:r>
          </a:p>
          <a:p>
            <a:pPr>
              <a:spcBef>
                <a:spcPts val="400"/>
              </a:spcBef>
            </a:pPr>
            <a:r>
              <a:rPr lang="en-US" altLang="ja-JP" sz="1600" dirty="0"/>
              <a:t> </a:t>
            </a:r>
            <a:r>
              <a:rPr lang="en-US" altLang="ja-JP" sz="1600" dirty="0" smtClean="0"/>
              <a:t>2. Milling Project Coin</a:t>
            </a:r>
          </a:p>
          <a:p>
            <a:pPr>
              <a:spcBef>
                <a:spcPts val="400"/>
              </a:spcBef>
            </a:pPr>
            <a:r>
              <a:rPr lang="en-US" altLang="ja-JP" sz="1600" dirty="0" smtClean="0"/>
              <a:t> 3. Enhanced Deprecation</a:t>
            </a:r>
          </a:p>
          <a:p>
            <a:pPr>
              <a:spcBef>
                <a:spcPts val="400"/>
              </a:spcBef>
            </a:pPr>
            <a:r>
              <a:rPr lang="en-US" altLang="ja-JP" sz="1600" dirty="0" smtClean="0"/>
              <a:t> 4. Process API</a:t>
            </a:r>
          </a:p>
          <a:p>
            <a:pPr>
              <a:spcBef>
                <a:spcPts val="400"/>
              </a:spcBef>
            </a:pPr>
            <a:r>
              <a:rPr lang="en-US" altLang="ja-JP" sz="1600" dirty="0"/>
              <a:t> </a:t>
            </a:r>
            <a:r>
              <a:rPr lang="en-US" altLang="ja-JP" sz="1600" dirty="0" smtClean="0"/>
              <a:t>5. Stack-Walking API</a:t>
            </a:r>
          </a:p>
          <a:p>
            <a:pPr>
              <a:spcBef>
                <a:spcPts val="400"/>
              </a:spcBef>
            </a:pPr>
            <a:r>
              <a:rPr lang="en-US" altLang="ja-JP" sz="1600" dirty="0"/>
              <a:t> </a:t>
            </a:r>
            <a:r>
              <a:rPr lang="en-US" altLang="ja-JP" sz="1600" dirty="0" smtClean="0"/>
              <a:t>6. Others</a:t>
            </a:r>
          </a:p>
        </p:txBody>
      </p:sp>
    </p:spTree>
    <p:extLst>
      <p:ext uri="{BB962C8B-B14F-4D97-AF65-F5344CB8AC3E}">
        <p14:creationId xmlns:p14="http://schemas.microsoft.com/office/powerpoint/2010/main" val="36526900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Stack-Walking API</a:t>
            </a:r>
            <a:endParaRPr lang="en-US" dirty="0"/>
          </a:p>
        </p:txBody>
      </p:sp>
      <p:sp>
        <p:nvSpPr>
          <p:cNvPr id="3" name="Content Placeholder 2"/>
          <p:cNvSpPr>
            <a:spLocks noGrp="1"/>
          </p:cNvSpPr>
          <p:nvPr>
            <p:ph sz="quarter" idx="10"/>
          </p:nvPr>
        </p:nvSpPr>
        <p:spPr/>
        <p:txBody>
          <a:bodyPr>
            <a:normAutofit/>
          </a:bodyPr>
          <a:lstStyle/>
          <a:p>
            <a:r>
              <a:rPr lang="en-US" dirty="0" smtClean="0"/>
              <a:t>The Stack-Walking API allows easy filtering of, and lazy access to, the information in stack traces. </a:t>
            </a:r>
          </a:p>
          <a:p>
            <a:endParaRPr lang="en-US" sz="1000" dirty="0"/>
          </a:p>
          <a:p>
            <a:r>
              <a:rPr lang="en-US" dirty="0" smtClean="0"/>
              <a:t>It is a more performant and capable alternative to the StackTraceElement</a:t>
            </a:r>
            <a:r>
              <a:rPr lang="en-US" dirty="0"/>
              <a:t> </a:t>
            </a:r>
            <a:r>
              <a:rPr lang="en-US" dirty="0" smtClean="0"/>
              <a:t>– and SecurityManager-related APIs. This API is more performant as long as StackTraceElement  is not instantiated, which is expensive time-wise, and which is instantiated by stackFrame’s </a:t>
            </a:r>
            <a:r>
              <a:rPr lang="en-US" i="1" dirty="0" smtClean="0"/>
              <a:t>getFileName()</a:t>
            </a:r>
            <a:r>
              <a:rPr lang="en-US" dirty="0" smtClean="0"/>
              <a:t>, </a:t>
            </a:r>
            <a:r>
              <a:rPr lang="en-US" i="1" dirty="0" smtClean="0"/>
              <a:t>getLineNumber()</a:t>
            </a:r>
            <a:r>
              <a:rPr lang="en-US" dirty="0" smtClean="0"/>
              <a:t>, and </a:t>
            </a:r>
            <a:r>
              <a:rPr lang="en-US" i="1" dirty="0" smtClean="0"/>
              <a:t>tostackTraceElement()</a:t>
            </a:r>
            <a:r>
              <a:rPr lang="en-US" dirty="0" smtClean="0"/>
              <a:t> methods; and also by default the StackFrame implementation’s </a:t>
            </a:r>
            <a:r>
              <a:rPr lang="en-US" i="1" dirty="0" smtClean="0"/>
              <a:t>toString()</a:t>
            </a:r>
            <a:r>
              <a:rPr lang="en-US" dirty="0" smtClean="0"/>
              <a:t> method.</a:t>
            </a:r>
          </a:p>
          <a:p>
            <a:endParaRPr lang="en-US" sz="900" dirty="0"/>
          </a:p>
          <a:p>
            <a:r>
              <a:rPr lang="en-US" dirty="0" smtClean="0"/>
              <a:t>The API primarily consists of the StackWalker class with its nested Option class and StackFrame interface.</a:t>
            </a:r>
          </a:p>
          <a:p>
            <a:pPr marL="468000" lvl="3" indent="0">
              <a:buNone/>
            </a:pPr>
            <a:endParaRPr lang="en-US" sz="1400" dirty="0" smtClean="0"/>
          </a:p>
          <a:p>
            <a:pPr marL="180000" lvl="1" indent="0">
              <a:buNone/>
            </a:pPr>
            <a:endParaRPr lang="en-US" dirty="0" smtClean="0"/>
          </a:p>
        </p:txBody>
      </p:sp>
    </p:spTree>
    <p:extLst>
      <p:ext uri="{BB962C8B-B14F-4D97-AF65-F5344CB8AC3E}">
        <p14:creationId xmlns:p14="http://schemas.microsoft.com/office/powerpoint/2010/main" val="14830244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Stack-Walking API</a:t>
            </a:r>
            <a:endParaRPr lang="en-US" dirty="0"/>
          </a:p>
        </p:txBody>
      </p:sp>
      <p:sp>
        <p:nvSpPr>
          <p:cNvPr id="3" name="Content Placeholder 2"/>
          <p:cNvSpPr>
            <a:spLocks noGrp="1"/>
          </p:cNvSpPr>
          <p:nvPr>
            <p:ph sz="quarter" idx="10"/>
          </p:nvPr>
        </p:nvSpPr>
        <p:spPr/>
        <p:txBody>
          <a:bodyPr>
            <a:normAutofit/>
          </a:bodyPr>
          <a:lstStyle/>
          <a:p>
            <a:r>
              <a:rPr lang="en-US" dirty="0"/>
              <a:t>StackWalker class</a:t>
            </a:r>
          </a:p>
          <a:p>
            <a:pPr marL="180000" lvl="1" indent="0">
              <a:buNone/>
            </a:pPr>
            <a:r>
              <a:rPr lang="en-US" dirty="0"/>
              <a:t>It is easy to use and provides four static </a:t>
            </a:r>
            <a:r>
              <a:rPr lang="en-US" i="1" dirty="0"/>
              <a:t>getInstance </a:t>
            </a:r>
            <a:r>
              <a:rPr lang="en-US" dirty="0"/>
              <a:t>methods that return StackWalkers. The methods differ in whether or not the walkers also access hidden frames or </a:t>
            </a:r>
            <a:r>
              <a:rPr lang="en-US" dirty="0" smtClean="0"/>
              <a:t>reflective </a:t>
            </a:r>
            <a:r>
              <a:rPr lang="en-US" dirty="0"/>
              <a:t>frames (a subset of hidden frames) and retain Class reference.</a:t>
            </a:r>
          </a:p>
          <a:p>
            <a:pPr marL="180000" lvl="1" indent="0">
              <a:buNone/>
            </a:pPr>
            <a:r>
              <a:rPr lang="en-US" dirty="0"/>
              <a:t>Class methods:</a:t>
            </a:r>
          </a:p>
          <a:p>
            <a:pPr lvl="2">
              <a:buFont typeface="Wingdings" panose="05000000000000000000" pitchFamily="2" charset="2"/>
              <a:buChar char="§"/>
            </a:pPr>
            <a:r>
              <a:rPr lang="en-US" b="1" dirty="0" smtClean="0"/>
              <a:t>getInstance</a:t>
            </a:r>
            <a:r>
              <a:rPr lang="en-US" b="1" dirty="0"/>
              <a:t>()</a:t>
            </a:r>
          </a:p>
          <a:p>
            <a:pPr marL="468000" lvl="3" indent="0">
              <a:buNone/>
            </a:pPr>
            <a:r>
              <a:rPr lang="en-US" sz="1400" dirty="0"/>
              <a:t>Return a StackWalker instance that’s configured to skip all hidden frames and that doesn’t retain any Class reference.</a:t>
            </a:r>
            <a:endParaRPr lang="en-US" dirty="0"/>
          </a:p>
          <a:p>
            <a:pPr lvl="2">
              <a:buFont typeface="Wingdings" panose="05000000000000000000" pitchFamily="2" charset="2"/>
              <a:buChar char="§"/>
            </a:pPr>
            <a:r>
              <a:rPr lang="en-US" b="1" dirty="0"/>
              <a:t>getInstance(StackWalker.Option option)</a:t>
            </a:r>
          </a:p>
          <a:p>
            <a:pPr marL="468000" lvl="3" indent="0">
              <a:buNone/>
            </a:pPr>
            <a:r>
              <a:rPr lang="en-US" sz="1400" dirty="0"/>
              <a:t>Return a StackWalker instance with the given option specifying the stack frame information that it can access.</a:t>
            </a:r>
          </a:p>
          <a:p>
            <a:pPr lvl="2">
              <a:buFont typeface="Wingdings" panose="05000000000000000000" pitchFamily="2" charset="2"/>
              <a:buChar char="§"/>
            </a:pPr>
            <a:r>
              <a:rPr lang="en-US" b="1" dirty="0" smtClean="0"/>
              <a:t>getInstance(Set&lt;StackWalker.Option&gt; options)</a:t>
            </a:r>
            <a:endParaRPr lang="en-US" b="1" dirty="0"/>
          </a:p>
          <a:p>
            <a:pPr marL="468000" lvl="3" indent="0">
              <a:buNone/>
            </a:pPr>
            <a:r>
              <a:rPr lang="en-US" sz="1400" dirty="0" smtClean="0"/>
              <a:t>Return a StackWalker instance with the given options specifying the stack frame information that it can access. If the given options is empty, this StackWalker is configured to skip all hidden frames to not retain any Class reference.</a:t>
            </a:r>
          </a:p>
          <a:p>
            <a:pPr lvl="2">
              <a:buFont typeface="Wingdings" panose="05000000000000000000" pitchFamily="2" charset="2"/>
              <a:buChar char="§"/>
            </a:pPr>
            <a:r>
              <a:rPr lang="en-US" b="1" dirty="0" smtClean="0"/>
              <a:t>getInstance(Set&lt;StackWalker.Option&gt; options, int estimatedDepth)</a:t>
            </a:r>
            <a:endParaRPr lang="en-US" b="1" dirty="0"/>
          </a:p>
          <a:p>
            <a:pPr marL="468000" lvl="3" indent="0">
              <a:buNone/>
            </a:pPr>
            <a:r>
              <a:rPr lang="en-US" sz="1400" dirty="0" smtClean="0"/>
              <a:t>Return a StackWalker instance with the given options specifying the stack frame information that it can access. If the given options is empty, this StackWalker is configured to skip all hidden frames and to not retain any Class reference. Furthermore, estimatedDepth specifies the estimated number of stack frames that this StackWalker instance will traverse. StackWalker could use this value as hint for its buffer size.</a:t>
            </a:r>
          </a:p>
          <a:p>
            <a:endParaRPr lang="en-US" dirty="0" smtClean="0"/>
          </a:p>
        </p:txBody>
      </p:sp>
    </p:spTree>
    <p:extLst>
      <p:ext uri="{BB962C8B-B14F-4D97-AF65-F5344CB8AC3E}">
        <p14:creationId xmlns:p14="http://schemas.microsoft.com/office/powerpoint/2010/main" val="4122523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Stack-Walking API</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smtClean="0"/>
              <a:t>StackFrame interface</a:t>
            </a:r>
          </a:p>
          <a:p>
            <a:endParaRPr lang="en-US" sz="900" dirty="0" smtClean="0"/>
          </a:p>
          <a:p>
            <a:pPr marL="180000" lvl="1" indent="0">
              <a:buNone/>
            </a:pPr>
            <a:r>
              <a:rPr lang="en-US" sz="1700" dirty="0" smtClean="0"/>
              <a:t>A StackFrame object represents a method invocation and provides access to the following information:</a:t>
            </a:r>
          </a:p>
          <a:p>
            <a:pPr lvl="2">
              <a:buFont typeface="Wingdings" panose="05000000000000000000" pitchFamily="2" charset="2"/>
              <a:buChar char="§"/>
            </a:pPr>
            <a:r>
              <a:rPr lang="en-US" sz="1500" b="1" dirty="0" smtClean="0"/>
              <a:t>Bytecode index</a:t>
            </a:r>
          </a:p>
          <a:p>
            <a:pPr marL="468000" lvl="3" indent="0">
              <a:buNone/>
            </a:pPr>
            <a:r>
              <a:rPr lang="en-US" sz="1500" dirty="0" smtClean="0"/>
              <a:t>Index to the code array of the Code attribute containing the execution point represented by this stack frame. Returned by the method </a:t>
            </a:r>
            <a:r>
              <a:rPr lang="en-US" sz="1500" i="1" dirty="0" smtClean="0"/>
              <a:t>getByteCodeIndex()</a:t>
            </a:r>
            <a:r>
              <a:rPr lang="en-US" sz="1500" dirty="0" smtClean="0"/>
              <a:t>.</a:t>
            </a:r>
            <a:endParaRPr lang="en-US" sz="1500" dirty="0"/>
          </a:p>
          <a:p>
            <a:pPr lvl="2">
              <a:buFont typeface="Wingdings" panose="05000000000000000000" pitchFamily="2" charset="2"/>
              <a:buChar char="§"/>
            </a:pPr>
            <a:r>
              <a:rPr lang="en-US" sz="1500" b="1" dirty="0" smtClean="0"/>
              <a:t>Class name</a:t>
            </a:r>
            <a:endParaRPr lang="en-US" sz="1500" b="1" dirty="0"/>
          </a:p>
          <a:p>
            <a:pPr marL="468000" lvl="3" indent="0">
              <a:buNone/>
            </a:pPr>
            <a:r>
              <a:rPr lang="en-US" sz="1500" dirty="0" smtClean="0"/>
              <a:t>The binary name of the declaring class of the method represented by this stack frame. Returned by the method </a:t>
            </a:r>
            <a:r>
              <a:rPr lang="en-US" sz="1500" i="1" dirty="0" smtClean="0"/>
              <a:t>getClassName()</a:t>
            </a:r>
            <a:r>
              <a:rPr lang="en-US" sz="1500" dirty="0" smtClean="0"/>
              <a:t>.</a:t>
            </a:r>
            <a:endParaRPr lang="en-US" sz="1500" dirty="0"/>
          </a:p>
          <a:p>
            <a:pPr lvl="2">
              <a:buFont typeface="Wingdings" panose="05000000000000000000" pitchFamily="2" charset="2"/>
              <a:buChar char="§"/>
            </a:pPr>
            <a:r>
              <a:rPr lang="en-US" sz="1500" b="1" dirty="0" smtClean="0"/>
              <a:t>Declaring class</a:t>
            </a:r>
            <a:endParaRPr lang="en-US" sz="1500" b="1" dirty="0"/>
          </a:p>
          <a:p>
            <a:pPr marL="468000" lvl="3" indent="0">
              <a:buNone/>
            </a:pPr>
            <a:r>
              <a:rPr lang="en-US" sz="1500" dirty="0" smtClean="0"/>
              <a:t>The declaring Class of the method represented by this stack frame. Returned by the method </a:t>
            </a:r>
            <a:r>
              <a:rPr lang="en-US" sz="1500" i="1" dirty="0" smtClean="0"/>
              <a:t>getDeclaringClass()</a:t>
            </a:r>
            <a:r>
              <a:rPr lang="en-US" sz="1500" dirty="0" smtClean="0"/>
              <a:t>. </a:t>
            </a:r>
            <a:endParaRPr lang="en-US" sz="1500" dirty="0"/>
          </a:p>
          <a:p>
            <a:pPr lvl="2">
              <a:buFont typeface="Wingdings" panose="05000000000000000000" pitchFamily="2" charset="2"/>
              <a:buChar char="§"/>
            </a:pPr>
            <a:r>
              <a:rPr lang="en-US" sz="1500" b="1" dirty="0" smtClean="0"/>
              <a:t>File name</a:t>
            </a:r>
            <a:endParaRPr lang="en-US" sz="1500" b="1" dirty="0"/>
          </a:p>
          <a:p>
            <a:pPr marL="468000" lvl="3" indent="0">
              <a:buNone/>
            </a:pPr>
            <a:r>
              <a:rPr lang="en-US" sz="1500" dirty="0" smtClean="0"/>
              <a:t> Name of the file containing the execution point represented by this stack frame. Returned by the method </a:t>
            </a:r>
            <a:r>
              <a:rPr lang="en-US" sz="1500" i="1" dirty="0" smtClean="0"/>
              <a:t>getFileName()</a:t>
            </a:r>
            <a:r>
              <a:rPr lang="en-US" sz="1500" dirty="0" smtClean="0"/>
              <a:t>.</a:t>
            </a:r>
            <a:endParaRPr lang="en-US" sz="1500" dirty="0"/>
          </a:p>
          <a:p>
            <a:pPr lvl="2">
              <a:buFont typeface="Wingdings" panose="05000000000000000000" pitchFamily="2" charset="2"/>
              <a:buChar char="§"/>
            </a:pPr>
            <a:r>
              <a:rPr lang="en-US" sz="1500" b="1" dirty="0" smtClean="0"/>
              <a:t>Is native</a:t>
            </a:r>
            <a:endParaRPr lang="en-US" sz="1500" b="1" dirty="0"/>
          </a:p>
          <a:p>
            <a:pPr marL="468000" lvl="3" indent="0">
              <a:buNone/>
            </a:pPr>
            <a:r>
              <a:rPr lang="en-US" sz="1500" dirty="0" smtClean="0"/>
              <a:t>Indicates whether the method containing the execution point represented by stack frame is an native method or not.</a:t>
            </a:r>
            <a:endParaRPr lang="en-US" sz="1500" dirty="0"/>
          </a:p>
          <a:p>
            <a:pPr lvl="2">
              <a:buFont typeface="Wingdings" panose="05000000000000000000" pitchFamily="2" charset="2"/>
              <a:buChar char="§"/>
            </a:pPr>
            <a:r>
              <a:rPr lang="en-US" sz="1500" b="1" dirty="0" smtClean="0"/>
              <a:t>Line number</a:t>
            </a:r>
            <a:endParaRPr lang="en-US" sz="1500" b="1" dirty="0"/>
          </a:p>
          <a:p>
            <a:pPr marL="468000" lvl="3" indent="0">
              <a:buNone/>
            </a:pPr>
            <a:r>
              <a:rPr lang="en-US" sz="1500" dirty="0" smtClean="0"/>
              <a:t>The line number of the source line containing the execution point represented by this stack frame. Returned by the method </a:t>
            </a:r>
            <a:r>
              <a:rPr lang="en-US" sz="1500" i="1" dirty="0" smtClean="0"/>
              <a:t>getLineNumber()</a:t>
            </a:r>
            <a:r>
              <a:rPr lang="en-US" sz="1500" dirty="0" smtClean="0"/>
              <a:t>.</a:t>
            </a:r>
            <a:endParaRPr lang="en-US" sz="1500" dirty="0"/>
          </a:p>
          <a:p>
            <a:pPr lvl="2">
              <a:buFont typeface="Wingdings" panose="05000000000000000000" pitchFamily="2" charset="2"/>
              <a:buChar char="§"/>
            </a:pPr>
            <a:r>
              <a:rPr lang="en-US" sz="1500" b="1" dirty="0" smtClean="0"/>
              <a:t>Method name</a:t>
            </a:r>
          </a:p>
          <a:p>
            <a:pPr marL="468000" lvl="3" indent="0">
              <a:buNone/>
            </a:pPr>
            <a:r>
              <a:rPr lang="en-US" sz="1500" dirty="0" smtClean="0"/>
              <a:t>The name of the method represented by this stack frame. Returned by the method </a:t>
            </a:r>
            <a:r>
              <a:rPr lang="en-US" sz="1500" i="1" dirty="0" smtClean="0"/>
              <a:t>getMethodName()</a:t>
            </a:r>
            <a:r>
              <a:rPr lang="en-US" sz="1500" dirty="0" smtClean="0"/>
              <a:t>.</a:t>
            </a:r>
          </a:p>
        </p:txBody>
      </p:sp>
    </p:spTree>
    <p:extLst>
      <p:ext uri="{BB962C8B-B14F-4D97-AF65-F5344CB8AC3E}">
        <p14:creationId xmlns:p14="http://schemas.microsoft.com/office/powerpoint/2010/main" val="41225236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Stack-Walking API</a:t>
            </a:r>
          </a:p>
        </p:txBody>
      </p:sp>
      <p:sp>
        <p:nvSpPr>
          <p:cNvPr id="3" name="Content Placeholder 2"/>
          <p:cNvSpPr>
            <a:spLocks noGrp="1"/>
          </p:cNvSpPr>
          <p:nvPr>
            <p:ph sz="quarter" idx="10"/>
          </p:nvPr>
        </p:nvSpPr>
        <p:spPr/>
        <p:txBody>
          <a:bodyPr>
            <a:normAutofit/>
          </a:bodyPr>
          <a:lstStyle/>
          <a:p>
            <a:r>
              <a:rPr lang="en-US" dirty="0" smtClean="0"/>
              <a:t>References</a:t>
            </a:r>
          </a:p>
          <a:p>
            <a:pPr lvl="1"/>
            <a:r>
              <a:rPr lang="en-US" dirty="0">
                <a:hlinkClick r:id="rId2"/>
              </a:rPr>
              <a:t>https://</a:t>
            </a:r>
            <a:r>
              <a:rPr lang="en-US" dirty="0" smtClean="0">
                <a:hlinkClick r:id="rId2"/>
              </a:rPr>
              <a:t>www.javaworld.com/article/3188289/core-java/java-9s-other-new-enhancements-part-5-stack-walking-api.html</a:t>
            </a:r>
            <a:endParaRPr lang="en-US" dirty="0" smtClean="0"/>
          </a:p>
          <a:p>
            <a:pPr lvl="1"/>
            <a:r>
              <a:rPr lang="en-US" dirty="0">
                <a:hlinkClick r:id="rId3"/>
              </a:rPr>
              <a:t>http://</a:t>
            </a:r>
            <a:r>
              <a:rPr lang="en-US" dirty="0" smtClean="0">
                <a:hlinkClick r:id="rId3"/>
              </a:rPr>
              <a:t>openjdk.java.net/jeps/259</a:t>
            </a:r>
            <a:endParaRPr lang="en-US" dirty="0" smtClean="0"/>
          </a:p>
          <a:p>
            <a:pPr marL="180000" lvl="1" indent="0">
              <a:buNone/>
            </a:pPr>
            <a:endParaRPr lang="en-US" dirty="0" smtClean="0"/>
          </a:p>
          <a:p>
            <a:pPr lvl="1"/>
            <a:endParaRPr lang="en-US" dirty="0" smtClean="0"/>
          </a:p>
          <a:p>
            <a:pPr lvl="1"/>
            <a:endParaRPr lang="en-US" dirty="0" smtClean="0"/>
          </a:p>
          <a:p>
            <a:pPr lvl="1"/>
            <a:endParaRPr lang="en-US" dirty="0"/>
          </a:p>
          <a:p>
            <a:endParaRPr lang="en-US" dirty="0" smtClean="0"/>
          </a:p>
        </p:txBody>
      </p:sp>
    </p:spTree>
    <p:extLst>
      <p:ext uri="{BB962C8B-B14F-4D97-AF65-F5344CB8AC3E}">
        <p14:creationId xmlns:p14="http://schemas.microsoft.com/office/powerpoint/2010/main" val="34739142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9388" y="2983517"/>
            <a:ext cx="8784000" cy="528794"/>
          </a:xfrm>
        </p:spPr>
        <p:txBody>
          <a:bodyPr/>
          <a:lstStyle/>
          <a:p>
            <a:r>
              <a:rPr lang="en-US" sz="3200" dirty="0" smtClean="0"/>
              <a:t>6. Others</a:t>
            </a:r>
            <a:endParaRPr lang="en-US" sz="3200" dirty="0"/>
          </a:p>
        </p:txBody>
      </p:sp>
      <p:sp>
        <p:nvSpPr>
          <p:cNvPr id="7" name="Text Placeholder 6"/>
          <p:cNvSpPr>
            <a:spLocks noGrp="1"/>
          </p:cNvSpPr>
          <p:nvPr>
            <p:ph type="body" sz="quarter" idx="10"/>
          </p:nvPr>
        </p:nvSpPr>
        <p:spPr>
          <a:xfrm>
            <a:off x="179388" y="3852000"/>
            <a:ext cx="7200900" cy="400110"/>
          </a:xfrm>
        </p:spPr>
        <p:txBody>
          <a:bodyPr/>
          <a:lstStyle/>
          <a:p>
            <a:endParaRPr lang="en-US" dirty="0"/>
          </a:p>
        </p:txBody>
      </p:sp>
    </p:spTree>
    <p:extLst>
      <p:ext uri="{BB962C8B-B14F-4D97-AF65-F5344CB8AC3E}">
        <p14:creationId xmlns:p14="http://schemas.microsoft.com/office/powerpoint/2010/main" val="13162445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Others</a:t>
            </a:r>
            <a:endParaRPr lang="en-US" dirty="0"/>
          </a:p>
        </p:txBody>
      </p:sp>
      <p:sp>
        <p:nvSpPr>
          <p:cNvPr id="3" name="Content Placeholder 2"/>
          <p:cNvSpPr>
            <a:spLocks noGrp="1"/>
          </p:cNvSpPr>
          <p:nvPr>
            <p:ph sz="quarter" idx="10"/>
          </p:nvPr>
        </p:nvSpPr>
        <p:spPr/>
        <p:txBody>
          <a:bodyPr>
            <a:normAutofit/>
          </a:bodyPr>
          <a:lstStyle/>
          <a:p>
            <a:r>
              <a:rPr lang="en-US" dirty="0" smtClean="0"/>
              <a:t>Aside from the features mentioned, there are also features that did not make it in Java9. These are:</a:t>
            </a:r>
            <a:endParaRPr lang="en-US" sz="1700" dirty="0"/>
          </a:p>
          <a:p>
            <a:pPr lvl="2">
              <a:buFont typeface="Wingdings" panose="05000000000000000000" pitchFamily="2" charset="2"/>
              <a:buChar char="§"/>
            </a:pPr>
            <a:r>
              <a:rPr lang="en-US" sz="1500" dirty="0" smtClean="0"/>
              <a:t>Lightweight JSON API</a:t>
            </a:r>
          </a:p>
          <a:p>
            <a:pPr marL="468000" lvl="3" indent="0">
              <a:buNone/>
            </a:pPr>
            <a:r>
              <a:rPr lang="en-US" sz="1400" dirty="0" smtClean="0"/>
              <a:t>Due to funding issues, this API was not able to make it in Java 9.</a:t>
            </a:r>
          </a:p>
          <a:p>
            <a:pPr lvl="2">
              <a:buFont typeface="Wingdings" panose="05000000000000000000" pitchFamily="2" charset="2"/>
              <a:buChar char="§"/>
            </a:pPr>
            <a:r>
              <a:rPr lang="en-US" sz="1500" dirty="0" smtClean="0"/>
              <a:t>Money and Currency API</a:t>
            </a:r>
          </a:p>
          <a:p>
            <a:pPr marL="468000" lvl="3" indent="0">
              <a:buNone/>
            </a:pPr>
            <a:r>
              <a:rPr lang="en-US" sz="1400" dirty="0" smtClean="0"/>
              <a:t>This API did not also make it in Java 9 as it is lacking Oracle support.</a:t>
            </a:r>
          </a:p>
          <a:p>
            <a:pPr marL="468000" lvl="3" indent="0">
              <a:buNone/>
            </a:pPr>
            <a:endParaRPr lang="en-US" sz="900" dirty="0" smtClean="0"/>
          </a:p>
          <a:p>
            <a:pPr marL="180000" lvl="1" indent="0">
              <a:buNone/>
            </a:pPr>
            <a:r>
              <a:rPr lang="en-US" sz="1400" dirty="0"/>
              <a:t>Reference: </a:t>
            </a:r>
            <a:r>
              <a:rPr lang="en-US" sz="1400" dirty="0">
                <a:hlinkClick r:id="rId2"/>
              </a:rPr>
              <a:t>http://blog.takipi.com/5-features-in-java-9-that-will-change-how-you-develop-software-and-2-that-wont</a:t>
            </a:r>
            <a:r>
              <a:rPr lang="en-US" sz="1400" dirty="0" smtClean="0">
                <a:hlinkClick r:id="rId2"/>
              </a:rPr>
              <a:t>/</a:t>
            </a:r>
            <a:endParaRPr lang="en-US" sz="1400" dirty="0" smtClean="0"/>
          </a:p>
          <a:p>
            <a:pPr marL="468000" lvl="3" indent="0">
              <a:buNone/>
            </a:pPr>
            <a:endParaRPr lang="en-US" sz="900" dirty="0" smtClean="0"/>
          </a:p>
          <a:p>
            <a:pPr marL="468000" lvl="3" indent="0">
              <a:buNone/>
            </a:pPr>
            <a:endParaRPr lang="en-US" sz="1400" dirty="0"/>
          </a:p>
          <a:p>
            <a:r>
              <a:rPr lang="en-US" dirty="0" smtClean="0"/>
              <a:t>For complete list of Java 9 features:</a:t>
            </a:r>
          </a:p>
          <a:p>
            <a:pPr marL="180000" lvl="1" indent="0">
              <a:buNone/>
            </a:pPr>
            <a:r>
              <a:rPr lang="en-US" dirty="0">
                <a:hlinkClick r:id="rId3"/>
              </a:rPr>
              <a:t>http://openjdk.java.net/projects/jdk9</a:t>
            </a:r>
            <a:r>
              <a:rPr lang="en-US" dirty="0" smtClean="0">
                <a:hlinkClick r:id="rId3"/>
              </a:rPr>
              <a:t>/</a:t>
            </a:r>
            <a:endParaRPr lang="en-US" dirty="0" smtClean="0"/>
          </a:p>
          <a:p>
            <a:pPr marL="180000" lvl="1" indent="0">
              <a:buNone/>
            </a:pPr>
            <a:endParaRPr lang="en-US" dirty="0" smtClean="0"/>
          </a:p>
          <a:p>
            <a:pPr marL="468000" lvl="3" indent="0">
              <a:buNone/>
            </a:pPr>
            <a:endParaRPr lang="en-US" sz="1400" dirty="0" smtClean="0"/>
          </a:p>
          <a:p>
            <a:pPr marL="180000" lvl="1" indent="0">
              <a:buNone/>
            </a:pPr>
            <a:endParaRPr lang="en-US" dirty="0" smtClean="0"/>
          </a:p>
        </p:txBody>
      </p:sp>
    </p:spTree>
    <p:extLst>
      <p:ext uri="{BB962C8B-B14F-4D97-AF65-F5344CB8AC3E}">
        <p14:creationId xmlns:p14="http://schemas.microsoft.com/office/powerpoint/2010/main" val="806632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Glossary</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507167289"/>
              </p:ext>
            </p:extLst>
          </p:nvPr>
        </p:nvGraphicFramePr>
        <p:xfrm>
          <a:off x="179513" y="836613"/>
          <a:ext cx="8757453" cy="5532120"/>
        </p:xfrm>
        <a:graphic>
          <a:graphicData uri="http://schemas.openxmlformats.org/drawingml/2006/table">
            <a:tbl>
              <a:tblPr firstRow="1" bandRow="1">
                <a:tableStyleId>{93296810-A885-4BE3-A3E7-6D5BEEA58F35}</a:tableStyleId>
              </a:tblPr>
              <a:tblGrid>
                <a:gridCol w="2012013"/>
                <a:gridCol w="6745440"/>
              </a:tblGrid>
              <a:tr h="370840">
                <a:tc>
                  <a:txBody>
                    <a:bodyPr/>
                    <a:lstStyle/>
                    <a:p>
                      <a:pPr algn="ctr"/>
                      <a:r>
                        <a:rPr lang="en-US" sz="1400" b="1" dirty="0" smtClean="0"/>
                        <a:t>Term</a:t>
                      </a:r>
                      <a:endParaRPr lang="en-US" sz="1400" b="1" dirty="0"/>
                    </a:p>
                  </a:txBody>
                  <a:tcPr marL="45720" marR="45720" anchor="ctr"/>
                </a:tc>
                <a:tc>
                  <a:txBody>
                    <a:bodyPr/>
                    <a:lstStyle/>
                    <a:p>
                      <a:pPr algn="ctr"/>
                      <a:r>
                        <a:rPr lang="en-US" sz="1400" dirty="0" smtClean="0"/>
                        <a:t>Description</a:t>
                      </a:r>
                      <a:endParaRPr lang="en-US" sz="1400" b="0" dirty="0"/>
                    </a:p>
                  </a:txBody>
                  <a:tcPr marL="45720" marR="45720" anchor="ctr"/>
                </a:tc>
              </a:tr>
              <a:tr h="370840">
                <a:tc>
                  <a:txBody>
                    <a:bodyPr/>
                    <a:lstStyle/>
                    <a:p>
                      <a:pPr algn="l"/>
                      <a:r>
                        <a:rPr lang="en-US" sz="1400" b="0" dirty="0" smtClean="0"/>
                        <a:t>Backpressure</a:t>
                      </a:r>
                    </a:p>
                  </a:txBody>
                  <a:tcPr marL="45720" marR="457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occurs when the receiving side of data overflows or can longer handle and blocks incoming data.</a:t>
                      </a:r>
                    </a:p>
                    <a:p>
                      <a:pPr algn="l"/>
                      <a:endParaRPr lang="en-US" sz="1400" b="0" dirty="0"/>
                    </a:p>
                  </a:txBody>
                  <a:tcPr marL="45720" marR="45720" anchor="ctr"/>
                </a:tc>
              </a:tr>
              <a:tr h="370840">
                <a:tc>
                  <a:txBody>
                    <a:bodyPr/>
                    <a:lstStyle/>
                    <a:p>
                      <a:pPr algn="l"/>
                      <a:r>
                        <a:rPr lang="en-US" sz="1400" b="0" dirty="0" smtClean="0"/>
                        <a:t>Stream processing</a:t>
                      </a:r>
                      <a:endParaRPr lang="en-US" sz="1400" b="0" dirty="0"/>
                    </a:p>
                  </a:txBody>
                  <a:tcPr marL="45720" marR="457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real-time processing of data continuously, concurrently; allows applications to more easily exploit a limited form of parallel processing.</a:t>
                      </a:r>
                    </a:p>
                    <a:p>
                      <a:pPr algn="l"/>
                      <a:endParaRPr lang="en-US" sz="1400" b="0" dirty="0"/>
                    </a:p>
                  </a:txBody>
                  <a:tcPr marL="45720" marR="45720" anchor="ctr"/>
                </a:tc>
              </a:tr>
              <a:tr h="370840">
                <a:tc>
                  <a:txBody>
                    <a:bodyPr/>
                    <a:lstStyle/>
                    <a:p>
                      <a:pPr algn="l"/>
                      <a:r>
                        <a:rPr lang="en-US" sz="1400" b="0" dirty="0" smtClean="0"/>
                        <a:t>Frame</a:t>
                      </a:r>
                      <a:endParaRPr lang="en-US" sz="1400" b="0" dirty="0"/>
                    </a:p>
                  </a:txBody>
                  <a:tcPr marL="45720" marR="457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used to store data and partial results, as well as to perform dynamic linking, return values for methods and dispatch exceptions.</a:t>
                      </a:r>
                    </a:p>
                    <a:p>
                      <a:pPr algn="l"/>
                      <a:endParaRPr lang="en-US" sz="1400" b="0" dirty="0"/>
                    </a:p>
                  </a:txBody>
                  <a:tcPr marL="45720" marR="45720" anchor="ctr"/>
                </a:tc>
              </a:tr>
              <a:tr h="370840">
                <a:tc>
                  <a:txBody>
                    <a:bodyPr/>
                    <a:lstStyle/>
                    <a:p>
                      <a:pPr algn="l"/>
                      <a:endParaRPr lang="en-US" sz="1400" b="0" dirty="0"/>
                    </a:p>
                  </a:txBody>
                  <a:tcPr marL="45720" marR="45720" anchor="ctr"/>
                </a:tc>
                <a:tc>
                  <a:txBody>
                    <a:bodyPr/>
                    <a:lstStyle/>
                    <a:p>
                      <a:pPr algn="l"/>
                      <a:endParaRPr lang="en-US" sz="1400" b="0" dirty="0"/>
                    </a:p>
                  </a:txBody>
                  <a:tcPr marL="45720" marR="45720" anchor="ctr"/>
                </a:tc>
              </a:tr>
              <a:tr h="370840">
                <a:tc>
                  <a:txBody>
                    <a:bodyPr/>
                    <a:lstStyle/>
                    <a:p>
                      <a:pPr algn="l"/>
                      <a:endParaRPr lang="en-US" sz="1400" b="0" dirty="0"/>
                    </a:p>
                  </a:txBody>
                  <a:tcPr marL="45720" marR="45720" anchor="ctr"/>
                </a:tc>
                <a:tc>
                  <a:txBody>
                    <a:bodyPr/>
                    <a:lstStyle/>
                    <a:p>
                      <a:pPr algn="l"/>
                      <a:endParaRPr lang="en-US" sz="1400" b="0" dirty="0"/>
                    </a:p>
                  </a:txBody>
                  <a:tcPr marL="45720" marR="45720" anchor="ctr"/>
                </a:tc>
              </a:tr>
              <a:tr h="370840">
                <a:tc>
                  <a:txBody>
                    <a:bodyPr/>
                    <a:lstStyle/>
                    <a:p>
                      <a:pPr algn="l"/>
                      <a:endParaRPr lang="en-US" sz="1400" b="0" dirty="0"/>
                    </a:p>
                  </a:txBody>
                  <a:tcPr marL="45720" marR="45720" anchor="ctr"/>
                </a:tc>
                <a:tc>
                  <a:txBody>
                    <a:bodyPr/>
                    <a:lstStyle/>
                    <a:p>
                      <a:pPr algn="l"/>
                      <a:endParaRPr lang="en-US" sz="1400" b="0" dirty="0"/>
                    </a:p>
                  </a:txBody>
                  <a:tcPr marL="45720" marR="45720" anchor="ctr"/>
                </a:tc>
              </a:tr>
              <a:tr h="370840">
                <a:tc>
                  <a:txBody>
                    <a:bodyPr/>
                    <a:lstStyle/>
                    <a:p>
                      <a:pPr algn="l"/>
                      <a:endParaRPr lang="en-US" sz="1400" b="0" dirty="0"/>
                    </a:p>
                  </a:txBody>
                  <a:tcPr marL="45720" marR="45720" anchor="ctr"/>
                </a:tc>
                <a:tc>
                  <a:txBody>
                    <a:bodyPr/>
                    <a:lstStyle/>
                    <a:p>
                      <a:pPr algn="l"/>
                      <a:endParaRPr lang="en-US" sz="1400" b="0" dirty="0"/>
                    </a:p>
                  </a:txBody>
                  <a:tcPr marL="45720" marR="45720" anchor="ctr"/>
                </a:tc>
              </a:tr>
              <a:tr h="370840">
                <a:tc>
                  <a:txBody>
                    <a:bodyPr/>
                    <a:lstStyle/>
                    <a:p>
                      <a:pPr algn="l"/>
                      <a:endParaRPr lang="en-US" sz="1400" b="0" dirty="0"/>
                    </a:p>
                  </a:txBody>
                  <a:tcPr marL="45720" marR="45720" anchor="ctr"/>
                </a:tc>
                <a:tc>
                  <a:txBody>
                    <a:bodyPr/>
                    <a:lstStyle/>
                    <a:p>
                      <a:pPr algn="l"/>
                      <a:endParaRPr lang="en-US" sz="1400" b="0" dirty="0"/>
                    </a:p>
                  </a:txBody>
                  <a:tcPr marL="45720" marR="45720" anchor="ctr"/>
                </a:tc>
              </a:tr>
              <a:tr h="370840">
                <a:tc>
                  <a:txBody>
                    <a:bodyPr/>
                    <a:lstStyle/>
                    <a:p>
                      <a:pPr algn="l"/>
                      <a:endParaRPr lang="en-US" sz="1400" b="0" dirty="0"/>
                    </a:p>
                  </a:txBody>
                  <a:tcPr marL="45720" marR="45720" anchor="ctr"/>
                </a:tc>
                <a:tc>
                  <a:txBody>
                    <a:bodyPr/>
                    <a:lstStyle/>
                    <a:p>
                      <a:pPr algn="l"/>
                      <a:endParaRPr lang="en-US" sz="1400" b="0" dirty="0"/>
                    </a:p>
                  </a:txBody>
                  <a:tcPr marL="45720" marR="45720" anchor="ctr"/>
                </a:tc>
              </a:tr>
              <a:tr h="370840">
                <a:tc>
                  <a:txBody>
                    <a:bodyPr/>
                    <a:lstStyle/>
                    <a:p>
                      <a:pPr algn="l"/>
                      <a:endParaRPr lang="en-US" sz="1400" b="0" dirty="0"/>
                    </a:p>
                  </a:txBody>
                  <a:tcPr marL="45720" marR="45720" anchor="ctr"/>
                </a:tc>
                <a:tc>
                  <a:txBody>
                    <a:bodyPr/>
                    <a:lstStyle/>
                    <a:p>
                      <a:pPr algn="l"/>
                      <a:endParaRPr lang="en-US" sz="1400" b="0" dirty="0"/>
                    </a:p>
                  </a:txBody>
                  <a:tcPr marL="45720" marR="45720" anchor="ctr"/>
                </a:tc>
              </a:tr>
              <a:tr h="370840">
                <a:tc>
                  <a:txBody>
                    <a:bodyPr/>
                    <a:lstStyle/>
                    <a:p>
                      <a:pPr algn="l"/>
                      <a:endParaRPr lang="en-US" sz="1400" b="0" dirty="0"/>
                    </a:p>
                  </a:txBody>
                  <a:tcPr marL="45720" marR="45720" anchor="ctr"/>
                </a:tc>
                <a:tc>
                  <a:txBody>
                    <a:bodyPr/>
                    <a:lstStyle/>
                    <a:p>
                      <a:pPr algn="l"/>
                      <a:endParaRPr lang="en-US" sz="1400" b="0" dirty="0"/>
                    </a:p>
                  </a:txBody>
                  <a:tcPr marL="45720" marR="45720" anchor="ctr"/>
                </a:tc>
              </a:tr>
            </a:tbl>
          </a:graphicData>
        </a:graphic>
      </p:graphicFrame>
    </p:spTree>
    <p:extLst>
      <p:ext uri="{BB962C8B-B14F-4D97-AF65-F5344CB8AC3E}">
        <p14:creationId xmlns:p14="http://schemas.microsoft.com/office/powerpoint/2010/main" val="2094494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Revision History</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358785470"/>
              </p:ext>
            </p:extLst>
          </p:nvPr>
        </p:nvGraphicFramePr>
        <p:xfrm>
          <a:off x="179389" y="836613"/>
          <a:ext cx="8784125" cy="5557520"/>
        </p:xfrm>
        <a:graphic>
          <a:graphicData uri="http://schemas.openxmlformats.org/drawingml/2006/table">
            <a:tbl>
              <a:tblPr firstRow="1" bandRow="1">
                <a:tableStyleId>{93296810-A885-4BE3-A3E7-6D5BEEA58F35}</a:tableStyleId>
              </a:tblPr>
              <a:tblGrid>
                <a:gridCol w="907539"/>
                <a:gridCol w="1155940"/>
                <a:gridCol w="1397479"/>
                <a:gridCol w="1174623"/>
                <a:gridCol w="4148544"/>
              </a:tblGrid>
              <a:tr h="370840">
                <a:tc>
                  <a:txBody>
                    <a:bodyPr/>
                    <a:lstStyle/>
                    <a:p>
                      <a:pPr algn="ctr"/>
                      <a:r>
                        <a:rPr lang="en-US" sz="1400" b="1" dirty="0" smtClean="0"/>
                        <a:t>Version</a:t>
                      </a:r>
                    </a:p>
                    <a:p>
                      <a:pPr algn="ctr"/>
                      <a:r>
                        <a:rPr lang="en-US" sz="1400" b="1" dirty="0" smtClean="0"/>
                        <a:t>Number</a:t>
                      </a:r>
                      <a:endParaRPr lang="en-US" sz="1400" b="1" dirty="0"/>
                    </a:p>
                  </a:txBody>
                  <a:tcPr marL="45720" marR="45720" anchor="ctr"/>
                </a:tc>
                <a:tc>
                  <a:txBody>
                    <a:bodyPr/>
                    <a:lstStyle/>
                    <a:p>
                      <a:pPr algn="ctr"/>
                      <a:r>
                        <a:rPr lang="en-US" sz="1400" dirty="0" smtClean="0"/>
                        <a:t>Date</a:t>
                      </a:r>
                      <a:endParaRPr lang="en-US" sz="1400" b="0" dirty="0"/>
                    </a:p>
                  </a:txBody>
                  <a:tcPr marL="45720" marR="45720" anchor="ctr"/>
                </a:tc>
                <a:tc>
                  <a:txBody>
                    <a:bodyPr/>
                    <a:lstStyle/>
                    <a:p>
                      <a:pPr algn="ctr"/>
                      <a:r>
                        <a:rPr lang="en-US" sz="1400" dirty="0" smtClean="0"/>
                        <a:t>Author</a:t>
                      </a:r>
                      <a:endParaRPr lang="en-US" sz="1400" b="0" dirty="0"/>
                    </a:p>
                  </a:txBody>
                  <a:tcPr marL="45720" marR="45720" anchor="ctr"/>
                </a:tc>
                <a:tc>
                  <a:txBody>
                    <a:bodyPr/>
                    <a:lstStyle/>
                    <a:p>
                      <a:pPr algn="ctr"/>
                      <a:r>
                        <a:rPr lang="en-US" sz="1400" dirty="0" smtClean="0"/>
                        <a:t>Reviewer</a:t>
                      </a:r>
                      <a:endParaRPr lang="en-US" sz="1400" b="0" dirty="0"/>
                    </a:p>
                  </a:txBody>
                  <a:tcPr marL="45720" marR="45720" anchor="ctr"/>
                </a:tc>
                <a:tc>
                  <a:txBody>
                    <a:bodyPr/>
                    <a:lstStyle/>
                    <a:p>
                      <a:pPr algn="ctr"/>
                      <a:r>
                        <a:rPr lang="en-US" sz="1400" dirty="0" smtClean="0"/>
                        <a:t>Description</a:t>
                      </a:r>
                      <a:endParaRPr lang="en-US" sz="1400" b="0" dirty="0"/>
                    </a:p>
                  </a:txBody>
                  <a:tcPr marL="45720" marR="45720" anchor="ctr"/>
                </a:tc>
              </a:tr>
              <a:tr h="370840">
                <a:tc>
                  <a:txBody>
                    <a:bodyPr/>
                    <a:lstStyle/>
                    <a:p>
                      <a:pPr algn="ctr"/>
                      <a:r>
                        <a:rPr lang="en-US" sz="1400" dirty="0" smtClean="0"/>
                        <a:t>00.01</a:t>
                      </a:r>
                      <a:endParaRPr lang="en-US" sz="1400" b="0" dirty="0"/>
                    </a:p>
                  </a:txBody>
                  <a:tcPr marL="45720" marR="45720" anchor="ctr"/>
                </a:tc>
                <a:tc>
                  <a:txBody>
                    <a:bodyPr/>
                    <a:lstStyle/>
                    <a:p>
                      <a:pPr algn="ctr"/>
                      <a:r>
                        <a:rPr lang="en-US" sz="1400" dirty="0" smtClean="0"/>
                        <a:t>2017/11/10</a:t>
                      </a:r>
                      <a:endParaRPr lang="en-US" sz="1400" b="0" dirty="0"/>
                    </a:p>
                  </a:txBody>
                  <a:tcPr marL="45720" marR="45720" anchor="ctr"/>
                </a:tc>
                <a:tc>
                  <a:txBody>
                    <a:bodyPr/>
                    <a:lstStyle/>
                    <a:p>
                      <a:pPr algn="ctr"/>
                      <a:r>
                        <a:rPr lang="en-US" sz="1400" dirty="0" smtClean="0"/>
                        <a:t>NSP-</a:t>
                      </a:r>
                      <a:r>
                        <a:rPr lang="en-US" sz="1400" dirty="0" err="1" smtClean="0"/>
                        <a:t>arriesgado.ap</a:t>
                      </a:r>
                      <a:endParaRPr lang="en-US" sz="1400" b="0" dirty="0"/>
                    </a:p>
                  </a:txBody>
                  <a:tcPr marL="45720" marR="45720" anchor="ctr"/>
                </a:tc>
                <a:tc>
                  <a:txBody>
                    <a:bodyPr/>
                    <a:lstStyle/>
                    <a:p>
                      <a:pPr algn="ctr"/>
                      <a:r>
                        <a:rPr lang="en-US" sz="1400" b="0" dirty="0" smtClean="0"/>
                        <a:t>NSP-</a:t>
                      </a:r>
                      <a:r>
                        <a:rPr lang="en-US" sz="1400" b="0" dirty="0" err="1" smtClean="0"/>
                        <a:t>sgo</a:t>
                      </a:r>
                      <a:endParaRPr lang="en-US" sz="1400" b="0" dirty="0"/>
                    </a:p>
                  </a:txBody>
                  <a:tcPr marL="45720" marR="45720" anchor="ctr"/>
                </a:tc>
                <a:tc>
                  <a:txBody>
                    <a:bodyPr/>
                    <a:lstStyle/>
                    <a:p>
                      <a:pPr algn="l"/>
                      <a:r>
                        <a:rPr lang="en-US" sz="1400" dirty="0" smtClean="0"/>
                        <a:t>Initial Creation</a:t>
                      </a:r>
                      <a:endParaRPr lang="en-US" sz="1400" b="0" dirty="0"/>
                    </a:p>
                  </a:txBody>
                  <a:tcPr marL="45720" marR="45720" anchor="ctr"/>
                </a:tc>
              </a:tr>
              <a:tr h="370840">
                <a:tc>
                  <a:txBody>
                    <a:bodyPr/>
                    <a:lstStyle/>
                    <a:p>
                      <a:pPr algn="ctr"/>
                      <a:r>
                        <a:rPr lang="en-US" sz="1400" dirty="0" smtClean="0"/>
                        <a:t>00.02</a:t>
                      </a:r>
                      <a:endParaRPr lang="en-US" sz="1400" b="0" dirty="0"/>
                    </a:p>
                  </a:txBody>
                  <a:tcPr marL="45720" marR="45720" anchor="ctr"/>
                </a:tc>
                <a:tc>
                  <a:txBody>
                    <a:bodyPr/>
                    <a:lstStyle/>
                    <a:p>
                      <a:pPr algn="ctr"/>
                      <a:r>
                        <a:rPr lang="en-US" sz="1400" dirty="0" smtClean="0"/>
                        <a:t>2017/11/17</a:t>
                      </a:r>
                      <a:endParaRPr lang="en-US" sz="1400" b="0" dirty="0"/>
                    </a:p>
                  </a:txBody>
                  <a:tcPr marL="45720" marR="45720" anchor="ctr"/>
                </a:tc>
                <a:tc>
                  <a:txBody>
                    <a:bodyPr/>
                    <a:lstStyle/>
                    <a:p>
                      <a:pPr algn="ctr"/>
                      <a:r>
                        <a:rPr lang="en-US" sz="1400" dirty="0" smtClean="0"/>
                        <a:t>NSP-</a:t>
                      </a:r>
                      <a:r>
                        <a:rPr lang="en-US" sz="1400" dirty="0" err="1" smtClean="0"/>
                        <a:t>arriesgado.ap</a:t>
                      </a:r>
                      <a:endParaRPr lang="en-US" sz="1400" b="0" dirty="0"/>
                    </a:p>
                  </a:txBody>
                  <a:tcPr marL="45720" marR="45720" anchor="ctr"/>
                </a:tc>
                <a:tc>
                  <a:txBody>
                    <a:bodyPr/>
                    <a:lstStyle/>
                    <a:p>
                      <a:pPr algn="l"/>
                      <a:endParaRPr lang="en-US" sz="1400" b="0" dirty="0"/>
                    </a:p>
                  </a:txBody>
                  <a:tcPr marL="45720" marR="45720" anchor="ctr"/>
                </a:tc>
                <a:tc>
                  <a:txBody>
                    <a:bodyPr/>
                    <a:lstStyle/>
                    <a:p>
                      <a:pPr algn="l"/>
                      <a:r>
                        <a:rPr lang="en-US" sz="1400" b="0" dirty="0" smtClean="0"/>
                        <a:t>Added references</a:t>
                      </a:r>
                      <a:endParaRPr lang="en-US" sz="1400" b="0" dirty="0"/>
                    </a:p>
                  </a:txBody>
                  <a:tcPr marL="45720" marR="45720" anchor="ctr"/>
                </a:tc>
              </a:tr>
              <a:tr h="370840">
                <a:tc>
                  <a:txBody>
                    <a:bodyPr/>
                    <a:lstStyle/>
                    <a:p>
                      <a:pPr algn="ctr"/>
                      <a:r>
                        <a:rPr lang="en-US" sz="1400" b="0" dirty="0" smtClean="0"/>
                        <a:t>00.03</a:t>
                      </a:r>
                      <a:endParaRPr lang="en-US" sz="1400" b="0" dirty="0"/>
                    </a:p>
                  </a:txBody>
                  <a:tcPr marL="45720" marR="457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2017/11/18</a:t>
                      </a:r>
                      <a:endParaRPr lang="en-US" sz="1400" b="0" dirty="0" smtClean="0"/>
                    </a:p>
                  </a:txBody>
                  <a:tcPr marL="45720" marR="457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NSP-</a:t>
                      </a:r>
                      <a:r>
                        <a:rPr lang="en-US" sz="1400" dirty="0" err="1" smtClean="0"/>
                        <a:t>arriesgado.ap</a:t>
                      </a:r>
                      <a:endParaRPr lang="en-US" sz="1400" b="0" dirty="0"/>
                    </a:p>
                  </a:txBody>
                  <a:tcPr marL="45720" marR="45720" anchor="ctr"/>
                </a:tc>
                <a:tc>
                  <a:txBody>
                    <a:bodyPr/>
                    <a:lstStyle/>
                    <a:p>
                      <a:pPr algn="l"/>
                      <a:endParaRPr lang="en-US" sz="1400" b="0" dirty="0"/>
                    </a:p>
                  </a:txBody>
                  <a:tcPr marL="45720" marR="45720" anchor="ctr"/>
                </a:tc>
                <a:tc>
                  <a:txBody>
                    <a:bodyPr/>
                    <a:lstStyle/>
                    <a:p>
                      <a:pPr algn="l"/>
                      <a:r>
                        <a:rPr lang="en-US" sz="1400" b="0" dirty="0" smtClean="0"/>
                        <a:t>Added glossary</a:t>
                      </a:r>
                      <a:endParaRPr lang="en-US" sz="1400" b="0" dirty="0"/>
                    </a:p>
                  </a:txBody>
                  <a:tcPr marL="45720" marR="45720" anchor="ctr"/>
                </a:tc>
              </a:tr>
              <a:tr h="370840">
                <a:tc>
                  <a:txBody>
                    <a:bodyPr/>
                    <a:lstStyle/>
                    <a:p>
                      <a:pPr algn="ctr"/>
                      <a:r>
                        <a:rPr lang="en-US" sz="1400" b="0" dirty="0" smtClean="0"/>
                        <a:t>00.04</a:t>
                      </a:r>
                      <a:endParaRPr lang="en-US" sz="1400" b="0" dirty="0"/>
                    </a:p>
                  </a:txBody>
                  <a:tcPr marL="45720" marR="45720" anchor="ctr"/>
                </a:tc>
                <a:tc>
                  <a:txBody>
                    <a:bodyPr/>
                    <a:lstStyle/>
                    <a:p>
                      <a:pPr algn="ctr"/>
                      <a:r>
                        <a:rPr lang="en-US" sz="1400" b="0" dirty="0" smtClean="0"/>
                        <a:t>2017/12/6</a:t>
                      </a:r>
                      <a:endParaRPr lang="en-US" sz="1400" b="0" dirty="0"/>
                    </a:p>
                  </a:txBody>
                  <a:tcPr marL="45720" marR="45720" anchor="ctr"/>
                </a:tc>
                <a:tc>
                  <a:txBody>
                    <a:bodyPr/>
                    <a:lstStyle/>
                    <a:p>
                      <a:pPr algn="ctr"/>
                      <a:r>
                        <a:rPr lang="en-US" sz="1400" dirty="0" smtClean="0"/>
                        <a:t>NSP-</a:t>
                      </a:r>
                      <a:r>
                        <a:rPr lang="en-US" sz="1400" dirty="0" err="1" smtClean="0"/>
                        <a:t>arriesgado.ap</a:t>
                      </a:r>
                      <a:endParaRPr lang="en-US" sz="1400" b="0" dirty="0"/>
                    </a:p>
                  </a:txBody>
                  <a:tcPr marL="45720" marR="45720" anchor="ctr"/>
                </a:tc>
                <a:tc>
                  <a:txBody>
                    <a:bodyPr/>
                    <a:lstStyle/>
                    <a:p>
                      <a:pPr algn="l"/>
                      <a:endParaRPr lang="en-US" sz="1400" b="0" dirty="0"/>
                    </a:p>
                  </a:txBody>
                  <a:tcPr marL="45720" marR="45720" anchor="ctr"/>
                </a:tc>
                <a:tc>
                  <a:txBody>
                    <a:bodyPr/>
                    <a:lstStyle/>
                    <a:p>
                      <a:pPr algn="l"/>
                      <a:r>
                        <a:rPr lang="en-US" sz="1400" b="0" dirty="0" smtClean="0"/>
                        <a:t>Updated section 2</a:t>
                      </a:r>
                      <a:endParaRPr lang="en-US" sz="1400" b="0" dirty="0"/>
                    </a:p>
                  </a:txBody>
                  <a:tcPr marL="45720" marR="45720" anchor="ctr"/>
                </a:tc>
              </a:tr>
              <a:tr h="370840">
                <a:tc>
                  <a:txBody>
                    <a:bodyPr/>
                    <a:lstStyle/>
                    <a:p>
                      <a:pPr algn="ctr"/>
                      <a:endParaRPr lang="en-US" sz="1400" b="0" dirty="0"/>
                    </a:p>
                  </a:txBody>
                  <a:tcPr marL="45720" marR="45720" anchor="ctr"/>
                </a:tc>
                <a:tc>
                  <a:txBody>
                    <a:bodyPr/>
                    <a:lstStyle/>
                    <a:p>
                      <a:pPr algn="ctr"/>
                      <a:endParaRPr lang="en-US" sz="1400" b="0"/>
                    </a:p>
                  </a:txBody>
                  <a:tcPr marL="45720" marR="45720" anchor="ctr"/>
                </a:tc>
                <a:tc>
                  <a:txBody>
                    <a:bodyPr/>
                    <a:lstStyle/>
                    <a:p>
                      <a:pPr algn="ctr"/>
                      <a:endParaRPr lang="en-US" sz="1400" b="0"/>
                    </a:p>
                  </a:txBody>
                  <a:tcPr marL="45720" marR="45720" anchor="ctr"/>
                </a:tc>
                <a:tc>
                  <a:txBody>
                    <a:bodyPr/>
                    <a:lstStyle/>
                    <a:p>
                      <a:pPr algn="l"/>
                      <a:endParaRPr lang="en-US" sz="1400" b="0" dirty="0"/>
                    </a:p>
                  </a:txBody>
                  <a:tcPr marL="45720" marR="45720" anchor="ctr"/>
                </a:tc>
                <a:tc>
                  <a:txBody>
                    <a:bodyPr/>
                    <a:lstStyle/>
                    <a:p>
                      <a:pPr algn="l"/>
                      <a:endParaRPr lang="en-US" sz="1400" b="0" dirty="0"/>
                    </a:p>
                  </a:txBody>
                  <a:tcPr marL="45720" marR="45720" anchor="ctr"/>
                </a:tc>
              </a:tr>
              <a:tr h="370840">
                <a:tc>
                  <a:txBody>
                    <a:bodyPr/>
                    <a:lstStyle/>
                    <a:p>
                      <a:pPr algn="ctr"/>
                      <a:endParaRPr lang="en-US" sz="1400" b="0" dirty="0"/>
                    </a:p>
                  </a:txBody>
                  <a:tcPr marL="45720" marR="45720" anchor="ctr"/>
                </a:tc>
                <a:tc>
                  <a:txBody>
                    <a:bodyPr/>
                    <a:lstStyle/>
                    <a:p>
                      <a:pPr algn="ctr"/>
                      <a:endParaRPr lang="en-US" sz="1400" b="0"/>
                    </a:p>
                  </a:txBody>
                  <a:tcPr marL="45720" marR="45720" anchor="ctr"/>
                </a:tc>
                <a:tc>
                  <a:txBody>
                    <a:bodyPr/>
                    <a:lstStyle/>
                    <a:p>
                      <a:pPr algn="ctr"/>
                      <a:endParaRPr lang="en-US" sz="1400" b="0"/>
                    </a:p>
                  </a:txBody>
                  <a:tcPr marL="45720" marR="45720" anchor="ctr"/>
                </a:tc>
                <a:tc>
                  <a:txBody>
                    <a:bodyPr/>
                    <a:lstStyle/>
                    <a:p>
                      <a:pPr algn="l"/>
                      <a:endParaRPr lang="en-US" sz="1400" b="0" dirty="0"/>
                    </a:p>
                  </a:txBody>
                  <a:tcPr marL="45720" marR="45720" anchor="ctr"/>
                </a:tc>
                <a:tc>
                  <a:txBody>
                    <a:bodyPr/>
                    <a:lstStyle/>
                    <a:p>
                      <a:pPr algn="l"/>
                      <a:endParaRPr lang="en-US" sz="1400" b="0" dirty="0"/>
                    </a:p>
                  </a:txBody>
                  <a:tcPr marL="45720" marR="45720" anchor="ctr"/>
                </a:tc>
              </a:tr>
              <a:tr h="370840">
                <a:tc>
                  <a:txBody>
                    <a:bodyPr/>
                    <a:lstStyle/>
                    <a:p>
                      <a:pPr algn="ctr"/>
                      <a:endParaRPr lang="en-US" sz="1400" b="0" dirty="0"/>
                    </a:p>
                  </a:txBody>
                  <a:tcPr marL="45720" marR="45720" anchor="ctr"/>
                </a:tc>
                <a:tc>
                  <a:txBody>
                    <a:bodyPr/>
                    <a:lstStyle/>
                    <a:p>
                      <a:pPr algn="ctr"/>
                      <a:endParaRPr lang="en-US" sz="1400" b="0"/>
                    </a:p>
                  </a:txBody>
                  <a:tcPr marL="45720" marR="45720" anchor="ctr"/>
                </a:tc>
                <a:tc>
                  <a:txBody>
                    <a:bodyPr/>
                    <a:lstStyle/>
                    <a:p>
                      <a:pPr algn="ctr"/>
                      <a:endParaRPr lang="en-US" sz="1400" b="0"/>
                    </a:p>
                  </a:txBody>
                  <a:tcPr marL="45720" marR="45720" anchor="ctr"/>
                </a:tc>
                <a:tc>
                  <a:txBody>
                    <a:bodyPr/>
                    <a:lstStyle/>
                    <a:p>
                      <a:pPr algn="l"/>
                      <a:endParaRPr lang="en-US" sz="1400" b="0" dirty="0"/>
                    </a:p>
                  </a:txBody>
                  <a:tcPr marL="45720" marR="45720" anchor="ctr"/>
                </a:tc>
                <a:tc>
                  <a:txBody>
                    <a:bodyPr/>
                    <a:lstStyle/>
                    <a:p>
                      <a:pPr algn="l"/>
                      <a:endParaRPr lang="en-US" sz="1400" b="0" dirty="0"/>
                    </a:p>
                  </a:txBody>
                  <a:tcPr marL="45720" marR="45720" anchor="ctr"/>
                </a:tc>
              </a:tr>
              <a:tr h="370840">
                <a:tc>
                  <a:txBody>
                    <a:bodyPr/>
                    <a:lstStyle/>
                    <a:p>
                      <a:pPr algn="ctr"/>
                      <a:endParaRPr lang="en-US" sz="1400" b="0" dirty="0"/>
                    </a:p>
                  </a:txBody>
                  <a:tcPr marL="45720" marR="45720" anchor="ctr"/>
                </a:tc>
                <a:tc>
                  <a:txBody>
                    <a:bodyPr/>
                    <a:lstStyle/>
                    <a:p>
                      <a:pPr algn="ctr"/>
                      <a:endParaRPr lang="en-US" sz="1400" b="0"/>
                    </a:p>
                  </a:txBody>
                  <a:tcPr marL="45720" marR="45720" anchor="ctr"/>
                </a:tc>
                <a:tc>
                  <a:txBody>
                    <a:bodyPr/>
                    <a:lstStyle/>
                    <a:p>
                      <a:pPr algn="ctr"/>
                      <a:endParaRPr lang="en-US" sz="1400" b="0"/>
                    </a:p>
                  </a:txBody>
                  <a:tcPr marL="45720" marR="45720" anchor="ctr"/>
                </a:tc>
                <a:tc>
                  <a:txBody>
                    <a:bodyPr/>
                    <a:lstStyle/>
                    <a:p>
                      <a:pPr algn="l"/>
                      <a:endParaRPr lang="en-US" sz="1400" b="0" dirty="0"/>
                    </a:p>
                  </a:txBody>
                  <a:tcPr marL="45720" marR="45720" anchor="ctr"/>
                </a:tc>
                <a:tc>
                  <a:txBody>
                    <a:bodyPr/>
                    <a:lstStyle/>
                    <a:p>
                      <a:pPr algn="l"/>
                      <a:endParaRPr lang="en-US" sz="1400" b="0" dirty="0"/>
                    </a:p>
                  </a:txBody>
                  <a:tcPr marL="45720" marR="45720" anchor="ctr"/>
                </a:tc>
              </a:tr>
              <a:tr h="370840">
                <a:tc>
                  <a:txBody>
                    <a:bodyPr/>
                    <a:lstStyle/>
                    <a:p>
                      <a:pPr algn="ctr"/>
                      <a:endParaRPr lang="en-US" sz="1400" b="0"/>
                    </a:p>
                  </a:txBody>
                  <a:tcPr marL="45720" marR="45720" anchor="ctr"/>
                </a:tc>
                <a:tc>
                  <a:txBody>
                    <a:bodyPr/>
                    <a:lstStyle/>
                    <a:p>
                      <a:pPr algn="ctr"/>
                      <a:endParaRPr lang="en-US" sz="1400" b="0" dirty="0"/>
                    </a:p>
                  </a:txBody>
                  <a:tcPr marL="45720" marR="45720" anchor="ctr"/>
                </a:tc>
                <a:tc>
                  <a:txBody>
                    <a:bodyPr/>
                    <a:lstStyle/>
                    <a:p>
                      <a:pPr algn="ctr"/>
                      <a:endParaRPr lang="en-US" sz="1400" b="0" dirty="0"/>
                    </a:p>
                  </a:txBody>
                  <a:tcPr marL="45720" marR="45720" anchor="ctr"/>
                </a:tc>
                <a:tc>
                  <a:txBody>
                    <a:bodyPr/>
                    <a:lstStyle/>
                    <a:p>
                      <a:pPr algn="l"/>
                      <a:endParaRPr lang="en-US" sz="1400" b="0" dirty="0"/>
                    </a:p>
                  </a:txBody>
                  <a:tcPr marL="45720" marR="45720" anchor="ctr"/>
                </a:tc>
                <a:tc>
                  <a:txBody>
                    <a:bodyPr/>
                    <a:lstStyle/>
                    <a:p>
                      <a:pPr algn="l"/>
                      <a:endParaRPr lang="en-US" sz="1400" b="0" dirty="0"/>
                    </a:p>
                  </a:txBody>
                  <a:tcPr marL="45720" marR="45720" anchor="ctr"/>
                </a:tc>
              </a:tr>
              <a:tr h="370840">
                <a:tc>
                  <a:txBody>
                    <a:bodyPr/>
                    <a:lstStyle/>
                    <a:p>
                      <a:pPr algn="ctr"/>
                      <a:endParaRPr lang="en-US" sz="1400" b="0"/>
                    </a:p>
                  </a:txBody>
                  <a:tcPr marL="45720" marR="45720" anchor="ctr"/>
                </a:tc>
                <a:tc>
                  <a:txBody>
                    <a:bodyPr/>
                    <a:lstStyle/>
                    <a:p>
                      <a:pPr algn="ctr"/>
                      <a:endParaRPr lang="en-US" sz="1400" b="0"/>
                    </a:p>
                  </a:txBody>
                  <a:tcPr marL="45720" marR="45720" anchor="ctr"/>
                </a:tc>
                <a:tc>
                  <a:txBody>
                    <a:bodyPr/>
                    <a:lstStyle/>
                    <a:p>
                      <a:pPr algn="ctr"/>
                      <a:endParaRPr lang="en-US" sz="1400" b="0" dirty="0"/>
                    </a:p>
                  </a:txBody>
                  <a:tcPr marL="45720" marR="45720" anchor="ctr"/>
                </a:tc>
                <a:tc>
                  <a:txBody>
                    <a:bodyPr/>
                    <a:lstStyle/>
                    <a:p>
                      <a:pPr algn="l"/>
                      <a:endParaRPr lang="en-US" sz="1400" b="0" dirty="0"/>
                    </a:p>
                  </a:txBody>
                  <a:tcPr marL="45720" marR="45720" anchor="ctr"/>
                </a:tc>
                <a:tc>
                  <a:txBody>
                    <a:bodyPr/>
                    <a:lstStyle/>
                    <a:p>
                      <a:pPr algn="l"/>
                      <a:endParaRPr lang="en-US" sz="1400" b="0" dirty="0"/>
                    </a:p>
                  </a:txBody>
                  <a:tcPr marL="45720" marR="45720" anchor="ctr"/>
                </a:tc>
              </a:tr>
              <a:tr h="370840">
                <a:tc>
                  <a:txBody>
                    <a:bodyPr/>
                    <a:lstStyle/>
                    <a:p>
                      <a:pPr algn="ctr"/>
                      <a:endParaRPr lang="en-US" sz="1400" b="0"/>
                    </a:p>
                  </a:txBody>
                  <a:tcPr marL="45720" marR="45720" anchor="ctr"/>
                </a:tc>
                <a:tc>
                  <a:txBody>
                    <a:bodyPr/>
                    <a:lstStyle/>
                    <a:p>
                      <a:pPr algn="ctr"/>
                      <a:endParaRPr lang="en-US" sz="1400" b="0"/>
                    </a:p>
                  </a:txBody>
                  <a:tcPr marL="45720" marR="45720" anchor="ctr"/>
                </a:tc>
                <a:tc>
                  <a:txBody>
                    <a:bodyPr/>
                    <a:lstStyle/>
                    <a:p>
                      <a:pPr algn="ctr"/>
                      <a:endParaRPr lang="en-US" sz="1400" b="0" dirty="0"/>
                    </a:p>
                  </a:txBody>
                  <a:tcPr marL="45720" marR="45720" anchor="ctr"/>
                </a:tc>
                <a:tc>
                  <a:txBody>
                    <a:bodyPr/>
                    <a:lstStyle/>
                    <a:p>
                      <a:pPr algn="l"/>
                      <a:endParaRPr lang="en-US" sz="1400" b="0"/>
                    </a:p>
                  </a:txBody>
                  <a:tcPr marL="45720" marR="45720" anchor="ctr"/>
                </a:tc>
                <a:tc>
                  <a:txBody>
                    <a:bodyPr/>
                    <a:lstStyle/>
                    <a:p>
                      <a:pPr algn="l"/>
                      <a:endParaRPr lang="en-US" sz="1400" b="0" dirty="0"/>
                    </a:p>
                  </a:txBody>
                  <a:tcPr marL="45720" marR="45720" anchor="ctr"/>
                </a:tc>
              </a:tr>
              <a:tr h="370840">
                <a:tc>
                  <a:txBody>
                    <a:bodyPr/>
                    <a:lstStyle/>
                    <a:p>
                      <a:pPr algn="ctr"/>
                      <a:endParaRPr lang="en-US" sz="1400" b="0" dirty="0"/>
                    </a:p>
                  </a:txBody>
                  <a:tcPr marL="45720" marR="45720" anchor="ctr"/>
                </a:tc>
                <a:tc>
                  <a:txBody>
                    <a:bodyPr/>
                    <a:lstStyle/>
                    <a:p>
                      <a:pPr algn="ctr"/>
                      <a:endParaRPr lang="en-US" sz="1400" b="0" dirty="0"/>
                    </a:p>
                  </a:txBody>
                  <a:tcPr marL="45720" marR="45720" anchor="ctr"/>
                </a:tc>
                <a:tc>
                  <a:txBody>
                    <a:bodyPr/>
                    <a:lstStyle/>
                    <a:p>
                      <a:pPr algn="ctr"/>
                      <a:endParaRPr lang="en-US" sz="1400" b="0" dirty="0"/>
                    </a:p>
                  </a:txBody>
                  <a:tcPr marL="45720" marR="45720" anchor="ctr"/>
                </a:tc>
                <a:tc>
                  <a:txBody>
                    <a:bodyPr/>
                    <a:lstStyle/>
                    <a:p>
                      <a:pPr algn="l"/>
                      <a:endParaRPr lang="en-US" sz="1400" b="0" dirty="0"/>
                    </a:p>
                  </a:txBody>
                  <a:tcPr marL="45720" marR="45720" anchor="ctr"/>
                </a:tc>
                <a:tc>
                  <a:txBody>
                    <a:bodyPr/>
                    <a:lstStyle/>
                    <a:p>
                      <a:pPr algn="l"/>
                      <a:endParaRPr lang="en-US" sz="1400" b="0" dirty="0"/>
                    </a:p>
                  </a:txBody>
                  <a:tcPr marL="45720" marR="45720" anchor="ctr"/>
                </a:tc>
              </a:tr>
            </a:tbl>
          </a:graphicData>
        </a:graphic>
      </p:graphicFrame>
    </p:spTree>
    <p:extLst>
      <p:ext uri="{BB962C8B-B14F-4D97-AF65-F5344CB8AC3E}">
        <p14:creationId xmlns:p14="http://schemas.microsoft.com/office/powerpoint/2010/main" val="1811451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9388" y="2983517"/>
            <a:ext cx="8784000" cy="528794"/>
          </a:xfrm>
        </p:spPr>
        <p:txBody>
          <a:bodyPr/>
          <a:lstStyle/>
          <a:p>
            <a:r>
              <a:rPr lang="en-US" sz="3200" dirty="0" smtClean="0"/>
              <a:t>1. Concurrency Updates</a:t>
            </a:r>
            <a:endParaRPr lang="en-US" sz="3200" dirty="0"/>
          </a:p>
        </p:txBody>
      </p:sp>
      <p:sp>
        <p:nvSpPr>
          <p:cNvPr id="7" name="Text Placeholder 6"/>
          <p:cNvSpPr>
            <a:spLocks noGrp="1"/>
          </p:cNvSpPr>
          <p:nvPr>
            <p:ph type="body" sz="quarter" idx="10"/>
          </p:nvPr>
        </p:nvSpPr>
        <p:spPr>
          <a:xfrm>
            <a:off x="179388" y="3852000"/>
            <a:ext cx="7200900" cy="400110"/>
          </a:xfrm>
        </p:spPr>
        <p:txBody>
          <a:bodyPr/>
          <a:lstStyle/>
          <a:p>
            <a:r>
              <a:rPr lang="en-US" dirty="0" smtClean="0"/>
              <a:t>Updated Feature</a:t>
            </a:r>
            <a:endParaRPr lang="en-US" dirty="0"/>
          </a:p>
        </p:txBody>
      </p:sp>
    </p:spTree>
    <p:extLst>
      <p:ext uri="{BB962C8B-B14F-4D97-AF65-F5344CB8AC3E}">
        <p14:creationId xmlns:p14="http://schemas.microsoft.com/office/powerpoint/2010/main" val="2613187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Concurrency Updates</a:t>
            </a:r>
            <a:endParaRPr lang="en-US" dirty="0"/>
          </a:p>
        </p:txBody>
      </p:sp>
      <p:sp>
        <p:nvSpPr>
          <p:cNvPr id="3" name="Content Placeholder 2"/>
          <p:cNvSpPr>
            <a:spLocks noGrp="1"/>
          </p:cNvSpPr>
          <p:nvPr>
            <p:ph sz="quarter" idx="10"/>
          </p:nvPr>
        </p:nvSpPr>
        <p:spPr/>
        <p:txBody>
          <a:bodyPr>
            <a:normAutofit/>
          </a:bodyPr>
          <a:lstStyle/>
          <a:p>
            <a:r>
              <a:rPr lang="en-US" dirty="0"/>
              <a:t>Flow API</a:t>
            </a:r>
          </a:p>
          <a:p>
            <a:pPr lvl="1"/>
            <a:r>
              <a:rPr lang="en-US" dirty="0" smtClean="0"/>
              <a:t>The Reactive Streams initiative provides a standard</a:t>
            </a:r>
            <a:r>
              <a:rPr lang="en-US" dirty="0"/>
              <a:t> </a:t>
            </a:r>
            <a:r>
              <a:rPr lang="en-US" dirty="0" smtClean="0"/>
              <a:t>for asynchronous stream processing with non-blocking backpressure. In between threads/thread pools, elements are passed. Receiving side may be overwhelmed when too much data is being passed.</a:t>
            </a:r>
          </a:p>
          <a:p>
            <a:pPr marL="3657600" lvl="1" indent="0">
              <a:buNone/>
            </a:pPr>
            <a:endParaRPr lang="en-US" sz="1100" dirty="0" smtClean="0"/>
          </a:p>
          <a:p>
            <a:pPr marL="3657600" lvl="1" indent="0">
              <a:buNone/>
            </a:pPr>
            <a:r>
              <a:rPr lang="en-US" sz="1450" dirty="0" smtClean="0"/>
              <a:t>In this example, events are sent to an analytics engine to describe user interaction on a website. Size of events increased as more pages are viewed and links clicked. If </a:t>
            </a:r>
            <a:r>
              <a:rPr lang="en-US" sz="1450" dirty="0"/>
              <a:t>the receiver of the data doesn’t have the capacity to deal with incoming elements, future elements could be blocked until the existing ones are processed</a:t>
            </a:r>
            <a:r>
              <a:rPr lang="en-US" sz="1450" dirty="0" smtClean="0"/>
              <a:t>. </a:t>
            </a:r>
          </a:p>
          <a:p>
            <a:pPr marL="3657600" lvl="1" indent="0">
              <a:buNone/>
            </a:pPr>
            <a:endParaRPr lang="en-US" sz="1050" dirty="0" smtClean="0"/>
          </a:p>
          <a:p>
            <a:pPr lvl="1"/>
            <a:endParaRPr lang="en-US" dirty="0" smtClean="0"/>
          </a:p>
          <a:p>
            <a:pPr lvl="1"/>
            <a:endParaRPr lang="en-US" dirty="0"/>
          </a:p>
          <a:p>
            <a:pPr lvl="1"/>
            <a:endParaRPr lang="en-US" dirty="0"/>
          </a:p>
          <a:p>
            <a:pPr lvl="1"/>
            <a:endParaRPr lang="en-US" dirty="0" smtClean="0"/>
          </a:p>
          <a:p>
            <a:pPr marL="180000" lvl="1" indent="0">
              <a:buNone/>
            </a:pPr>
            <a:endParaRPr lang="en-US" sz="10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251" y="2360079"/>
            <a:ext cx="3218584" cy="2155527"/>
          </a:xfrm>
          <a:prstGeom prst="rect">
            <a:avLst/>
          </a:prstGeom>
          <a:ln w="9525">
            <a:solidFill>
              <a:schemeClr val="tx1"/>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50899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Concurrency Updates</a:t>
            </a:r>
            <a:endParaRPr lang="en-US" dirty="0"/>
          </a:p>
        </p:txBody>
      </p:sp>
      <p:sp>
        <p:nvSpPr>
          <p:cNvPr id="3" name="Content Placeholder 2"/>
          <p:cNvSpPr>
            <a:spLocks noGrp="1"/>
          </p:cNvSpPr>
          <p:nvPr>
            <p:ph sz="quarter" idx="10"/>
          </p:nvPr>
        </p:nvSpPr>
        <p:spPr/>
        <p:txBody>
          <a:bodyPr>
            <a:normAutofit/>
          </a:bodyPr>
          <a:lstStyle/>
          <a:p>
            <a:pPr lvl="1"/>
            <a:r>
              <a:rPr lang="en-US" dirty="0" smtClean="0"/>
              <a:t>Java 9 supports the Reactive Streams initiative by providing a publish-subscribe framework – which is also known as the Flow API</a:t>
            </a:r>
          </a:p>
          <a:p>
            <a:pPr lvl="1"/>
            <a:endParaRPr lang="en-US" sz="900" dirty="0" smtClean="0"/>
          </a:p>
          <a:p>
            <a:pPr lvl="1"/>
            <a:r>
              <a:rPr lang="en-US" dirty="0" smtClean="0"/>
              <a:t>It consists of the following classes:</a:t>
            </a:r>
          </a:p>
          <a:p>
            <a:pPr lvl="2">
              <a:buFont typeface="Wingdings" panose="05000000000000000000" pitchFamily="2" charset="2"/>
              <a:buChar char="§"/>
            </a:pPr>
            <a:r>
              <a:rPr lang="en-US" b="1" dirty="0" smtClean="0"/>
              <a:t>Flow.</a:t>
            </a:r>
            <a:r>
              <a:rPr lang="en-US" dirty="0" smtClean="0"/>
              <a:t> Composed of interrelated static interfaces and methods to establish flow controlled components in which publishers produce items consumed by one or more subscribers:</a:t>
            </a:r>
            <a:endParaRPr lang="en-US" sz="900" dirty="0" smtClean="0"/>
          </a:p>
          <a:p>
            <a:pPr marL="676275" lvl="3" indent="-107950">
              <a:buFont typeface="Wingdings" panose="05000000000000000000" pitchFamily="2" charset="2"/>
              <a:buChar char="§"/>
            </a:pPr>
            <a:r>
              <a:rPr lang="en-US" sz="1400" b="1" dirty="0" smtClean="0"/>
              <a:t>Publisher: </a:t>
            </a:r>
          </a:p>
          <a:p>
            <a:pPr marL="727338" lvl="4" indent="0">
              <a:buNone/>
            </a:pPr>
            <a:r>
              <a:rPr lang="en-US" sz="1400" b="0" dirty="0" smtClean="0"/>
              <a:t>The publisher publishes items to registered subscribers asynchronously. Each subscribers receives the same items in the same order, unless drops/errors are encountered. This interface only have one </a:t>
            </a:r>
            <a:r>
              <a:rPr lang="en-US" sz="1400" b="0" dirty="0"/>
              <a:t>method</a:t>
            </a:r>
          </a:p>
          <a:p>
            <a:pPr marL="1147763" lvl="4" indent="0">
              <a:buNone/>
            </a:pPr>
            <a:r>
              <a:rPr lang="en-US" sz="1400" b="0" dirty="0"/>
              <a:t>void subscriber(</a:t>
            </a:r>
            <a:r>
              <a:rPr lang="en-US" sz="1400" b="0" dirty="0" err="1"/>
              <a:t>Flow.Subscriber</a:t>
            </a:r>
            <a:r>
              <a:rPr lang="en-US" sz="1400" b="0" dirty="0"/>
              <a:t>&lt;? super T&gt; subscriber).</a:t>
            </a:r>
          </a:p>
          <a:p>
            <a:pPr marL="727338" lvl="4" indent="0">
              <a:buNone/>
            </a:pPr>
            <a:r>
              <a:rPr lang="en-US" sz="1400" b="0" dirty="0"/>
              <a:t>By invoking this method, it registers a subscriber with the publisher. If the subscriber already exists, or the subscription fails due to policy violations or error, this method invokes the subscriber’s </a:t>
            </a:r>
            <a:r>
              <a:rPr lang="en-US" sz="1400" b="0" dirty="0" err="1"/>
              <a:t>onError</a:t>
            </a:r>
            <a:r>
              <a:rPr lang="en-US" sz="1400" b="0" dirty="0"/>
              <a:t>() method with an </a:t>
            </a:r>
            <a:r>
              <a:rPr lang="en-US" sz="1400" b="0" dirty="0" err="1"/>
              <a:t>IllegalStateException</a:t>
            </a:r>
            <a:r>
              <a:rPr lang="en-US" sz="1400" b="0" dirty="0"/>
              <a:t>. When null is passed, it throws a </a:t>
            </a:r>
            <a:r>
              <a:rPr lang="en-US" sz="1400" b="0" dirty="0" err="1"/>
              <a:t>NullPointerException</a:t>
            </a:r>
            <a:r>
              <a:rPr lang="en-US" sz="1400" b="0" dirty="0"/>
              <a:t>, otherwise, it invokes the subscriber’s </a:t>
            </a:r>
            <a:r>
              <a:rPr lang="en-US" sz="1400" b="0" dirty="0" err="1"/>
              <a:t>onSubscribe</a:t>
            </a:r>
            <a:r>
              <a:rPr lang="en-US" sz="1400" b="0" dirty="0"/>
              <a:t>() method with new a subscription.</a:t>
            </a:r>
          </a:p>
          <a:p>
            <a:pPr marL="676275" lvl="3" indent="-107950">
              <a:buFont typeface="Wingdings" panose="05000000000000000000" pitchFamily="2" charset="2"/>
              <a:buChar char="§"/>
            </a:pPr>
            <a:r>
              <a:rPr lang="en-US" sz="1400" b="1" dirty="0" smtClean="0"/>
              <a:t>Subscriber</a:t>
            </a:r>
            <a:r>
              <a:rPr lang="en-US" sz="1400" b="1" dirty="0"/>
              <a:t>: </a:t>
            </a:r>
          </a:p>
          <a:p>
            <a:pPr marL="727338" lvl="4" indent="0">
              <a:buNone/>
            </a:pPr>
            <a:r>
              <a:rPr lang="en-US" sz="1400" b="0" dirty="0"/>
              <a:t>The subscriber receives and processes items. Items are not pushed to the subscriber unless requested, but multiple items may be requested. This interface declares 3 methods:</a:t>
            </a:r>
          </a:p>
          <a:p>
            <a:pPr marL="1012825" lvl="4" indent="-98425">
              <a:buFont typeface="Arial" panose="020B0604020202020204" pitchFamily="34" charset="0"/>
              <a:buChar char="•"/>
            </a:pPr>
            <a:r>
              <a:rPr lang="en-US" sz="1400" b="0" dirty="0"/>
              <a:t>void onSubscribe(Flow.Subscription subscription) – is invoked to confirm registration and prior to invoking other subscriber methods for the given subscription</a:t>
            </a:r>
            <a:r>
              <a:rPr lang="en-US" sz="1400" b="0" dirty="0" smtClean="0"/>
              <a:t>.</a:t>
            </a:r>
            <a:endParaRPr lang="en-US" sz="1400" b="0" dirty="0"/>
          </a:p>
          <a:p>
            <a:pPr marL="727338" lvl="4" indent="0">
              <a:buNone/>
            </a:pPr>
            <a:endParaRPr lang="en-US" sz="1400" b="0" dirty="0" smtClean="0"/>
          </a:p>
        </p:txBody>
      </p:sp>
    </p:spTree>
    <p:extLst>
      <p:ext uri="{BB962C8B-B14F-4D97-AF65-F5344CB8AC3E}">
        <p14:creationId xmlns:p14="http://schemas.microsoft.com/office/powerpoint/2010/main" val="129631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Concurrency Updates</a:t>
            </a:r>
            <a:endParaRPr lang="en-US" dirty="0"/>
          </a:p>
        </p:txBody>
      </p:sp>
      <p:sp>
        <p:nvSpPr>
          <p:cNvPr id="3" name="Content Placeholder 2"/>
          <p:cNvSpPr>
            <a:spLocks noGrp="1"/>
          </p:cNvSpPr>
          <p:nvPr>
            <p:ph sz="quarter" idx="10"/>
          </p:nvPr>
        </p:nvSpPr>
        <p:spPr/>
        <p:txBody>
          <a:bodyPr>
            <a:normAutofit/>
          </a:bodyPr>
          <a:lstStyle/>
          <a:p>
            <a:pPr marL="1012825" lvl="4" indent="-98425">
              <a:buFont typeface="Arial" panose="020B0604020202020204" pitchFamily="34" charset="0"/>
              <a:buChar char="•"/>
            </a:pPr>
            <a:r>
              <a:rPr lang="en-US" sz="1400" b="0" dirty="0" smtClean="0"/>
              <a:t>void </a:t>
            </a:r>
            <a:r>
              <a:rPr lang="en-US" sz="1400" b="0" dirty="0"/>
              <a:t>onComplete</a:t>
            </a:r>
            <a:r>
              <a:rPr lang="en-US" sz="1400" b="0" dirty="0" smtClean="0"/>
              <a:t>() – is invoked when it’s known that no additional method invocations will occur for a subscription that is not already terminated by error. No other subscriber methods are invoked after.</a:t>
            </a:r>
            <a:endParaRPr lang="en-US" sz="1400" b="0" dirty="0"/>
          </a:p>
          <a:p>
            <a:pPr marL="1012825" lvl="4" indent="-98425">
              <a:buFont typeface="Arial" panose="020B0604020202020204" pitchFamily="34" charset="0"/>
              <a:buChar char="•"/>
            </a:pPr>
            <a:r>
              <a:rPr lang="en-US" sz="1400" b="0" dirty="0"/>
              <a:t>void onError(Throwable throwable</a:t>
            </a:r>
            <a:r>
              <a:rPr lang="en-US" sz="1400" b="0" dirty="0" smtClean="0"/>
              <a:t>) – is invoked with throwable upon an unrecoverable error encountered by a publisher or subscription. No other subscriber methods are invoked after.</a:t>
            </a:r>
            <a:endParaRPr lang="en-US" sz="1400" b="0" dirty="0"/>
          </a:p>
          <a:p>
            <a:pPr marL="1012825" lvl="4" indent="-98425">
              <a:buFont typeface="Arial" panose="020B0604020202020204" pitchFamily="34" charset="0"/>
              <a:buChar char="•"/>
            </a:pPr>
            <a:r>
              <a:rPr lang="en-US" sz="1400" b="0" dirty="0"/>
              <a:t>void onNext(T item</a:t>
            </a:r>
            <a:r>
              <a:rPr lang="en-US" sz="1400" b="0" dirty="0" smtClean="0"/>
              <a:t>) – is invoked with a subscriptions next item. If this method throws an exception, resulting behavior is not guaranteed, but may cause the subscription to be cancelled.</a:t>
            </a:r>
            <a:endParaRPr lang="en-US" sz="900" b="1" dirty="0" smtClean="0"/>
          </a:p>
          <a:p>
            <a:pPr marL="676275" lvl="3" indent="-107950">
              <a:buFont typeface="Wingdings" panose="05000000000000000000" pitchFamily="2" charset="2"/>
              <a:buChar char="§"/>
            </a:pPr>
            <a:r>
              <a:rPr lang="en-US" sz="1400" b="1" dirty="0" smtClean="0"/>
              <a:t>Subscription</a:t>
            </a:r>
            <a:r>
              <a:rPr lang="en-US" sz="1400" b="1" dirty="0"/>
              <a:t>: </a:t>
            </a:r>
          </a:p>
          <a:p>
            <a:pPr marL="727338" lvl="4" indent="0">
              <a:buNone/>
            </a:pPr>
            <a:r>
              <a:rPr lang="en-US" sz="1400" b="0" dirty="0"/>
              <a:t>The subscription is a message control linking the publisher and subscriber. Methods in this interface are intended to be invoked only by their subscribers</a:t>
            </a:r>
            <a:r>
              <a:rPr lang="en-US" sz="1400" b="0" dirty="0" smtClean="0"/>
              <a:t>. This interface declares 2 methods:</a:t>
            </a:r>
            <a:endParaRPr lang="en-US" sz="1400" b="0" dirty="0"/>
          </a:p>
          <a:p>
            <a:pPr marL="1012825" lvl="4" indent="-98425">
              <a:buFont typeface="Arial" panose="020B0604020202020204" pitchFamily="34" charset="0"/>
              <a:buChar char="•"/>
            </a:pPr>
            <a:r>
              <a:rPr lang="en-US" sz="1400" b="0" dirty="0"/>
              <a:t>void request(long n</a:t>
            </a:r>
            <a:r>
              <a:rPr lang="en-US" sz="1400" b="0" dirty="0" smtClean="0"/>
              <a:t>) – adds n of items to the current unfulfilled demand for this subscription. </a:t>
            </a:r>
            <a:endParaRPr lang="en-US" sz="1400" b="0" dirty="0"/>
          </a:p>
          <a:p>
            <a:pPr marL="1012825" lvl="4" indent="-98425">
              <a:buFont typeface="Arial" panose="020B0604020202020204" pitchFamily="34" charset="0"/>
              <a:buChar char="•"/>
            </a:pPr>
            <a:r>
              <a:rPr lang="en-US" sz="1400" b="0" dirty="0" smtClean="0"/>
              <a:t>void cancel() – causes the subscriber to eventually stop receiving items. Additional items may be received after invoking this method in a best-effort attempt.</a:t>
            </a:r>
          </a:p>
          <a:p>
            <a:pPr marL="676275" lvl="3" indent="-107950">
              <a:buFont typeface="Wingdings" panose="05000000000000000000" pitchFamily="2" charset="2"/>
              <a:buChar char="§"/>
            </a:pPr>
            <a:r>
              <a:rPr lang="en-US" sz="1400" b="1" dirty="0"/>
              <a:t>Processor: </a:t>
            </a:r>
          </a:p>
          <a:p>
            <a:pPr marL="727338" lvl="4" indent="0">
              <a:buNone/>
            </a:pPr>
            <a:r>
              <a:rPr lang="en-US" sz="1400" b="0" dirty="0"/>
              <a:t>The processor is a component that sits in between the publisher and subscriber. It acts as both a subscriber and a publisher.</a:t>
            </a:r>
            <a:r>
              <a:rPr lang="en-US" sz="1400" dirty="0"/>
              <a:t> </a:t>
            </a:r>
            <a:r>
              <a:rPr lang="en-US" sz="1400" b="0" dirty="0"/>
              <a:t>Multiple processor may be chained together to transform items into another. Result in the final processor is processed by the subscriber. There are no concrete processor provided in the JDK but it may be created. This interface does not declare any methods.</a:t>
            </a:r>
          </a:p>
          <a:p>
            <a:pPr marL="1012825" lvl="4" indent="-98425">
              <a:buFont typeface="Arial" panose="020B0604020202020204" pitchFamily="34" charset="0"/>
              <a:buChar char="•"/>
            </a:pPr>
            <a:endParaRPr lang="en-US" dirty="0" smtClean="0"/>
          </a:p>
        </p:txBody>
      </p:sp>
    </p:spTree>
    <p:extLst>
      <p:ext uri="{BB962C8B-B14F-4D97-AF65-F5344CB8AC3E}">
        <p14:creationId xmlns:p14="http://schemas.microsoft.com/office/powerpoint/2010/main" val="129631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Concurrency Updates</a:t>
            </a:r>
            <a:endParaRPr lang="en-US" dirty="0"/>
          </a:p>
        </p:txBody>
      </p:sp>
      <p:sp>
        <p:nvSpPr>
          <p:cNvPr id="3" name="Content Placeholder 2"/>
          <p:cNvSpPr>
            <a:spLocks noGrp="1"/>
          </p:cNvSpPr>
          <p:nvPr>
            <p:ph sz="quarter" idx="10"/>
          </p:nvPr>
        </p:nvSpPr>
        <p:spPr/>
        <p:txBody>
          <a:bodyPr>
            <a:normAutofit/>
          </a:bodyPr>
          <a:lstStyle/>
          <a:p>
            <a:pPr marL="727338" lvl="4" indent="0">
              <a:buNone/>
            </a:pPr>
            <a:endParaRPr lang="en-US" sz="900" b="0" dirty="0"/>
          </a:p>
          <a:p>
            <a:pPr lvl="2">
              <a:buFont typeface="Wingdings" panose="05000000000000000000" pitchFamily="2" charset="2"/>
              <a:buChar char="§"/>
            </a:pPr>
            <a:r>
              <a:rPr lang="en-US" b="1" dirty="0"/>
              <a:t>SubmissionPublisher. </a:t>
            </a:r>
            <a:r>
              <a:rPr lang="en-US" dirty="0"/>
              <a:t>Implements </a:t>
            </a:r>
            <a:r>
              <a:rPr lang="en-US" dirty="0" smtClean="0"/>
              <a:t>the </a:t>
            </a:r>
            <a:r>
              <a:rPr lang="en-US" dirty="0"/>
              <a:t>publisher, </a:t>
            </a:r>
            <a:r>
              <a:rPr lang="en-US" dirty="0" smtClean="0"/>
              <a:t>asynchronously issues </a:t>
            </a:r>
            <a:r>
              <a:rPr lang="en-US" dirty="0"/>
              <a:t>submitted (non null) items to current subscribers until it is closed</a:t>
            </a:r>
            <a:r>
              <a:rPr lang="en-US" dirty="0" smtClean="0"/>
              <a:t>. Each current subscriber receives newly submitted items in the same order unless drops or exceptions are encountered. Item generators are allowed to act as compliant reactive streams publishers relying on drop handling and/ or blocking for flow control.</a:t>
            </a:r>
            <a:endParaRPr lang="en-US" dirty="0"/>
          </a:p>
          <a:p>
            <a:endParaRPr lang="en-US" sz="900" dirty="0" smtClean="0"/>
          </a:p>
          <a:p>
            <a:r>
              <a:rPr lang="en-US" dirty="0" smtClean="0"/>
              <a:t>CompletableFuture API</a:t>
            </a:r>
          </a:p>
          <a:p>
            <a:pPr lvl="1"/>
            <a:r>
              <a:rPr lang="en-US" dirty="0" smtClean="0"/>
              <a:t>Enhancements were made in the existing CompletableFuture API introduced in Java 8:</a:t>
            </a:r>
            <a:endParaRPr lang="en-US" sz="900" b="0" dirty="0"/>
          </a:p>
          <a:p>
            <a:pPr lvl="2">
              <a:buFont typeface="Wingdings" panose="05000000000000000000" pitchFamily="2" charset="2"/>
              <a:buChar char="§"/>
            </a:pPr>
            <a:r>
              <a:rPr lang="en-US" dirty="0" smtClean="0"/>
              <a:t>Delays and timeouts</a:t>
            </a:r>
          </a:p>
          <a:p>
            <a:pPr marL="460375" lvl="2" indent="0">
              <a:buNone/>
            </a:pPr>
            <a:r>
              <a:rPr lang="en-US" dirty="0" smtClean="0"/>
              <a:t>Several new methods are introduced in CompletableFuture. Amongst these methods are </a:t>
            </a:r>
            <a:r>
              <a:rPr lang="en-US" i="1" dirty="0" smtClean="0"/>
              <a:t>orTimeout</a:t>
            </a:r>
            <a:r>
              <a:rPr lang="en-US" dirty="0" smtClean="0"/>
              <a:t> and </a:t>
            </a:r>
            <a:r>
              <a:rPr lang="en-US" i="1" dirty="0" smtClean="0"/>
              <a:t>completeOnTimeOut</a:t>
            </a:r>
            <a:r>
              <a:rPr lang="en-US" dirty="0"/>
              <a:t> </a:t>
            </a:r>
            <a:r>
              <a:rPr lang="en-US" dirty="0" smtClean="0"/>
              <a:t>which provides built-in support for dealing with timeouts.</a:t>
            </a:r>
          </a:p>
          <a:p>
            <a:pPr marL="676275" lvl="3" indent="-107950">
              <a:buFont typeface="Wingdings" panose="05000000000000000000" pitchFamily="2" charset="2"/>
              <a:buChar char="§"/>
            </a:pPr>
            <a:r>
              <a:rPr lang="en-US" sz="1400" dirty="0"/>
              <a:t>public CompletableFuture&lt;T&gt; orTimeout(long timeout, TimeUnit unit</a:t>
            </a:r>
            <a:r>
              <a:rPr lang="en-US" sz="1400" dirty="0" smtClean="0"/>
              <a:t>)</a:t>
            </a:r>
          </a:p>
          <a:p>
            <a:pPr marL="727338" lvl="4" indent="0">
              <a:buNone/>
            </a:pPr>
            <a:r>
              <a:rPr lang="en-US" sz="1400" b="0" dirty="0" smtClean="0"/>
              <a:t>It internally uses a ScheduledThreadExecutor and completes the CompletableFuture</a:t>
            </a:r>
            <a:r>
              <a:rPr lang="en-US" sz="1400" b="0" dirty="0"/>
              <a:t> </a:t>
            </a:r>
            <a:r>
              <a:rPr lang="en-US" sz="1400" b="0" dirty="0" smtClean="0"/>
              <a:t>with a TimoutException after specified timeout has elapsed. Computation pipeline may be chained further and deal with the time exception by providing a friendly feedback through the returned CompletableFuture. Other exceptional completions might occur before the timeout occurs when using </a:t>
            </a:r>
            <a:r>
              <a:rPr lang="en-US" sz="1400" b="0" i="1" dirty="0" smtClean="0"/>
              <a:t>whenComplete</a:t>
            </a:r>
            <a:r>
              <a:rPr lang="en-US" sz="1400" b="0" dirty="0" smtClean="0"/>
              <a:t> function.</a:t>
            </a:r>
          </a:p>
        </p:txBody>
      </p:sp>
    </p:spTree>
    <p:extLst>
      <p:ext uri="{BB962C8B-B14F-4D97-AF65-F5344CB8AC3E}">
        <p14:creationId xmlns:p14="http://schemas.microsoft.com/office/powerpoint/2010/main" val="715221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Concurrency Updates</a:t>
            </a:r>
            <a:endParaRPr lang="en-US" dirty="0"/>
          </a:p>
        </p:txBody>
      </p:sp>
      <p:sp>
        <p:nvSpPr>
          <p:cNvPr id="3" name="Content Placeholder 2"/>
          <p:cNvSpPr>
            <a:spLocks noGrp="1"/>
          </p:cNvSpPr>
          <p:nvPr>
            <p:ph sz="quarter" idx="10"/>
          </p:nvPr>
        </p:nvSpPr>
        <p:spPr/>
        <p:txBody>
          <a:bodyPr>
            <a:normAutofit/>
          </a:bodyPr>
          <a:lstStyle/>
          <a:p>
            <a:pPr marL="676275" lvl="3" indent="-107950">
              <a:buFont typeface="Wingdings" panose="05000000000000000000" pitchFamily="2" charset="2"/>
              <a:buChar char="§"/>
            </a:pPr>
            <a:r>
              <a:rPr lang="en-US" sz="1400" dirty="0"/>
              <a:t>public CompletableFuture&lt;T&gt; completeOnTimeout(T value, long timeout, TimeUnit unit)</a:t>
            </a:r>
            <a:endParaRPr lang="en-US" sz="1400" dirty="0" smtClean="0"/>
          </a:p>
          <a:p>
            <a:pPr marL="727338" lvl="4" indent="0">
              <a:buNone/>
            </a:pPr>
            <a:r>
              <a:rPr lang="en-US" sz="1400" b="0" dirty="0" smtClean="0"/>
              <a:t>It also uses a ScheduledThreadExecutor internally but in contrast to </a:t>
            </a:r>
            <a:r>
              <a:rPr lang="en-US" sz="1400" b="0" i="1" dirty="0" smtClean="0"/>
              <a:t>orTimeout</a:t>
            </a:r>
            <a:r>
              <a:rPr lang="en-US" sz="1400" b="0" dirty="0" smtClean="0"/>
              <a:t>, it provides a default value when the CompletableFuture pipeline times out otherwise actual result is returned. This method may conceptually relate to </a:t>
            </a:r>
            <a:r>
              <a:rPr lang="en-US" sz="1400" b="0" i="1" dirty="0" smtClean="0"/>
              <a:t>orElse</a:t>
            </a:r>
            <a:r>
              <a:rPr lang="en-US" sz="1400" b="0" dirty="0" smtClean="0"/>
              <a:t> using java.util.Option.</a:t>
            </a:r>
            <a:endParaRPr lang="en-US" sz="1400" dirty="0"/>
          </a:p>
          <a:p>
            <a:pPr lvl="2">
              <a:buFont typeface="Wingdings" panose="05000000000000000000" pitchFamily="2" charset="2"/>
              <a:buChar char="§"/>
            </a:pPr>
            <a:r>
              <a:rPr lang="en-US" dirty="0" smtClean="0"/>
              <a:t>Subclassing support</a:t>
            </a:r>
          </a:p>
          <a:p>
            <a:pPr marL="468000" lvl="3" indent="0">
              <a:buNone/>
            </a:pPr>
            <a:r>
              <a:rPr lang="en-US" sz="1400" dirty="0" smtClean="0"/>
              <a:t>Various enhancements were made to make it easier to extend the CompletableFuture class. For example, it is possible support an alternative default executor by overriding the new </a:t>
            </a:r>
            <a:r>
              <a:rPr lang="en-US" sz="1400" i="1" dirty="0" smtClean="0"/>
              <a:t>defaultExecutor</a:t>
            </a:r>
            <a:r>
              <a:rPr lang="en-US" sz="1400" dirty="0" smtClean="0"/>
              <a:t> method.</a:t>
            </a:r>
            <a:endParaRPr lang="en-US" dirty="0"/>
          </a:p>
          <a:p>
            <a:pPr marL="468000" lvl="3" indent="0">
              <a:buNone/>
            </a:pPr>
            <a:endParaRPr lang="en-US" sz="1400" dirty="0" smtClean="0"/>
          </a:p>
          <a:p>
            <a:pPr marL="468000" lvl="3" indent="0">
              <a:buNone/>
            </a:pPr>
            <a:endParaRPr lang="en-US" dirty="0" smtClean="0"/>
          </a:p>
        </p:txBody>
      </p:sp>
    </p:spTree>
    <p:extLst>
      <p:ext uri="{BB962C8B-B14F-4D97-AF65-F5344CB8AC3E}">
        <p14:creationId xmlns:p14="http://schemas.microsoft.com/office/powerpoint/2010/main" val="2627254231"/>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24962</TotalTime>
  <Words>3696</Words>
  <Application>Microsoft Office PowerPoint</Application>
  <PresentationFormat>On-screen Show (4:3)</PresentationFormat>
  <Paragraphs>399</Paragraphs>
  <Slides>38</Slides>
  <Notes>9</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NEC_standard4_3</vt:lpstr>
      <vt:lpstr>Java 9 Features – Part 2 New and Updated Features</vt:lpstr>
      <vt:lpstr>PowerPoint Presentation</vt:lpstr>
      <vt:lpstr>Java 9 Features – Part 2</vt:lpstr>
      <vt:lpstr>1. Concurrency Updates</vt:lpstr>
      <vt:lpstr>1. Concurrency Updates</vt:lpstr>
      <vt:lpstr>1. Concurrency Updates</vt:lpstr>
      <vt:lpstr>1. Concurrency Updates</vt:lpstr>
      <vt:lpstr>1. Concurrency Updates</vt:lpstr>
      <vt:lpstr>1. Concurrency Updates</vt:lpstr>
      <vt:lpstr>1. Concurrency Updates</vt:lpstr>
      <vt:lpstr>2. Milling Project Coin</vt:lpstr>
      <vt:lpstr>2. Milling Project Coin</vt:lpstr>
      <vt:lpstr>2. Milling Project Coin</vt:lpstr>
      <vt:lpstr>2. Milling Project Coin</vt:lpstr>
      <vt:lpstr>3. Enhanced Deprecation</vt:lpstr>
      <vt:lpstr>3. Enhanced Deprecation</vt:lpstr>
      <vt:lpstr>3. Enhanced Deprecation</vt:lpstr>
      <vt:lpstr>3. Enhanced Deprecation</vt:lpstr>
      <vt:lpstr>3. Enhanced Deprecation</vt:lpstr>
      <vt:lpstr>4. Process API</vt:lpstr>
      <vt:lpstr>4. Process API</vt:lpstr>
      <vt:lpstr>4. Process API</vt:lpstr>
      <vt:lpstr>4. Process API</vt:lpstr>
      <vt:lpstr>4. Process API</vt:lpstr>
      <vt:lpstr>4. Process API</vt:lpstr>
      <vt:lpstr>4. Process API</vt:lpstr>
      <vt:lpstr>4. Process API</vt:lpstr>
      <vt:lpstr>4. Process API</vt:lpstr>
      <vt:lpstr>5. Stack-Walking API</vt:lpstr>
      <vt:lpstr>5. Stack-Walking API</vt:lpstr>
      <vt:lpstr>5. Stack-Walking API</vt:lpstr>
      <vt:lpstr>5. Stack-Walking API</vt:lpstr>
      <vt:lpstr>5. Stack-Walking API</vt:lpstr>
      <vt:lpstr>6. Others</vt:lpstr>
      <vt:lpstr>6. Others</vt:lpstr>
      <vt:lpstr>Glossary</vt:lpstr>
      <vt:lpstr>Revision History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fukushima</dc:creator>
  <cp:lastModifiedBy>arriesgado.ap</cp:lastModifiedBy>
  <cp:revision>1449</cp:revision>
  <cp:lastPrinted>2015-07-24T05:15:14Z</cp:lastPrinted>
  <dcterms:created xsi:type="dcterms:W3CDTF">2015-04-16T03:28:40Z</dcterms:created>
  <dcterms:modified xsi:type="dcterms:W3CDTF">2017-12-07T09:57:29Z</dcterms:modified>
</cp:coreProperties>
</file>