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7"/>
  </p:notesMasterIdLst>
  <p:handoutMasterIdLst>
    <p:handoutMasterId r:id="rId28"/>
  </p:handoutMasterIdLst>
  <p:sldIdLst>
    <p:sldId id="262" r:id="rId2"/>
    <p:sldId id="267" r:id="rId3"/>
    <p:sldId id="324" r:id="rId4"/>
    <p:sldId id="302" r:id="rId5"/>
    <p:sldId id="315" r:id="rId6"/>
    <p:sldId id="367" r:id="rId7"/>
    <p:sldId id="368" r:id="rId8"/>
    <p:sldId id="384" r:id="rId9"/>
    <p:sldId id="374" r:id="rId10"/>
    <p:sldId id="386" r:id="rId11"/>
    <p:sldId id="369" r:id="rId12"/>
    <p:sldId id="371" r:id="rId13"/>
    <p:sldId id="370" r:id="rId14"/>
    <p:sldId id="372" r:id="rId15"/>
    <p:sldId id="376" r:id="rId16"/>
    <p:sldId id="381" r:id="rId17"/>
    <p:sldId id="382" r:id="rId18"/>
    <p:sldId id="383" r:id="rId19"/>
    <p:sldId id="377" r:id="rId20"/>
    <p:sldId id="378" r:id="rId21"/>
    <p:sldId id="379" r:id="rId22"/>
    <p:sldId id="380" r:id="rId23"/>
    <p:sldId id="375" r:id="rId24"/>
    <p:sldId id="365" r:id="rId25"/>
    <p:sldId id="266" r:id="rId26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>
            <p14:sldId id="262"/>
          </p14:sldIdLst>
        </p14:section>
        <p14:section name="Brand Statement" id="{E9B22BFF-877C-4AA1-9323-19B679BF99B1}">
          <p14:sldIdLst>
            <p14:sldId id="267"/>
          </p14:sldIdLst>
        </p14:section>
        <p14:section name="Body" id="{18FAE958-DF6E-4AAC-835E-E68BDECA82A9}">
          <p14:sldIdLst>
            <p14:sldId id="324"/>
            <p14:sldId id="302"/>
            <p14:sldId id="315"/>
            <p14:sldId id="367"/>
            <p14:sldId id="368"/>
            <p14:sldId id="384"/>
            <p14:sldId id="374"/>
            <p14:sldId id="386"/>
            <p14:sldId id="369"/>
            <p14:sldId id="371"/>
            <p14:sldId id="370"/>
            <p14:sldId id="372"/>
            <p14:sldId id="376"/>
            <p14:sldId id="381"/>
            <p14:sldId id="382"/>
            <p14:sldId id="383"/>
            <p14:sldId id="377"/>
            <p14:sldId id="378"/>
            <p14:sldId id="379"/>
            <p14:sldId id="380"/>
          </p14:sldIdLst>
        </p14:section>
        <p14:section name="Glossary" id="{6C5B278B-877E-4700-BD36-88D4818B21D7}">
          <p14:sldIdLst>
            <p14:sldId id="375"/>
          </p14:sldIdLst>
        </p14:section>
        <p14:section name="Revision History" id="{232D9CD4-7379-41C9-9F2C-8830C1EB65E6}">
          <p14:sldIdLst>
            <p14:sldId id="365"/>
          </p14:sldIdLst>
        </p14:section>
        <p14:section name="Corporate Mark" id="{043BD1DC-881F-4DDA-BE71-3D4C881D9A5E}">
          <p14:sldIdLst>
            <p14:sldId id="26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62"/>
    <a:srgbClr val="0000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27" autoAdjust="0"/>
    <p:restoredTop sz="87486" autoAdjust="0"/>
  </p:normalViewPr>
  <p:slideViewPr>
    <p:cSldViewPr snapToGrid="0" snapToObjects="1">
      <p:cViewPr>
        <p:scale>
          <a:sx n="50" d="100"/>
          <a:sy n="50" d="100"/>
        </p:scale>
        <p:origin x="-546" y="-109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18078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162"/>
    </p:cViewPr>
  </p:sorterViewPr>
  <p:notesViewPr>
    <p:cSldViewPr snapToGrid="0" snapToObjects="1">
      <p:cViewPr>
        <p:scale>
          <a:sx n="45" d="100"/>
          <a:sy n="45" d="100"/>
        </p:scale>
        <p:origin x="-4680" y="-1458"/>
      </p:cViewPr>
      <p:guideLst>
        <p:guide orient="horz" pos="3107"/>
        <p:guide pos="212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2017/12/8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2017/12/8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7999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＃本スライドの活用について</a:t>
            </a:r>
          </a:p>
          <a:p>
            <a:endParaRPr kumimoji="1" lang="ja-JP" altLang="en-US" dirty="0" smtClean="0"/>
          </a:p>
          <a:p>
            <a:r>
              <a:rPr kumimoji="1" lang="en-US" altLang="ja-JP" dirty="0" smtClean="0"/>
              <a:t>NEC</a:t>
            </a:r>
            <a:r>
              <a:rPr kumimoji="1" lang="ja-JP" altLang="en-US" dirty="0" smtClean="0"/>
              <a:t>グループのブランドステートメント「</a:t>
            </a:r>
            <a:r>
              <a:rPr kumimoji="1" lang="en-US" altLang="ja-JP" dirty="0" smtClean="0"/>
              <a:t>Orchestrating a brighter world</a:t>
            </a:r>
            <a:r>
              <a:rPr kumimoji="1" lang="ja-JP" altLang="en-US" dirty="0" smtClean="0"/>
              <a:t>」は、ステークホルダーへの約束として、</a:t>
            </a:r>
            <a:r>
              <a:rPr kumimoji="1" lang="en-US" altLang="ja-JP" dirty="0" smtClean="0"/>
              <a:t>NEC</a:t>
            </a:r>
            <a:r>
              <a:rPr kumimoji="1" lang="ja-JP" altLang="en-US" dirty="0" smtClean="0"/>
              <a:t>グループの企業姿勢、実現したい世界観と、それに対する自らの「行動・能力」を表現したものです。</a:t>
            </a:r>
          </a:p>
          <a:p>
            <a:endParaRPr kumimoji="1" lang="ja-JP" altLang="en-US" dirty="0" smtClean="0"/>
          </a:p>
          <a:p>
            <a:r>
              <a:rPr kumimoji="1" lang="ja-JP" altLang="en-US" dirty="0" smtClean="0"/>
              <a:t>社外向け発信活動においては、必ず表紙の次ページに本スライドを挿入し、ブランドステートメントとともにどんなストーリーを展開するかを説明するように心掛けてください。</a:t>
            </a:r>
          </a:p>
          <a:p>
            <a:endParaRPr kumimoji="1" lang="ja-JP" altLang="en-US" dirty="0" smtClean="0"/>
          </a:p>
          <a:p>
            <a:r>
              <a:rPr kumimoji="1" lang="ja-JP" altLang="en-US" dirty="0" smtClean="0"/>
              <a:t>＜セリフ例＞</a:t>
            </a:r>
            <a:r>
              <a:rPr kumimoji="1" lang="en-US" altLang="ja-JP" dirty="0" smtClean="0"/>
              <a:t>-----</a:t>
            </a:r>
          </a:p>
          <a:p>
            <a:r>
              <a:rPr kumimoji="1" lang="ja-JP" altLang="en-US" dirty="0" smtClean="0"/>
              <a:t>私たち</a:t>
            </a:r>
            <a:r>
              <a:rPr kumimoji="1" lang="en-US" altLang="ja-JP" dirty="0" smtClean="0"/>
              <a:t>NEC</a:t>
            </a:r>
            <a:r>
              <a:rPr kumimoji="1" lang="ja-JP" altLang="en-US" dirty="0" smtClean="0"/>
              <a:t>グループは、お客さまや社会と共創して、社会価値を創造していきます。</a:t>
            </a:r>
          </a:p>
          <a:p>
            <a:r>
              <a:rPr kumimoji="1" lang="ja-JP" altLang="en-US" dirty="0" smtClean="0"/>
              <a:t>人が生きる、豊かに生きる、そして明るい未来につなげていくために。</a:t>
            </a:r>
          </a:p>
          <a:p>
            <a:r>
              <a:rPr kumimoji="1" lang="ja-JP" altLang="en-US" dirty="0" smtClean="0"/>
              <a:t>これをブランドステートメント「</a:t>
            </a:r>
            <a:r>
              <a:rPr kumimoji="1" lang="en-US" altLang="ja-JP" dirty="0" smtClean="0"/>
              <a:t>Orchestrating a brighter world</a:t>
            </a:r>
            <a:r>
              <a:rPr kumimoji="1" lang="ja-JP" altLang="en-US" dirty="0" smtClean="0"/>
              <a:t>」としました。</a:t>
            </a:r>
          </a:p>
          <a:p>
            <a:r>
              <a:rPr kumimoji="1" lang="en-US" altLang="ja-JP" dirty="0" smtClean="0"/>
              <a:t>NEC</a:t>
            </a:r>
            <a:r>
              <a:rPr kumimoji="1" lang="ja-JP" altLang="en-US" dirty="0" smtClean="0"/>
              <a:t>グループが目指しているこの方向性の中で、本日は、○○○を実現する具体的な取り組み（ソリューション、サービス、技術）についてご説明します。</a:t>
            </a:r>
          </a:p>
          <a:p>
            <a:r>
              <a:rPr kumimoji="1" lang="en-US" altLang="ja-JP" dirty="0" smtClean="0"/>
              <a:t>-----------------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そのほか、言葉に込めた意味、マークデザインに込めた意味については、「</a:t>
            </a:r>
            <a:r>
              <a:rPr kumimoji="1" lang="en-US" altLang="ja-JP" dirty="0" smtClean="0"/>
              <a:t>NEC Brand Principles</a:t>
            </a:r>
            <a:r>
              <a:rPr kumimoji="1" lang="ja-JP" altLang="en-US" dirty="0" smtClean="0"/>
              <a:t>」で確認してください。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8408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7356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5648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2986499"/>
            <a:ext cx="8784000" cy="64766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 (sti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335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12640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lt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lt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ooter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6549391"/>
            <a:ext cx="9143999" cy="308609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/>
        </p:nvSpPr>
        <p:spPr bwMode="black">
          <a:xfrm>
            <a:off x="168810" y="6597840"/>
            <a:ext cx="684000" cy="234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redit"/>
          <p:cNvSpPr txBox="1"/>
          <p:nvPr/>
        </p:nvSpPr>
        <p:spPr bwMode="black">
          <a:xfrm>
            <a:off x="740595" y="6597840"/>
            <a:ext cx="26260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NEC Communication</a:t>
            </a: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Systems,</a:t>
            </a: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Ltd. 2017</a:t>
            </a:r>
          </a:p>
        </p:txBody>
      </p:sp>
      <p:sp>
        <p:nvSpPr>
          <p:cNvPr id="10" name="Confidential"/>
          <p:cNvSpPr txBox="1"/>
          <p:nvPr/>
        </p:nvSpPr>
        <p:spPr bwMode="black">
          <a:xfrm>
            <a:off x="3819727" y="6597840"/>
            <a:ext cx="15327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NCOS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704" r:id="rId2"/>
    <p:sldLayoutId id="2147483682" r:id="rId3"/>
    <p:sldLayoutId id="2147483681" r:id="rId4"/>
    <p:sldLayoutId id="2147483699" r:id="rId5"/>
    <p:sldLayoutId id="2147483670" r:id="rId6"/>
    <p:sldLayoutId id="2147483672" r:id="rId7"/>
    <p:sldLayoutId id="2147483695" r:id="rId8"/>
    <p:sldLayoutId id="2147483673" r:id="rId9"/>
    <p:sldLayoutId id="2147483674" r:id="rId10"/>
    <p:sldLayoutId id="214748369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vmlens.com/articles/performance-improvements-of-java-monitor/" TargetMode="External"/><Relationship Id="rId2" Type="http://schemas.openxmlformats.org/officeDocument/2006/relationships/hyperlink" Target="https://www.linkedin.com/pulse/your-applications-run-faster-java-9-eur-ing-ioannis-kolaxis-msc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eclipse.org/mat/downloads.php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visualvm.github.io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netbeans.org/downloads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jetbrains.com/idea/download/previous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etbrains.com/help/idea/working-with-server-run-debug-configurations.html" TargetMode="External"/><Relationship Id="rId3" Type="http://schemas.openxmlformats.org/officeDocument/2006/relationships/hyperlink" Target="http://marxsoftware.blogspot.jp/2017/06/jhsdb-jdk9.html" TargetMode="External"/><Relationship Id="rId7" Type="http://schemas.openxmlformats.org/officeDocument/2006/relationships/hyperlink" Target="https://www.jetbrains.com/help/idea/debug-tool-window.html" TargetMode="External"/><Relationship Id="rId2" Type="http://schemas.openxmlformats.org/officeDocument/2006/relationships/hyperlink" Target="http://visualvm.github.io/relnotes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eclipse.org/community/eclipse_newsletter/2017/june/article1.php" TargetMode="External"/><Relationship Id="rId5" Type="http://schemas.openxmlformats.org/officeDocument/2006/relationships/hyperlink" Target="https://netbeans.org/features/java/debugger.html" TargetMode="External"/><Relationship Id="rId4" Type="http://schemas.openxmlformats.org/officeDocument/2006/relationships/hyperlink" Target="https://docs.oracle.com/javase/9/tools/tools-and-command-reference.htm#JSWOR596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9/language/toc.htm" TargetMode="External"/><Relationship Id="rId2" Type="http://schemas.openxmlformats.org/officeDocument/2006/relationships/hyperlink" Target="http://hg.openjdk.java.net/lambda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oracle.com/javase/specs/jls/se9/html/jls-15.html#jls-15.27" TargetMode="External"/><Relationship Id="rId5" Type="http://schemas.openxmlformats.org/officeDocument/2006/relationships/hyperlink" Target="https://docs.oracle.com/javase/specs/jls/se8/html/jls-15.html#jls-15.27" TargetMode="External"/><Relationship Id="rId4" Type="http://schemas.openxmlformats.org/officeDocument/2006/relationships/hyperlink" Target="http://openjdk.java.net/projects/lambda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179513" y="2634960"/>
            <a:ext cx="8784000" cy="1021237"/>
          </a:xfrm>
        </p:spPr>
        <p:txBody>
          <a:bodyPr/>
          <a:lstStyle/>
          <a:p>
            <a:r>
              <a:rPr lang="en-US" altLang="ja-JP" dirty="0"/>
              <a:t>JAVA 9</a:t>
            </a:r>
            <a:br>
              <a:rPr lang="en-US" altLang="ja-JP" dirty="0"/>
            </a:br>
            <a:r>
              <a:rPr lang="en-US" altLang="ja-JP" dirty="0"/>
              <a:t>Lambda, Performance, Debugging Tools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0"/>
          </p:nvPr>
        </p:nvSpPr>
        <p:spPr>
          <a:xfrm>
            <a:off x="179513" y="4032000"/>
            <a:ext cx="6552727" cy="1143903"/>
          </a:xfrm>
        </p:spPr>
        <p:txBody>
          <a:bodyPr/>
          <a:lstStyle/>
          <a:p>
            <a:r>
              <a:rPr lang="en-US" altLang="ja-JP" dirty="0"/>
              <a:t>Global Delivery Center Philippines</a:t>
            </a:r>
          </a:p>
          <a:p>
            <a:r>
              <a:rPr lang="en-US" altLang="ja-JP" dirty="0"/>
              <a:t>NEC Telecom Software Philippines, Inc.</a:t>
            </a:r>
          </a:p>
          <a:p>
            <a:r>
              <a:rPr lang="en-US" altLang="ja-JP" dirty="0" smtClean="0"/>
              <a:t>December 7, 2017</a:t>
            </a:r>
            <a:endParaRPr lang="ja-JP" altLang="en-US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ltGray">
          <a:xfrm>
            <a:off x="7135998" y="841705"/>
            <a:ext cx="2160935" cy="2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B4A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【NCOS Internal </a:t>
            </a:r>
            <a:r>
              <a:rPr lang="en-US" altLang="ja-JP" sz="1050" dirty="0">
                <a:solidFill>
                  <a:schemeClr val="accent2"/>
                </a:solidFill>
                <a:latin typeface="+mn-ea"/>
                <a:ea typeface="+mn-ea"/>
              </a:rPr>
              <a:t>Use Only</a:t>
            </a:r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】</a:t>
            </a:r>
            <a:endParaRPr lang="en-US" altLang="ja-JP" sz="105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Performance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lvl="1"/>
            <a:r>
              <a:rPr lang="en-US" dirty="0">
                <a:hlinkClick r:id="rId2"/>
              </a:rPr>
              <a:t>http://blog.takipi.com/5-features-in-java-9-that-will-change-how-you-develop-software-and-2-that-wont/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http://www.baeldung.com/java-9-compact-string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www.linkedin.com/pulse/your-applications-run-faster-java-9-eur-ing-ioannis-kolaxis-msc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http://vmlens.com/articles/performance-improvements-of-java-monitor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95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9388" y="2983517"/>
            <a:ext cx="8784000" cy="528794"/>
          </a:xfrm>
        </p:spPr>
        <p:txBody>
          <a:bodyPr/>
          <a:lstStyle/>
          <a:p>
            <a:r>
              <a:rPr lang="en-US" altLang="ja-JP" sz="3200" dirty="0"/>
              <a:t>3. Debugging Tools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79388" y="3852000"/>
            <a:ext cx="7200900" cy="40011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 Debugging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Comparison of tool features: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2154615"/>
              </p:ext>
            </p:extLst>
          </p:nvPr>
        </p:nvGraphicFramePr>
        <p:xfrm>
          <a:off x="179389" y="1219191"/>
          <a:ext cx="8784124" cy="472531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195756"/>
                <a:gridCol w="1062133"/>
                <a:gridCol w="1284037"/>
                <a:gridCol w="1165772"/>
                <a:gridCol w="1284039"/>
                <a:gridCol w="1064400"/>
                <a:gridCol w="1727987"/>
              </a:tblGrid>
              <a:tr h="672754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Eclipse MAT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VisualVM</a:t>
                      </a:r>
                      <a:endParaRPr lang="en-US" sz="14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JDK tools</a:t>
                      </a:r>
                      <a:endParaRPr lang="en-US" sz="14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Eclipse IDE Debugger</a:t>
                      </a:r>
                      <a:endParaRPr lang="en-US" sz="14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NetBeans IDE</a:t>
                      </a:r>
                      <a:endParaRPr lang="en-US" sz="14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IntelliJ IDEA</a:t>
                      </a:r>
                      <a:endParaRPr lang="en-US" sz="1400" b="1" dirty="0"/>
                    </a:p>
                  </a:txBody>
                  <a:tcPr marL="45720" marR="45720" anchor="ctr"/>
                </a:tc>
              </a:tr>
              <a:tr h="40130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Check</a:t>
                      </a:r>
                    </a:p>
                    <a:p>
                      <a:pPr algn="ctr"/>
                      <a:r>
                        <a:rPr lang="en-US" sz="1400" b="0" dirty="0" smtClean="0"/>
                        <a:t>memory leak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</a:t>
                      </a:r>
                      <a:endParaRPr lang="en-US" sz="14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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×</a:t>
                      </a:r>
                      <a:endParaRPr lang="en-US" sz="1400" b="1" dirty="0" smtClean="0"/>
                    </a:p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×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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×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Thread count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×</a:t>
                      </a:r>
                      <a:endParaRPr lang="en-US" sz="1400" b="1" i="0" u="none" strike="noStrike" dirty="0" smtClean="0">
                        <a:solidFill>
                          <a:srgbClr val="FF0000"/>
                        </a:solidFill>
                        <a:effectLst/>
                        <a:latin typeface="Wingding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×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×</a:t>
                      </a:r>
                      <a:endParaRPr lang="en-US" sz="1400" b="0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×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×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×</a:t>
                      </a:r>
                      <a:endParaRPr lang="en-US" sz="1400" b="0" dirty="0" smtClean="0"/>
                    </a:p>
                  </a:txBody>
                  <a:tcPr marL="45720" marR="4572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Check</a:t>
                      </a:r>
                      <a:r>
                        <a:rPr lang="en-US" sz="1400" b="0" baseline="0" dirty="0" smtClean="0"/>
                        <a:t> deadlock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×</a:t>
                      </a:r>
                      <a:endParaRPr lang="en-US" sz="1400" b="1" i="0" u="none" strike="noStrike" dirty="0" smtClean="0">
                        <a:solidFill>
                          <a:srgbClr val="FF0000"/>
                        </a:solidFill>
                        <a:effectLst/>
                        <a:latin typeface="Wingding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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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×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</a:t>
                      </a:r>
                      <a:endParaRPr lang="en-US" sz="14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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</a:tr>
              <a:tr h="4042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Heap dump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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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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×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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×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</a:tr>
              <a:tr h="6268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Thread dump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×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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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×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×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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</a:tr>
              <a:tr h="6268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Analyze</a:t>
                      </a:r>
                      <a:r>
                        <a:rPr lang="en-US" sz="1400" b="0" baseline="0" dirty="0" smtClean="0"/>
                        <a:t> Threads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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×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×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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×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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</a:tr>
              <a:tr h="6268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Remote debugging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×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</a:t>
                      </a:r>
                      <a:endParaRPr lang="en-US" sz="1400" b="1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</a:t>
                      </a:r>
                      <a:endParaRPr lang="en-US" sz="1400" b="0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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×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</a:t>
                      </a:r>
                      <a:endParaRPr lang="en-US" sz="1400" b="0" dirty="0" smtClean="0"/>
                    </a:p>
                  </a:txBody>
                  <a:tcPr marL="45720" marR="457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38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 Debugging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Eclipse MAT or Memory Analyzer:</a:t>
            </a:r>
          </a:p>
          <a:p>
            <a:pPr marL="4008438" lvl="1" indent="0">
              <a:buNone/>
            </a:pPr>
            <a:r>
              <a:rPr lang="en-US" sz="1400" dirty="0" smtClean="0"/>
              <a:t>MAT is an Eclipse project designed to analyze Java heap dumps. It can be used as stand-alone or plug-in in Eclipse IDE.  It is a fast and feature-rich Java heap analyzer that helps find memory leaks and reduce memory consumption.</a:t>
            </a:r>
          </a:p>
          <a:p>
            <a:pPr marL="3195638" lvl="1" indent="0">
              <a:buNone/>
            </a:pPr>
            <a:endParaRPr lang="en-US" sz="1400" dirty="0"/>
          </a:p>
          <a:p>
            <a:pPr marL="4008438" lvl="1" indent="0">
              <a:buNone/>
            </a:pPr>
            <a:r>
              <a:rPr lang="en-US" sz="1400" dirty="0" smtClean="0"/>
              <a:t>As a stand-alone, Memory Analyzer is based on Eclipse 4.5 (Mars). The Eclipse IDE which supports Java 9 is the current version 4.7 (Oxygen).</a:t>
            </a:r>
          </a:p>
          <a:p>
            <a:pPr marL="3195638" lvl="1" indent="0">
              <a:buNone/>
            </a:pPr>
            <a:endParaRPr lang="en-US" sz="1400" dirty="0"/>
          </a:p>
          <a:p>
            <a:pPr marL="4008438" lvl="1" indent="0">
              <a:buNone/>
            </a:pPr>
            <a:r>
              <a:rPr lang="en-US" sz="1400" dirty="0" smtClean="0"/>
              <a:t>MAT is available for download as stand-alone at: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www.eclipse.org/mat/downloads.php</a:t>
            </a:r>
            <a:endParaRPr lang="en-US" sz="1400" dirty="0" smtClean="0"/>
          </a:p>
          <a:p>
            <a:pPr marL="4008438" lvl="1" indent="0">
              <a:buNone/>
            </a:pPr>
            <a:r>
              <a:rPr lang="en-US" sz="1400" dirty="0" smtClean="0"/>
              <a:t>As a plug-in in Eclipse IDE, it can be searched in the Eclipse Marketplace under </a:t>
            </a:r>
            <a:r>
              <a:rPr lang="en-US" sz="1400" i="1" dirty="0" smtClean="0"/>
              <a:t>Help</a:t>
            </a:r>
            <a:r>
              <a:rPr lang="en-US" sz="1400" dirty="0" smtClean="0"/>
              <a:t>.</a:t>
            </a:r>
          </a:p>
          <a:p>
            <a:pPr marL="4008438" lvl="1" indent="0">
              <a:buNone/>
            </a:pPr>
            <a:endParaRPr lang="en-US" sz="1400" dirty="0" smtClean="0"/>
          </a:p>
          <a:p>
            <a:pPr lvl="1"/>
            <a:r>
              <a:rPr lang="en-US" sz="1400" dirty="0" smtClean="0"/>
              <a:t>Memory leak: Can inspect heap dump for leak suspects. Example: objects, sets of objects that are suspiciously big</a:t>
            </a:r>
          </a:p>
          <a:p>
            <a:pPr lvl="1"/>
            <a:r>
              <a:rPr lang="en-US" sz="1400" dirty="0" smtClean="0"/>
              <a:t>Heap Dump: Acquire and open heap dump. Such heap contains information about all the Java objects alive at a given point in time.</a:t>
            </a:r>
          </a:p>
          <a:p>
            <a:pPr lvl="1"/>
            <a:r>
              <a:rPr lang="en-US" sz="1400" dirty="0" smtClean="0"/>
              <a:t>Analyze Threads: Provides several queries to inspect the threads at the moment the snapshot was taken.</a:t>
            </a:r>
          </a:p>
          <a:p>
            <a:pPr lvl="1"/>
            <a:endParaRPr lang="en-US" sz="1400" dirty="0" smtClean="0"/>
          </a:p>
        </p:txBody>
      </p:sp>
      <p:pic>
        <p:nvPicPr>
          <p:cNvPr id="1030" name="Picture 6" descr="http://help.eclipse.org/oxygen/topic/org.eclipse.mat.ui.help/mimes/mat_thumb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45"/>
          <a:stretch/>
        </p:blipFill>
        <p:spPr bwMode="auto">
          <a:xfrm>
            <a:off x="485289" y="1242602"/>
            <a:ext cx="3573034" cy="301008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89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 Debugging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VisualVM: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900" dirty="0"/>
          </a:p>
          <a:p>
            <a:pPr marL="180000" lvl="1" indent="0">
              <a:buNone/>
            </a:pPr>
            <a:r>
              <a:rPr lang="en-US" sz="1400" dirty="0" smtClean="0"/>
              <a:t>A </a:t>
            </a:r>
            <a:r>
              <a:rPr lang="en-US" sz="1400" dirty="0"/>
              <a:t>visual tool integrating command line JDK tools and lightweight profiling capabilities. Designed for both development and production time use</a:t>
            </a:r>
            <a:r>
              <a:rPr lang="en-US" sz="1400" dirty="0" smtClean="0"/>
              <a:t>.</a:t>
            </a:r>
          </a:p>
          <a:p>
            <a:pPr marL="180000" lvl="1" indent="0">
              <a:buNone/>
            </a:pPr>
            <a:r>
              <a:rPr lang="en-US" sz="1400" dirty="0" smtClean="0"/>
              <a:t>Latest release of VisualVM, version 1.3.9, includes an experimental support for running on JDK 9, and monitoring/profiling Java 9 processes.</a:t>
            </a:r>
          </a:p>
          <a:p>
            <a:pPr marL="180000" lvl="1" indent="0">
              <a:buNone/>
            </a:pPr>
            <a:r>
              <a:rPr lang="en-US" sz="1400" dirty="0" err="1" smtClean="0"/>
              <a:t>VisualVM</a:t>
            </a:r>
            <a:r>
              <a:rPr lang="en-US" sz="1400" dirty="0" smtClean="0"/>
              <a:t> can be </a:t>
            </a:r>
            <a:r>
              <a:rPr lang="en-US" sz="1400" dirty="0"/>
              <a:t>downloaded at</a:t>
            </a:r>
            <a:r>
              <a:rPr lang="en-US" sz="1400" dirty="0" smtClean="0"/>
              <a:t>: </a:t>
            </a: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://visualvm.github.io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 smtClean="0"/>
          </a:p>
          <a:p>
            <a:pPr lvl="1"/>
            <a:r>
              <a:rPr lang="en-US" sz="1400" dirty="0" smtClean="0"/>
              <a:t>Memory leak: Memory snapshots created on demand or on OutOfMemoryError help with debugging memory leaks.</a:t>
            </a:r>
          </a:p>
          <a:p>
            <a:pPr lvl="1"/>
            <a:r>
              <a:rPr lang="en-US" sz="1400" dirty="0" smtClean="0"/>
              <a:t>Deadlock: Discover distributed deadlocks through simultaneous thread dumps of multiple processes.</a:t>
            </a:r>
          </a:p>
          <a:p>
            <a:pPr lvl="1"/>
            <a:r>
              <a:rPr lang="en-US" sz="1400" dirty="0" smtClean="0"/>
              <a:t>Heap dump: can be used to browse the contents of a heap dump and take a heap dump of a local running application.</a:t>
            </a:r>
          </a:p>
          <a:p>
            <a:pPr lvl="1"/>
            <a:r>
              <a:rPr lang="en-US" sz="1400" dirty="0" smtClean="0"/>
              <a:t>Thread dump: Create and display thread dumps for an immediate insight of what is going on in the target process.</a:t>
            </a:r>
          </a:p>
          <a:p>
            <a:pPr lvl="1"/>
            <a:r>
              <a:rPr lang="en-US" sz="1400" dirty="0" smtClean="0"/>
              <a:t>Remote debugging: Can view and monitor application and threads.</a:t>
            </a:r>
            <a:endParaRPr lang="en-US" sz="1400" dirty="0"/>
          </a:p>
          <a:p>
            <a:endParaRPr lang="en-US" dirty="0" smtClean="0"/>
          </a:p>
        </p:txBody>
      </p:sp>
      <p:pic>
        <p:nvPicPr>
          <p:cNvPr id="2050" name="Picture 2" descr="http://visualvm.github.io/images/visualvm_screen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133" y="1026855"/>
            <a:ext cx="4692210" cy="172047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38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 Debugging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JDK tools:</a:t>
            </a:r>
          </a:p>
          <a:p>
            <a:pPr marL="180000" lvl="1" indent="0">
              <a:buNone/>
            </a:pPr>
            <a:r>
              <a:rPr lang="en-US" sz="1400" dirty="0" smtClean="0"/>
              <a:t>The following tools are available in the JDK 9 release. These tools are bundled together with the JDK 9 and can be used immediately in the command line interface after JDK installation. Some of these </a:t>
            </a:r>
            <a:r>
              <a:rPr lang="en-US" sz="1400" b="1" dirty="0" smtClean="0"/>
              <a:t>tool identified as experimental are unsupported</a:t>
            </a:r>
            <a:r>
              <a:rPr lang="en-US" sz="1400" dirty="0" smtClean="0"/>
              <a:t> </a:t>
            </a:r>
            <a:r>
              <a:rPr lang="en-US" sz="1400" b="1" dirty="0" smtClean="0"/>
              <a:t>and may not be available in future JDK versions</a:t>
            </a:r>
            <a:r>
              <a:rPr lang="en-US" sz="1400" dirty="0" smtClean="0"/>
              <a:t>.</a:t>
            </a:r>
          </a:p>
          <a:p>
            <a:pPr marL="180000" lvl="1" indent="0">
              <a:buNone/>
            </a:pPr>
            <a:endParaRPr lang="en-US" sz="900" dirty="0" smtClean="0"/>
          </a:p>
          <a:p>
            <a:pPr lvl="1"/>
            <a:r>
              <a:rPr lang="en-US" sz="1400" dirty="0" smtClean="0"/>
              <a:t>Deadlock: The </a:t>
            </a:r>
            <a:r>
              <a:rPr lang="en-US" sz="1400" dirty="0" smtClean="0">
                <a:latin typeface="Courier" pitchFamily="49" charset="0"/>
              </a:rPr>
              <a:t>jhsdb</a:t>
            </a:r>
            <a:r>
              <a:rPr lang="en-US" sz="1400" dirty="0" smtClean="0"/>
              <a:t> tool in </a:t>
            </a:r>
            <a:r>
              <a:rPr lang="en-US" sz="1400" dirty="0" smtClean="0">
                <a:latin typeface="Courier" pitchFamily="49" charset="0"/>
              </a:rPr>
              <a:t>jstack</a:t>
            </a:r>
            <a:r>
              <a:rPr lang="en-US" sz="1400" dirty="0" smtClean="0"/>
              <a:t> mode provides deadlock detection details and information on thread locks. Separate tool </a:t>
            </a:r>
            <a:r>
              <a:rPr lang="en-US" sz="1400" dirty="0">
                <a:latin typeface="Courier" pitchFamily="49" charset="0"/>
              </a:rPr>
              <a:t>jstack</a:t>
            </a:r>
            <a:r>
              <a:rPr lang="en-US" sz="1400" dirty="0"/>
              <a:t> </a:t>
            </a:r>
            <a:r>
              <a:rPr lang="en-US" sz="1400" dirty="0" smtClean="0"/>
              <a:t>of the same name is also capable of such function, </a:t>
            </a:r>
            <a:r>
              <a:rPr lang="en-US" sz="1400" b="1" dirty="0" smtClean="0"/>
              <a:t>this tool is experimental in JDK 9</a:t>
            </a:r>
            <a:r>
              <a:rPr lang="en-US" sz="1400" dirty="0" smtClean="0"/>
              <a:t>.</a:t>
            </a:r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</p:txBody>
      </p:sp>
      <p:pic>
        <p:nvPicPr>
          <p:cNvPr id="1026" name="Picture 2" descr="https://4.bp.blogspot.com/-1_95P_EQd9c/WS-p3re0t_I/AAAAAAAAH1o/Qo9oD5Gl6jAeLxtemMqAXFVliJusS6G8QCLcB/s1600/20170531-jhsdbJstackMixe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590"/>
          <a:stretch/>
        </p:blipFill>
        <p:spPr bwMode="auto">
          <a:xfrm>
            <a:off x="1709297" y="3025567"/>
            <a:ext cx="5576874" cy="159510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297" y="4764702"/>
            <a:ext cx="5576874" cy="1550264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77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 Debugging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1400" dirty="0" smtClean="0"/>
              <a:t>Heap dump: </a:t>
            </a:r>
            <a:r>
              <a:rPr lang="en-US" sz="1400" dirty="0"/>
              <a:t>The </a:t>
            </a:r>
            <a:r>
              <a:rPr lang="en-US" sz="1400" dirty="0">
                <a:latin typeface="Courier" pitchFamily="49" charset="0"/>
              </a:rPr>
              <a:t>jhsdb</a:t>
            </a:r>
            <a:r>
              <a:rPr lang="en-US" sz="1400" dirty="0"/>
              <a:t> tool in </a:t>
            </a:r>
            <a:r>
              <a:rPr lang="en-US" sz="1400" dirty="0">
                <a:latin typeface="Courier" pitchFamily="49" charset="0"/>
              </a:rPr>
              <a:t>jmap </a:t>
            </a:r>
            <a:r>
              <a:rPr lang="en-US" sz="1400" dirty="0"/>
              <a:t>mode provides functions similar to that of the separate tool with the same name </a:t>
            </a:r>
            <a:r>
              <a:rPr lang="en-US" sz="1400" dirty="0" smtClean="0">
                <a:latin typeface="Courier" pitchFamily="49" charset="0"/>
              </a:rPr>
              <a:t>jmap</a:t>
            </a:r>
            <a:r>
              <a:rPr lang="en-US" sz="1400" dirty="0" smtClean="0"/>
              <a:t>. </a:t>
            </a:r>
            <a:r>
              <a:rPr lang="en-US" sz="1400" dirty="0"/>
              <a:t>These functions include heap dump and class histogram. </a:t>
            </a:r>
            <a:r>
              <a:rPr lang="en-US" sz="1400" dirty="0" smtClean="0"/>
              <a:t>The </a:t>
            </a:r>
            <a:r>
              <a:rPr lang="en-US" sz="1400" b="1" dirty="0" smtClean="0"/>
              <a:t>separate tool </a:t>
            </a:r>
            <a:r>
              <a:rPr lang="en-US" sz="1400" b="1" dirty="0" err="1" smtClean="0">
                <a:latin typeface="Courier" pitchFamily="49" charset="0"/>
              </a:rPr>
              <a:t>jmap</a:t>
            </a:r>
            <a:r>
              <a:rPr lang="en-US" sz="1400" b="1" dirty="0" smtClean="0">
                <a:latin typeface="Courier" pitchFamily="49" charset="0"/>
              </a:rPr>
              <a:t> </a:t>
            </a:r>
            <a:r>
              <a:rPr lang="en-US" sz="1400" b="1" dirty="0" smtClean="0"/>
              <a:t>is experimental in JDK 9</a:t>
            </a:r>
            <a:r>
              <a:rPr lang="en-US" sz="1400" dirty="0" smtClean="0"/>
              <a:t>. Another tool </a:t>
            </a:r>
            <a:r>
              <a:rPr lang="en-US" sz="1400" dirty="0" smtClean="0">
                <a:latin typeface="Courier" pitchFamily="49" charset="0"/>
              </a:rPr>
              <a:t>jcmd</a:t>
            </a:r>
            <a:r>
              <a:rPr lang="en-US" sz="1400" dirty="0" smtClean="0"/>
              <a:t>, can also be used to do heap dumps.</a:t>
            </a:r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</p:txBody>
      </p:sp>
      <p:sp>
        <p:nvSpPr>
          <p:cNvPr id="4" name="AutoShape 2" descr="/wp-content/uploads/2016/06/clipboard2_98365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8" descr="https://blogs.sap.com/wp-content/uploads/2016/06/clipboard2_983650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9" name="Picture 11" descr="Image tit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032" y="1887643"/>
            <a:ext cx="4254155" cy="350633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67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 Debugging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1400" dirty="0" smtClean="0"/>
              <a:t>Thread dump: The same tool </a:t>
            </a:r>
            <a:r>
              <a:rPr lang="en-US" sz="1400" dirty="0" smtClean="0">
                <a:latin typeface="Courier" pitchFamily="49" charset="0"/>
              </a:rPr>
              <a:t>jhsdb</a:t>
            </a:r>
            <a:r>
              <a:rPr lang="en-US" sz="1400" dirty="0"/>
              <a:t> </a:t>
            </a:r>
            <a:r>
              <a:rPr lang="en-US" sz="1400" dirty="0" smtClean="0"/>
              <a:t>in </a:t>
            </a:r>
            <a:r>
              <a:rPr lang="en-US" sz="1400" dirty="0" smtClean="0">
                <a:latin typeface="Courier" pitchFamily="49" charset="0"/>
              </a:rPr>
              <a:t>jstack</a:t>
            </a:r>
            <a:r>
              <a:rPr lang="en-US" sz="1400" dirty="0" smtClean="0"/>
              <a:t> mode can be used to take thread dumps. Similarly the separate tool </a:t>
            </a:r>
            <a:r>
              <a:rPr lang="en-US" sz="1400" dirty="0" smtClean="0">
                <a:latin typeface="Courier" pitchFamily="49" charset="0"/>
              </a:rPr>
              <a:t>jstack</a:t>
            </a:r>
            <a:r>
              <a:rPr lang="en-US" sz="1400" dirty="0" smtClean="0"/>
              <a:t> and </a:t>
            </a:r>
            <a:r>
              <a:rPr lang="en-US" sz="1400" dirty="0" smtClean="0">
                <a:latin typeface="Courier" pitchFamily="49" charset="0"/>
              </a:rPr>
              <a:t>jcmd</a:t>
            </a:r>
            <a:r>
              <a:rPr lang="en-US" sz="1400" dirty="0" smtClean="0"/>
              <a:t> have the same </a:t>
            </a:r>
            <a:r>
              <a:rPr lang="en-US" sz="1400" dirty="0"/>
              <a:t>f</a:t>
            </a:r>
            <a:r>
              <a:rPr lang="en-US" sz="1400" dirty="0" smtClean="0"/>
              <a:t>unctionality. </a:t>
            </a:r>
          </a:p>
          <a:p>
            <a:endParaRPr lang="en-US" dirty="0" smtClean="0"/>
          </a:p>
        </p:txBody>
      </p:sp>
      <p:sp>
        <p:nvSpPr>
          <p:cNvPr id="4" name="AutoShape 2" descr="/wp-content/uploads/2016/06/clipboard2_98365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8" descr="https://blogs.sap.com/wp-content/uploads/2016/06/clipboard2_983650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 descr="https://1.bp.blogspot.com/-lhimOIQRGUo/WS-p3uPvbeI/AAAAAAAAH1k/ajotdUBuA00dvkGXO8TH2QHZgla2MkuAACLcB/s1600/20170531-jhsdbJstackLoc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3" y="1705428"/>
            <a:ext cx="4625975" cy="413591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01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 Debugging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1400" dirty="0" smtClean="0"/>
              <a:t>Remote debug: The </a:t>
            </a:r>
            <a:r>
              <a:rPr lang="en-US" sz="1400" dirty="0" smtClean="0">
                <a:latin typeface="Courier" pitchFamily="49" charset="0"/>
              </a:rPr>
              <a:t>jhsdb hsdb</a:t>
            </a:r>
            <a:r>
              <a:rPr lang="en-US" sz="1400" dirty="0" smtClean="0"/>
              <a:t> and </a:t>
            </a:r>
            <a:r>
              <a:rPr lang="en-US" sz="1400" dirty="0" smtClean="0">
                <a:latin typeface="Courier" pitchFamily="49" charset="0"/>
              </a:rPr>
              <a:t>clhsdb</a:t>
            </a:r>
            <a:r>
              <a:rPr lang="en-US" sz="1400" dirty="0" smtClean="0"/>
              <a:t> can be attached to </a:t>
            </a:r>
            <a:r>
              <a:rPr lang="en-US" sz="1400" dirty="0" err="1" smtClean="0">
                <a:latin typeface="Courier" pitchFamily="49" charset="0"/>
              </a:rPr>
              <a:t>debugd</a:t>
            </a:r>
            <a:r>
              <a:rPr lang="en-US" sz="1400" dirty="0" smtClean="0">
                <a:latin typeface="Courier" pitchFamily="49" charset="0"/>
              </a:rPr>
              <a:t> mode</a:t>
            </a:r>
            <a:r>
              <a:rPr lang="en-US" sz="1400" dirty="0" smtClean="0"/>
              <a:t>. The </a:t>
            </a:r>
            <a:r>
              <a:rPr lang="en-US" sz="1400" dirty="0" smtClean="0">
                <a:latin typeface="Courier" pitchFamily="49" charset="0"/>
              </a:rPr>
              <a:t>debugd</a:t>
            </a:r>
            <a:r>
              <a:rPr lang="en-US" sz="1400" dirty="0" smtClean="0"/>
              <a:t> mode is used for remote server debug.</a:t>
            </a:r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endParaRPr lang="en-US" dirty="0" smtClean="0"/>
          </a:p>
        </p:txBody>
      </p:sp>
      <p:sp>
        <p:nvSpPr>
          <p:cNvPr id="4" name="AutoShape 2" descr="/wp-content/uploads/2016/06/clipboard2_98365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8" descr="https://blogs.sap.com/wp-content/uploads/2016/06/clipboard2_983650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 descr="https://3.bp.blogspot.com/-XEsId9dWIH4/WTSVQYpixSI/AAAAAAAAH3A/ADCw6EXiyn0gPD6q35iLV4c5oCPl4_ohgCLcB/s320/20170605-jhsdb-hsdb-thread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43" y="1674816"/>
            <a:ext cx="3048000" cy="139065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1.bp.blogspot.com/-YtBWYx2IJbw/WTSVQgIpzYI/AAAAAAAAH28/0OL4AUT5C5ccu3TWLqKSDXTMRrFG4AHFQCLcB/s320/20170605-jhsdb-hsdb-vmInfo-DeadlockDetec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061" y="2370142"/>
            <a:ext cx="3048000" cy="229552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3.bp.blogspot.com/-rG98u77NZ2k/WTSVQZuyouI/AAAAAAAAH24/AhIkxi1oS2AGDjwGStjYJynYt1vgJtDDgCLcB/s320/20170605-jhsdb-hsdb-showXXFlag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857" y="3322644"/>
            <a:ext cx="3048000" cy="229552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9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 Debugging </a:t>
            </a:r>
            <a:r>
              <a:rPr lang="en-US" altLang="ja-JP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NetBeans IDE:</a:t>
            </a:r>
            <a:endParaRPr lang="en-US" sz="1600" dirty="0"/>
          </a:p>
          <a:p>
            <a:pPr marL="180000" lvl="1" indent="0">
              <a:buNone/>
            </a:pPr>
            <a:endParaRPr lang="en-US" sz="1400" dirty="0"/>
          </a:p>
          <a:p>
            <a:pPr marL="3711575" lvl="1" indent="0">
              <a:buNone/>
            </a:pPr>
            <a:r>
              <a:rPr lang="en-US" sz="1400" dirty="0" smtClean="0"/>
              <a:t>A NetBeans Debugger and Profiler  tools useful for evaluating Java heap contents, searching for memory leaks, and detect deadlocks.</a:t>
            </a:r>
          </a:p>
          <a:p>
            <a:pPr marL="3711575" lvl="1" indent="0">
              <a:buNone/>
            </a:pPr>
            <a:endParaRPr lang="en-US" sz="900" dirty="0" smtClean="0"/>
          </a:p>
          <a:p>
            <a:pPr marL="3711575" lvl="1" indent="0">
              <a:buNone/>
            </a:pPr>
            <a:r>
              <a:rPr lang="en-US" sz="1400" dirty="0" smtClean="0"/>
              <a:t>NetBeans 8.2, </a:t>
            </a:r>
            <a:r>
              <a:rPr lang="en-US" sz="1400" b="1" dirty="0" smtClean="0"/>
              <a:t>current version, does not support JDK 9</a:t>
            </a:r>
            <a:r>
              <a:rPr lang="en-US" sz="1400" dirty="0" smtClean="0"/>
              <a:t>. However, the upcoming NetBeans 9, no release date yet, will have Java 9 support. This includes the profiler to work with JDK 9 apps.</a:t>
            </a:r>
          </a:p>
          <a:p>
            <a:pPr marL="3711575" lvl="1" indent="0">
              <a:buNone/>
            </a:pPr>
            <a:endParaRPr lang="en-US" sz="900" dirty="0" smtClean="0"/>
          </a:p>
          <a:p>
            <a:pPr marL="3711575" lvl="1" indent="0">
              <a:buNone/>
            </a:pPr>
            <a:r>
              <a:rPr lang="en-US" sz="1400" dirty="0" err="1" smtClean="0"/>
              <a:t>Netbeans</a:t>
            </a:r>
            <a:r>
              <a:rPr lang="en-US" sz="1400" dirty="0"/>
              <a:t> </a:t>
            </a:r>
            <a:r>
              <a:rPr lang="en-US" sz="1400" dirty="0" smtClean="0"/>
              <a:t>IDE can be downloaded at:</a:t>
            </a:r>
          </a:p>
          <a:p>
            <a:pPr marL="3711575" lvl="1" indent="0">
              <a:buNone/>
            </a:pPr>
            <a:r>
              <a:rPr lang="en-US" sz="1400" dirty="0">
                <a:hlinkClick r:id="rId2"/>
              </a:rPr>
              <a:t>https://netbeans.org/downloads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 smtClean="0"/>
          </a:p>
          <a:p>
            <a:pPr marL="3711575" lvl="1" indent="0">
              <a:buNone/>
            </a:pPr>
            <a:endParaRPr lang="en-US" sz="1400" dirty="0"/>
          </a:p>
          <a:p>
            <a:pPr lvl="1"/>
            <a:r>
              <a:rPr lang="en-US" sz="1400" dirty="0"/>
              <a:t>D</a:t>
            </a:r>
            <a:r>
              <a:rPr lang="en-US" sz="1400" dirty="0" smtClean="0"/>
              <a:t>eadlock: Identify potential deadlock situations by automatically searching for deadlock among all suspended threads. Displays notifications in debugging window and identifies involved threads when a deadlock is detected.</a:t>
            </a:r>
            <a:endParaRPr lang="en-US" sz="1400" dirty="0"/>
          </a:p>
          <a:p>
            <a:pPr lvl="1"/>
            <a:r>
              <a:rPr lang="en-US" sz="1400" dirty="0"/>
              <a:t>Memory leak</a:t>
            </a:r>
            <a:r>
              <a:rPr lang="en-US" sz="1400" dirty="0" smtClean="0"/>
              <a:t>: The profiler’s HeapWalker allows browsing instances or classes holding reference to a particular instance to discover memory leaks.</a:t>
            </a:r>
          </a:p>
          <a:p>
            <a:pPr lvl="1"/>
            <a:r>
              <a:rPr lang="en-US" sz="1400" dirty="0" smtClean="0"/>
              <a:t>Heap dump: Can create, open, and browse heap dump using the profiler.</a:t>
            </a:r>
            <a:endParaRPr lang="en-US" sz="1400" dirty="0"/>
          </a:p>
          <a:p>
            <a:pPr marL="180000" lvl="1" indent="0">
              <a:buNone/>
            </a:pPr>
            <a:endParaRPr lang="en-US" sz="1400" dirty="0" smtClean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13" y="1272132"/>
            <a:ext cx="3373664" cy="273048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47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7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 Debugging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Eclipse </a:t>
            </a:r>
            <a:r>
              <a:rPr lang="en-US" sz="1600" dirty="0"/>
              <a:t>IDE debugger</a:t>
            </a:r>
            <a:r>
              <a:rPr lang="en-US" sz="1600" dirty="0" smtClean="0"/>
              <a:t>: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pPr marL="180000" lvl="1" indent="0">
              <a:buNone/>
            </a:pPr>
            <a:endParaRPr lang="en-US" sz="1400" dirty="0"/>
          </a:p>
          <a:p>
            <a:pPr marL="180000" lvl="1" indent="0">
              <a:buNone/>
            </a:pPr>
            <a:r>
              <a:rPr lang="en-US" sz="1400" dirty="0" smtClean="0"/>
              <a:t>The Eclipse IDE provides many debugging tools and view in the  Debug Perspective to help developers debug effectively and efficiently.</a:t>
            </a:r>
          </a:p>
          <a:p>
            <a:pPr marL="180000" lvl="1" indent="0">
              <a:buNone/>
            </a:pPr>
            <a:r>
              <a:rPr lang="en-US" sz="1400" dirty="0" smtClean="0"/>
              <a:t>The latest Eclipse version 4.7 (Oxygen) currently supports Java 9.</a:t>
            </a:r>
          </a:p>
          <a:p>
            <a:pPr marL="180000" lvl="1" indent="0">
              <a:buNone/>
            </a:pPr>
            <a:r>
              <a:rPr lang="en-US" sz="1400" dirty="0" smtClean="0"/>
              <a:t>The latest version </a:t>
            </a:r>
            <a:r>
              <a:rPr lang="en-US" sz="1400" dirty="0"/>
              <a:t>is available at: </a:t>
            </a:r>
            <a:r>
              <a:rPr lang="en-US" sz="1400" dirty="0">
                <a:hlinkClick r:id="rId2"/>
              </a:rPr>
              <a:t>https://www.eclipse.org/downloads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 smtClean="0"/>
          </a:p>
          <a:p>
            <a:pPr lvl="1"/>
            <a:r>
              <a:rPr lang="en-US" sz="1400" dirty="0" smtClean="0"/>
              <a:t>Analyze </a:t>
            </a:r>
            <a:r>
              <a:rPr lang="en-US" sz="1400" dirty="0"/>
              <a:t>threads: </a:t>
            </a:r>
            <a:r>
              <a:rPr lang="en-US" sz="1400" dirty="0" smtClean="0"/>
              <a:t>Use </a:t>
            </a:r>
            <a:r>
              <a:rPr lang="en-US" sz="1400" dirty="0"/>
              <a:t>breakpoints to suspend the execution of the thread at the location where breakpoint is set. Can be done in multiple threads.</a:t>
            </a:r>
          </a:p>
          <a:p>
            <a:pPr lvl="1"/>
            <a:r>
              <a:rPr lang="en-US" sz="1400" dirty="0"/>
              <a:t>Remote </a:t>
            </a:r>
            <a:r>
              <a:rPr lang="en-US" sz="1400" dirty="0" smtClean="0"/>
              <a:t>debugging: The </a:t>
            </a:r>
            <a:r>
              <a:rPr lang="en-US" sz="1400" dirty="0"/>
              <a:t>source code of the application should be available in the IDE for remote debugging</a:t>
            </a:r>
          </a:p>
          <a:p>
            <a:endParaRPr lang="en-US" dirty="0" smtClean="0"/>
          </a:p>
        </p:txBody>
      </p:sp>
      <p:pic>
        <p:nvPicPr>
          <p:cNvPr id="4098" name="Picture 2" descr="https://www.eclipse.org/community/eclipse_newsletter/2017/june/images/Launching_debugging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44" y="1212598"/>
            <a:ext cx="3939328" cy="226353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ebug 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213" y="1562170"/>
            <a:ext cx="4238060" cy="136971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81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 Debugging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IntelliJ IDEA: 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 smtClean="0"/>
          </a:p>
          <a:p>
            <a:pPr marL="180000" lvl="1" indent="0">
              <a:buNone/>
            </a:pPr>
            <a:r>
              <a:rPr lang="en-US" sz="1400" dirty="0" smtClean="0"/>
              <a:t>The IntelliJ IDEA Debug tool window becomes available when you start debugging. Output from debugging sessions for application are displayed.</a:t>
            </a:r>
          </a:p>
          <a:p>
            <a:pPr marL="180000" lvl="1" indent="0">
              <a:buNone/>
            </a:pPr>
            <a:r>
              <a:rPr lang="en-US" sz="1400" dirty="0" smtClean="0"/>
              <a:t>Java 9 is supported in the latest release of the IntelliJ IDEA, version 2017.2.</a:t>
            </a:r>
          </a:p>
          <a:p>
            <a:pPr marL="180000" lvl="1" indent="0">
              <a:buNone/>
            </a:pPr>
            <a:r>
              <a:rPr lang="en-US" sz="1400" dirty="0" smtClean="0"/>
              <a:t>The community edition can be downloaded at: </a:t>
            </a:r>
          </a:p>
          <a:p>
            <a:pPr marL="180000" lvl="1" indent="0">
              <a:buNone/>
            </a:pPr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www.jetbrains.com/idea/download/previous.html</a:t>
            </a:r>
            <a:endParaRPr lang="en-US" sz="1400" dirty="0" smtClean="0"/>
          </a:p>
          <a:p>
            <a:pPr lvl="1"/>
            <a:r>
              <a:rPr lang="en-US" sz="1400" dirty="0" smtClean="0"/>
              <a:t>Deadlock: In the dump tab of the window, deadlocks are displayed and highlighted in red.</a:t>
            </a:r>
          </a:p>
          <a:p>
            <a:pPr lvl="1"/>
            <a:r>
              <a:rPr lang="en-US" sz="1400" dirty="0" smtClean="0"/>
              <a:t>Thread dump: threads are listed and sorted starting from the most meaningful and useful thread on the top of the list, threads are displayed in gray text.</a:t>
            </a:r>
          </a:p>
          <a:p>
            <a:pPr lvl="1"/>
            <a:r>
              <a:rPr lang="en-US" sz="1400" dirty="0" smtClean="0"/>
              <a:t>Analyze threads: The Thread pane shows all threads of a process as a tree view, and allows exploring them, customizing thread view, and exporting to a file.</a:t>
            </a:r>
            <a:endParaRPr lang="en-US" sz="1400" dirty="0"/>
          </a:p>
          <a:p>
            <a:pPr lvl="1"/>
            <a:r>
              <a:rPr lang="en-US" sz="1400" dirty="0" smtClean="0"/>
              <a:t>Remote debug: To perform remote debugging, the corresponding server must be already running, the remote configuration don’t start a server.</a:t>
            </a:r>
            <a:endParaRPr lang="en-US" sz="1400" dirty="0"/>
          </a:p>
          <a:p>
            <a:pPr marL="180000" lvl="1" indent="0">
              <a:buNone/>
            </a:pPr>
            <a:endParaRPr lang="en-US" sz="1400" dirty="0" smtClean="0"/>
          </a:p>
        </p:txBody>
      </p:sp>
      <p:sp>
        <p:nvSpPr>
          <p:cNvPr id="4" name="AutoShape 2" descr="ws_debug_tool_window_asyn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4" descr="https://www.jetbrains.com/help/img/idea/2017.2/ws_debug_tool_window_async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82" y="1132989"/>
            <a:ext cx="2844756" cy="207578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291" y="1343611"/>
            <a:ext cx="4147318" cy="1249026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60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 Debugging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</a:p>
          <a:p>
            <a:pPr lvl="1"/>
            <a:r>
              <a:rPr lang="en-US" dirty="0">
                <a:hlinkClick r:id="rId2"/>
              </a:rPr>
              <a:t>https://www.eclipse.org/mat</a:t>
            </a:r>
            <a:r>
              <a:rPr lang="en-US" dirty="0" smtClean="0">
                <a:hlinkClick r:id="rId2"/>
              </a:rPr>
              <a:t>/</a:t>
            </a:r>
          </a:p>
          <a:p>
            <a:pPr lvl="1"/>
            <a:r>
              <a:rPr lang="en-US" dirty="0">
                <a:hlinkClick r:id="rId2"/>
              </a:rPr>
              <a:t>http://help.eclipse.org/oxygen/index.jsp?topic=%2Forg.eclipse.mat.ui.help%2Fwelcome.html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visualvm.github.io/features.html</a:t>
            </a:r>
          </a:p>
          <a:p>
            <a:pPr lvl="1"/>
            <a:r>
              <a:rPr lang="en-US" dirty="0" smtClean="0">
                <a:hlinkClick r:id="rId2"/>
              </a:rPr>
              <a:t>http://visualvm.github.io/relnotes.html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http://marxsoftware.blogspot.jp/2017/06/jhsdb-jdk9.html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docs.oracle.com/javase/9/tools/tools-and-command-reference.htm#JSWOR596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https://netbeans.org/features/java/debugger.html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www.eclipse.org/community/eclipse_newsletter/2017/june/article1.php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www.jetbrains.com/help/idea/debug-tool-window.html</a:t>
            </a:r>
            <a:endParaRPr lang="en-US" dirty="0" smtClean="0"/>
          </a:p>
          <a:p>
            <a:pPr lvl="1"/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www.jetbrains.com/help/idea/working-with-server-run-debug-configurations.html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859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Glossary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203276197"/>
              </p:ext>
            </p:extLst>
          </p:nvPr>
        </p:nvGraphicFramePr>
        <p:xfrm>
          <a:off x="179513" y="836613"/>
          <a:ext cx="8757453" cy="4597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2013"/>
                <a:gridCol w="6745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Term</a:t>
                      </a:r>
                      <a:endParaRPr lang="en-US" sz="14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Monitor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Mechanism that</a:t>
                      </a:r>
                      <a:r>
                        <a:rPr lang="en-US" sz="1400" b="0" baseline="0" dirty="0" smtClean="0"/>
                        <a:t> ensures only one thread can execute a given section(s) of code at any given time.</a:t>
                      </a:r>
                      <a:endParaRPr lang="en-US" sz="1400" b="0" dirty="0"/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Contended Monitor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it</a:t>
                      </a:r>
                      <a:r>
                        <a:rPr lang="en-US" sz="1400" b="0" baseline="0" dirty="0" smtClean="0"/>
                        <a:t> is when the synchronized block is called by many threads</a:t>
                      </a:r>
                      <a:endParaRPr lang="en-US" sz="1400" b="0" dirty="0"/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751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History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765951494"/>
              </p:ext>
            </p:extLst>
          </p:nvPr>
        </p:nvGraphicFramePr>
        <p:xfrm>
          <a:off x="179389" y="836613"/>
          <a:ext cx="8784125" cy="5623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07539"/>
                <a:gridCol w="1155940"/>
                <a:gridCol w="1397479"/>
                <a:gridCol w="1174623"/>
                <a:gridCol w="41485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Version</a:t>
                      </a:r>
                    </a:p>
                    <a:p>
                      <a:pPr algn="ctr"/>
                      <a:r>
                        <a:rPr lang="en-US" sz="1400" b="1" dirty="0" smtClean="0"/>
                        <a:t>Number</a:t>
                      </a:r>
                      <a:endParaRPr lang="en-US" sz="14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Date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Author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Reviewer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Description</a:t>
                      </a:r>
                      <a:endParaRPr lang="en-US" sz="1400" b="0" dirty="0"/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00.01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2017/11/22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NSP-arriesgado.ap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Initial Creation</a:t>
                      </a:r>
                      <a:endParaRPr lang="en-US" sz="1400" b="0" dirty="0"/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00.02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2017/12/01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NSP-</a:t>
                      </a:r>
                      <a:r>
                        <a:rPr lang="en-US" sz="1400" dirty="0" err="1" smtClean="0"/>
                        <a:t>arriesgado.ap</a:t>
                      </a:r>
                      <a:endParaRPr lang="en-US" sz="1400" b="0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Review</a:t>
                      </a:r>
                      <a:r>
                        <a:rPr lang="en-US" sz="1400" b="0" baseline="0" dirty="0" smtClean="0"/>
                        <a:t> comment updates</a:t>
                      </a:r>
                      <a:endParaRPr lang="en-US" sz="1400" b="0" dirty="0" smtClean="0"/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00.03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2017/12/07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NSP-</a:t>
                      </a:r>
                      <a:r>
                        <a:rPr lang="en-US" sz="1400" dirty="0" err="1" smtClean="0"/>
                        <a:t>arriesgado.ap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Additional:</a:t>
                      </a:r>
                    </a:p>
                    <a:p>
                      <a:pPr algn="l"/>
                      <a:r>
                        <a:rPr lang="en-US" sz="1400" b="0" dirty="0" smtClean="0"/>
                        <a:t>-Section 2 example details</a:t>
                      </a:r>
                    </a:p>
                    <a:p>
                      <a:pPr algn="l"/>
                      <a:r>
                        <a:rPr lang="en-US" sz="1400" b="0" dirty="0" smtClean="0"/>
                        <a:t>-Section 3 download links</a:t>
                      </a:r>
                      <a:endParaRPr lang="en-US" sz="1400" b="0" dirty="0"/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7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41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337364"/>
            <a:ext cx="7344000" cy="775015"/>
          </a:xfrm>
        </p:spPr>
        <p:txBody>
          <a:bodyPr/>
          <a:lstStyle/>
          <a:p>
            <a:r>
              <a:rPr lang="en-US" altLang="ja-JP" dirty="0" smtClean="0"/>
              <a:t>Java </a:t>
            </a:r>
            <a:r>
              <a:rPr lang="en-US" altLang="ja-JP" dirty="0"/>
              <a:t>9</a:t>
            </a:r>
            <a:br>
              <a:rPr lang="en-US" altLang="ja-JP" dirty="0"/>
            </a:br>
            <a:r>
              <a:rPr lang="en-US" altLang="ja-JP" dirty="0"/>
              <a:t>Lambda, Performance, Debugging Tools</a:t>
            </a:r>
            <a:endParaRPr kumimoji="1" lang="ja-JP" altLang="en-US" dirty="0"/>
          </a:p>
        </p:txBody>
      </p:sp>
      <p:sp>
        <p:nvSpPr>
          <p:cNvPr id="5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1629197" y="1379064"/>
            <a:ext cx="7344000" cy="511200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kumimoji="1" lang="ja-JP" altLang="en-US" sz="2000" dirty="0" smtClean="0"/>
              <a:t>１</a:t>
            </a:r>
            <a:r>
              <a:rPr kumimoji="1" lang="en-US" altLang="ja-JP" sz="2000" dirty="0" smtClean="0"/>
              <a:t>. Lambda Expressions Updates</a:t>
            </a:r>
          </a:p>
          <a:p>
            <a:pPr>
              <a:spcBef>
                <a:spcPts val="400"/>
              </a:spcBef>
            </a:pPr>
            <a:r>
              <a:rPr lang="en-US" altLang="ja-JP" sz="2000" dirty="0" smtClean="0"/>
              <a:t> </a:t>
            </a:r>
            <a:r>
              <a:rPr lang="en-US" altLang="ja-JP" sz="2000" dirty="0"/>
              <a:t>2. </a:t>
            </a:r>
            <a:r>
              <a:rPr lang="en-US" altLang="ja-JP" sz="2000" dirty="0" smtClean="0"/>
              <a:t>Performance Comparison</a:t>
            </a:r>
          </a:p>
          <a:p>
            <a:pPr>
              <a:spcBef>
                <a:spcPts val="400"/>
              </a:spcBef>
            </a:pPr>
            <a:r>
              <a:rPr lang="en-US" altLang="ja-JP" sz="2000" dirty="0" smtClean="0"/>
              <a:t> 3. Debugging Tools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00264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9388" y="2983517"/>
            <a:ext cx="8784000" cy="528794"/>
          </a:xfrm>
        </p:spPr>
        <p:txBody>
          <a:bodyPr/>
          <a:lstStyle/>
          <a:p>
            <a:r>
              <a:rPr lang="ja-JP" altLang="en-US" sz="3200" dirty="0" smtClean="0"/>
              <a:t>１</a:t>
            </a:r>
            <a:r>
              <a:rPr lang="en-US" altLang="ja-JP" sz="3200" dirty="0" smtClean="0"/>
              <a:t>. </a:t>
            </a:r>
            <a:r>
              <a:rPr lang="en-US" altLang="ja-JP" sz="3200" dirty="0"/>
              <a:t>Lambda Expressions </a:t>
            </a:r>
            <a:r>
              <a:rPr lang="en-US" altLang="ja-JP" sz="3200" dirty="0" smtClean="0"/>
              <a:t>Updates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79388" y="3852000"/>
            <a:ext cx="7200900" cy="40011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１</a:t>
            </a:r>
            <a:r>
              <a:rPr lang="en-US" altLang="ja-JP" dirty="0"/>
              <a:t>. Lambda Expressions </a:t>
            </a:r>
            <a:r>
              <a:rPr lang="en-US" altLang="ja-JP" dirty="0" smtClean="0"/>
              <a:t>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Java 9 release notes does not include any language updates for the Lambda Expressions.</a:t>
            </a:r>
          </a:p>
          <a:p>
            <a:pPr lvl="1"/>
            <a:r>
              <a:rPr lang="en-US" dirty="0" smtClean="0"/>
              <a:t>Repository of the lambda prototype</a:t>
            </a:r>
            <a:endParaRPr lang="en-US" sz="16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hlinkClick r:id="rId2"/>
              </a:rPr>
              <a:t>http://hg.openjdk.java.net/lambda</a:t>
            </a:r>
            <a:endParaRPr lang="en-US" dirty="0" smtClean="0"/>
          </a:p>
          <a:p>
            <a:pPr lvl="1"/>
            <a:r>
              <a:rPr lang="en-US" dirty="0" smtClean="0"/>
              <a:t>Java </a:t>
            </a:r>
            <a:r>
              <a:rPr lang="en-US" dirty="0"/>
              <a:t>9 Language updates </a:t>
            </a:r>
            <a:r>
              <a:rPr lang="en-US" dirty="0" smtClean="0"/>
              <a:t>documentation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hlinkClick r:id="rId3"/>
              </a:rPr>
              <a:t>https://docs.oracle.com/javase/9/language/toc.htm</a:t>
            </a:r>
            <a:endParaRPr lang="en-US" dirty="0"/>
          </a:p>
          <a:p>
            <a:pPr lvl="1"/>
            <a:r>
              <a:rPr lang="en-US" dirty="0" smtClean="0"/>
              <a:t>OpenJDK Project for Lambda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http://openjdk.java.net/projects/lambda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pPr lvl="1"/>
            <a:r>
              <a:rPr lang="en-US" dirty="0" smtClean="0"/>
              <a:t>No difference in Java language and VM specifications in Java 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Java 8: </a:t>
            </a:r>
            <a:r>
              <a:rPr lang="en-US" dirty="0" smtClean="0">
                <a:hlinkClick r:id="rId5"/>
              </a:rPr>
              <a:t>https://docs.oracle.com/javase/specs/jls/se8/html/jls-15.html#jls-15.27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Java 9: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docs.oracle.com/javase/specs/jls/se9/html/jls-15.html#jls-15.27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814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9388" y="2983517"/>
            <a:ext cx="8784000" cy="528794"/>
          </a:xfrm>
        </p:spPr>
        <p:txBody>
          <a:bodyPr/>
          <a:lstStyle/>
          <a:p>
            <a:r>
              <a:rPr lang="en-US" altLang="ja-JP" sz="3200" dirty="0"/>
              <a:t>2. Performance Comparison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79388" y="3852000"/>
            <a:ext cx="7200900" cy="40011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7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 Performance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sz="1400" dirty="0" smtClean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3234318"/>
              </p:ext>
            </p:extLst>
          </p:nvPr>
        </p:nvGraphicFramePr>
        <p:xfrm>
          <a:off x="179388" y="841829"/>
          <a:ext cx="8819469" cy="584543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02669"/>
                <a:gridCol w="2510972"/>
                <a:gridCol w="4905828"/>
              </a:tblGrid>
              <a:tr h="449942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Details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Results</a:t>
                      </a:r>
                      <a:endParaRPr lang="en-US" sz="1400" b="0" dirty="0"/>
                    </a:p>
                  </a:txBody>
                  <a:tcPr marL="45720" marR="45720" anchor="ctr"/>
                </a:tc>
              </a:tr>
              <a:tr h="58577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HTTP</a:t>
                      </a:r>
                      <a:r>
                        <a:rPr lang="en-US" sz="1400" b="0" baseline="0" dirty="0" smtClean="0"/>
                        <a:t> 2.0 </a:t>
                      </a:r>
                      <a:r>
                        <a:rPr lang="en-US" sz="1400" b="0" dirty="0" smtClean="0"/>
                        <a:t>Speed</a:t>
                      </a:r>
                      <a:r>
                        <a:rPr lang="en-US" sz="1400" b="0" baseline="0" dirty="0" smtClean="0"/>
                        <a:t> performance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HTTP</a:t>
                      </a:r>
                      <a:r>
                        <a:rPr lang="en-US" sz="1400" b="0" baseline="0" dirty="0" smtClean="0"/>
                        <a:t> 2.0 vs HTTP 1.1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HTTP</a:t>
                      </a:r>
                      <a:r>
                        <a:rPr lang="en-US" sz="1400" b="0" baseline="0" dirty="0" smtClean="0"/>
                        <a:t> 2.0 provides greater speed ranging from 11.81% to 47.7%</a:t>
                      </a:r>
                      <a:endParaRPr lang="en-US" sz="1400" b="0" dirty="0"/>
                    </a:p>
                  </a:txBody>
                  <a:tcPr marL="45720" marR="45720" anchor="ctr"/>
                </a:tc>
              </a:tr>
              <a:tr h="41923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Compact</a:t>
                      </a:r>
                      <a:r>
                        <a:rPr lang="en-US" sz="1400" b="0" baseline="0" dirty="0" smtClean="0"/>
                        <a:t> Strings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Surface level test:</a:t>
                      </a:r>
                    </a:p>
                    <a:p>
                      <a:pPr algn="l"/>
                      <a:r>
                        <a:rPr lang="en-US" sz="1400" b="0" dirty="0" smtClean="0"/>
                        <a:t>Difference between enabling and disabling Java 9 compact strings</a:t>
                      </a:r>
                    </a:p>
                    <a:p>
                      <a:pPr algn="l"/>
                      <a:endParaRPr lang="en-US" sz="1400" b="0" baseline="0" dirty="0" smtClean="0"/>
                    </a:p>
                    <a:p>
                      <a:pPr algn="l"/>
                      <a:r>
                        <a:rPr lang="en-US" sz="1400" b="0" baseline="0" dirty="0" smtClean="0"/>
                        <a:t>Create 10 million string and appending</a:t>
                      </a:r>
                    </a:p>
                    <a:p>
                      <a:pPr algn="l"/>
                      <a:endParaRPr lang="en-US" sz="1400" b="0" baseline="0" dirty="0" smtClean="0"/>
                    </a:p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Enabled: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  10M</a:t>
                      </a:r>
                      <a:r>
                        <a:rPr kumimoji="1"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dirty="0" smtClean="0"/>
                        <a:t>strings generated in 854</a:t>
                      </a:r>
                      <a:r>
                        <a:rPr kumimoji="1"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dirty="0" smtClean="0"/>
                        <a:t>ms.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  string of length 488895 created</a:t>
                      </a:r>
                      <a:r>
                        <a:rPr kumimoji="1"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dirty="0" smtClean="0"/>
                        <a:t>in 5130</a:t>
                      </a:r>
                      <a:r>
                        <a:rPr kumimoji="1"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dirty="0" smtClean="0"/>
                        <a:t>ms.</a:t>
                      </a:r>
                      <a:r>
                        <a:rPr lang="en-US" sz="1400" b="0" dirty="0" smtClean="0"/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Disabled:</a:t>
                      </a:r>
                      <a:r>
                        <a:rPr lang="en-US" sz="1400" b="0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  10M</a:t>
                      </a:r>
                      <a:r>
                        <a:rPr kumimoji="1"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dirty="0" smtClean="0"/>
                        <a:t>strings generated in 936</a:t>
                      </a:r>
                      <a:r>
                        <a:rPr kumimoji="1"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dirty="0" smtClean="0"/>
                        <a:t>ms.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  string of length 488895 created</a:t>
                      </a:r>
                      <a:r>
                        <a:rPr kumimoji="1"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dirty="0" smtClean="0"/>
                        <a:t>in 9727</a:t>
                      </a:r>
                      <a:r>
                        <a:rPr kumimoji="1"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dirty="0" err="1" smtClean="0"/>
                        <a:t>ms</a:t>
                      </a:r>
                      <a:r>
                        <a:rPr lang="en-US" sz="1400" dirty="0" err="1" smtClean="0"/>
                        <a:t>.</a:t>
                      </a:r>
                      <a:endParaRPr 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There is a 47.26% improvement</a:t>
                      </a:r>
                      <a:r>
                        <a:rPr lang="en-US" sz="1400" b="0" baseline="0" dirty="0" smtClean="0"/>
                        <a:t> when compact string is enabled.</a:t>
                      </a:r>
                      <a:endParaRPr lang="en-US" sz="1400" b="0" dirty="0" smtClean="0"/>
                    </a:p>
                  </a:txBody>
                  <a:tcPr marL="45720" marR="45720" anchor="ctr"/>
                </a:tc>
              </a:tr>
              <a:tr h="41923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Contended monitor</a:t>
                      </a:r>
                      <a:r>
                        <a:rPr lang="en-US" sz="1400" b="0" baseline="0" dirty="0" smtClean="0"/>
                        <a:t> performance</a:t>
                      </a:r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One method call for a contended monitor at different threads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JDK 8: needs 2580ns for 16 threads</a:t>
                      </a:r>
                    </a:p>
                    <a:p>
                      <a:pPr algn="l"/>
                      <a:r>
                        <a:rPr lang="en-US" sz="1400" b="0" dirty="0" smtClean="0"/>
                        <a:t>JDK</a:t>
                      </a:r>
                      <a:r>
                        <a:rPr lang="en-US" sz="1400" b="0" baseline="0" dirty="0" smtClean="0"/>
                        <a:t> 9: needs 1655ns for 16 threads – improved by more than 60%</a:t>
                      </a:r>
                      <a:endParaRPr lang="en-US" sz="1400" b="0" dirty="0"/>
                    </a:p>
                  </a:txBody>
                  <a:tcPr marL="45720" marR="45720" anchor="ctr"/>
                </a:tc>
              </a:tr>
              <a:tr h="419233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</a:tr>
              <a:tr h="419233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</a:tr>
              <a:tr h="419233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</a:tr>
              <a:tr h="419233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marL="45720" marR="457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9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Performance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Compact Strings</a:t>
            </a:r>
          </a:p>
          <a:p>
            <a:pPr marL="0" indent="0">
              <a:buNone/>
            </a:pPr>
            <a:r>
              <a:rPr lang="en-US" sz="1400" dirty="0" smtClean="0"/>
              <a:t>In Java 8 and other previous versions, </a:t>
            </a:r>
            <a:r>
              <a:rPr lang="en-US" sz="1400" i="1" dirty="0" smtClean="0"/>
              <a:t>String</a:t>
            </a:r>
            <a:r>
              <a:rPr lang="en-US" sz="1400" dirty="0" smtClean="0"/>
              <a:t> is represented as </a:t>
            </a:r>
            <a:r>
              <a:rPr lang="en-US" sz="1400" i="1" dirty="0" smtClean="0"/>
              <a:t>char[]</a:t>
            </a:r>
            <a:r>
              <a:rPr lang="en-US" sz="1400" dirty="0" smtClean="0"/>
              <a:t> array, wherein each </a:t>
            </a:r>
            <a:r>
              <a:rPr lang="en-US" sz="1400" i="1" dirty="0" smtClean="0"/>
              <a:t>char</a:t>
            </a:r>
            <a:r>
              <a:rPr lang="en-US" sz="1400" dirty="0" smtClean="0"/>
              <a:t> takes up 2 bytes of memory.</a:t>
            </a:r>
          </a:p>
          <a:p>
            <a:pPr marL="0" indent="0">
              <a:buNone/>
            </a:pPr>
            <a:r>
              <a:rPr lang="en-US" sz="1400" dirty="0" smtClean="0"/>
              <a:t>However in Java 9, </a:t>
            </a:r>
            <a:r>
              <a:rPr lang="en-US" sz="1400" i="1" dirty="0" smtClean="0"/>
              <a:t>String</a:t>
            </a:r>
            <a:r>
              <a:rPr lang="en-US" sz="1400" dirty="0" smtClean="0"/>
              <a:t> is now stored in </a:t>
            </a:r>
            <a:r>
              <a:rPr lang="en-US" sz="1400" i="1" dirty="0" smtClean="0"/>
              <a:t>byte[]</a:t>
            </a:r>
            <a:r>
              <a:rPr lang="en-US" sz="1400" dirty="0" smtClean="0"/>
              <a:t> instead of </a:t>
            </a:r>
            <a:r>
              <a:rPr lang="en-US" sz="1400" i="1" dirty="0" smtClean="0"/>
              <a:t>char[]</a:t>
            </a:r>
            <a:r>
              <a:rPr lang="en-US" sz="1400" dirty="0" smtClean="0"/>
              <a:t>. Strings are stored depending on the type of characters:</a:t>
            </a:r>
          </a:p>
          <a:p>
            <a:pPr lvl="1"/>
            <a:r>
              <a:rPr lang="en-US" sz="1400" dirty="0" smtClean="0"/>
              <a:t>Strings containing Unicode characters: </a:t>
            </a:r>
          </a:p>
          <a:p>
            <a:pPr marL="360000" lvl="2" indent="0">
              <a:buNone/>
            </a:pPr>
            <a:r>
              <a:rPr lang="en-US" dirty="0" smtClean="0"/>
              <a:t>2 bytes are allocated for each character, same as in Java 8 and previous versions.</a:t>
            </a:r>
          </a:p>
          <a:p>
            <a:pPr lvl="1"/>
            <a:r>
              <a:rPr lang="en-US" sz="1400" dirty="0" smtClean="0"/>
              <a:t>Strings containing only Latin characters: </a:t>
            </a:r>
          </a:p>
          <a:p>
            <a:pPr marL="360000" lvl="2" indent="0">
              <a:buNone/>
            </a:pPr>
            <a:r>
              <a:rPr lang="en-US" dirty="0" smtClean="0"/>
              <a:t>1 byte is allocated for each character, thus saving memory.</a:t>
            </a:r>
            <a:endParaRPr lang="en-US" sz="900" dirty="0"/>
          </a:p>
          <a:p>
            <a:pPr marL="3827463" lvl="1" indent="0">
              <a:buNone/>
            </a:pPr>
            <a:endParaRPr lang="en-US" sz="900" dirty="0"/>
          </a:p>
          <a:p>
            <a:pPr marL="3154363" lvl="1" indent="0">
              <a:buNone/>
            </a:pPr>
            <a:r>
              <a:rPr lang="en-US" sz="1200" dirty="0" smtClean="0"/>
              <a:t>*For Unicode characters “</a:t>
            </a:r>
            <a:r>
              <a:rPr lang="el-GR" sz="1200" dirty="0"/>
              <a:t>α</a:t>
            </a:r>
            <a:r>
              <a:rPr lang="en-US" sz="1200" dirty="0" smtClean="0"/>
              <a:t>”, “</a:t>
            </a:r>
            <a:r>
              <a:rPr lang="el-GR" sz="1200" dirty="0"/>
              <a:t>β</a:t>
            </a:r>
            <a:r>
              <a:rPr lang="en-US" sz="1200" dirty="0" smtClean="0"/>
              <a:t>”, and “</a:t>
            </a:r>
            <a:r>
              <a:rPr lang="el-GR" sz="1200" dirty="0"/>
              <a:t>γ</a:t>
            </a:r>
            <a:r>
              <a:rPr lang="en-US" sz="1200" dirty="0" smtClean="0"/>
              <a:t>”, both bytes are allocated for each character. This is true to both Java 9 and other versions.</a:t>
            </a:r>
          </a:p>
          <a:p>
            <a:pPr marL="3154363" lvl="1" indent="0">
              <a:buNone/>
            </a:pPr>
            <a:r>
              <a:rPr lang="en-US" sz="1200" dirty="0" smtClean="0"/>
              <a:t>*In Java 8 and previous versions, Latin characters “a”, “b”, and “c” are handled so that the  first bytes allocated for each characters are filled with zeros, making it effective unused.</a:t>
            </a:r>
          </a:p>
          <a:p>
            <a:pPr marL="3154363" lvl="1" indent="0">
              <a:buNone/>
            </a:pPr>
            <a:r>
              <a:rPr lang="en-US" sz="1200" dirty="0" smtClean="0"/>
              <a:t>*In Java 9, </a:t>
            </a:r>
            <a:r>
              <a:rPr lang="en-US" sz="1200" dirty="0"/>
              <a:t>Latin characters “a”, “b”, and “c</a:t>
            </a:r>
            <a:r>
              <a:rPr lang="en-US" sz="1200" dirty="0" smtClean="0"/>
              <a:t>” are each allocated in a single byte. This reduces memory footprint and improves allocation rate.</a:t>
            </a:r>
          </a:p>
          <a:p>
            <a:pPr marL="347663" lvl="1" indent="0">
              <a:buNone/>
            </a:pPr>
            <a:endParaRPr lang="en-US" sz="900" dirty="0" smtClean="0"/>
          </a:p>
          <a:p>
            <a:pPr marL="347663" lvl="1" indent="0">
              <a:buNone/>
            </a:pPr>
            <a:r>
              <a:rPr lang="en-US" sz="1200" dirty="0" smtClean="0"/>
              <a:t>Characters </a:t>
            </a:r>
            <a:r>
              <a:rPr lang="en-US" sz="1200" dirty="0"/>
              <a:t>and </a:t>
            </a:r>
            <a:r>
              <a:rPr lang="en-US" sz="1200" dirty="0" smtClean="0"/>
              <a:t>values used as examples:</a:t>
            </a:r>
            <a:endParaRPr lang="en-US" sz="1200" dirty="0"/>
          </a:p>
          <a:p>
            <a:pPr marL="347663" lvl="1" indent="0">
              <a:buNone/>
            </a:pPr>
            <a:r>
              <a:rPr lang="en-US" sz="1200" dirty="0"/>
              <a:t> </a:t>
            </a:r>
            <a:r>
              <a:rPr lang="el-GR" sz="1200" dirty="0"/>
              <a:t>α</a:t>
            </a:r>
            <a:r>
              <a:rPr lang="en-US" sz="1200" dirty="0"/>
              <a:t> = \u03b1	a = \u0061</a:t>
            </a:r>
          </a:p>
          <a:p>
            <a:pPr marL="347663" lvl="1" indent="0">
              <a:buNone/>
            </a:pPr>
            <a:r>
              <a:rPr lang="en-US" sz="1200" dirty="0"/>
              <a:t> </a:t>
            </a:r>
            <a:r>
              <a:rPr lang="el-GR" sz="1200" dirty="0"/>
              <a:t>β</a:t>
            </a:r>
            <a:r>
              <a:rPr lang="en-US" sz="1200" dirty="0"/>
              <a:t> = \u03b2	b = \u0062</a:t>
            </a:r>
          </a:p>
          <a:p>
            <a:pPr marL="347663" lvl="1" indent="0">
              <a:buNone/>
            </a:pPr>
            <a:r>
              <a:rPr lang="en-US" sz="1200" dirty="0"/>
              <a:t> </a:t>
            </a:r>
            <a:r>
              <a:rPr lang="el-GR" sz="1200" dirty="0"/>
              <a:t>γ</a:t>
            </a:r>
            <a:r>
              <a:rPr lang="en-US" sz="1200" dirty="0"/>
              <a:t> = \u03b2	c = \u0063</a:t>
            </a:r>
          </a:p>
          <a:p>
            <a:pPr marL="182563" lvl="1" indent="0">
              <a:buNone/>
            </a:pPr>
            <a:endParaRPr lang="en-US" sz="1200" dirty="0"/>
          </a:p>
        </p:txBody>
      </p:sp>
      <p:pic>
        <p:nvPicPr>
          <p:cNvPr id="1026" name="Picture 2" descr="https://media.licdn.com/mpr/mpr/AAEAAQAAAAAAAA3oAAAAJDg0NjMyOTlkLWVlMWEtNDIzOS04ZjAyLTdhMjIyMTAwMzMz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59" y="3446256"/>
            <a:ext cx="2823902" cy="163729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23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 Performance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Contended </a:t>
            </a:r>
            <a:r>
              <a:rPr lang="en-US" dirty="0"/>
              <a:t>monitor </a:t>
            </a:r>
            <a:r>
              <a:rPr lang="en-US" dirty="0" smtClean="0"/>
              <a:t>performance:</a:t>
            </a:r>
          </a:p>
          <a:p>
            <a:pPr marL="180000" lvl="1" indent="0">
              <a:buNone/>
            </a:pPr>
            <a:r>
              <a:rPr lang="en-US" dirty="0" smtClean="0"/>
              <a:t>The figures below, shows the performance of JDK versions for threads accessing the same monitor. The lower the time for one method call means better performance.</a:t>
            </a:r>
            <a:endParaRPr lang="en-US" dirty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pPr marL="0" lvl="1" indent="0">
              <a:buNone/>
            </a:pPr>
            <a:endParaRPr lang="en-US" sz="1400" dirty="0" smtClean="0"/>
          </a:p>
          <a:p>
            <a:pPr marL="0" lvl="1" indent="0">
              <a:buNone/>
            </a:pPr>
            <a:r>
              <a:rPr lang="en-US" sz="1200" dirty="0" smtClean="0"/>
              <a:t>*All graph details are results from the same environment.</a:t>
            </a:r>
          </a:p>
        </p:txBody>
      </p:sp>
      <p:pic>
        <p:nvPicPr>
          <p:cNvPr id="1026" name="Picture 2" descr="http://vmlens.com/WordPress_01/wp-content/uploads/2016/08/jdk8_vs_jdk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11" y="1933103"/>
            <a:ext cx="3576582" cy="268243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vmlens.com/WordPress_01/wp-content/uploads/2016/08/per_jdk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607" y="1933103"/>
            <a:ext cx="3576582" cy="268243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9810" y="4735281"/>
            <a:ext cx="4166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 the number of thread count increases, the time needed for one method call in JDK 8 is greater than the time needed for one method call in JDK 9.</a:t>
            </a:r>
            <a:endParaRPr lang="en-US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809662" y="4735281"/>
            <a:ext cx="4166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 8 threads accessing the same monitor, JDK 9 has the lowest time needed for one method call, while a much higher time is needed for the previous JDK versions.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513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012A9F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27673</TotalTime>
  <Words>2068</Words>
  <Application>Microsoft Office PowerPoint</Application>
  <PresentationFormat>On-screen Show (4:3)</PresentationFormat>
  <Paragraphs>312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NEC_standard4_3</vt:lpstr>
      <vt:lpstr>JAVA 9 Lambda, Performance, Debugging Tools</vt:lpstr>
      <vt:lpstr>PowerPoint Presentation</vt:lpstr>
      <vt:lpstr>Java 9 Lambda, Performance, Debugging Tools</vt:lpstr>
      <vt:lpstr>１. Lambda Expressions Updates</vt:lpstr>
      <vt:lpstr>１. Lambda Expressions Updates</vt:lpstr>
      <vt:lpstr>2. Performance Comparison</vt:lpstr>
      <vt:lpstr>2. Performance Comparison</vt:lpstr>
      <vt:lpstr>2. Performance Comparison</vt:lpstr>
      <vt:lpstr>2. Performance Comparison</vt:lpstr>
      <vt:lpstr>2. Performance Comparison</vt:lpstr>
      <vt:lpstr>3. Debugging Tools</vt:lpstr>
      <vt:lpstr>3. Debugging Tools</vt:lpstr>
      <vt:lpstr>3. Debugging Tools</vt:lpstr>
      <vt:lpstr>3. Debugging Tools</vt:lpstr>
      <vt:lpstr>3. Debugging Tools</vt:lpstr>
      <vt:lpstr>3. Debugging Tools</vt:lpstr>
      <vt:lpstr>3. Debugging Tools</vt:lpstr>
      <vt:lpstr>3. Debugging Tools</vt:lpstr>
      <vt:lpstr>3. Debugging Tools</vt:lpstr>
      <vt:lpstr>3. Debugging Tools</vt:lpstr>
      <vt:lpstr>3. Debugging Tools</vt:lpstr>
      <vt:lpstr>3. Debugging Tools</vt:lpstr>
      <vt:lpstr>Glossary</vt:lpstr>
      <vt:lpstr>Revision History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fukushima</dc:creator>
  <cp:lastModifiedBy>arriesgado.ap</cp:lastModifiedBy>
  <cp:revision>1938</cp:revision>
  <cp:lastPrinted>2015-07-24T05:15:14Z</cp:lastPrinted>
  <dcterms:created xsi:type="dcterms:W3CDTF">2015-04-16T03:28:40Z</dcterms:created>
  <dcterms:modified xsi:type="dcterms:W3CDTF">2017-12-08T12:45:43Z</dcterms:modified>
</cp:coreProperties>
</file>