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705" r:id="rId1"/>
  </p:sldMasterIdLst>
  <p:notesMasterIdLst>
    <p:notesMasterId r:id="rId32"/>
  </p:notesMasterIdLst>
  <p:handoutMasterIdLst>
    <p:handoutMasterId r:id="rId33"/>
  </p:handoutMasterIdLst>
  <p:sldIdLst>
    <p:sldId id="262" r:id="rId2"/>
    <p:sldId id="268" r:id="rId3"/>
    <p:sldId id="263" r:id="rId4"/>
    <p:sldId id="264" r:id="rId5"/>
    <p:sldId id="285" r:id="rId6"/>
    <p:sldId id="276" r:id="rId7"/>
    <p:sldId id="297" r:id="rId8"/>
    <p:sldId id="321" r:id="rId9"/>
    <p:sldId id="322" r:id="rId10"/>
    <p:sldId id="323" r:id="rId11"/>
    <p:sldId id="324" r:id="rId12"/>
    <p:sldId id="325" r:id="rId13"/>
    <p:sldId id="326" r:id="rId14"/>
    <p:sldId id="327" r:id="rId15"/>
    <p:sldId id="313" r:id="rId16"/>
    <p:sldId id="295" r:id="rId17"/>
    <p:sldId id="309" r:id="rId18"/>
    <p:sldId id="307" r:id="rId19"/>
    <p:sldId id="296" r:id="rId20"/>
    <p:sldId id="311" r:id="rId21"/>
    <p:sldId id="315" r:id="rId22"/>
    <p:sldId id="316" r:id="rId23"/>
    <p:sldId id="317" r:id="rId24"/>
    <p:sldId id="318" r:id="rId25"/>
    <p:sldId id="319" r:id="rId26"/>
    <p:sldId id="320" r:id="rId27"/>
    <p:sldId id="328" r:id="rId28"/>
    <p:sldId id="329" r:id="rId29"/>
    <p:sldId id="330" r:id="rId30"/>
    <p:sldId id="266" r:id="rId31"/>
  </p:sldIdLst>
  <p:sldSz cx="9144000" cy="6858000" type="screen4x3"/>
  <p:notesSz cx="6807200" cy="9939338"/>
  <p:kinsoku lang="ja-JP" invalStChars="、。，．・：；？！゛゜ヽヾゝゞ々ー’”）〕］｝〉》」』】°‰′″℃￠％ぁぃぅぇぉっゃゅょゎァィゥェォッャュョヮヵヶ!%),.:;?]}｡｣､･ｧｨｩｪｫｬｭｮｯｰﾞﾟ" invalEndChars="‘“（〔［｛〈《「『【￥＄$([\{｢￡"/>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 id="{3B87605F-6347-4350-B173-1EE1CBAA3787}">
          <p14:sldIdLst>
            <p14:sldId id="262"/>
          </p14:sldIdLst>
        </p14:section>
        <p14:section name="Brand Statement" id="{E9B22BFF-877C-4AA1-9323-19B679BF99B1}">
          <p14:sldIdLst>
            <p14:sldId id="268"/>
          </p14:sldIdLst>
        </p14:section>
        <p14:section name="Table of Contents" id="{0B1E2898-31BC-42F3-A5A5-141726087CC7}">
          <p14:sldIdLst>
            <p14:sldId id="263"/>
          </p14:sldIdLst>
        </p14:section>
        <p14:section name="Body" id="{18FAE958-DF6E-4AAC-835E-E68BDECA82A9}">
          <p14:sldIdLst>
            <p14:sldId id="264"/>
            <p14:sldId id="285"/>
            <p14:sldId id="276"/>
            <p14:sldId id="297"/>
            <p14:sldId id="321"/>
            <p14:sldId id="322"/>
            <p14:sldId id="323"/>
            <p14:sldId id="324"/>
            <p14:sldId id="325"/>
            <p14:sldId id="326"/>
            <p14:sldId id="327"/>
            <p14:sldId id="313"/>
            <p14:sldId id="295"/>
            <p14:sldId id="309"/>
            <p14:sldId id="307"/>
            <p14:sldId id="296"/>
            <p14:sldId id="311"/>
            <p14:sldId id="315"/>
            <p14:sldId id="316"/>
            <p14:sldId id="317"/>
            <p14:sldId id="318"/>
            <p14:sldId id="319"/>
            <p14:sldId id="320"/>
            <p14:sldId id="328"/>
            <p14:sldId id="329"/>
            <p14:sldId id="330"/>
          </p14:sldIdLst>
        </p14:section>
        <p14:section name="Corporate Mark" id="{043BD1DC-881F-4DDA-BE71-3D4C881D9A5E}">
          <p14:sldIdLst>
            <p14:sldId id="266"/>
          </p14:sldIdLst>
        </p14:section>
      </p14:sectionLst>
    </p:ext>
    <p:ext uri="{EFAFB233-063F-42B5-8137-9DF3F51BA10A}">
      <p15:sldGuideLst xmlns="" xmlns:p15="http://schemas.microsoft.com/office/powerpoint/2012/main">
        <p15:guide id="1" orient="horz" pos="527">
          <p15:clr>
            <a:srgbClr val="A4A3A4"/>
          </p15:clr>
        </p15:guide>
        <p15:guide id="2" orient="horz" pos="73">
          <p15:clr>
            <a:srgbClr val="A4A3A4"/>
          </p15:clr>
        </p15:guide>
        <p15:guide id="3" orient="horz" pos="4064">
          <p15:clr>
            <a:srgbClr val="A4A3A4"/>
          </p15:clr>
        </p15:guide>
        <p15:guide id="4" pos="2880">
          <p15:clr>
            <a:srgbClr val="A4A3A4"/>
          </p15:clr>
        </p15:guide>
        <p15:guide id="5" pos="113">
          <p15:clr>
            <a:srgbClr val="A4A3A4"/>
          </p15:clr>
        </p15:guide>
        <p15:guide id="6" pos="5647">
          <p15:clr>
            <a:srgbClr val="A4A3A4"/>
          </p15:clr>
        </p15:guide>
      </p15:sldGuideLst>
    </p:ext>
    <p:ext uri="{2D200454-40CA-4A62-9FC3-DE9A4176ACB9}">
      <p15:notesGuideLst xmlns="" xmlns:p15="http://schemas.microsoft.com/office/powerpoint/2012/main">
        <p15:guide id="1" orient="horz" pos="3130">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7294" autoAdjust="0"/>
    <p:restoredTop sz="91553" autoAdjust="0"/>
  </p:normalViewPr>
  <p:slideViewPr>
    <p:cSldViewPr snapToGrid="0" snapToObjects="1">
      <p:cViewPr varScale="1">
        <p:scale>
          <a:sx n="94" d="100"/>
          <a:sy n="94" d="100"/>
        </p:scale>
        <p:origin x="-894" y="-96"/>
      </p:cViewPr>
      <p:guideLst>
        <p:guide orient="horz" pos="527"/>
        <p:guide orient="horz" pos="73"/>
        <p:guide orient="horz" pos="4064"/>
        <p:guide pos="2880"/>
        <p:guide pos="113"/>
        <p:guide pos="5647"/>
      </p:guideLst>
    </p:cSldViewPr>
  </p:slideViewPr>
  <p:outlineViewPr>
    <p:cViewPr>
      <p:scale>
        <a:sx n="33" d="100"/>
        <a:sy n="33" d="100"/>
      </p:scale>
      <p:origin x="0" y="0"/>
    </p:cViewPr>
  </p:outlineViewPr>
  <p:notesTextViewPr>
    <p:cViewPr>
      <p:scale>
        <a:sx n="125" d="100"/>
        <a:sy n="125" d="100"/>
      </p:scale>
      <p:origin x="0" y="0"/>
    </p:cViewPr>
  </p:notesTextViewPr>
  <p:sorterViewPr>
    <p:cViewPr varScale="1">
      <p:scale>
        <a:sx n="1" d="1"/>
        <a:sy n="1" d="1"/>
      </p:scale>
      <p:origin x="0" y="0"/>
    </p:cViewPr>
  </p:sorterViewPr>
  <p:notesViewPr>
    <p:cSldViewPr snapToGrid="0" snapToObjects="1">
      <p:cViewPr varScale="1">
        <p:scale>
          <a:sx n="55" d="100"/>
          <a:sy n="55" d="100"/>
        </p:scale>
        <p:origin x="-3054" y="-78"/>
      </p:cViewPr>
      <p:guideLst>
        <p:guide orient="horz" pos="3130"/>
        <p:guide pos="2145"/>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1"/>
            <a:ext cx="2949787" cy="496967"/>
          </a:xfrm>
          <a:prstGeom prst="rect">
            <a:avLst/>
          </a:prstGeom>
        </p:spPr>
        <p:txBody>
          <a:bodyPr vert="horz" lIns="92221" tIns="46111" rIns="92221" bIns="46111" rtlCol="0"/>
          <a:lstStyle>
            <a:lvl1pPr algn="l">
              <a:defRPr sz="1200"/>
            </a:lvl1pPr>
          </a:lstStyle>
          <a:p>
            <a:endParaRPr kumimoji="1" lang="ja-JP" altLang="en-US" dirty="0">
              <a:ea typeface="メイリオ" panose="020B0604030504040204" pitchFamily="50" charset="-128"/>
            </a:endParaRPr>
          </a:p>
        </p:txBody>
      </p:sp>
      <p:sp>
        <p:nvSpPr>
          <p:cNvPr id="3" name="日付プレースホルダー 2"/>
          <p:cNvSpPr>
            <a:spLocks noGrp="1"/>
          </p:cNvSpPr>
          <p:nvPr>
            <p:ph type="dt" sz="quarter" idx="1"/>
          </p:nvPr>
        </p:nvSpPr>
        <p:spPr>
          <a:xfrm>
            <a:off x="3855839" y="1"/>
            <a:ext cx="2949787" cy="496967"/>
          </a:xfrm>
          <a:prstGeom prst="rect">
            <a:avLst/>
          </a:prstGeom>
        </p:spPr>
        <p:txBody>
          <a:bodyPr vert="horz" lIns="92221" tIns="46111" rIns="92221" bIns="46111" rtlCol="0"/>
          <a:lstStyle>
            <a:lvl1pPr algn="r">
              <a:defRPr sz="1200"/>
            </a:lvl1pPr>
          </a:lstStyle>
          <a:p>
            <a:fld id="{D829EBEE-5DBD-45D0-BA62-80122688BEB8}" type="datetimeFigureOut">
              <a:rPr kumimoji="1" lang="ja-JP" altLang="en-US" smtClean="0">
                <a:ea typeface="メイリオ" panose="020B0604030504040204" pitchFamily="50" charset="-128"/>
              </a:rPr>
              <a:t>2017/9/11</a:t>
            </a:fld>
            <a:endParaRPr kumimoji="1" lang="ja-JP" altLang="en-US" dirty="0">
              <a:ea typeface="メイリオ" panose="020B0604030504040204" pitchFamily="50" charset="-128"/>
            </a:endParaRPr>
          </a:p>
        </p:txBody>
      </p:sp>
      <p:sp>
        <p:nvSpPr>
          <p:cNvPr id="4" name="フッター プレースホルダー 3"/>
          <p:cNvSpPr>
            <a:spLocks noGrp="1"/>
          </p:cNvSpPr>
          <p:nvPr>
            <p:ph type="ftr" sz="quarter" idx="2"/>
          </p:nvPr>
        </p:nvSpPr>
        <p:spPr>
          <a:xfrm>
            <a:off x="2" y="9440647"/>
            <a:ext cx="2949787" cy="496967"/>
          </a:xfrm>
          <a:prstGeom prst="rect">
            <a:avLst/>
          </a:prstGeom>
        </p:spPr>
        <p:txBody>
          <a:bodyPr vert="horz" lIns="92221" tIns="46111" rIns="92221" bIns="46111" rtlCol="0" anchor="b"/>
          <a:lstStyle>
            <a:lvl1pPr algn="l">
              <a:defRPr sz="1200"/>
            </a:lvl1pPr>
          </a:lstStyle>
          <a:p>
            <a:endParaRPr kumimoji="1" lang="ja-JP" altLang="en-US" dirty="0">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55839" y="9440647"/>
            <a:ext cx="2949787" cy="496967"/>
          </a:xfrm>
          <a:prstGeom prst="rect">
            <a:avLst/>
          </a:prstGeom>
        </p:spPr>
        <p:txBody>
          <a:bodyPr vert="horz" lIns="92221" tIns="46111" rIns="92221" bIns="46111" rtlCol="0" anchor="b"/>
          <a:lstStyle>
            <a:lvl1pPr algn="r">
              <a:defRPr sz="1200"/>
            </a:lvl1pPr>
          </a:lstStyle>
          <a:p>
            <a:fld id="{6322DB22-2E22-491B-AA6C-F689DB200DBB}" type="slidenum">
              <a:rPr kumimoji="1" lang="ja-JP" altLang="en-US" smtClean="0">
                <a:ea typeface="メイリオ" panose="020B0604030504040204" pitchFamily="50" charset="-128"/>
              </a:rPr>
              <a:t>‹#›</a:t>
            </a:fld>
            <a:endParaRPr kumimoji="1" lang="ja-JP" altLang="en-US" dirty="0">
              <a:ea typeface="メイリオ" panose="020B0604030504040204" pitchFamily="50" charset="-128"/>
            </a:endParaRPr>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55839" y="1"/>
            <a:ext cx="2949787" cy="288000"/>
          </a:xfrm>
          <a:prstGeom prst="rect">
            <a:avLst/>
          </a:prstGeom>
        </p:spPr>
        <p:txBody>
          <a:bodyPr vert="horz" lIns="92221" tIns="46111" rIns="92221" bIns="46111" rtlCol="0"/>
          <a:lstStyle>
            <a:lvl1pPr algn="r">
              <a:defRPr sz="1000">
                <a:ea typeface="メイリオ" panose="020B0604030504040204" pitchFamily="50" charset="-128"/>
              </a:defRPr>
            </a:lvl1pPr>
          </a:lstStyle>
          <a:p>
            <a:fld id="{4B26993D-C081-44EB-B0F5-A9F467792B62}" type="datetimeFigureOut">
              <a:rPr lang="ja-JP" altLang="en-US" smtClean="0"/>
              <a:pPr/>
              <a:t>2017/9/11</a:t>
            </a:fld>
            <a:endParaRPr lang="ja-JP" altLang="en-US" dirty="0"/>
          </a:p>
        </p:txBody>
      </p:sp>
      <p:sp>
        <p:nvSpPr>
          <p:cNvPr id="7" name="スライド番号プレースホルダー 6"/>
          <p:cNvSpPr>
            <a:spLocks noGrp="1"/>
          </p:cNvSpPr>
          <p:nvPr>
            <p:ph type="sldNum" sz="quarter" idx="5"/>
          </p:nvPr>
        </p:nvSpPr>
        <p:spPr>
          <a:xfrm>
            <a:off x="3855839" y="9652150"/>
            <a:ext cx="2949787" cy="288000"/>
          </a:xfrm>
          <a:prstGeom prst="rect">
            <a:avLst/>
          </a:prstGeom>
        </p:spPr>
        <p:txBody>
          <a:bodyPr vert="horz" lIns="92221" tIns="46111" rIns="92221" bIns="46111" rtlCol="0" anchor="b"/>
          <a:lstStyle>
            <a:lvl1pPr algn="r">
              <a:defRPr sz="1000">
                <a:ea typeface="メイリオ" panose="020B0604030504040204" pitchFamily="50" charset="-128"/>
              </a:defRPr>
            </a:lvl1pPr>
          </a:lstStyle>
          <a:p>
            <a:fld id="{CFBBA293-708C-4261-9FD1-AE04041D5F79}" type="slidenum">
              <a:rPr lang="ja-JP" altLang="en-US" smtClean="0"/>
              <a:pPr/>
              <a:t>‹#›</a:t>
            </a:fld>
            <a:endParaRPr lang="ja-JP" altLang="en-US" dirty="0"/>
          </a:p>
        </p:txBody>
      </p:sp>
      <p:sp>
        <p:nvSpPr>
          <p:cNvPr id="8" name="スライド イメージ プレースホルダー 7"/>
          <p:cNvSpPr>
            <a:spLocks noGrp="1" noRot="1" noChangeAspect="1"/>
          </p:cNvSpPr>
          <p:nvPr>
            <p:ph type="sldImg" idx="2"/>
          </p:nvPr>
        </p:nvSpPr>
        <p:spPr>
          <a:xfrm>
            <a:off x="919163" y="431800"/>
            <a:ext cx="4968875" cy="3725863"/>
          </a:xfrm>
          <a:prstGeom prst="rect">
            <a:avLst/>
          </a:prstGeom>
          <a:noFill/>
          <a:ln w="12700">
            <a:solidFill>
              <a:prstClr val="black"/>
            </a:solidFill>
          </a:ln>
        </p:spPr>
        <p:txBody>
          <a:bodyPr vert="horz" lIns="91433" tIns="45716" rIns="91433" bIns="45716" rtlCol="0" anchor="ctr"/>
          <a:lstStyle/>
          <a:p>
            <a:endParaRPr lang="ja-JP" altLang="en-US" dirty="0"/>
          </a:p>
        </p:txBody>
      </p:sp>
      <p:sp>
        <p:nvSpPr>
          <p:cNvPr id="9" name="ノート プレースホルダー 8"/>
          <p:cNvSpPr>
            <a:spLocks noGrp="1"/>
          </p:cNvSpPr>
          <p:nvPr>
            <p:ph type="body" sz="quarter" idx="3"/>
          </p:nvPr>
        </p:nvSpPr>
        <p:spPr>
          <a:xfrm>
            <a:off x="91601" y="4320000"/>
            <a:ext cx="6624000" cy="5220000"/>
          </a:xfrm>
          <a:prstGeom prst="rect">
            <a:avLst/>
          </a:prstGeom>
        </p:spPr>
        <p:txBody>
          <a:bodyPr vert="horz" lIns="0" tIns="45716" rIns="0" bIns="45716" rtlCol="0"/>
          <a:lstStyle/>
          <a:p>
            <a:pPr lvl="0"/>
            <a:r>
              <a:rPr kumimoji="1" lang="ja-JP" altLang="en-US" dirty="0" smtClean="0"/>
              <a:t>マスター テキストの書式設定</a:t>
            </a:r>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kumimoji="1" sz="1100" kern="1200">
        <a:solidFill>
          <a:schemeClr val="tx1"/>
        </a:solidFill>
        <a:latin typeface="Verdana" panose="020B0604030504040204" pitchFamily="34" charset="0"/>
        <a:ea typeface="メイリオ" panose="020B0604030504040204" pitchFamily="50" charset="-128"/>
        <a:cs typeface="Verdana" panose="020B0604030504040204" pitchFamily="34" charset="0"/>
      </a:defRPr>
    </a:lvl1pPr>
    <a:lvl2pPr marL="457200" algn="l" defTabSz="914400" rtl="0" eaLnBrk="1" latinLnBrk="0" hangingPunct="1">
      <a:defRPr kumimoji="1" sz="8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8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8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8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19163" y="431800"/>
            <a:ext cx="4968875" cy="3725863"/>
          </a:xfrm>
        </p:spPr>
      </p:sp>
      <p:sp>
        <p:nvSpPr>
          <p:cNvPr id="3" name="ノート プレースホルダー 2"/>
          <p:cNvSpPr>
            <a:spLocks noGrp="1"/>
          </p:cNvSpPr>
          <p:nvPr>
            <p:ph type="body" idx="1"/>
          </p:nvPr>
        </p:nvSpPr>
        <p:spPr/>
        <p:txBody>
          <a:bodyPr/>
          <a:lstStyle/>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1</a:t>
            </a:fld>
            <a:endParaRPr lang="ja-JP" altLang="en-US" dirty="0"/>
          </a:p>
        </p:txBody>
      </p:sp>
    </p:spTree>
    <p:extLst>
      <p:ext uri="{BB962C8B-B14F-4D97-AF65-F5344CB8AC3E}">
        <p14:creationId xmlns:p14="http://schemas.microsoft.com/office/powerpoint/2010/main" val="884622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19163" y="431800"/>
            <a:ext cx="4968875" cy="3725863"/>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30</a:t>
            </a:fld>
            <a:endParaRPr lang="ja-JP" altLang="en-US" dirty="0"/>
          </a:p>
        </p:txBody>
      </p:sp>
    </p:spTree>
    <p:extLst>
      <p:ext uri="{BB962C8B-B14F-4D97-AF65-F5344CB8AC3E}">
        <p14:creationId xmlns:p14="http://schemas.microsoft.com/office/powerpoint/2010/main" val="22607430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11" Type="http://schemas.microsoft.com/office/2007/relationships/hdphoto" Target="../media/hdphoto1.wdp"/><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0" y="0"/>
            <a:ext cx="9144000" cy="6858000"/>
          </a:xfrm>
          <a:prstGeom prst="rect">
            <a:avLst/>
          </a:prstGeom>
        </p:spPr>
      </p:pic>
      <p:sp>
        <p:nvSpPr>
          <p:cNvPr id="4" name="タイトル"/>
          <p:cNvSpPr>
            <a:spLocks noGrp="1"/>
          </p:cNvSpPr>
          <p:nvPr>
            <p:ph type="title" hasCustomPrompt="1"/>
          </p:nvPr>
        </p:nvSpPr>
        <p:spPr bwMode="gray">
          <a:xfrm>
            <a:off x="179513" y="3049388"/>
            <a:ext cx="8784000" cy="584775"/>
          </a:xfrm>
        </p:spPr>
        <p:txBody>
          <a:bodyPr anchor="b" anchorCtr="0">
            <a:spAutoFit/>
          </a:bodyPr>
          <a:lstStyle>
            <a:lvl1pPr>
              <a:defRPr sz="3200">
                <a:solidFill>
                  <a:schemeClr val="accent6"/>
                </a:solidFill>
                <a:effectLst/>
                <a:latin typeface="+mj-lt"/>
                <a:cs typeface="Verdana" panose="020B0604030504040204" pitchFamily="34" charset="0"/>
              </a:defRPr>
            </a:lvl1pPr>
          </a:lstStyle>
          <a:p>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a:xfrm>
            <a:off x="179387" y="1800000"/>
            <a:ext cx="6372000" cy="360000"/>
          </a:xfrm>
        </p:spPr>
        <p:txBody>
          <a:bodyPr>
            <a:noAutofit/>
          </a:bodyPr>
          <a:lstStyle>
            <a:lvl1pPr marL="0" indent="0">
              <a:buNone/>
              <a:defRPr sz="1800" baseline="0">
                <a:latin typeface="+mj-lt"/>
                <a:cs typeface="Verdana" panose="020B0604030504040204" pitchFamily="34" charset="0"/>
              </a:defRPr>
            </a:lvl1pPr>
          </a:lstStyle>
          <a:p>
            <a:r>
              <a:rPr lang="en-US" altLang="ja-JP" dirty="0" smtClean="0"/>
              <a:t>Enter the addressee as required.</a:t>
            </a:r>
            <a:endParaRPr lang="ja-JP" altLang="en-US" dirty="0"/>
          </a:p>
        </p:txBody>
      </p:sp>
      <p:sp>
        <p:nvSpPr>
          <p:cNvPr id="5" name="テキスト プレースホルダー"/>
          <p:cNvSpPr>
            <a:spLocks noGrp="1"/>
          </p:cNvSpPr>
          <p:nvPr>
            <p:ph type="body" sz="quarter" idx="10" hasCustomPrompt="1"/>
          </p:nvPr>
        </p:nvSpPr>
        <p:spPr bwMode="invGray">
          <a:xfrm>
            <a:off x="179513" y="4032000"/>
            <a:ext cx="6552727" cy="707886"/>
          </a:xfrm>
        </p:spPr>
        <p:txBody>
          <a:bodyPr wrap="square">
            <a:spAutoFit/>
          </a:bodyPr>
          <a:lstStyle>
            <a:lvl1pPr marL="0" indent="0">
              <a:buNone/>
              <a:defRPr sz="2000" baseline="0">
                <a:solidFill>
                  <a:schemeClr val="bg1"/>
                </a:solidFill>
                <a:latin typeface="+mn-lt"/>
                <a:cs typeface="Verdana" panose="020B0604030504040204" pitchFamily="34" charset="0"/>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en-US" altLang="ja-JP" dirty="0" smtClean="0"/>
              <a:t>Date, name and affiliation of author, etc.</a:t>
            </a:r>
            <a:br>
              <a:rPr kumimoji="1" lang="en-US" altLang="ja-JP" dirty="0" smtClean="0"/>
            </a:br>
            <a:r>
              <a:rPr kumimoji="1" lang="en-US" altLang="ja-JP" dirty="0" smtClean="0"/>
              <a:t> (Start a new line as appropriate.)</a:t>
            </a:r>
            <a:endParaRPr kumimoji="1" lang="ja-JP" altLang="en-US" dirty="0"/>
          </a:p>
        </p:txBody>
      </p:sp>
    </p:spTree>
    <p:extLst>
      <p:ext uri="{BB962C8B-B14F-4D97-AF65-F5344CB8AC3E}">
        <p14:creationId xmlns:p14="http://schemas.microsoft.com/office/powerpoint/2010/main" val="298871571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ead 2 lines &amp; Content(white)">
    <p:spTree>
      <p:nvGrpSpPr>
        <p:cNvPr id="1" name=""/>
        <p:cNvGrpSpPr/>
        <p:nvPr/>
      </p:nvGrpSpPr>
      <p:grpSpPr>
        <a:xfrm>
          <a:off x="0" y="0"/>
          <a:ext cx="0" cy="0"/>
          <a:chOff x="0" y="0"/>
          <a:chExt cx="0" cy="0"/>
        </a:xfrm>
      </p:grpSpPr>
      <p:pic>
        <p:nvPicPr>
          <p:cNvPr id="7"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bg1"/>
                </a:solidFill>
              </a:defRPr>
            </a:lvl1pPr>
          </a:lstStyle>
          <a:p>
            <a:pPr lvl="0"/>
            <a:r>
              <a:rPr kumimoji="1" lang="en-US" altLang="ja-JP" dirty="0" smtClean="0"/>
              <a:t>Enter the title.</a:t>
            </a:r>
            <a:endParaRPr kumimoji="1" lang="ja-JP" altLang="en-US" dirty="0"/>
          </a:p>
        </p:txBody>
      </p:sp>
      <p:sp>
        <p:nvSpPr>
          <p:cNvPr id="9"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45720" bIns="45720" anchor="ctr">
            <a:noAutofit/>
          </a:bodyPr>
          <a:lstStyle>
            <a:lvl1pPr marL="0" indent="0" algn="l" eaLnBrk="1" hangingPunct="1">
              <a:spcBef>
                <a:spcPts val="0"/>
              </a:spcBef>
              <a:buNone/>
              <a:defRPr baseline="0">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for a two-line headline</a:t>
            </a:r>
            <a:endParaRPr kumimoji="1" lang="ja-JP" altLang="en-US" dirty="0"/>
          </a:p>
        </p:txBody>
      </p:sp>
      <p:sp>
        <p:nvSpPr>
          <p:cNvPr id="10" name="コンテンツ プレースホルダー"/>
          <p:cNvSpPr>
            <a:spLocks noGrp="1"/>
          </p:cNvSpPr>
          <p:nvPr>
            <p:ph sz="quarter" idx="10" hasCustomPrompt="1"/>
          </p:nvPr>
        </p:nvSpPr>
        <p:spPr bwMode="gray">
          <a:xfrm>
            <a:off x="178412" y="1737188"/>
            <a:ext cx="8784976" cy="4714412"/>
          </a:xfrm>
        </p:spPr>
        <p:txBody>
          <a:bodyPr vert="horz" lIns="90000" tIns="45720" rIns="90000" bIns="45720" rtlCol="0">
            <a:noAutofit/>
          </a:bodyPr>
          <a:lstStyle>
            <a:lvl1pPr>
              <a:defRPr lang="ja-JP" altLang="en-US" i="0" u="none" strike="noStrike" kern="0" cap="none" spc="0" normalizeH="0" baseline="0" dirty="0" smtClean="0">
                <a:ln>
                  <a:noFill/>
                </a:ln>
                <a:solidFill>
                  <a:srgbClr val="000000"/>
                </a:solidFill>
                <a:effectLst/>
                <a:uLnTx/>
                <a:uFillTx/>
                <a:latin typeface="+mn-lt"/>
              </a:defRPr>
            </a:lvl1pPr>
            <a:lvl2pPr>
              <a:defRPr lang="ja-JP" altLang="en-US" i="0" u="none" strike="noStrike" kern="0" cap="none" spc="0" normalizeH="0" baseline="0" dirty="0" smtClean="0">
                <a:ln>
                  <a:noFill/>
                </a:ln>
                <a:solidFill>
                  <a:srgbClr val="000000"/>
                </a:solidFill>
                <a:effectLst/>
                <a:uLnTx/>
                <a:uFillTx/>
                <a:latin typeface="+mn-lt"/>
              </a:defRPr>
            </a:lvl2pPr>
            <a:lvl3pPr>
              <a:defRPr lang="ja-JP" altLang="en-US" i="0" u="none" strike="noStrike" kern="0" cap="none" spc="0" normalizeH="0" baseline="0" dirty="0" smtClean="0">
                <a:ln>
                  <a:noFill/>
                </a:ln>
                <a:solidFill>
                  <a:srgbClr val="000000"/>
                </a:solidFill>
                <a:effectLst/>
                <a:uLnTx/>
                <a:uFillTx/>
                <a:latin typeface="+mn-lt"/>
              </a:defRPr>
            </a:lvl3pPr>
            <a:lvl4pPr>
              <a:defRPr lang="ja-JP" altLang="en-US" i="0" u="none" strike="noStrike" kern="0" cap="none" spc="0" normalizeH="0" baseline="0" dirty="0" smtClean="0">
                <a:ln>
                  <a:noFill/>
                </a:ln>
                <a:solidFill>
                  <a:srgbClr val="000000"/>
                </a:solidFill>
                <a:effectLst/>
                <a:uLnTx/>
                <a:uFillTx/>
                <a:latin typeface="+mn-lt"/>
              </a:defRPr>
            </a:lvl4pPr>
          </a:lstStyle>
          <a:p>
            <a:pPr marR="0" lvl="0" defTabSz="914400" eaLnBrk="0" latinLnBrk="0">
              <a:lnSpc>
                <a:spcPct val="100000"/>
              </a:lnSpc>
              <a:buClr>
                <a:srgbClr val="002B62"/>
              </a:buClr>
              <a:buSzTx/>
              <a:tabLst/>
            </a:pPr>
            <a:r>
              <a:rPr kumimoji="1" lang="en-US" altLang="ja-JP" dirty="0" smtClean="0"/>
              <a:t>Enter the text.</a:t>
            </a:r>
            <a:endParaRPr kumimoji="1" lang="ja-JP" altLang="en-US" dirty="0" smtClean="0"/>
          </a:p>
          <a:p>
            <a:pPr marR="0" lvl="1" defTabSz="914400" eaLnBrk="0" latinLnBrk="0">
              <a:lnSpc>
                <a:spcPct val="100000"/>
              </a:lnSpc>
              <a:buClr>
                <a:srgbClr val="002B62"/>
              </a:buClr>
              <a:buSzTx/>
              <a:tabLst/>
            </a:pPr>
            <a:r>
              <a:rPr kumimoji="1" lang="en-US" altLang="ja-JP" dirty="0" smtClean="0"/>
              <a:t>Second level</a:t>
            </a:r>
            <a:endParaRPr kumimoji="1" lang="ja-JP" altLang="en-US" dirty="0" smtClean="0"/>
          </a:p>
          <a:p>
            <a:pPr marR="0" lvl="2" defTabSz="914400" eaLnBrk="0" latinLnBrk="0">
              <a:lnSpc>
                <a:spcPct val="100000"/>
              </a:lnSpc>
              <a:buClr>
                <a:srgbClr val="002B62"/>
              </a:buClr>
              <a:buSzTx/>
              <a:tabLst/>
            </a:pPr>
            <a:r>
              <a:rPr kumimoji="1" lang="en-US" altLang="ja-JP" dirty="0" smtClean="0"/>
              <a:t>Third level</a:t>
            </a:r>
            <a:endParaRPr kumimoji="1" lang="ja-JP" altLang="en-US" dirty="0" smtClean="0"/>
          </a:p>
          <a:p>
            <a:pPr marR="0" lvl="3" defTabSz="914400" eaLnBrk="0" latinLnBrk="0">
              <a:lnSpc>
                <a:spcPct val="100000"/>
              </a:lnSpc>
              <a:buClr>
                <a:srgbClr val="002B62"/>
              </a:buClr>
              <a:buSzTx/>
              <a:tabLst/>
            </a:pPr>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318692444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ntent(white)">
    <p:spTree>
      <p:nvGrpSpPr>
        <p:cNvPr id="1" name=""/>
        <p:cNvGrpSpPr/>
        <p:nvPr/>
      </p:nvGrpSpPr>
      <p:grpSpPr>
        <a:xfrm>
          <a:off x="0" y="0"/>
          <a:ext cx="0" cy="0"/>
          <a:chOff x="0" y="0"/>
          <a:chExt cx="0" cy="0"/>
        </a:xfrm>
      </p:grpSpPr>
      <p:pic>
        <p:nvPicPr>
          <p:cNvPr id="10"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bg1"/>
                </a:solidFill>
              </a:defRPr>
            </a:lvl1pPr>
          </a:lstStyle>
          <a:p>
            <a:pPr lvl="0"/>
            <a:r>
              <a:rPr kumimoji="1" lang="en-US" altLang="ja-JP" dirty="0" smtClean="0"/>
              <a:t>Enter the title.</a:t>
            </a:r>
            <a:endParaRPr kumimoji="1" lang="ja-JP" altLang="en-US" dirty="0"/>
          </a:p>
        </p:txBody>
      </p:sp>
      <p:sp>
        <p:nvSpPr>
          <p:cNvPr id="6" name="コンテンツ プレースホルダー"/>
          <p:cNvSpPr>
            <a:spLocks noGrp="1"/>
          </p:cNvSpPr>
          <p:nvPr>
            <p:ph sz="quarter" idx="10" hasCustomPrompt="1"/>
          </p:nvPr>
        </p:nvSpPr>
        <p:spPr bwMode="gray">
          <a:xfrm>
            <a:off x="179388"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latin typeface="+mn-lt"/>
                <a:cs typeface="Verdana" panose="020B0604030504040204" pitchFamily="34" charset="0"/>
              </a:defRPr>
            </a:lvl1pPr>
            <a:lvl2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2pPr>
            <a:lvl3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3pPr>
            <a:lvl4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4pPr>
          </a:lstStyle>
          <a:p>
            <a:pPr lvl="0"/>
            <a:r>
              <a:rPr kumimoji="1" lang="en-US" altLang="ja-JP" dirty="0" smtClean="0"/>
              <a:t>Enter the text</a:t>
            </a:r>
            <a:endParaRPr kumimoji="1" lang="ja-JP" altLang="en-US" dirty="0" smtClean="0"/>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
        <p:nvSpPr>
          <p:cNvPr id="7" name="コンテンツ プレースホルダー"/>
          <p:cNvSpPr>
            <a:spLocks noGrp="1"/>
          </p:cNvSpPr>
          <p:nvPr>
            <p:ph sz="quarter" idx="11" hasCustomPrompt="1"/>
          </p:nvPr>
        </p:nvSpPr>
        <p:spPr bwMode="gray">
          <a:xfrm>
            <a:off x="4716613"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latin typeface="+mn-lt"/>
                <a:cs typeface="Verdana" panose="020B0604030504040204" pitchFamily="34" charset="0"/>
              </a:defRPr>
            </a:lvl1pPr>
            <a:lvl2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2pPr>
            <a:lvl3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3pPr>
            <a:lvl4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4pPr>
          </a:lstStyle>
          <a:p>
            <a:pPr lvl="0"/>
            <a:r>
              <a:rPr kumimoji="1" lang="en-US" altLang="ja-JP" dirty="0" smtClean="0"/>
              <a:t>Enter the text.</a:t>
            </a:r>
            <a:endParaRPr kumimoji="1" lang="ja-JP" altLang="en-US" dirty="0" smtClean="0"/>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Tree>
    <p:extLst>
      <p:ext uri="{BB962C8B-B14F-4D97-AF65-F5344CB8AC3E}">
        <p14:creationId xmlns:p14="http://schemas.microsoft.com/office/powerpoint/2010/main" val="46132828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68642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Only(blue)">
    <p:bg bwMode="ltGray">
      <p:bgPr>
        <a:solidFill>
          <a:schemeClr val="accent6"/>
        </a:solidFill>
        <a:effectLst/>
      </p:bgPr>
    </p:bg>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Tree>
    <p:extLst>
      <p:ext uri="{BB962C8B-B14F-4D97-AF65-F5344CB8AC3E}">
        <p14:creationId xmlns:p14="http://schemas.microsoft.com/office/powerpoint/2010/main" val="16200204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mp; Content(blue)">
    <p:bg bwMode="ltGray">
      <p:bgPr>
        <a:solidFill>
          <a:schemeClr val="accent6"/>
        </a:solidFill>
        <a:effectLst/>
      </p:bgPr>
    </p:bg>
    <p:spTree>
      <p:nvGrpSpPr>
        <p:cNvPr id="1" name=""/>
        <p:cNvGrpSpPr/>
        <p:nvPr/>
      </p:nvGrpSpPr>
      <p:grpSpPr>
        <a:xfrm>
          <a:off x="0" y="0"/>
          <a:ext cx="0" cy="0"/>
          <a:chOff x="0" y="0"/>
          <a:chExt cx="0" cy="0"/>
        </a:xfrm>
      </p:grpSpPr>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4" name="コンテンツ プレースホルダー"/>
          <p:cNvSpPr>
            <a:spLocks noGrp="1"/>
          </p:cNvSpPr>
          <p:nvPr>
            <p:ph sz="quarter" idx="10" hasCustomPrompt="1"/>
          </p:nvPr>
        </p:nvSpPr>
        <p:spPr bwMode="gray">
          <a:xfrm>
            <a:off x="179512" y="836712"/>
            <a:ext cx="8784976" cy="56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273541170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ad 1 line &amp; Content(blue)">
    <p:bg bwMode="ltGray">
      <p:bgPr>
        <a:solidFill>
          <a:schemeClr val="accent6"/>
        </a:solidFill>
        <a:effectLst/>
      </p:bgPr>
    </p:bg>
    <p:spTree>
      <p:nvGrpSpPr>
        <p:cNvPr id="1" name=""/>
        <p:cNvGrpSpPr/>
        <p:nvPr/>
      </p:nvGrpSpPr>
      <p:grpSpPr>
        <a:xfrm>
          <a:off x="0" y="0"/>
          <a:ext cx="0" cy="0"/>
          <a:chOff x="0" y="0"/>
          <a:chExt cx="0" cy="0"/>
        </a:xfrm>
      </p:grpSpPr>
      <p:pic>
        <p:nvPicPr>
          <p:cNvPr id="9" name="図 8"/>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45720" bIns="4572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when the leading sentence is written on one line.</a:t>
            </a:r>
            <a:endParaRPr kumimoji="1" lang="ja-JP" altLang="en-US" dirty="0"/>
          </a:p>
        </p:txBody>
      </p:sp>
      <p:sp>
        <p:nvSpPr>
          <p:cNvPr id="8" name="コンテンツ プレースホルダー"/>
          <p:cNvSpPr>
            <a:spLocks noGrp="1"/>
          </p:cNvSpPr>
          <p:nvPr>
            <p:ph sz="quarter" idx="10" hasCustomPrompt="1"/>
          </p:nvPr>
        </p:nvSpPr>
        <p:spPr bwMode="gray">
          <a:xfrm>
            <a:off x="179512" y="1414800"/>
            <a:ext cx="8784976" cy="5040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405480195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ad 2 lines &amp; Content(blue)">
    <p:bg bwMode="ltGray">
      <p:bgPr>
        <a:solidFill>
          <a:schemeClr val="accent6"/>
        </a:solidFill>
        <a:effectLst/>
      </p:bgPr>
    </p:bg>
    <p:spTree>
      <p:nvGrpSpPr>
        <p:cNvPr id="1" name=""/>
        <p:cNvGrpSpPr/>
        <p:nvPr/>
      </p:nvGrpSpPr>
      <p:grpSpPr>
        <a:xfrm>
          <a:off x="0" y="0"/>
          <a:ext cx="0" cy="0"/>
          <a:chOff x="0" y="0"/>
          <a:chExt cx="0" cy="0"/>
        </a:xfrm>
      </p:grpSpPr>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45720" bIns="45720" anchor="ctr">
            <a:noAutofit/>
          </a:bodyPr>
          <a:lstStyle>
            <a:lvl1pPr marL="0" indent="0" algn="l" eaLnBrk="1" hangingPunct="1">
              <a:spcBef>
                <a:spcPts val="0"/>
              </a:spcBef>
              <a:buNone/>
              <a:defRPr baseline="0">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for a one-line headline</a:t>
            </a:r>
            <a:endParaRPr kumimoji="1" lang="ja-JP" altLang="en-US" dirty="0"/>
          </a:p>
        </p:txBody>
      </p:sp>
      <p:sp>
        <p:nvSpPr>
          <p:cNvPr id="18" name="コンテンツ プレースホルダー"/>
          <p:cNvSpPr>
            <a:spLocks noGrp="1"/>
          </p:cNvSpPr>
          <p:nvPr>
            <p:ph sz="quarter" idx="10" hasCustomPrompt="1"/>
          </p:nvPr>
        </p:nvSpPr>
        <p:spPr bwMode="gray">
          <a:xfrm>
            <a:off x="179512" y="1738800"/>
            <a:ext cx="8784976" cy="47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379497443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wo Content(blue)">
    <p:bg bwMode="ltGray">
      <p:bgPr>
        <a:solidFill>
          <a:schemeClr val="accent6"/>
        </a:solidFill>
        <a:effectLst/>
      </p:bgPr>
    </p:bg>
    <p:spTree>
      <p:nvGrpSpPr>
        <p:cNvPr id="1" name=""/>
        <p:cNvGrpSpPr/>
        <p:nvPr/>
      </p:nvGrpSpPr>
      <p:grpSpPr>
        <a:xfrm>
          <a:off x="0" y="0"/>
          <a:ext cx="0" cy="0"/>
          <a:chOff x="0" y="0"/>
          <a:chExt cx="0" cy="0"/>
        </a:xfrm>
      </p:grpSpPr>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4" name="コンテンツ プレースホルダー"/>
          <p:cNvSpPr>
            <a:spLocks noGrp="1"/>
          </p:cNvSpPr>
          <p:nvPr>
            <p:ph sz="quarter" idx="10" hasCustomPrompt="1"/>
          </p:nvPr>
        </p:nvSpPr>
        <p:spPr bwMode="gray">
          <a:xfrm>
            <a:off x="179512" y="836712"/>
            <a:ext cx="4248000" cy="56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
        <p:nvSpPr>
          <p:cNvPr id="8" name="コンテンツ プレースホルダー"/>
          <p:cNvSpPr>
            <a:spLocks noGrp="1"/>
          </p:cNvSpPr>
          <p:nvPr>
            <p:ph sz="quarter" idx="11" hasCustomPrompt="1"/>
          </p:nvPr>
        </p:nvSpPr>
        <p:spPr bwMode="gray">
          <a:xfrm>
            <a:off x="4715513" y="836712"/>
            <a:ext cx="4248000" cy="56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314628074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nk(blue)">
    <p:bg bwMode="ltGray">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4635073"/>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Corporate Mark">
    <p:spTree>
      <p:nvGrpSpPr>
        <p:cNvPr id="1" name=""/>
        <p:cNvGrpSpPr/>
        <p:nvPr/>
      </p:nvGrpSpPr>
      <p:grpSpPr>
        <a:xfrm>
          <a:off x="0" y="0"/>
          <a:ext cx="0" cy="0"/>
          <a:chOff x="0" y="0"/>
          <a:chExt cx="0" cy="0"/>
        </a:xfrm>
      </p:grpSpPr>
      <p:pic>
        <p:nvPicPr>
          <p:cNvPr id="2" name="Logo"/>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pic>
        <p:nvPicPr>
          <p:cNvPr id="3"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Tree>
    <p:extLst>
      <p:ext uri="{BB962C8B-B14F-4D97-AF65-F5344CB8AC3E}">
        <p14:creationId xmlns:p14="http://schemas.microsoft.com/office/powerpoint/2010/main" val="94308015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blue)">
    <p:bg bwMode="ltGray">
      <p:bgPr>
        <a:solidFill>
          <a:schemeClr val="accent6"/>
        </a:solidFill>
        <a:effectLst/>
      </p:bgPr>
    </p:bg>
    <p:spTree>
      <p:nvGrpSpPr>
        <p:cNvPr id="1" name=""/>
        <p:cNvGrpSpPr/>
        <p:nvPr/>
      </p:nvGrpSpPr>
      <p:grpSpPr>
        <a:xfrm>
          <a:off x="0" y="0"/>
          <a:ext cx="0" cy="0"/>
          <a:chOff x="0" y="0"/>
          <a:chExt cx="0" cy="0"/>
        </a:xfrm>
      </p:grpSpPr>
      <p:pic>
        <p:nvPicPr>
          <p:cNvPr id="5" name="Background_TitleBlue"/>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0" y="0"/>
            <a:ext cx="9144000" cy="6858000"/>
          </a:xfrm>
          <a:prstGeom prst="rect">
            <a:avLst/>
          </a:prstGeom>
        </p:spPr>
      </p:pic>
      <p:sp>
        <p:nvSpPr>
          <p:cNvPr id="13" name="タイトル"/>
          <p:cNvSpPr>
            <a:spLocks noGrp="1"/>
          </p:cNvSpPr>
          <p:nvPr>
            <p:ph type="title" hasCustomPrompt="1"/>
          </p:nvPr>
        </p:nvSpPr>
        <p:spPr bwMode="invGray">
          <a:xfrm>
            <a:off x="179513" y="2905844"/>
            <a:ext cx="8760432" cy="585866"/>
          </a:xfrm>
        </p:spPr>
        <p:txBody>
          <a:bodyPr vert="horz" lIns="91440" tIns="45720" rIns="91440" bIns="45720" rtlCol="0" anchor="b" anchorCtr="0">
            <a:spAutoFit/>
          </a:bodyPr>
          <a:lstStyle>
            <a:lvl1pPr>
              <a:defRPr lang="ja-JP" altLang="en-US" sz="3200" kern="0" dirty="0">
                <a:solidFill>
                  <a:schemeClr val="bg1"/>
                </a:solidFill>
                <a:effectLst/>
              </a:defRPr>
            </a:lvl1pPr>
          </a:lstStyle>
          <a:p>
            <a:pPr marL="0" lvl="0" defTabSz="914400" latinLnBrk="0"/>
            <a:r>
              <a:rPr kumimoji="1" lang="en-US" altLang="ja-JP" dirty="0" smtClean="0"/>
              <a:t>Enter the title.</a:t>
            </a:r>
            <a:endParaRPr kumimoji="1" lang="ja-JP" altLang="en-US" dirty="0"/>
          </a:p>
        </p:txBody>
      </p:sp>
      <p:sp>
        <p:nvSpPr>
          <p:cNvPr id="16" name="テキスト プレースホルダー"/>
          <p:cNvSpPr>
            <a:spLocks noGrp="1"/>
          </p:cNvSpPr>
          <p:nvPr>
            <p:ph type="body" sz="quarter" idx="10" hasCustomPrompt="1"/>
          </p:nvPr>
        </p:nvSpPr>
        <p:spPr bwMode="invGray">
          <a:xfrm>
            <a:off x="179513" y="3926256"/>
            <a:ext cx="6768975" cy="772006"/>
          </a:xfrm>
        </p:spPr>
        <p:txBody>
          <a:bodyPr wrap="square" tIns="45720">
            <a:spAutoFit/>
          </a:bodyPr>
          <a:lstStyle>
            <a:lvl1pPr marL="0" indent="0" algn="l">
              <a:buNone/>
              <a:defRPr sz="200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en-US" altLang="ja-JP" dirty="0" smtClean="0"/>
              <a:t>Date, name and affiliation of author, etc.</a:t>
            </a:r>
          </a:p>
          <a:p>
            <a:pPr lvl="0"/>
            <a:r>
              <a:rPr kumimoji="1" lang="en-US" altLang="ja-JP" dirty="0" smtClean="0"/>
              <a:t> (Start a new line as appropriate.)</a:t>
            </a:r>
            <a:endParaRPr kumimoji="1" lang="ja-JP" altLang="en-US" dirty="0"/>
          </a:p>
        </p:txBody>
      </p:sp>
    </p:spTree>
    <p:extLst>
      <p:ext uri="{BB962C8B-B14F-4D97-AF65-F5344CB8AC3E}">
        <p14:creationId xmlns:p14="http://schemas.microsoft.com/office/powerpoint/2010/main" val="327765625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blank" preserve="1">
  <p:cSld name="Brand Statement (move)">
    <p:spTree>
      <p:nvGrpSpPr>
        <p:cNvPr id="1" name=""/>
        <p:cNvGrpSpPr/>
        <p:nvPr/>
      </p:nvGrpSpPr>
      <p:grpSpPr>
        <a:xfrm>
          <a:off x="0" y="0"/>
          <a:ext cx="0" cy="0"/>
          <a:chOff x="0" y="0"/>
          <a:chExt cx="0" cy="0"/>
        </a:xfrm>
      </p:grpSpPr>
      <p:pic>
        <p:nvPicPr>
          <p:cNvPr id="11" name="orchest_blue_base"/>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gray">
          <a:xfrm>
            <a:off x="0" y="0"/>
            <a:ext cx="9144000" cy="6858000"/>
          </a:xfrm>
          <a:prstGeom prst="rect">
            <a:avLst/>
          </a:prstGeom>
        </p:spPr>
      </p:pic>
      <p:pic>
        <p:nvPicPr>
          <p:cNvPr id="12" name="逆光"/>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bwMode="gray">
          <a:xfrm>
            <a:off x="0" y="0"/>
            <a:ext cx="9144000" cy="6857999"/>
          </a:xfrm>
          <a:prstGeom prst="rect">
            <a:avLst/>
          </a:prstGeom>
        </p:spPr>
      </p:pic>
      <p:pic>
        <p:nvPicPr>
          <p:cNvPr id="13" name="縦ライン"/>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14" name="右上へ"/>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15" name="左下へ"/>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16" name="最後右へ"/>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grpSp>
        <p:nvGrpSpPr>
          <p:cNvPr id="18" name="グループ化 17"/>
          <p:cNvGrpSpPr/>
          <p:nvPr/>
        </p:nvGrpSpPr>
        <p:grpSpPr bwMode="gray">
          <a:xfrm>
            <a:off x="0" y="0"/>
            <a:ext cx="9144000" cy="6858000"/>
            <a:chOff x="0" y="0"/>
            <a:chExt cx="9144000" cy="6858000"/>
          </a:xfrm>
        </p:grpSpPr>
        <p:pic>
          <p:nvPicPr>
            <p:cNvPr id="19" name="white"/>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pic>
          <p:nvPicPr>
            <p:cNvPr id="20" name="brighter_logo_poji"/>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bwMode="gray">
            <a:xfrm>
              <a:off x="296790" y="2146503"/>
              <a:ext cx="8466645" cy="993566"/>
            </a:xfrm>
            <a:prstGeom prst="rect">
              <a:avLst/>
            </a:prstGeom>
          </p:spPr>
        </p:pic>
        <p:pic>
          <p:nvPicPr>
            <p:cNvPr id="21" name="kaisetubun_3"/>
            <p:cNvPicPr>
              <a:picLocks noChangeAspect="1" noChangeArrowheads="1"/>
            </p:cNvPicPr>
            <p:nvPr userDrawn="1"/>
          </p:nvPicPr>
          <p:blipFill>
            <a:blip r:embed="rId10">
              <a:biLevel thresh="75000"/>
              <a:extLst>
                <a:ext uri="{BEBA8EAE-BF5A-486C-A8C5-ECC9F3942E4B}">
                  <a14:imgProps xmlns:a14="http://schemas.microsoft.com/office/drawing/2010/main">
                    <a14:imgLayer r:embed="rId11">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gray">
            <a:xfrm>
              <a:off x="1949688" y="3525123"/>
              <a:ext cx="6188075"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7" name="orchest_blue_base"/>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gray">
          <a:xfrm>
            <a:off x="0" y="0"/>
            <a:ext cx="9144000" cy="6858000"/>
          </a:xfrm>
          <a:prstGeom prst="rect">
            <a:avLst/>
          </a:prstGeom>
        </p:spPr>
      </p:pic>
      <p:pic>
        <p:nvPicPr>
          <p:cNvPr id="22" name="逆光"/>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bwMode="gray">
          <a:xfrm>
            <a:off x="0" y="0"/>
            <a:ext cx="9144000" cy="6857999"/>
          </a:xfrm>
          <a:prstGeom prst="rect">
            <a:avLst/>
          </a:prstGeom>
        </p:spPr>
      </p:pic>
      <p:pic>
        <p:nvPicPr>
          <p:cNvPr id="23" name="縦ライン"/>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24" name="右上へ"/>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25" name="左下へ"/>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26" name="最後右へ"/>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grpSp>
        <p:nvGrpSpPr>
          <p:cNvPr id="27" name="グループ化 26"/>
          <p:cNvGrpSpPr/>
          <p:nvPr userDrawn="1"/>
        </p:nvGrpSpPr>
        <p:grpSpPr bwMode="gray">
          <a:xfrm>
            <a:off x="0" y="0"/>
            <a:ext cx="9144000" cy="6858000"/>
            <a:chOff x="0" y="0"/>
            <a:chExt cx="9144000" cy="6858000"/>
          </a:xfrm>
        </p:grpSpPr>
        <p:pic>
          <p:nvPicPr>
            <p:cNvPr id="28" name="white"/>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pic>
          <p:nvPicPr>
            <p:cNvPr id="29" name="brighter_logo_poji"/>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bwMode="gray">
            <a:xfrm>
              <a:off x="296790" y="2146503"/>
              <a:ext cx="8466645" cy="993566"/>
            </a:xfrm>
            <a:prstGeom prst="rect">
              <a:avLst/>
            </a:prstGeom>
          </p:spPr>
        </p:pic>
        <p:pic>
          <p:nvPicPr>
            <p:cNvPr id="30" name="kaisetubun_3"/>
            <p:cNvPicPr>
              <a:picLocks noChangeAspect="1" noChangeArrowheads="1"/>
            </p:cNvPicPr>
            <p:nvPr userDrawn="1"/>
          </p:nvPicPr>
          <p:blipFill>
            <a:blip r:embed="rId10">
              <a:biLevel thresh="75000"/>
              <a:extLst>
                <a:ext uri="{BEBA8EAE-BF5A-486C-A8C5-ECC9F3942E4B}">
                  <a14:imgProps xmlns:a14="http://schemas.microsoft.com/office/drawing/2010/main">
                    <a14:imgLayer r:embed="rId11">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gray">
            <a:xfrm>
              <a:off x="1949688" y="3525123"/>
              <a:ext cx="6188075"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16279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800"/>
                                  </p:stCondLst>
                                  <p:childTnLst>
                                    <p:set>
                                      <p:cBhvr>
                                        <p:cTn id="6" dur="1" fill="hold">
                                          <p:stCondLst>
                                            <p:cond delay="0"/>
                                          </p:stCondLst>
                                        </p:cTn>
                                        <p:tgtEl>
                                          <p:spTgt spid="23"/>
                                        </p:tgtEl>
                                        <p:attrNameLst>
                                          <p:attrName>style.visibility</p:attrName>
                                        </p:attrNameLst>
                                      </p:cBhvr>
                                      <p:to>
                                        <p:strVal val="visible"/>
                                      </p:to>
                                    </p:set>
                                    <p:animEffect transition="in" filter="wipe(up)">
                                      <p:cBhvr>
                                        <p:cTn id="7" dur="1000"/>
                                        <p:tgtEl>
                                          <p:spTgt spid="23"/>
                                        </p:tgtEl>
                                      </p:cBhvr>
                                    </p:animEffect>
                                  </p:childTnLst>
                                </p:cTn>
                              </p:par>
                              <p:par>
                                <p:cTn id="8" presetID="22" presetClass="entr" presetSubtype="4" fill="hold" nodeType="withEffect">
                                  <p:stCondLst>
                                    <p:cond delay="1900"/>
                                  </p:stCondLst>
                                  <p:childTnLst>
                                    <p:set>
                                      <p:cBhvr>
                                        <p:cTn id="9" dur="1" fill="hold">
                                          <p:stCondLst>
                                            <p:cond delay="0"/>
                                          </p:stCondLst>
                                        </p:cTn>
                                        <p:tgtEl>
                                          <p:spTgt spid="24"/>
                                        </p:tgtEl>
                                        <p:attrNameLst>
                                          <p:attrName>style.visibility</p:attrName>
                                        </p:attrNameLst>
                                      </p:cBhvr>
                                      <p:to>
                                        <p:strVal val="visible"/>
                                      </p:to>
                                    </p:set>
                                    <p:animEffect transition="in" filter="wipe(down)">
                                      <p:cBhvr>
                                        <p:cTn id="10" dur="1000"/>
                                        <p:tgtEl>
                                          <p:spTgt spid="24"/>
                                        </p:tgtEl>
                                      </p:cBhvr>
                                    </p:animEffect>
                                  </p:childTnLst>
                                </p:cTn>
                              </p:par>
                              <p:par>
                                <p:cTn id="11" presetID="22" presetClass="entr" presetSubtype="2" fill="hold" nodeType="withEffect">
                                  <p:stCondLst>
                                    <p:cond delay="2600"/>
                                  </p:stCondLst>
                                  <p:childTnLst>
                                    <p:set>
                                      <p:cBhvr>
                                        <p:cTn id="12" dur="1" fill="hold">
                                          <p:stCondLst>
                                            <p:cond delay="0"/>
                                          </p:stCondLst>
                                        </p:cTn>
                                        <p:tgtEl>
                                          <p:spTgt spid="25"/>
                                        </p:tgtEl>
                                        <p:attrNameLst>
                                          <p:attrName>style.visibility</p:attrName>
                                        </p:attrNameLst>
                                      </p:cBhvr>
                                      <p:to>
                                        <p:strVal val="visible"/>
                                      </p:to>
                                    </p:set>
                                    <p:animEffect transition="in" filter="wipe(right)">
                                      <p:cBhvr>
                                        <p:cTn id="13" dur="1000"/>
                                        <p:tgtEl>
                                          <p:spTgt spid="25"/>
                                        </p:tgtEl>
                                      </p:cBhvr>
                                    </p:animEffect>
                                  </p:childTnLst>
                                </p:cTn>
                              </p:par>
                              <p:par>
                                <p:cTn id="14" presetID="22" presetClass="entr" presetSubtype="8" fill="hold" nodeType="withEffect">
                                  <p:stCondLst>
                                    <p:cond delay="3500"/>
                                  </p:stCondLst>
                                  <p:childTnLst>
                                    <p:set>
                                      <p:cBhvr>
                                        <p:cTn id="15" dur="1" fill="hold">
                                          <p:stCondLst>
                                            <p:cond delay="0"/>
                                          </p:stCondLst>
                                        </p:cTn>
                                        <p:tgtEl>
                                          <p:spTgt spid="26"/>
                                        </p:tgtEl>
                                        <p:attrNameLst>
                                          <p:attrName>style.visibility</p:attrName>
                                        </p:attrNameLst>
                                      </p:cBhvr>
                                      <p:to>
                                        <p:strVal val="visible"/>
                                      </p:to>
                                    </p:set>
                                    <p:animEffect transition="in" filter="wipe(left)">
                                      <p:cBhvr>
                                        <p:cTn id="16" dur="1000"/>
                                        <p:tgtEl>
                                          <p:spTgt spid="26"/>
                                        </p:tgtEl>
                                      </p:cBhvr>
                                    </p:animEffect>
                                  </p:childTnLst>
                                </p:cTn>
                              </p:par>
                            </p:childTnLst>
                          </p:cTn>
                        </p:par>
                        <p:par>
                          <p:cTn id="17" fill="hold">
                            <p:stCondLst>
                              <p:cond delay="4500"/>
                            </p:stCondLst>
                            <p:childTnLst>
                              <p:par>
                                <p:cTn id="18" presetID="10" presetClass="entr" presetSubtype="0" fill="hold" nodeType="after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1000"/>
                                        <p:tgtEl>
                                          <p:spTgt spid="22"/>
                                        </p:tgtEl>
                                      </p:cBhvr>
                                    </p:animEffect>
                                  </p:childTnLst>
                                </p:cTn>
                              </p:par>
                              <p:par>
                                <p:cTn id="21" presetID="10" presetClass="exit" presetSubtype="0" fill="hold" nodeType="withEffect">
                                  <p:stCondLst>
                                    <p:cond delay="1000"/>
                                  </p:stCondLst>
                                  <p:childTnLst>
                                    <p:animEffect transition="out" filter="fade">
                                      <p:cBhvr>
                                        <p:cTn id="22" dur="800"/>
                                        <p:tgtEl>
                                          <p:spTgt spid="22"/>
                                        </p:tgtEl>
                                      </p:cBhvr>
                                    </p:animEffect>
                                    <p:set>
                                      <p:cBhvr>
                                        <p:cTn id="23" dur="1" fill="hold">
                                          <p:stCondLst>
                                            <p:cond delay="799"/>
                                          </p:stCondLst>
                                        </p:cTn>
                                        <p:tgtEl>
                                          <p:spTgt spid="22"/>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23"/>
                                        </p:tgtEl>
                                      </p:cBhvr>
                                    </p:animEffect>
                                    <p:set>
                                      <p:cBhvr>
                                        <p:cTn id="26" dur="1" fill="hold">
                                          <p:stCondLst>
                                            <p:cond delay="499"/>
                                          </p:stCondLst>
                                        </p:cTn>
                                        <p:tgtEl>
                                          <p:spTgt spid="23"/>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26"/>
                                        </p:tgtEl>
                                      </p:cBhvr>
                                    </p:animEffect>
                                    <p:set>
                                      <p:cBhvr>
                                        <p:cTn id="29" dur="1" fill="hold">
                                          <p:stCondLst>
                                            <p:cond delay="499"/>
                                          </p:stCondLst>
                                        </p:cTn>
                                        <p:tgtEl>
                                          <p:spTgt spid="26"/>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25"/>
                                        </p:tgtEl>
                                      </p:cBhvr>
                                    </p:animEffect>
                                    <p:set>
                                      <p:cBhvr>
                                        <p:cTn id="32" dur="1" fill="hold">
                                          <p:stCondLst>
                                            <p:cond delay="499"/>
                                          </p:stCondLst>
                                        </p:cTn>
                                        <p:tgtEl>
                                          <p:spTgt spid="25"/>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24"/>
                                        </p:tgtEl>
                                      </p:cBhvr>
                                    </p:animEffect>
                                    <p:set>
                                      <p:cBhvr>
                                        <p:cTn id="35" dur="1" fill="hold">
                                          <p:stCondLst>
                                            <p:cond delay="499"/>
                                          </p:stCondLst>
                                        </p:cTn>
                                        <p:tgtEl>
                                          <p:spTgt spid="24"/>
                                        </p:tgtEl>
                                        <p:attrNameLst>
                                          <p:attrName>style.visibility</p:attrName>
                                        </p:attrNameLst>
                                      </p:cBhvr>
                                      <p:to>
                                        <p:strVal val="hidden"/>
                                      </p:to>
                                    </p:set>
                                  </p:childTnLst>
                                </p:cTn>
                              </p:par>
                              <p:par>
                                <p:cTn id="36" presetID="10" presetClass="entr" presetSubtype="0" fill="hold" nodeType="withEffect">
                                  <p:stCondLst>
                                    <p:cond delay="50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13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rand Statement (still)">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112600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able of Contents">
    <p:spTree>
      <p:nvGrpSpPr>
        <p:cNvPr id="1" name=""/>
        <p:cNvGrpSpPr/>
        <p:nvPr/>
      </p:nvGrpSpPr>
      <p:grpSpPr>
        <a:xfrm>
          <a:off x="0" y="0"/>
          <a:ext cx="0" cy="0"/>
          <a:chOff x="0" y="0"/>
          <a:chExt cx="0" cy="0"/>
        </a:xfrm>
      </p:grpSpPr>
      <p:pic>
        <p:nvPicPr>
          <p:cNvPr id="3" name="Background_Contents"/>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0" y="0"/>
            <a:ext cx="9144000" cy="6858000"/>
          </a:xfrm>
          <a:prstGeom prst="rect">
            <a:avLst/>
          </a:prstGeom>
        </p:spPr>
      </p:pic>
      <p:sp>
        <p:nvSpPr>
          <p:cNvPr id="2" name="タイトル"/>
          <p:cNvSpPr>
            <a:spLocks noGrp="1"/>
          </p:cNvSpPr>
          <p:nvPr>
            <p:ph type="title" hasCustomPrompt="1"/>
          </p:nvPr>
        </p:nvSpPr>
        <p:spPr bwMode="gray">
          <a:xfrm>
            <a:off x="1619672" y="430930"/>
            <a:ext cx="7344000" cy="405683"/>
          </a:xfrm>
        </p:spPr>
        <p:txBody>
          <a:bodyPr wrap="square" anchor="b">
            <a:spAutoFit/>
          </a:bodyPr>
          <a:lstStyle>
            <a:lvl1pPr>
              <a:defRPr b="0" baseline="0">
                <a:solidFill>
                  <a:schemeClr val="tx2">
                    <a:lumMod val="65000"/>
                    <a:lumOff val="35000"/>
                  </a:schemeClr>
                </a:solidFill>
              </a:defRPr>
            </a:lvl1pPr>
          </a:lstStyle>
          <a:p>
            <a:r>
              <a:rPr kumimoji="1" lang="en-US" altLang="ja-JP" dirty="0" smtClean="0"/>
              <a:t>Enter the title of the table of contents.</a:t>
            </a:r>
            <a:endParaRPr kumimoji="1" lang="ja-JP" altLang="en-US" dirty="0"/>
          </a:p>
        </p:txBody>
      </p:sp>
      <p:sp>
        <p:nvSpPr>
          <p:cNvPr id="5" name="テキスト プレースホルダー"/>
          <p:cNvSpPr>
            <a:spLocks noGrp="1"/>
          </p:cNvSpPr>
          <p:nvPr>
            <p:ph type="body" sz="quarter" idx="10" hasCustomPrompt="1"/>
          </p:nvPr>
        </p:nvSpPr>
        <p:spPr bwMode="gray">
          <a:xfrm>
            <a:off x="1619672" y="1116000"/>
            <a:ext cx="7344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baseline="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en-US" altLang="ja-JP" dirty="0" smtClean="0"/>
              <a:t>Enter the items in the table of contents.</a:t>
            </a:r>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7878563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0" y="0"/>
            <a:ext cx="9144000" cy="6858000"/>
          </a:xfrm>
          <a:prstGeom prst="rect">
            <a:avLst/>
          </a:prstGeom>
        </p:spPr>
      </p:pic>
      <p:sp>
        <p:nvSpPr>
          <p:cNvPr id="2" name="タイトル"/>
          <p:cNvSpPr>
            <a:spLocks noGrp="1"/>
          </p:cNvSpPr>
          <p:nvPr>
            <p:ph type="title" hasCustomPrompt="1"/>
          </p:nvPr>
        </p:nvSpPr>
        <p:spPr bwMode="invGray">
          <a:xfrm>
            <a:off x="179388" y="3045072"/>
            <a:ext cx="8784000" cy="467239"/>
          </a:xfrm>
        </p:spPr>
        <p:txBody>
          <a:bodyPr wrap="square" anchor="b">
            <a:spAutoFit/>
          </a:bodyPr>
          <a:lstStyle>
            <a:lvl1pPr>
              <a:defRPr sz="2800" b="0">
                <a:solidFill>
                  <a:schemeClr val="bg1"/>
                </a:solidFill>
              </a:defRPr>
            </a:lvl1pPr>
          </a:lstStyle>
          <a:p>
            <a:r>
              <a:rPr kumimoji="1" lang="en-US" altLang="ja-JP" dirty="0" smtClean="0"/>
              <a:t>Enter the title.</a:t>
            </a:r>
            <a:endParaRPr kumimoji="1" lang="ja-JP" altLang="en-US" dirty="0"/>
          </a:p>
        </p:txBody>
      </p:sp>
      <p:sp>
        <p:nvSpPr>
          <p:cNvPr id="5" name="テキスト プレースホルダー"/>
          <p:cNvSpPr>
            <a:spLocks noGrp="1"/>
          </p:cNvSpPr>
          <p:nvPr>
            <p:ph type="body" sz="quarter" idx="10" hasCustomPrompt="1"/>
          </p:nvPr>
        </p:nvSpPr>
        <p:spPr bwMode="gray">
          <a:xfrm>
            <a:off x="179388" y="3852000"/>
            <a:ext cx="7200900" cy="1269578"/>
          </a:xfrm>
        </p:spPr>
        <p:txBody>
          <a:bodyPr>
            <a:spAutoFit/>
          </a:bodyPr>
          <a:lstStyle>
            <a:lvl1pPr marL="0" indent="0">
              <a:buNone/>
              <a:defRPr b="0">
                <a:latin typeface="+mn-lt"/>
              </a:defRPr>
            </a:lvl1pPr>
            <a:lvl2pPr marL="72000" indent="0">
              <a:buNone/>
              <a:defRPr sz="1800" b="0">
                <a:latin typeface="+mn-lt"/>
              </a:defRPr>
            </a:lvl2pPr>
            <a:lvl3pPr marL="222962" indent="0">
              <a:buNone/>
              <a:defRPr b="0">
                <a:latin typeface="+mn-lt"/>
              </a:defRPr>
            </a:lvl3pPr>
            <a:lvl4pPr marL="327787" indent="0">
              <a:buNone/>
              <a:defRPr b="0">
                <a:latin typeface="+mn-lt"/>
              </a:defRPr>
            </a:lvl4pPr>
            <a:lvl5pPr marL="311400" indent="0">
              <a:buNone/>
              <a:defRPr b="0"/>
            </a:lvl5pPr>
          </a:lstStyle>
          <a:p>
            <a:pPr lvl="0"/>
            <a:r>
              <a:rPr kumimoji="1" lang="en-US" altLang="ja-JP" dirty="0" smtClean="0"/>
              <a:t>Enter the subtitle.</a:t>
            </a:r>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417625690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white)">
    <p:spTree>
      <p:nvGrpSpPr>
        <p:cNvPr id="1" name=""/>
        <p:cNvGrpSpPr/>
        <p:nvPr/>
      </p:nvGrpSpPr>
      <p:grpSpPr>
        <a:xfrm>
          <a:off x="0" y="0"/>
          <a:ext cx="0" cy="0"/>
          <a:chOff x="0" y="0"/>
          <a:chExt cx="0" cy="0"/>
        </a:xfrm>
      </p:grpSpPr>
      <p:pic>
        <p:nvPicPr>
          <p:cNvPr id="6"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79513" y="115200"/>
            <a:ext cx="8784000" cy="468000"/>
          </a:xfrm>
        </p:spPr>
        <p:txBody>
          <a:bodyPr tIns="45720" bIns="45720">
            <a:normAutofit/>
          </a:bodyPr>
          <a:lstStyle>
            <a:lvl1pPr>
              <a:defRPr sz="2400" b="0">
                <a:solidFill>
                  <a:schemeClr val="bg1"/>
                </a:solidFill>
              </a:defRPr>
            </a:lvl1pPr>
          </a:lstStyle>
          <a:p>
            <a:r>
              <a:rPr kumimoji="1" lang="en-US" altLang="ja-JP" dirty="0" smtClean="0"/>
              <a:t>Enter the title.</a:t>
            </a:r>
            <a:endParaRPr kumimoji="1" lang="ja-JP" altLang="en-US" dirty="0"/>
          </a:p>
        </p:txBody>
      </p:sp>
    </p:spTree>
    <p:extLst>
      <p:ext uri="{BB962C8B-B14F-4D97-AF65-F5344CB8AC3E}">
        <p14:creationId xmlns:p14="http://schemas.microsoft.com/office/powerpoint/2010/main" val="339900988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mp; Content(white)">
    <p:spTree>
      <p:nvGrpSpPr>
        <p:cNvPr id="1" name=""/>
        <p:cNvGrpSpPr/>
        <p:nvPr/>
      </p:nvGrpSpPr>
      <p:grpSpPr>
        <a:xfrm>
          <a:off x="0" y="0"/>
          <a:ext cx="0" cy="0"/>
          <a:chOff x="0" y="0"/>
          <a:chExt cx="0" cy="0"/>
        </a:xfrm>
      </p:grpSpPr>
      <p:pic>
        <p:nvPicPr>
          <p:cNvPr id="6"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bg1"/>
                </a:solidFill>
                <a:latin typeface="+mj-lt"/>
                <a:cs typeface="Verdana" panose="020B0604030504040204" pitchFamily="34" charset="0"/>
              </a:defRPr>
            </a:lvl1pPr>
          </a:lstStyle>
          <a:p>
            <a:pPr lvl="0"/>
            <a:r>
              <a:rPr kumimoji="1" lang="en-US" altLang="ja-JP" dirty="0" smtClean="0"/>
              <a:t>Enter the title.</a:t>
            </a:r>
            <a:endParaRPr kumimoji="1" lang="ja-JP" altLang="en-US" dirty="0"/>
          </a:p>
        </p:txBody>
      </p:sp>
      <p:sp>
        <p:nvSpPr>
          <p:cNvPr id="12" name="コンテンツ プレースホルダー"/>
          <p:cNvSpPr>
            <a:spLocks noGrp="1"/>
          </p:cNvSpPr>
          <p:nvPr>
            <p:ph sz="quarter" idx="10" hasCustomPrompt="1"/>
          </p:nvPr>
        </p:nvSpPr>
        <p:spPr bwMode="gray">
          <a:xfrm>
            <a:off x="179512" y="836712"/>
            <a:ext cx="8784976" cy="5616476"/>
          </a:xfrm>
        </p:spPr>
        <p:txBody>
          <a:bodyPr vert="horz" lIns="91440" tIns="45720" rIns="91440" bIns="45720" rtlCol="0">
            <a:normAutofit/>
          </a:bodyPr>
          <a:lstStyle>
            <a:lvl1pPr>
              <a:defRPr lang="ja-JP" altLang="en-US" baseline="0" noProof="0" dirty="0" smtClean="0">
                <a:latin typeface="Verdana" panose="020B0604030504040204" pitchFamily="34" charset="0"/>
                <a:cs typeface="Verdana" panose="020B0604030504040204" pitchFamily="34" charset="0"/>
              </a:defRPr>
            </a:lvl1pPr>
            <a:lvl2pPr>
              <a:defRPr lang="ja-JP" altLang="en-US" noProof="0" dirty="0" smtClean="0">
                <a:latin typeface="Verdana" panose="020B0604030504040204" pitchFamily="34" charset="0"/>
                <a:cs typeface="Verdana" panose="020B0604030504040204" pitchFamily="34" charset="0"/>
              </a:defRPr>
            </a:lvl2pPr>
            <a:lvl3pPr marL="466725" indent="-107950">
              <a:defRPr lang="ja-JP" altLang="en-US" noProof="0" dirty="0" smtClean="0">
                <a:latin typeface="Verdana" panose="020B0604030504040204" pitchFamily="34" charset="0"/>
                <a:cs typeface="Verdana" panose="020B0604030504040204" pitchFamily="34" charset="0"/>
              </a:defRPr>
            </a:lvl3pPr>
            <a:lvl4pPr>
              <a:defRPr lang="ja-JP" altLang="en-US" noProof="0" dirty="0" smtClean="0">
                <a:latin typeface="Verdana" panose="020B0604030504040204" pitchFamily="34" charset="0"/>
                <a:cs typeface="Verdana" panose="020B0604030504040204" pitchFamily="34" charset="0"/>
              </a:defRPr>
            </a:lvl4pPr>
          </a:lstStyle>
          <a:p>
            <a:pPr lvl="0"/>
            <a:r>
              <a:rPr kumimoji="1" lang="en-US" altLang="ja-JP" sz="2000" b="0" i="0" u="none" strike="noStrike" kern="0" cap="none" spc="0" normalizeH="0" baseline="0" noProof="0" dirty="0" smtClean="0">
                <a:ln>
                  <a:noFill/>
                </a:ln>
                <a:solidFill>
                  <a:srgbClr val="000000"/>
                </a:solidFill>
                <a:effectLst/>
                <a:uLnTx/>
                <a:uFillTx/>
                <a:latin typeface="+mn-lt"/>
                <a:ea typeface="+mn-ea"/>
                <a:cs typeface="+mn-cs"/>
              </a:rPr>
              <a:t>Enter the text.</a:t>
            </a:r>
            <a:endParaRPr kumimoji="1" lang="ja-JP" altLang="en-US" sz="2000" b="0" i="0" u="none" strike="noStrike" kern="0" cap="none" spc="0" normalizeH="0" baseline="0" noProof="0" dirty="0" smtClean="0">
              <a:ln>
                <a:noFill/>
              </a:ln>
              <a:solidFill>
                <a:srgbClr val="000000"/>
              </a:solidFill>
              <a:effectLst/>
              <a:uLnTx/>
              <a:uFillTx/>
              <a:latin typeface="+mn-lt"/>
              <a:ea typeface="+mn-ea"/>
              <a:cs typeface="+mn-cs"/>
            </a:endParaRPr>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Tree>
    <p:extLst>
      <p:ext uri="{BB962C8B-B14F-4D97-AF65-F5344CB8AC3E}">
        <p14:creationId xmlns:p14="http://schemas.microsoft.com/office/powerpoint/2010/main" val="408339288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Lead 1 line &amp; Content(white)">
    <p:spTree>
      <p:nvGrpSpPr>
        <p:cNvPr id="1" name=""/>
        <p:cNvGrpSpPr/>
        <p:nvPr/>
      </p:nvGrpSpPr>
      <p:grpSpPr>
        <a:xfrm>
          <a:off x="0" y="0"/>
          <a:ext cx="0" cy="0"/>
          <a:chOff x="0" y="0"/>
          <a:chExt cx="0" cy="0"/>
        </a:xfrm>
      </p:grpSpPr>
      <p:pic>
        <p:nvPicPr>
          <p:cNvPr id="1026"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bg1"/>
                </a:solidFill>
              </a:defRPr>
            </a:lvl1pPr>
          </a:lstStyle>
          <a:p>
            <a:pPr lvl="0"/>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45720" bIns="45720">
            <a:noAutofit/>
          </a:bodyPr>
          <a:lstStyle>
            <a:lvl1pPr marL="0" indent="0" algn="l" eaLnBrk="1" hangingPunct="1">
              <a:spcBef>
                <a:spcPts val="0"/>
              </a:spcBef>
              <a:buNone/>
              <a:defRPr baseline="0">
                <a:solidFill>
                  <a:schemeClr val="bg1"/>
                </a:solidFill>
                <a:latin typeface="+mj-lt"/>
                <a:cs typeface="Verdana" panose="020B0604030504040204" pitchFamily="34" charset="0"/>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for a one-line headline</a:t>
            </a:r>
            <a:endParaRPr kumimoji="1" lang="ja-JP" altLang="en-US" dirty="0"/>
          </a:p>
        </p:txBody>
      </p:sp>
      <p:sp>
        <p:nvSpPr>
          <p:cNvPr id="12" name="コンテンツ プレースホルダー"/>
          <p:cNvSpPr>
            <a:spLocks noGrp="1"/>
          </p:cNvSpPr>
          <p:nvPr>
            <p:ph sz="quarter" idx="10" hasCustomPrompt="1"/>
          </p:nvPr>
        </p:nvSpPr>
        <p:spPr bwMode="gray">
          <a:xfrm>
            <a:off x="179388" y="1413188"/>
            <a:ext cx="8785225"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1pPr>
            <a:lvl2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2pPr>
            <a:lvl3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3pPr>
            <a:lvl4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4pPr>
          </a:lstStyle>
          <a:p>
            <a:pPr lvl="0"/>
            <a:r>
              <a:rPr kumimoji="1" lang="en-US" altLang="ja-JP" sz="2000" b="0" i="0" u="none" strike="noStrike" kern="0" cap="none" spc="0" normalizeH="0" baseline="0" noProof="0" dirty="0" smtClean="0">
                <a:ln>
                  <a:noFill/>
                </a:ln>
                <a:solidFill>
                  <a:srgbClr val="000000"/>
                </a:solidFill>
                <a:effectLst/>
                <a:uLnTx/>
                <a:uFillTx/>
                <a:latin typeface="+mn-lt"/>
                <a:ea typeface="+mn-ea"/>
                <a:cs typeface="+mn-cs"/>
              </a:rPr>
              <a:t>Enter the text.</a:t>
            </a:r>
            <a:endParaRPr kumimoji="1" lang="ja-JP" altLang="en-US" sz="2000" b="0" i="0" u="none" strike="noStrike" kern="0" cap="none" spc="0" normalizeH="0" baseline="0" noProof="0" dirty="0" smtClean="0">
              <a:ln>
                <a:noFill/>
              </a:ln>
              <a:solidFill>
                <a:srgbClr val="000000"/>
              </a:solidFill>
              <a:effectLst/>
              <a:uLnTx/>
              <a:uFillTx/>
              <a:latin typeface="+mn-lt"/>
              <a:ea typeface="+mn-ea"/>
              <a:cs typeface="+mn-cs"/>
            </a:endParaRPr>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Tree>
    <p:extLst>
      <p:ext uri="{BB962C8B-B14F-4D97-AF65-F5344CB8AC3E}">
        <p14:creationId xmlns:p14="http://schemas.microsoft.com/office/powerpoint/2010/main" val="14346642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jp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4" name="Footer"/>
          <p:cNvPicPr>
            <a:picLocks noChangeAspect="1"/>
          </p:cNvPicPr>
          <p:nvPr/>
        </p:nvPicPr>
        <p:blipFill>
          <a:blip r:embed="rId21">
            <a:extLst>
              <a:ext uri="{28A0092B-C50C-407E-A947-70E740481C1C}">
                <a14:useLocalDpi xmlns:a14="http://schemas.microsoft.com/office/drawing/2010/main" val="0"/>
              </a:ext>
            </a:extLst>
          </a:blip>
          <a:stretch>
            <a:fillRect/>
          </a:stretch>
        </p:blipFill>
        <p:spPr bwMode="invGray">
          <a:xfrm>
            <a:off x="0" y="6549391"/>
            <a:ext cx="9143999" cy="308609"/>
          </a:xfrm>
          <a:prstGeom prst="rect">
            <a:avLst/>
          </a:prstGeom>
        </p:spPr>
      </p:pic>
      <p:sp>
        <p:nvSpPr>
          <p:cNvPr id="2" name="タイトル プレースホルダー"/>
          <p:cNvSpPr>
            <a:spLocks noGrp="1"/>
          </p:cNvSpPr>
          <p:nvPr>
            <p:ph type="title"/>
          </p:nvPr>
        </p:nvSpPr>
        <p:spPr bwMode="gray">
          <a:xfrm>
            <a:off x="179387" y="108000"/>
            <a:ext cx="8785225" cy="468000"/>
          </a:xfrm>
          <a:prstGeom prst="rect">
            <a:avLst/>
          </a:prstGeom>
        </p:spPr>
        <p:txBody>
          <a:bodyPr vert="horz" lIns="91440" tIns="45720" rIns="91440" bIns="45720" rtlCol="0" anchor="ctr">
            <a:noAutofit/>
          </a:bodyPr>
          <a:lstStyle/>
          <a:p>
            <a:r>
              <a:rPr kumimoji="1" lang="en-US" altLang="ja-JP" dirty="0" smtClean="0"/>
              <a:t>Formatting for the master title</a:t>
            </a:r>
            <a:endParaRPr kumimoji="1" lang="ja-JP" altLang="en-US" dirty="0"/>
          </a:p>
        </p:txBody>
      </p:sp>
      <p:sp>
        <p:nvSpPr>
          <p:cNvPr id="3" name="テキスト プレースホルダー"/>
          <p:cNvSpPr>
            <a:spLocks noGrp="1"/>
          </p:cNvSpPr>
          <p:nvPr>
            <p:ph type="body" idx="1"/>
          </p:nvPr>
        </p:nvSpPr>
        <p:spPr bwMode="gray">
          <a:xfrm>
            <a:off x="179387" y="836614"/>
            <a:ext cx="8785226" cy="5616574"/>
          </a:xfrm>
          <a:prstGeom prst="rect">
            <a:avLst/>
          </a:prstGeom>
        </p:spPr>
        <p:txBody>
          <a:bodyPr vert="horz" lIns="91440" tIns="45720" rIns="91440" bIns="45720" rtlCol="0">
            <a:normAutofit/>
          </a:bodyPr>
          <a:lstStyle/>
          <a:p>
            <a:pPr lvl="0"/>
            <a:r>
              <a:rPr kumimoji="1" lang="en-US" altLang="ja-JP" dirty="0" smtClean="0"/>
              <a:t>Formatting for the master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
        <p:nvSpPr>
          <p:cNvPr id="8" name="PageNumber"/>
          <p:cNvSpPr txBox="1"/>
          <p:nvPr/>
        </p:nvSpPr>
        <p:spPr bwMode="black">
          <a:xfrm>
            <a:off x="168810" y="6597840"/>
            <a:ext cx="684000" cy="234000"/>
          </a:xfrm>
          <a:prstGeom prst="rect">
            <a:avLst/>
          </a:prstGeom>
          <a:noFill/>
        </p:spPr>
        <p:txBody>
          <a:bodyPr wrap="none" tIns="45720" bIns="4572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900" b="0" i="0" u="none" strike="noStrike" kern="1200" cap="none" spc="0" normalizeH="0" baseline="0" noProof="0" smtClean="0">
                <a:ln>
                  <a:noFill/>
                </a:ln>
                <a:solidFill>
                  <a:srgbClr val="FFFFFF"/>
                </a:solidFill>
                <a:effectLst/>
                <a:uLnTx/>
                <a:uFillTx/>
                <a:latin typeface="Verdana" panose="020B0604030504040204" pitchFamily="34" charset="0"/>
                <a:ea typeface="+mn-ea"/>
                <a:cs typeface="Verdana" panose="020B060403050404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1" lang="ja-JP" altLang="en-US" sz="900" b="0" i="0" u="none" strike="noStrike" kern="1200" cap="none" spc="0" normalizeH="0" baseline="0" noProof="0" dirty="0" smtClean="0">
              <a:ln>
                <a:noFill/>
              </a:ln>
              <a:solidFill>
                <a:srgbClr val="FFFFFF"/>
              </a:solidFill>
              <a:effectLst/>
              <a:uLnTx/>
              <a:uFillTx/>
              <a:latin typeface="Verdana" panose="020B0604030504040204" pitchFamily="34" charset="0"/>
              <a:ea typeface="+mn-ea"/>
              <a:cs typeface="Verdana" panose="020B0604030504040204" pitchFamily="34" charset="0"/>
            </a:endParaRPr>
          </a:p>
        </p:txBody>
      </p:sp>
      <p:sp>
        <p:nvSpPr>
          <p:cNvPr id="9" name="Credit"/>
          <p:cNvSpPr txBox="1"/>
          <p:nvPr/>
        </p:nvSpPr>
        <p:spPr bwMode="black">
          <a:xfrm>
            <a:off x="1096858" y="6597840"/>
            <a:ext cx="1638590" cy="230832"/>
          </a:xfrm>
          <a:prstGeom prst="rect">
            <a:avLst/>
          </a:prstGeom>
          <a:noFill/>
        </p:spPr>
        <p:txBody>
          <a:bodyPr wrap="none" tIns="4572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smtClean="0">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rPr>
              <a:t>© NEC Corporation 2015</a:t>
            </a:r>
          </a:p>
        </p:txBody>
      </p:sp>
      <p:sp>
        <p:nvSpPr>
          <p:cNvPr id="10" name="Confidential"/>
          <p:cNvSpPr txBox="1"/>
          <p:nvPr/>
        </p:nvSpPr>
        <p:spPr bwMode="black">
          <a:xfrm>
            <a:off x="3621250" y="6597840"/>
            <a:ext cx="1882247" cy="230832"/>
          </a:xfrm>
          <a:prstGeom prst="rect">
            <a:avLst/>
          </a:prstGeom>
          <a:noFill/>
        </p:spPr>
        <p:txBody>
          <a:bodyPr wrap="none" tIns="4572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smtClean="0">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rPr>
              <a:t>NEC Group Internal Use Only</a:t>
            </a:r>
          </a:p>
        </p:txBody>
      </p:sp>
      <p:pic>
        <p:nvPicPr>
          <p:cNvPr id="11" name="Footer"/>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bwMode="invGray">
          <a:xfrm>
            <a:off x="0" y="6549391"/>
            <a:ext cx="9143999" cy="308609"/>
          </a:xfrm>
          <a:prstGeom prst="rect">
            <a:avLst/>
          </a:prstGeom>
        </p:spPr>
      </p:pic>
      <p:sp>
        <p:nvSpPr>
          <p:cNvPr id="12" name="PageNumber"/>
          <p:cNvSpPr txBox="1"/>
          <p:nvPr userDrawn="1"/>
        </p:nvSpPr>
        <p:spPr bwMode="black">
          <a:xfrm>
            <a:off x="168810" y="6597840"/>
            <a:ext cx="684000" cy="234000"/>
          </a:xfrm>
          <a:prstGeom prst="rect">
            <a:avLst/>
          </a:prstGeom>
          <a:noFill/>
        </p:spPr>
        <p:txBody>
          <a:bodyPr wrap="none" tIns="45720" bIns="4572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900" b="0" i="0" u="none" strike="noStrike" kern="1200" cap="none" spc="0" normalizeH="0" baseline="0" noProof="0" smtClean="0">
                <a:ln>
                  <a:noFill/>
                </a:ln>
                <a:solidFill>
                  <a:srgbClr val="FFFFFF"/>
                </a:solidFill>
                <a:effectLst/>
                <a:uLnTx/>
                <a:uFillTx/>
                <a:latin typeface="+mn-lt"/>
                <a:ea typeface="+mn-ea"/>
                <a:cs typeface="Verdana" panose="020B060403050404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1" lang="ja-JP" altLang="en-US" sz="900" b="0" i="0" u="none" strike="noStrike" kern="1200" cap="none" spc="0" normalizeH="0" baseline="0" noProof="0" dirty="0" smtClean="0">
              <a:ln>
                <a:noFill/>
              </a:ln>
              <a:solidFill>
                <a:srgbClr val="FFFFFF"/>
              </a:solidFill>
              <a:effectLst/>
              <a:uLnTx/>
              <a:uFillTx/>
              <a:latin typeface="+mn-lt"/>
              <a:ea typeface="+mn-ea"/>
              <a:cs typeface="Verdana" panose="020B0604030504040204" pitchFamily="34" charset="0"/>
            </a:endParaRPr>
          </a:p>
        </p:txBody>
      </p:sp>
      <p:sp>
        <p:nvSpPr>
          <p:cNvPr id="13" name="Credit"/>
          <p:cNvSpPr txBox="1"/>
          <p:nvPr userDrawn="1"/>
        </p:nvSpPr>
        <p:spPr bwMode="black">
          <a:xfrm>
            <a:off x="1096858" y="6597840"/>
            <a:ext cx="1638590" cy="230832"/>
          </a:xfrm>
          <a:prstGeom prst="rect">
            <a:avLst/>
          </a:prstGeom>
          <a:noFill/>
        </p:spPr>
        <p:txBody>
          <a:bodyPr wrap="none" tIns="4572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smtClean="0">
                <a:ln>
                  <a:noFill/>
                </a:ln>
                <a:solidFill>
                  <a:srgbClr val="FFFFFF"/>
                </a:solidFill>
                <a:effectLst/>
                <a:uLnTx/>
                <a:uFillTx/>
                <a:latin typeface="+mn-lt"/>
                <a:ea typeface="Verdana" panose="020B0604030504040204" pitchFamily="34" charset="0"/>
                <a:cs typeface="Verdana" panose="020B0604030504040204" pitchFamily="34" charset="0"/>
              </a:rPr>
              <a:t>© NEC Corporation 2016</a:t>
            </a:r>
          </a:p>
        </p:txBody>
      </p:sp>
      <p:sp>
        <p:nvSpPr>
          <p:cNvPr id="14" name="Confidential"/>
          <p:cNvSpPr txBox="1"/>
          <p:nvPr userDrawn="1"/>
        </p:nvSpPr>
        <p:spPr bwMode="black">
          <a:xfrm>
            <a:off x="3621250" y="6597840"/>
            <a:ext cx="1882247" cy="230832"/>
          </a:xfrm>
          <a:prstGeom prst="rect">
            <a:avLst/>
          </a:prstGeom>
          <a:noFill/>
        </p:spPr>
        <p:txBody>
          <a:bodyPr wrap="none" tIns="4572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smtClean="0">
                <a:ln>
                  <a:noFill/>
                </a:ln>
                <a:solidFill>
                  <a:srgbClr val="FFFFFF"/>
                </a:solidFill>
                <a:effectLst/>
                <a:uLnTx/>
                <a:uFillTx/>
                <a:latin typeface="+mn-lt"/>
                <a:ea typeface="Verdana" panose="020B0604030504040204" pitchFamily="34" charset="0"/>
                <a:cs typeface="Verdana" panose="020B0604030504040204" pitchFamily="34" charset="0"/>
              </a:rPr>
              <a:t>NEC Group Internal Use Only</a:t>
            </a:r>
          </a:p>
        </p:txBody>
      </p:sp>
    </p:spTree>
    <p:extLst>
      <p:ext uri="{BB962C8B-B14F-4D97-AF65-F5344CB8AC3E}">
        <p14:creationId xmlns:p14="http://schemas.microsoft.com/office/powerpoint/2010/main" val="654157217"/>
      </p:ext>
    </p:extLst>
  </p:cSld>
  <p:clrMap bg1="lt1" tx1="dk1" bg2="lt2" tx2="dk2" accent1="accent1" accent2="accent2" accent3="accent3" accent4="accent4" accent5="accent5" accent6="accent6" hlink="hlink" folHlink="folHlink"/>
  <p:sldLayoutIdLst>
    <p:sldLayoutId id="2147483725" r:id="rId1"/>
    <p:sldLayoutId id="2147483707" r:id="rId2"/>
    <p:sldLayoutId id="2147483708" r:id="rId3"/>
    <p:sldLayoutId id="2147483709" r:id="rId4"/>
    <p:sldLayoutId id="2147483710" r:id="rId5"/>
    <p:sldLayoutId id="2147483726"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2400" b="0" baseline="0">
          <a:solidFill>
            <a:schemeClr val="tx1"/>
          </a:solidFill>
          <a:latin typeface="+mj-lt"/>
          <a:ea typeface="+mj-ea"/>
          <a:cs typeface="Verdana" panose="020B0604030504040204" pitchFamily="34" charset="0"/>
        </a:defRPr>
      </a:lvl1pPr>
      <a:lvl2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Verdana" panose="020B0604030504040204" pitchFamily="34" charset="0"/>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cs typeface="Verdana" panose="020B0604030504040204" pitchFamily="34" charset="0"/>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cs typeface="Verdana" panose="020B0604030504040204" pitchFamily="34" charset="0"/>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cs typeface="Verdana" panose="020B0604030504040204" pitchFamily="34" charset="0"/>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slideLayout" Target="../slideLayouts/slideLayout8.xml"/><Relationship Id="rId4" Type="http://schemas.openxmlformats.org/officeDocument/2006/relationships/image" Target="../media/image28.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8.xml"/><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3" y="3049388"/>
            <a:ext cx="8784000" cy="584775"/>
          </a:xfrm>
        </p:spPr>
        <p:txBody>
          <a:bodyPr/>
          <a:lstStyle/>
          <a:p>
            <a:r>
              <a:rPr kumimoji="1" lang="en-US" altLang="ja-JP" dirty="0" smtClean="0"/>
              <a:t>MySQL Cluster</a:t>
            </a:r>
            <a:endParaRPr kumimoji="1" lang="ja-JP" altLang="en-US" dirty="0"/>
          </a:p>
        </p:txBody>
      </p:sp>
      <p:sp>
        <p:nvSpPr>
          <p:cNvPr id="4" name="テキスト プレースホルダー 3"/>
          <p:cNvSpPr>
            <a:spLocks noGrp="1"/>
          </p:cNvSpPr>
          <p:nvPr>
            <p:ph type="body" sz="quarter" idx="10"/>
          </p:nvPr>
        </p:nvSpPr>
        <p:spPr>
          <a:xfrm>
            <a:off x="179513" y="4032000"/>
            <a:ext cx="6552727" cy="725840"/>
          </a:xfrm>
        </p:spPr>
        <p:txBody>
          <a:bodyPr/>
          <a:lstStyle/>
          <a:p>
            <a:r>
              <a:rPr kumimoji="1" lang="en-US" altLang="ja-JP" dirty="0" smtClean="0"/>
              <a:t>OSS Technical Center</a:t>
            </a:r>
          </a:p>
          <a:p>
            <a:r>
              <a:rPr kumimoji="1" lang="en-US" altLang="ja-JP" sz="1700" dirty="0" smtClean="0"/>
              <a:t>NEC Telecom Software Philippines</a:t>
            </a:r>
          </a:p>
        </p:txBody>
      </p:sp>
      <p:sp>
        <p:nvSpPr>
          <p:cNvPr id="11" name="Text Box 7"/>
          <p:cNvSpPr txBox="1">
            <a:spLocks noChangeArrowheads="1"/>
          </p:cNvSpPr>
          <p:nvPr/>
        </p:nvSpPr>
        <p:spPr bwMode="ltGray">
          <a:xfrm>
            <a:off x="6269746" y="841705"/>
            <a:ext cx="2623429" cy="234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lgn="ctr">
                <a:solidFill>
                  <a:srgbClr val="00B4A0"/>
                </a:solidFill>
                <a:miter lim="800000"/>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wrap="square" lIns="36000" tIns="36000" rIns="36000" bIns="36000">
            <a:spAutoFit/>
          </a:bodyPr>
          <a:lstStyle/>
          <a:p>
            <a:pPr algn="r"/>
            <a:r>
              <a:rPr lang="en-US" altLang="ja-JP" sz="1050" dirty="0" smtClean="0">
                <a:solidFill>
                  <a:schemeClr val="accent2"/>
                </a:solidFill>
                <a:latin typeface="Verdana" panose="020B0604030504040204" pitchFamily="34" charset="0"/>
                <a:ea typeface="Verdana" panose="020B0604030504040204" pitchFamily="34" charset="0"/>
                <a:cs typeface="Verdana" panose="020B0604030504040204" pitchFamily="34" charset="0"/>
              </a:rPr>
              <a:t>[NEC </a:t>
            </a:r>
            <a:r>
              <a:rPr lang="en-US" altLang="ja-JP" sz="1050" dirty="0">
                <a:solidFill>
                  <a:schemeClr val="accent2"/>
                </a:solidFill>
                <a:latin typeface="Verdana" panose="020B0604030504040204" pitchFamily="34" charset="0"/>
                <a:ea typeface="Verdana" panose="020B0604030504040204" pitchFamily="34" charset="0"/>
                <a:cs typeface="Verdana" panose="020B0604030504040204" pitchFamily="34" charset="0"/>
              </a:rPr>
              <a:t>Group Internal Use </a:t>
            </a:r>
            <a:r>
              <a:rPr lang="en-US" altLang="ja-JP" sz="1050" dirty="0" smtClean="0">
                <a:solidFill>
                  <a:schemeClr val="accent2"/>
                </a:solidFill>
                <a:latin typeface="Verdana" panose="020B0604030504040204" pitchFamily="34" charset="0"/>
                <a:ea typeface="Verdana" panose="020B0604030504040204" pitchFamily="34" charset="0"/>
                <a:cs typeface="Verdana" panose="020B0604030504040204" pitchFamily="34" charset="0"/>
              </a:rPr>
              <a:t>Only</a:t>
            </a:r>
            <a:r>
              <a:rPr lang="en-US" altLang="ja-JP" sz="1050" dirty="0">
                <a:solidFill>
                  <a:schemeClr val="accent2"/>
                </a:solidFill>
                <a:latin typeface="Verdana" panose="020B0604030504040204" pitchFamily="34" charset="0"/>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32081625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MySQL Cluster: Failure Detection</a:t>
            </a:r>
            <a:endParaRPr kumimoji="1" lang="ja-JP" altLang="en-US" dirty="0"/>
          </a:p>
        </p:txBody>
      </p:sp>
      <p:sp>
        <p:nvSpPr>
          <p:cNvPr id="3" name="コンテンツ プレースホルダー 2"/>
          <p:cNvSpPr>
            <a:spLocks noGrp="1"/>
          </p:cNvSpPr>
          <p:nvPr>
            <p:ph sz="quarter" idx="10"/>
          </p:nvPr>
        </p:nvSpPr>
        <p:spPr/>
        <p:txBody>
          <a:bodyPr>
            <a:noAutofit/>
          </a:bodyPr>
          <a:lstStyle/>
          <a:p>
            <a:pPr lvl="1"/>
            <a:r>
              <a:rPr lang="en-US" sz="1200" dirty="0"/>
              <a:t>The network partitioning protocol solves this problem by ensuring that a surviving set of storage nodes must be a majority of the storage nodes. In the particular case, where a surviving set of storage nodes are exactly half of the nodes an arbitrator is used to cast an extra vote</a:t>
            </a:r>
            <a:r>
              <a:rPr lang="en-US" sz="1200" dirty="0" smtClean="0"/>
              <a:t>.</a:t>
            </a:r>
          </a:p>
          <a:p>
            <a:pPr lvl="1"/>
            <a:endParaRPr lang="en-US" sz="1200" dirty="0" smtClean="0"/>
          </a:p>
          <a:p>
            <a:pPr lvl="1"/>
            <a:r>
              <a:rPr lang="en-US" sz="1200" dirty="0" smtClean="0"/>
              <a:t>For example, see images below and in the succeeding slides:</a:t>
            </a:r>
          </a:p>
          <a:p>
            <a:pPr lvl="2"/>
            <a:r>
              <a:rPr lang="en-US" sz="1000" dirty="0" smtClean="0"/>
              <a:t>Environment Setup:</a:t>
            </a:r>
          </a:p>
          <a:p>
            <a:pPr lvl="3"/>
            <a:r>
              <a:rPr lang="en-US" sz="800" dirty="0" smtClean="0"/>
              <a:t>4 NDB (Data) Nodes</a:t>
            </a:r>
          </a:p>
          <a:p>
            <a:pPr lvl="3"/>
            <a:r>
              <a:rPr lang="en-US" sz="800" dirty="0" smtClean="0"/>
              <a:t>1 MGM Node</a:t>
            </a:r>
          </a:p>
          <a:p>
            <a:pPr lvl="3"/>
            <a:r>
              <a:rPr lang="en-US" sz="800" dirty="0" smtClean="0"/>
              <a:t>1 SQL Node</a:t>
            </a:r>
          </a:p>
          <a:p>
            <a:endParaRPr lang="en-US" sz="1600" dirty="0"/>
          </a:p>
          <a:p>
            <a:endParaRPr lang="en-US" sz="1600" dirty="0"/>
          </a:p>
          <a:p>
            <a:endParaRPr lang="en-US" sz="1600"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4738" y="2438400"/>
            <a:ext cx="5514772" cy="37147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81595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MySQL Cluster: Failure Detection</a:t>
            </a:r>
            <a:endParaRPr kumimoji="1" lang="ja-JP" altLang="en-US" dirty="0"/>
          </a:p>
        </p:txBody>
      </p:sp>
      <p:sp>
        <p:nvSpPr>
          <p:cNvPr id="3" name="コンテンツ プレースホルダー 2"/>
          <p:cNvSpPr>
            <a:spLocks noGrp="1"/>
          </p:cNvSpPr>
          <p:nvPr>
            <p:ph sz="quarter" idx="10"/>
          </p:nvPr>
        </p:nvSpPr>
        <p:spPr/>
        <p:txBody>
          <a:bodyPr>
            <a:noAutofit/>
          </a:bodyPr>
          <a:lstStyle/>
          <a:p>
            <a:pPr lvl="2"/>
            <a:r>
              <a:rPr lang="en-US" sz="1000" dirty="0" smtClean="0"/>
              <a:t>{SN1, SN3} nodes have no connection with {SN2, SN4} nodes. This making the environment having two sets of complete data which can cause a split-brain scenario (when cause of the communication failure is a network failure and not an actual node crash).</a:t>
            </a:r>
          </a:p>
          <a:p>
            <a:pPr lvl="2"/>
            <a:endParaRPr lang="en-US" sz="1000" dirty="0"/>
          </a:p>
          <a:p>
            <a:pPr lvl="2"/>
            <a:endParaRPr lang="en-US" sz="1000" dirty="0" smtClean="0"/>
          </a:p>
          <a:p>
            <a:pPr lvl="2"/>
            <a:endParaRPr lang="en-US" sz="1000" dirty="0"/>
          </a:p>
          <a:p>
            <a:pPr lvl="2"/>
            <a:endParaRPr lang="en-US" sz="1000" dirty="0" smtClean="0"/>
          </a:p>
          <a:p>
            <a:pPr lvl="2"/>
            <a:endParaRPr lang="en-US" sz="1000" dirty="0"/>
          </a:p>
          <a:p>
            <a:pPr lvl="2"/>
            <a:endParaRPr lang="en-US" sz="1000" dirty="0" smtClean="0"/>
          </a:p>
          <a:p>
            <a:pPr lvl="2"/>
            <a:endParaRPr lang="en-US" sz="1000" dirty="0"/>
          </a:p>
          <a:p>
            <a:pPr lvl="2"/>
            <a:endParaRPr lang="en-US" sz="1000" dirty="0" smtClean="0"/>
          </a:p>
          <a:p>
            <a:pPr lvl="2"/>
            <a:endParaRPr lang="en-US" sz="1000" dirty="0"/>
          </a:p>
          <a:p>
            <a:pPr lvl="2"/>
            <a:endParaRPr lang="en-US" sz="1000" dirty="0" smtClean="0"/>
          </a:p>
          <a:p>
            <a:pPr lvl="2"/>
            <a:endParaRPr lang="en-US" sz="1000" dirty="0"/>
          </a:p>
          <a:p>
            <a:pPr lvl="2"/>
            <a:endParaRPr lang="en-US" sz="1000" dirty="0" smtClean="0"/>
          </a:p>
          <a:p>
            <a:pPr lvl="2"/>
            <a:endParaRPr lang="en-US" sz="1000" dirty="0"/>
          </a:p>
          <a:p>
            <a:pPr marL="358775" lvl="2" indent="0">
              <a:buNone/>
            </a:pPr>
            <a:endParaRPr lang="en-US" sz="1000" dirty="0"/>
          </a:p>
          <a:p>
            <a:pPr marL="358775" lvl="2" indent="0">
              <a:buNone/>
            </a:pPr>
            <a:endParaRPr lang="en-US" sz="1000" dirty="0"/>
          </a:p>
          <a:p>
            <a:pPr lvl="2"/>
            <a:r>
              <a:rPr lang="en-US" sz="1000" dirty="0" smtClean="0"/>
              <a:t>The lost of connection between the two sets will cause heartbeats to be missed by each node since heartbeats are sent in a logical circle</a:t>
            </a:r>
            <a:r>
              <a:rPr lang="en-US" sz="1000" dirty="0" smtClean="0"/>
              <a:t>.</a:t>
            </a:r>
          </a:p>
          <a:p>
            <a:pPr lvl="2"/>
            <a:r>
              <a:rPr lang="en-US" sz="1000" dirty="0" smtClean="0"/>
              <a:t>When there is a network partitioning, the network partitioning protocol is launched on both sides of the split and it guarantees that, in th</a:t>
            </a:r>
            <a:r>
              <a:rPr lang="en-US" sz="1000" dirty="0" smtClean="0"/>
              <a:t>e event of an even split, there will only be one running “cluster” remaining.</a:t>
            </a:r>
          </a:p>
          <a:p>
            <a:pPr lvl="2"/>
            <a:r>
              <a:rPr lang="en-US" sz="1000" dirty="0" smtClean="0"/>
              <a:t>The arbitrator follows a simple rule: the first set of nodes to ask will be given a positive answer, and all other sets will be given a negative answer. IF a set of nodes cannot contact the arbitrator, they will shutdown automatically.</a:t>
            </a:r>
          </a:p>
          <a:p>
            <a:pPr lvl="2"/>
            <a:endParaRPr lang="en-US" sz="800" dirty="0" smtClean="0"/>
          </a:p>
          <a:p>
            <a:endParaRPr lang="en-US" sz="1600" dirty="0"/>
          </a:p>
        </p:txBody>
      </p:sp>
      <p:grpSp>
        <p:nvGrpSpPr>
          <p:cNvPr id="35" name="Group 34"/>
          <p:cNvGrpSpPr/>
          <p:nvPr/>
        </p:nvGrpSpPr>
        <p:grpSpPr>
          <a:xfrm>
            <a:off x="2869527" y="1293363"/>
            <a:ext cx="3597948" cy="3116614"/>
            <a:chOff x="2771775" y="1308038"/>
            <a:chExt cx="3793452" cy="3468460"/>
          </a:xfrm>
        </p:grpSpPr>
        <p:grpSp>
          <p:nvGrpSpPr>
            <p:cNvPr id="23" name="Group 22"/>
            <p:cNvGrpSpPr/>
            <p:nvPr/>
          </p:nvGrpSpPr>
          <p:grpSpPr>
            <a:xfrm>
              <a:off x="2771775" y="1308038"/>
              <a:ext cx="3793452" cy="3468460"/>
              <a:chOff x="2999124" y="2431734"/>
              <a:chExt cx="3145752" cy="2787966"/>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9124" y="2431734"/>
                <a:ext cx="3145752" cy="2787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Connector 5"/>
              <p:cNvCxnSpPr/>
              <p:nvPr/>
            </p:nvCxnSpPr>
            <p:spPr bwMode="auto">
              <a:xfrm>
                <a:off x="4572000" y="3162300"/>
                <a:ext cx="0" cy="800100"/>
              </a:xfrm>
              <a:prstGeom prst="line">
                <a:avLst/>
              </a:prstGeom>
              <a:solidFill>
                <a:schemeClr val="bg1"/>
              </a:solidFill>
              <a:ln w="9525" cap="flat" cmpd="sng" algn="ctr">
                <a:solidFill>
                  <a:schemeClr val="accent6"/>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8" name="Straight Connector 7"/>
              <p:cNvCxnSpPr/>
              <p:nvPr/>
            </p:nvCxnSpPr>
            <p:spPr bwMode="auto">
              <a:xfrm>
                <a:off x="4048125" y="3562350"/>
                <a:ext cx="1057275" cy="0"/>
              </a:xfrm>
              <a:prstGeom prst="line">
                <a:avLst/>
              </a:prstGeom>
              <a:solidFill>
                <a:schemeClr val="bg1"/>
              </a:solidFill>
              <a:ln w="9525" cap="flat" cmpd="sng" algn="ctr">
                <a:solidFill>
                  <a:schemeClr val="accent6"/>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0" name="Straight Connector 9"/>
              <p:cNvCxnSpPr/>
              <p:nvPr/>
            </p:nvCxnSpPr>
            <p:spPr bwMode="auto">
              <a:xfrm flipV="1">
                <a:off x="4048125" y="3162300"/>
                <a:ext cx="528637" cy="400050"/>
              </a:xfrm>
              <a:prstGeom prst="line">
                <a:avLst/>
              </a:prstGeom>
              <a:solidFill>
                <a:schemeClr val="bg1"/>
              </a:solidFill>
              <a:ln w="9525" cap="flat" cmpd="sng" algn="ctr">
                <a:solidFill>
                  <a:schemeClr val="accent6"/>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2" name="Straight Connector 11"/>
              <p:cNvCxnSpPr/>
              <p:nvPr/>
            </p:nvCxnSpPr>
            <p:spPr bwMode="auto">
              <a:xfrm flipV="1">
                <a:off x="4576762" y="3562350"/>
                <a:ext cx="528638" cy="400050"/>
              </a:xfrm>
              <a:prstGeom prst="line">
                <a:avLst/>
              </a:prstGeom>
              <a:solidFill>
                <a:schemeClr val="bg1"/>
              </a:solidFill>
              <a:ln w="9525" cap="flat" cmpd="sng" algn="ctr">
                <a:solidFill>
                  <a:schemeClr val="accent6"/>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4" name="Straight Connector 13"/>
              <p:cNvCxnSpPr/>
              <p:nvPr/>
            </p:nvCxnSpPr>
            <p:spPr bwMode="auto">
              <a:xfrm flipH="1" flipV="1">
                <a:off x="4572000" y="3162300"/>
                <a:ext cx="533400" cy="400050"/>
              </a:xfrm>
              <a:prstGeom prst="line">
                <a:avLst/>
              </a:prstGeom>
              <a:solidFill>
                <a:schemeClr val="bg1"/>
              </a:solidFill>
              <a:ln w="9525" cap="flat" cmpd="sng" algn="ctr">
                <a:solidFill>
                  <a:schemeClr val="accent6"/>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6" name="Straight Connector 15"/>
              <p:cNvCxnSpPr/>
              <p:nvPr/>
            </p:nvCxnSpPr>
            <p:spPr bwMode="auto">
              <a:xfrm flipH="1" flipV="1">
                <a:off x="4048125" y="3562350"/>
                <a:ext cx="528637" cy="400050"/>
              </a:xfrm>
              <a:prstGeom prst="line">
                <a:avLst/>
              </a:prstGeom>
              <a:solidFill>
                <a:schemeClr val="bg1"/>
              </a:solidFill>
              <a:ln w="9525" cap="flat" cmpd="sng" algn="ctr">
                <a:solidFill>
                  <a:schemeClr val="accent6"/>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7" name="Lightning Bolt 16"/>
              <p:cNvSpPr/>
              <p:nvPr/>
            </p:nvSpPr>
            <p:spPr bwMode="auto">
              <a:xfrm>
                <a:off x="4162425" y="3276600"/>
                <a:ext cx="238125" cy="200025"/>
              </a:xfrm>
              <a:prstGeom prst="lightningBolt">
                <a:avLst/>
              </a:prstGeom>
              <a:solidFill>
                <a:srgbClr val="FFFF00"/>
              </a:solidFill>
              <a:ln>
                <a:solidFill>
                  <a:schemeClr val="tx1"/>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b="1" dirty="0">
                  <a:latin typeface="+mj-ea"/>
                  <a:ea typeface="+mj-ea"/>
                </a:endParaRPr>
              </a:p>
            </p:txBody>
          </p:sp>
          <p:sp>
            <p:nvSpPr>
              <p:cNvPr id="19" name="Lightning Bolt 18"/>
              <p:cNvSpPr/>
              <p:nvPr/>
            </p:nvSpPr>
            <p:spPr bwMode="auto">
              <a:xfrm flipH="1">
                <a:off x="4714871" y="3262312"/>
                <a:ext cx="238125" cy="214313"/>
              </a:xfrm>
              <a:prstGeom prst="lightningBolt">
                <a:avLst/>
              </a:prstGeom>
              <a:solidFill>
                <a:srgbClr val="FFFF00"/>
              </a:solidFill>
              <a:ln>
                <a:solidFill>
                  <a:schemeClr val="tx1"/>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b="1" dirty="0">
                  <a:latin typeface="+mj-ea"/>
                  <a:ea typeface="+mj-ea"/>
                </a:endParaRPr>
              </a:p>
            </p:txBody>
          </p:sp>
          <p:sp>
            <p:nvSpPr>
              <p:cNvPr id="20" name="Lightning Bolt 19"/>
              <p:cNvSpPr/>
              <p:nvPr/>
            </p:nvSpPr>
            <p:spPr bwMode="auto">
              <a:xfrm flipH="1">
                <a:off x="4193380" y="3655218"/>
                <a:ext cx="238125" cy="214313"/>
              </a:xfrm>
              <a:prstGeom prst="lightningBolt">
                <a:avLst/>
              </a:prstGeom>
              <a:solidFill>
                <a:srgbClr val="FFFF00"/>
              </a:solidFill>
              <a:ln>
                <a:solidFill>
                  <a:schemeClr val="tx1"/>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b="1" dirty="0">
                  <a:latin typeface="+mj-ea"/>
                  <a:ea typeface="+mj-ea"/>
                </a:endParaRPr>
              </a:p>
            </p:txBody>
          </p:sp>
          <p:sp>
            <p:nvSpPr>
              <p:cNvPr id="22" name="Lightning Bolt 21"/>
              <p:cNvSpPr/>
              <p:nvPr/>
            </p:nvSpPr>
            <p:spPr bwMode="auto">
              <a:xfrm>
                <a:off x="4714870" y="3655218"/>
                <a:ext cx="238125" cy="200025"/>
              </a:xfrm>
              <a:prstGeom prst="lightningBolt">
                <a:avLst/>
              </a:prstGeom>
              <a:solidFill>
                <a:srgbClr val="FFFF00"/>
              </a:solidFill>
              <a:ln>
                <a:solidFill>
                  <a:schemeClr val="tx1"/>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b="1" dirty="0">
                  <a:latin typeface="+mj-ea"/>
                  <a:ea typeface="+mj-ea"/>
                </a:endParaRPr>
              </a:p>
            </p:txBody>
          </p:sp>
          <p:sp>
            <p:nvSpPr>
              <p:cNvPr id="24" name="Lightning Bolt 23"/>
              <p:cNvSpPr/>
              <p:nvPr/>
            </p:nvSpPr>
            <p:spPr bwMode="auto">
              <a:xfrm flipH="1">
                <a:off x="3600447" y="4064793"/>
                <a:ext cx="238125" cy="214313"/>
              </a:xfrm>
              <a:prstGeom prst="lightningBolt">
                <a:avLst/>
              </a:prstGeom>
              <a:solidFill>
                <a:srgbClr val="FFFF00"/>
              </a:solidFill>
              <a:ln>
                <a:solidFill>
                  <a:schemeClr val="tx1"/>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b="1" dirty="0">
                  <a:latin typeface="+mj-ea"/>
                  <a:ea typeface="+mj-ea"/>
                </a:endParaRPr>
              </a:p>
            </p:txBody>
          </p:sp>
          <p:sp>
            <p:nvSpPr>
              <p:cNvPr id="26" name="Lightning Bolt 25"/>
              <p:cNvSpPr/>
              <p:nvPr/>
            </p:nvSpPr>
            <p:spPr bwMode="auto">
              <a:xfrm>
                <a:off x="3614734" y="2800350"/>
                <a:ext cx="238125" cy="200025"/>
              </a:xfrm>
              <a:prstGeom prst="lightningBolt">
                <a:avLst/>
              </a:prstGeom>
              <a:solidFill>
                <a:srgbClr val="FFFF00"/>
              </a:solidFill>
              <a:ln>
                <a:solidFill>
                  <a:schemeClr val="tx1"/>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b="1" dirty="0">
                  <a:latin typeface="+mj-ea"/>
                  <a:ea typeface="+mj-ea"/>
                </a:endParaRPr>
              </a:p>
            </p:txBody>
          </p:sp>
          <p:sp>
            <p:nvSpPr>
              <p:cNvPr id="27" name="Lightning Bolt 26"/>
              <p:cNvSpPr/>
              <p:nvPr/>
            </p:nvSpPr>
            <p:spPr bwMode="auto">
              <a:xfrm flipH="1">
                <a:off x="5314946" y="2850355"/>
                <a:ext cx="238125" cy="214313"/>
              </a:xfrm>
              <a:prstGeom prst="lightningBolt">
                <a:avLst/>
              </a:prstGeom>
              <a:solidFill>
                <a:srgbClr val="FFFF00"/>
              </a:solidFill>
              <a:ln>
                <a:solidFill>
                  <a:schemeClr val="tx1"/>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b="1" dirty="0">
                  <a:latin typeface="+mj-ea"/>
                  <a:ea typeface="+mj-ea"/>
                </a:endParaRPr>
              </a:p>
            </p:txBody>
          </p:sp>
          <p:sp>
            <p:nvSpPr>
              <p:cNvPr id="28" name="Lightning Bolt 27"/>
              <p:cNvSpPr/>
              <p:nvPr/>
            </p:nvSpPr>
            <p:spPr bwMode="auto">
              <a:xfrm>
                <a:off x="5205408" y="4114799"/>
                <a:ext cx="238125" cy="200025"/>
              </a:xfrm>
              <a:prstGeom prst="lightningBolt">
                <a:avLst/>
              </a:prstGeom>
              <a:solidFill>
                <a:srgbClr val="FFFF00"/>
              </a:solidFill>
              <a:ln>
                <a:solidFill>
                  <a:schemeClr val="tx1"/>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b="1" dirty="0">
                  <a:latin typeface="+mj-ea"/>
                  <a:ea typeface="+mj-ea"/>
                </a:endParaRPr>
              </a:p>
            </p:txBody>
          </p:sp>
        </p:grpSp>
        <p:sp>
          <p:nvSpPr>
            <p:cNvPr id="29" name="Rectangle 28"/>
            <p:cNvSpPr/>
            <p:nvPr/>
          </p:nvSpPr>
          <p:spPr bwMode="auto">
            <a:xfrm>
              <a:off x="5470495" y="2588176"/>
              <a:ext cx="819301" cy="233833"/>
            </a:xfrm>
            <a:prstGeom prst="rect">
              <a:avLst/>
            </a:prstGeom>
            <a:solidFill>
              <a:schemeClr val="accent6"/>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sz="900" b="1" dirty="0" smtClean="0">
                  <a:solidFill>
                    <a:schemeClr val="bg1"/>
                  </a:solidFill>
                  <a:latin typeface="+mj-ea"/>
                  <a:ea typeface="+mj-ea"/>
                </a:rPr>
                <a:t>SN4 = 14</a:t>
              </a:r>
              <a:endParaRPr kumimoji="1" lang="en-US" sz="900" b="1" dirty="0">
                <a:solidFill>
                  <a:schemeClr val="bg1"/>
                </a:solidFill>
                <a:latin typeface="+mj-ea"/>
                <a:ea typeface="+mj-ea"/>
              </a:endParaRPr>
            </a:p>
          </p:txBody>
        </p:sp>
        <p:sp>
          <p:nvSpPr>
            <p:cNvPr id="30" name="Rectangle 29"/>
            <p:cNvSpPr/>
            <p:nvPr/>
          </p:nvSpPr>
          <p:spPr bwMode="auto">
            <a:xfrm>
              <a:off x="4264592" y="3452990"/>
              <a:ext cx="819301" cy="233833"/>
            </a:xfrm>
            <a:prstGeom prst="rect">
              <a:avLst/>
            </a:prstGeom>
            <a:solidFill>
              <a:schemeClr val="accent6"/>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sz="900" b="1" dirty="0" smtClean="0">
                  <a:solidFill>
                    <a:schemeClr val="bg1"/>
                  </a:solidFill>
                  <a:latin typeface="+mj-ea"/>
                  <a:ea typeface="+mj-ea"/>
                </a:rPr>
                <a:t>SN3 = 13</a:t>
              </a:r>
              <a:endParaRPr kumimoji="1" lang="en-US" sz="900" b="1" dirty="0">
                <a:solidFill>
                  <a:schemeClr val="bg1"/>
                </a:solidFill>
                <a:latin typeface="+mj-ea"/>
                <a:ea typeface="+mj-ea"/>
              </a:endParaRPr>
            </a:p>
          </p:txBody>
        </p:sp>
        <p:sp>
          <p:nvSpPr>
            <p:cNvPr id="31" name="Rectangle 30"/>
            <p:cNvSpPr/>
            <p:nvPr/>
          </p:nvSpPr>
          <p:spPr bwMode="auto">
            <a:xfrm>
              <a:off x="4255066" y="1711920"/>
              <a:ext cx="819301" cy="233833"/>
            </a:xfrm>
            <a:prstGeom prst="rect">
              <a:avLst/>
            </a:prstGeom>
            <a:solidFill>
              <a:schemeClr val="accent6"/>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sz="900" b="1" dirty="0" smtClean="0">
                  <a:solidFill>
                    <a:schemeClr val="bg1"/>
                  </a:solidFill>
                  <a:latin typeface="+mj-ea"/>
                  <a:ea typeface="+mj-ea"/>
                </a:rPr>
                <a:t>SN1 = 11</a:t>
              </a:r>
              <a:endParaRPr kumimoji="1" lang="en-US" sz="900" b="1" dirty="0">
                <a:solidFill>
                  <a:schemeClr val="bg1"/>
                </a:solidFill>
                <a:latin typeface="+mj-ea"/>
                <a:ea typeface="+mj-ea"/>
              </a:endParaRPr>
            </a:p>
          </p:txBody>
        </p:sp>
        <p:sp>
          <p:nvSpPr>
            <p:cNvPr id="32" name="Rectangle 31"/>
            <p:cNvSpPr/>
            <p:nvPr/>
          </p:nvSpPr>
          <p:spPr bwMode="auto">
            <a:xfrm>
              <a:off x="3104486" y="2594439"/>
              <a:ext cx="819301" cy="233833"/>
            </a:xfrm>
            <a:prstGeom prst="rect">
              <a:avLst/>
            </a:prstGeom>
            <a:solidFill>
              <a:schemeClr val="accent6"/>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sz="900" b="1" dirty="0" smtClean="0">
                  <a:solidFill>
                    <a:schemeClr val="bg1"/>
                  </a:solidFill>
                  <a:latin typeface="+mj-ea"/>
                  <a:ea typeface="+mj-ea"/>
                </a:rPr>
                <a:t>SN2 = 12</a:t>
              </a:r>
              <a:endParaRPr kumimoji="1" lang="en-US" sz="900" b="1" dirty="0">
                <a:solidFill>
                  <a:schemeClr val="bg1"/>
                </a:solidFill>
                <a:latin typeface="+mj-ea"/>
                <a:ea typeface="+mj-ea"/>
              </a:endParaRPr>
            </a:p>
          </p:txBody>
        </p:sp>
        <p:sp>
          <p:nvSpPr>
            <p:cNvPr id="34" name="Rectangle 33"/>
            <p:cNvSpPr/>
            <p:nvPr/>
          </p:nvSpPr>
          <p:spPr bwMode="auto">
            <a:xfrm>
              <a:off x="2911139" y="4052889"/>
              <a:ext cx="1666874" cy="310032"/>
            </a:xfrm>
            <a:prstGeom prst="rect">
              <a:avLst/>
            </a:prstGeom>
            <a:solidFill>
              <a:schemeClr val="accent6"/>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lvl="2" algn="ctr"/>
              <a:r>
                <a:rPr lang="en-US" sz="800" dirty="0">
                  <a:solidFill>
                    <a:schemeClr val="bg1"/>
                  </a:solidFill>
                </a:rPr>
                <a:t>Node Group #0: SN1, SN2</a:t>
              </a:r>
            </a:p>
            <a:p>
              <a:pPr marL="0" lvl="2" algn="ctr"/>
              <a:r>
                <a:rPr lang="en-US" sz="800" dirty="0">
                  <a:solidFill>
                    <a:schemeClr val="bg1"/>
                  </a:solidFill>
                </a:rPr>
                <a:t>Node Group #1: SN3, SN4</a:t>
              </a:r>
            </a:p>
          </p:txBody>
        </p:sp>
      </p:grpSp>
    </p:spTree>
    <p:extLst>
      <p:ext uri="{BB962C8B-B14F-4D97-AF65-F5344CB8AC3E}">
        <p14:creationId xmlns:p14="http://schemas.microsoft.com/office/powerpoint/2010/main" val="24996415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MySQL Cluster: Failure Detection</a:t>
            </a:r>
            <a:endParaRPr kumimoji="1" lang="ja-JP" altLang="en-US" dirty="0"/>
          </a:p>
        </p:txBody>
      </p:sp>
      <p:sp>
        <p:nvSpPr>
          <p:cNvPr id="17" name="Content Placeholder 16"/>
          <p:cNvSpPr>
            <a:spLocks noGrp="1"/>
          </p:cNvSpPr>
          <p:nvPr>
            <p:ph sz="quarter" idx="10"/>
          </p:nvPr>
        </p:nvSpPr>
        <p:spPr/>
        <p:txBody>
          <a:bodyPr>
            <a:normAutofit/>
          </a:bodyPr>
          <a:lstStyle/>
          <a:p>
            <a:endParaRPr lang="en-US" sz="1600" dirty="0" smtClean="0"/>
          </a:p>
          <a:p>
            <a:endParaRPr lang="en-US" sz="1600" dirty="0"/>
          </a:p>
        </p:txBody>
      </p:sp>
      <p:pic>
        <p:nvPicPr>
          <p:cNvPr id="10270" name="Picture 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275" y="768409"/>
            <a:ext cx="8553450" cy="5664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Rectangle 19"/>
          <p:cNvSpPr/>
          <p:nvPr/>
        </p:nvSpPr>
        <p:spPr bwMode="auto">
          <a:xfrm>
            <a:off x="3486150" y="942975"/>
            <a:ext cx="1619250" cy="142875"/>
          </a:xfrm>
          <a:prstGeom prst="rect">
            <a:avLst/>
          </a:prstGeom>
          <a:solidFill>
            <a:srgbClr val="FFFF00">
              <a:alpha val="20000"/>
            </a:srgb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b="1" dirty="0">
              <a:latin typeface="+mj-ea"/>
              <a:ea typeface="+mj-ea"/>
            </a:endParaRPr>
          </a:p>
        </p:txBody>
      </p:sp>
      <p:sp>
        <p:nvSpPr>
          <p:cNvPr id="43" name="Rectangle 42"/>
          <p:cNvSpPr/>
          <p:nvPr/>
        </p:nvSpPr>
        <p:spPr bwMode="auto">
          <a:xfrm>
            <a:off x="3486150" y="1247775"/>
            <a:ext cx="1619250" cy="142875"/>
          </a:xfrm>
          <a:prstGeom prst="rect">
            <a:avLst/>
          </a:prstGeom>
          <a:solidFill>
            <a:srgbClr val="FFFF00">
              <a:alpha val="20000"/>
            </a:srgb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b="1" dirty="0">
              <a:latin typeface="+mj-ea"/>
              <a:ea typeface="+mj-ea"/>
            </a:endParaRPr>
          </a:p>
        </p:txBody>
      </p:sp>
      <p:sp>
        <p:nvSpPr>
          <p:cNvPr id="44" name="Rectangle 43"/>
          <p:cNvSpPr/>
          <p:nvPr/>
        </p:nvSpPr>
        <p:spPr bwMode="auto">
          <a:xfrm>
            <a:off x="3486150" y="1543050"/>
            <a:ext cx="1619250" cy="142875"/>
          </a:xfrm>
          <a:prstGeom prst="rect">
            <a:avLst/>
          </a:prstGeom>
          <a:solidFill>
            <a:srgbClr val="FFFF00">
              <a:alpha val="20000"/>
            </a:srgb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b="1" dirty="0">
              <a:latin typeface="+mj-ea"/>
              <a:ea typeface="+mj-ea"/>
            </a:endParaRPr>
          </a:p>
        </p:txBody>
      </p:sp>
      <p:sp>
        <p:nvSpPr>
          <p:cNvPr id="45" name="Rectangle 44"/>
          <p:cNvSpPr/>
          <p:nvPr/>
        </p:nvSpPr>
        <p:spPr bwMode="auto">
          <a:xfrm>
            <a:off x="3486150" y="1700212"/>
            <a:ext cx="1619250" cy="142875"/>
          </a:xfrm>
          <a:prstGeom prst="rect">
            <a:avLst/>
          </a:prstGeom>
          <a:solidFill>
            <a:srgbClr val="FFFF00">
              <a:alpha val="20000"/>
            </a:srgb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b="1" dirty="0">
              <a:latin typeface="+mj-ea"/>
              <a:ea typeface="+mj-ea"/>
            </a:endParaRPr>
          </a:p>
        </p:txBody>
      </p:sp>
      <p:sp>
        <p:nvSpPr>
          <p:cNvPr id="46" name="Rectangle 45"/>
          <p:cNvSpPr/>
          <p:nvPr/>
        </p:nvSpPr>
        <p:spPr bwMode="auto">
          <a:xfrm>
            <a:off x="3486149" y="2166937"/>
            <a:ext cx="2771775" cy="290513"/>
          </a:xfrm>
          <a:prstGeom prst="rect">
            <a:avLst/>
          </a:prstGeom>
          <a:solidFill>
            <a:srgbClr val="FFFF00">
              <a:alpha val="20000"/>
            </a:srgb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b="1" dirty="0">
              <a:latin typeface="+mj-ea"/>
              <a:ea typeface="+mj-ea"/>
            </a:endParaRPr>
          </a:p>
        </p:txBody>
      </p:sp>
      <p:sp>
        <p:nvSpPr>
          <p:cNvPr id="47" name="Rectangle 46"/>
          <p:cNvSpPr/>
          <p:nvPr/>
        </p:nvSpPr>
        <p:spPr bwMode="auto">
          <a:xfrm>
            <a:off x="3486149" y="2919412"/>
            <a:ext cx="5000626" cy="290513"/>
          </a:xfrm>
          <a:prstGeom prst="rect">
            <a:avLst/>
          </a:prstGeom>
          <a:solidFill>
            <a:srgbClr val="FFFF00">
              <a:alpha val="20000"/>
            </a:srgb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b="1" dirty="0">
              <a:latin typeface="+mj-ea"/>
              <a:ea typeface="+mj-ea"/>
            </a:endParaRPr>
          </a:p>
        </p:txBody>
      </p:sp>
      <p:sp>
        <p:nvSpPr>
          <p:cNvPr id="48" name="Rectangle 47"/>
          <p:cNvSpPr/>
          <p:nvPr/>
        </p:nvSpPr>
        <p:spPr bwMode="auto">
          <a:xfrm>
            <a:off x="3390900" y="3228975"/>
            <a:ext cx="1619250" cy="142875"/>
          </a:xfrm>
          <a:prstGeom prst="rect">
            <a:avLst/>
          </a:prstGeom>
          <a:solidFill>
            <a:srgbClr val="FFFF00">
              <a:alpha val="20000"/>
            </a:srgb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b="1" dirty="0">
              <a:latin typeface="+mj-ea"/>
              <a:ea typeface="+mj-ea"/>
            </a:endParaRPr>
          </a:p>
        </p:txBody>
      </p:sp>
      <p:sp>
        <p:nvSpPr>
          <p:cNvPr id="49" name="Rectangle 48"/>
          <p:cNvSpPr/>
          <p:nvPr/>
        </p:nvSpPr>
        <p:spPr bwMode="auto">
          <a:xfrm>
            <a:off x="3476624" y="3990975"/>
            <a:ext cx="2781299" cy="314325"/>
          </a:xfrm>
          <a:prstGeom prst="rect">
            <a:avLst/>
          </a:prstGeom>
          <a:solidFill>
            <a:srgbClr val="FFFF00">
              <a:alpha val="20000"/>
            </a:srgb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b="1" dirty="0">
              <a:latin typeface="+mj-ea"/>
              <a:ea typeface="+mj-ea"/>
            </a:endParaRPr>
          </a:p>
        </p:txBody>
      </p:sp>
      <p:sp>
        <p:nvSpPr>
          <p:cNvPr id="50" name="Rectangle 49"/>
          <p:cNvSpPr/>
          <p:nvPr/>
        </p:nvSpPr>
        <p:spPr bwMode="auto">
          <a:xfrm>
            <a:off x="3390900" y="5210175"/>
            <a:ext cx="1619250" cy="142875"/>
          </a:xfrm>
          <a:prstGeom prst="rect">
            <a:avLst/>
          </a:prstGeom>
          <a:solidFill>
            <a:srgbClr val="FFFF00">
              <a:alpha val="20000"/>
            </a:srgb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b="1" dirty="0">
              <a:latin typeface="+mj-ea"/>
              <a:ea typeface="+mj-ea"/>
            </a:endParaRPr>
          </a:p>
        </p:txBody>
      </p:sp>
    </p:spTree>
    <p:extLst>
      <p:ext uri="{BB962C8B-B14F-4D97-AF65-F5344CB8AC3E}">
        <p14:creationId xmlns:p14="http://schemas.microsoft.com/office/powerpoint/2010/main" val="31388704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MySQL Cluster: Failure Detection</a:t>
            </a:r>
            <a:endParaRPr kumimoji="1" lang="ja-JP" altLang="en-US" dirty="0"/>
          </a:p>
        </p:txBody>
      </p:sp>
      <p:sp>
        <p:nvSpPr>
          <p:cNvPr id="3" name="コンテンツ プレースホルダー 2"/>
          <p:cNvSpPr>
            <a:spLocks noGrp="1"/>
          </p:cNvSpPr>
          <p:nvPr>
            <p:ph sz="quarter" idx="10"/>
          </p:nvPr>
        </p:nvSpPr>
        <p:spPr/>
        <p:txBody>
          <a:bodyPr>
            <a:noAutofit/>
          </a:bodyPr>
          <a:lstStyle/>
          <a:p>
            <a:endParaRPr lang="en-US" sz="1600" dirty="0" smtClean="0"/>
          </a:p>
          <a:p>
            <a:endParaRPr lang="en-US" sz="1600" dirty="0"/>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539" y="3290123"/>
            <a:ext cx="8786922" cy="3039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3" y="846237"/>
            <a:ext cx="8784974" cy="1874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bwMode="auto">
          <a:xfrm>
            <a:off x="2648290" y="1574452"/>
            <a:ext cx="5971835" cy="418367"/>
          </a:xfrm>
          <a:prstGeom prst="rect">
            <a:avLst/>
          </a:prstGeom>
          <a:solidFill>
            <a:srgbClr val="FFFF00">
              <a:alpha val="20000"/>
            </a:srgb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b="1" dirty="0">
              <a:latin typeface="+mj-ea"/>
              <a:ea typeface="+mj-ea"/>
            </a:endParaRPr>
          </a:p>
        </p:txBody>
      </p:sp>
    </p:spTree>
    <p:extLst>
      <p:ext uri="{BB962C8B-B14F-4D97-AF65-F5344CB8AC3E}">
        <p14:creationId xmlns:p14="http://schemas.microsoft.com/office/powerpoint/2010/main" val="17920975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MySQL Cluster: Failure Detection</a:t>
            </a:r>
            <a:endParaRPr kumimoji="1" lang="ja-JP" altLang="en-US" dirty="0"/>
          </a:p>
        </p:txBody>
      </p:sp>
      <p:sp>
        <p:nvSpPr>
          <p:cNvPr id="3" name="コンテンツ プレースホルダー 2"/>
          <p:cNvSpPr>
            <a:spLocks noGrp="1"/>
          </p:cNvSpPr>
          <p:nvPr>
            <p:ph sz="quarter" idx="10"/>
          </p:nvPr>
        </p:nvSpPr>
        <p:spPr/>
        <p:txBody>
          <a:bodyPr>
            <a:noAutofit/>
          </a:bodyPr>
          <a:lstStyle/>
          <a:p>
            <a:endParaRPr lang="en-US" sz="1600" dirty="0" smtClean="0"/>
          </a:p>
          <a:p>
            <a:endParaRPr lang="en-US" sz="1600"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703362"/>
            <a:ext cx="8784976" cy="1384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2145436"/>
            <a:ext cx="8784976" cy="2211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13" y="4420692"/>
            <a:ext cx="8784974" cy="2032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42308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MySQL Cluster: Failure Detection</a:t>
            </a:r>
            <a:endParaRPr kumimoji="1" lang="ja-JP" altLang="en-US" dirty="0"/>
          </a:p>
        </p:txBody>
      </p:sp>
      <p:sp>
        <p:nvSpPr>
          <p:cNvPr id="3" name="コンテンツ プレースホルダー 2"/>
          <p:cNvSpPr>
            <a:spLocks noGrp="1"/>
          </p:cNvSpPr>
          <p:nvPr>
            <p:ph sz="quarter" idx="10"/>
          </p:nvPr>
        </p:nvSpPr>
        <p:spPr/>
        <p:txBody>
          <a:bodyPr>
            <a:normAutofit/>
          </a:bodyPr>
          <a:lstStyle/>
          <a:p>
            <a:r>
              <a:rPr lang="en-US" altLang="ja-JP" sz="1600" dirty="0" smtClean="0"/>
              <a:t>Log </a:t>
            </a:r>
            <a:r>
              <a:rPr lang="en-US" altLang="ja-JP" sz="1600" dirty="0"/>
              <a:t>files to check.</a:t>
            </a:r>
          </a:p>
          <a:p>
            <a:pPr lvl="1"/>
            <a:r>
              <a:rPr lang="en-US" altLang="ja-JP" sz="1200" dirty="0"/>
              <a:t>In MGM node: </a:t>
            </a:r>
            <a:endParaRPr lang="en-US" altLang="ja-JP" sz="1200" dirty="0" smtClean="0"/>
          </a:p>
          <a:p>
            <a:pPr lvl="2"/>
            <a:r>
              <a:rPr lang="en-US" altLang="ja-JP" sz="1000" dirty="0" smtClean="0"/>
              <a:t>Found in the data directory created during installation of MySQL Cluster and set in config.ini configuration file </a:t>
            </a:r>
            <a:r>
              <a:rPr lang="en-US" altLang="ja-JP" sz="1000" i="1" dirty="0" err="1" smtClean="0"/>
              <a:t>DataDir</a:t>
            </a:r>
            <a:r>
              <a:rPr lang="en-US" altLang="ja-JP" sz="1000" i="1" dirty="0" smtClean="0"/>
              <a:t> </a:t>
            </a:r>
            <a:r>
              <a:rPr lang="en-US" altLang="ja-JP" sz="1000" dirty="0" smtClean="0"/>
              <a:t>parameter under </a:t>
            </a:r>
            <a:r>
              <a:rPr lang="en-US" altLang="ja-JP" sz="1000" i="1" dirty="0" smtClean="0"/>
              <a:t>[</a:t>
            </a:r>
            <a:r>
              <a:rPr lang="en-US" altLang="ja-JP" sz="1000" i="1" dirty="0" err="1" smtClean="0"/>
              <a:t>ndb_mgmd</a:t>
            </a:r>
            <a:r>
              <a:rPr lang="en-US" altLang="ja-JP" sz="1000" i="1" dirty="0" smtClean="0"/>
              <a:t>] </a:t>
            </a:r>
            <a:r>
              <a:rPr lang="en-US" altLang="ja-JP" sz="1000" dirty="0" smtClean="0"/>
              <a:t>section.</a:t>
            </a:r>
          </a:p>
          <a:p>
            <a:pPr lvl="2"/>
            <a:endParaRPr lang="en-US" altLang="ja-JP" sz="1000" dirty="0"/>
          </a:p>
          <a:p>
            <a:pPr lvl="2"/>
            <a:endParaRPr lang="en-US" altLang="ja-JP" sz="1000" dirty="0" smtClean="0"/>
          </a:p>
          <a:p>
            <a:pPr lvl="2"/>
            <a:endParaRPr lang="en-US" altLang="ja-JP" sz="1000" dirty="0"/>
          </a:p>
          <a:p>
            <a:pPr lvl="2"/>
            <a:endParaRPr lang="en-US" altLang="ja-JP" sz="1000" dirty="0" smtClean="0"/>
          </a:p>
          <a:p>
            <a:pPr marL="358775" lvl="2" indent="0">
              <a:buNone/>
            </a:pPr>
            <a:endParaRPr lang="en-US" altLang="ja-JP" sz="1000" dirty="0" smtClean="0"/>
          </a:p>
          <a:p>
            <a:pPr lvl="2"/>
            <a:r>
              <a:rPr lang="en-US" altLang="ja-JP" sz="1000" dirty="0" err="1" smtClean="0"/>
              <a:t>ndb</a:t>
            </a:r>
            <a:r>
              <a:rPr lang="en-US" altLang="ja-JP" sz="1000" dirty="0"/>
              <a:t>_&lt;cluster number&gt;_cluster.log</a:t>
            </a:r>
          </a:p>
          <a:p>
            <a:pPr lvl="1"/>
            <a:r>
              <a:rPr lang="en-US" altLang="ja-JP" sz="1200" dirty="0"/>
              <a:t>In SQL node</a:t>
            </a:r>
            <a:r>
              <a:rPr lang="en-US" altLang="ja-JP" sz="1200" dirty="0" smtClean="0"/>
              <a:t>:</a:t>
            </a:r>
          </a:p>
          <a:p>
            <a:pPr lvl="2"/>
            <a:r>
              <a:rPr lang="en-US" altLang="ja-JP" sz="1000" dirty="0" smtClean="0"/>
              <a:t>Found in the value set in local configuration file </a:t>
            </a:r>
            <a:r>
              <a:rPr lang="en-US" altLang="ja-JP" sz="1000" dirty="0" err="1" smtClean="0"/>
              <a:t>my.cnf</a:t>
            </a:r>
            <a:r>
              <a:rPr lang="en-US" altLang="ja-JP" sz="1000" dirty="0"/>
              <a:t> </a:t>
            </a:r>
            <a:r>
              <a:rPr lang="en-US" altLang="ja-JP" sz="1000" i="1" dirty="0" smtClean="0"/>
              <a:t>log-error </a:t>
            </a:r>
            <a:r>
              <a:rPr lang="en-US" altLang="ja-JP" sz="1000" dirty="0" smtClean="0"/>
              <a:t>parameter.</a:t>
            </a:r>
          </a:p>
          <a:p>
            <a:pPr lvl="2"/>
            <a:endParaRPr lang="en-US" altLang="ja-JP" sz="1000" dirty="0"/>
          </a:p>
          <a:p>
            <a:pPr lvl="2"/>
            <a:endParaRPr lang="en-US" altLang="ja-JP" sz="1000" dirty="0" smtClean="0"/>
          </a:p>
          <a:p>
            <a:pPr lvl="2"/>
            <a:r>
              <a:rPr lang="en-US" altLang="ja-JP" sz="1000" dirty="0" smtClean="0"/>
              <a:t>mysqld.log</a:t>
            </a:r>
            <a:endParaRPr lang="en-US" altLang="ja-JP" sz="1000" dirty="0"/>
          </a:p>
          <a:p>
            <a:pPr lvl="1"/>
            <a:r>
              <a:rPr lang="en-US" altLang="ja-JP" sz="1200" dirty="0"/>
              <a:t>In NDBD node: </a:t>
            </a:r>
            <a:endParaRPr lang="en-US" altLang="ja-JP" sz="1200" dirty="0" smtClean="0"/>
          </a:p>
          <a:p>
            <a:pPr lvl="2"/>
            <a:r>
              <a:rPr lang="en-US" altLang="ja-JP" sz="1000" dirty="0" smtClean="0"/>
              <a:t>Found in the data directory created as specified in the global configuration file config.ini and is set using the </a:t>
            </a:r>
            <a:r>
              <a:rPr lang="en-US" altLang="ja-JP" sz="1000" i="1" dirty="0" err="1" smtClean="0"/>
              <a:t>DataDir</a:t>
            </a:r>
            <a:r>
              <a:rPr lang="en-US" altLang="ja-JP" sz="1000" dirty="0" smtClean="0"/>
              <a:t> parameter under </a:t>
            </a:r>
            <a:r>
              <a:rPr lang="en-US" altLang="ja-JP" sz="1000" i="1" dirty="0" smtClean="0"/>
              <a:t>[</a:t>
            </a:r>
            <a:r>
              <a:rPr lang="en-US" altLang="ja-JP" sz="1000" i="1" dirty="0" err="1" smtClean="0"/>
              <a:t>ndbd</a:t>
            </a:r>
            <a:r>
              <a:rPr lang="en-US" altLang="ja-JP" sz="1000" i="1" dirty="0" smtClean="0"/>
              <a:t>]</a:t>
            </a:r>
            <a:r>
              <a:rPr lang="en-US" altLang="ja-JP" sz="1000" dirty="0" smtClean="0"/>
              <a:t> section.</a:t>
            </a:r>
          </a:p>
          <a:p>
            <a:pPr lvl="2"/>
            <a:endParaRPr lang="en-US" altLang="ja-JP" sz="1000" dirty="0"/>
          </a:p>
          <a:p>
            <a:pPr lvl="2"/>
            <a:endParaRPr lang="en-US" altLang="ja-JP" sz="1000" dirty="0" smtClean="0"/>
          </a:p>
          <a:p>
            <a:pPr lvl="2"/>
            <a:endParaRPr lang="en-US" altLang="ja-JP" sz="1000" dirty="0"/>
          </a:p>
          <a:p>
            <a:pPr lvl="2"/>
            <a:endParaRPr lang="en-US" altLang="ja-JP" sz="1000" dirty="0" smtClean="0"/>
          </a:p>
          <a:p>
            <a:pPr lvl="2"/>
            <a:endParaRPr lang="en-US" altLang="ja-JP" sz="1000" dirty="0" smtClean="0"/>
          </a:p>
          <a:p>
            <a:pPr lvl="2"/>
            <a:r>
              <a:rPr lang="en-US" altLang="ja-JP" sz="1000" dirty="0" err="1" smtClean="0"/>
              <a:t>ndb</a:t>
            </a:r>
            <a:r>
              <a:rPr lang="en-US" altLang="ja-JP" sz="1000" dirty="0"/>
              <a:t>_&lt;ndb node id&gt;_out.log</a:t>
            </a:r>
          </a:p>
        </p:txBody>
      </p:sp>
      <p:sp>
        <p:nvSpPr>
          <p:cNvPr id="4" name="Rectangle 3"/>
          <p:cNvSpPr/>
          <p:nvPr/>
        </p:nvSpPr>
        <p:spPr bwMode="auto">
          <a:xfrm>
            <a:off x="670560" y="1828800"/>
            <a:ext cx="6370320" cy="955040"/>
          </a:xfrm>
          <a:prstGeom prst="rect">
            <a:avLst/>
          </a:prstGeom>
          <a:solidFill>
            <a:schemeClr val="bg1">
              <a:lumMod val="8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r>
              <a:rPr lang="en-US" sz="1000" dirty="0" smtClean="0">
                <a:latin typeface="Courier New" panose="02070309020205020404" pitchFamily="49" charset="0"/>
                <a:ea typeface="+mj-ea"/>
                <a:cs typeface="Courier New" panose="02070309020205020404" pitchFamily="49" charset="0"/>
              </a:rPr>
              <a:t>[</a:t>
            </a:r>
            <a:r>
              <a:rPr lang="en-US" sz="1000" dirty="0" err="1" smtClean="0">
                <a:latin typeface="Courier New" panose="02070309020205020404" pitchFamily="49" charset="0"/>
                <a:ea typeface="+mj-ea"/>
                <a:cs typeface="Courier New" panose="02070309020205020404" pitchFamily="49" charset="0"/>
              </a:rPr>
              <a:t>ndb_mgmd</a:t>
            </a:r>
            <a:r>
              <a:rPr lang="en-US" sz="1000" dirty="0" smtClean="0">
                <a:latin typeface="Courier New" panose="02070309020205020404" pitchFamily="49" charset="0"/>
                <a:ea typeface="+mj-ea"/>
                <a:cs typeface="Courier New" panose="02070309020205020404" pitchFamily="49" charset="0"/>
              </a:rPr>
              <a:t>]</a:t>
            </a:r>
          </a:p>
          <a:p>
            <a:pPr algn="just"/>
            <a:r>
              <a:rPr lang="en-US" sz="1000" dirty="0" smtClean="0">
                <a:latin typeface="Courier New" panose="02070309020205020404" pitchFamily="49" charset="0"/>
                <a:ea typeface="+mj-ea"/>
                <a:cs typeface="Courier New" panose="02070309020205020404" pitchFamily="49" charset="0"/>
              </a:rPr>
              <a:t># Management process options:</a:t>
            </a:r>
          </a:p>
          <a:p>
            <a:pPr algn="just"/>
            <a:r>
              <a:rPr lang="en-US" sz="1000" dirty="0" err="1" smtClean="0">
                <a:latin typeface="Courier New" panose="02070309020205020404" pitchFamily="49" charset="0"/>
                <a:ea typeface="+mj-ea"/>
                <a:cs typeface="Courier New" panose="02070309020205020404" pitchFamily="49" charset="0"/>
              </a:rPr>
              <a:t>HostName</a:t>
            </a:r>
            <a:r>
              <a:rPr lang="en-US" sz="1000" dirty="0" smtClean="0">
                <a:latin typeface="Courier New" panose="02070309020205020404" pitchFamily="49" charset="0"/>
                <a:ea typeface="+mj-ea"/>
                <a:cs typeface="Courier New" panose="02070309020205020404" pitchFamily="49" charset="0"/>
              </a:rPr>
              <a:t>=192.168.50.51           # Hostname or IP address of MGM node</a:t>
            </a:r>
          </a:p>
          <a:p>
            <a:pPr algn="just"/>
            <a:r>
              <a:rPr lang="en-US" sz="1000" b="1" dirty="0" err="1" smtClean="0">
                <a:latin typeface="Courier New" panose="02070309020205020404" pitchFamily="49" charset="0"/>
                <a:ea typeface="+mj-ea"/>
                <a:cs typeface="Courier New" panose="02070309020205020404" pitchFamily="49" charset="0"/>
              </a:rPr>
              <a:t>DataDir</a:t>
            </a:r>
            <a:r>
              <a:rPr lang="en-US" sz="1000" b="1" dirty="0" smtClean="0">
                <a:latin typeface="Courier New" panose="02070309020205020404" pitchFamily="49" charset="0"/>
                <a:ea typeface="+mj-ea"/>
                <a:cs typeface="Courier New" panose="02070309020205020404" pitchFamily="49" charset="0"/>
              </a:rPr>
              <a:t>=/</a:t>
            </a:r>
            <a:r>
              <a:rPr lang="en-US" sz="1000" b="1" dirty="0" err="1" smtClean="0">
                <a:latin typeface="Courier New" panose="02070309020205020404" pitchFamily="49" charset="0"/>
                <a:ea typeface="+mj-ea"/>
                <a:cs typeface="Courier New" panose="02070309020205020404" pitchFamily="49" charset="0"/>
              </a:rPr>
              <a:t>var</a:t>
            </a:r>
            <a:r>
              <a:rPr lang="en-US" sz="1000" b="1" dirty="0" smtClean="0">
                <a:latin typeface="Courier New" panose="02070309020205020404" pitchFamily="49" charset="0"/>
                <a:ea typeface="+mj-ea"/>
                <a:cs typeface="Courier New" panose="02070309020205020404" pitchFamily="49" charset="0"/>
              </a:rPr>
              <a:t>/lib/</a:t>
            </a:r>
            <a:r>
              <a:rPr lang="en-US" sz="1000" b="1" dirty="0" err="1" smtClean="0">
                <a:latin typeface="Courier New" panose="02070309020205020404" pitchFamily="49" charset="0"/>
                <a:ea typeface="+mj-ea"/>
                <a:cs typeface="Courier New" panose="02070309020205020404" pitchFamily="49" charset="0"/>
              </a:rPr>
              <a:t>mysql</a:t>
            </a:r>
            <a:r>
              <a:rPr lang="en-US" sz="1000" b="1" dirty="0" smtClean="0">
                <a:latin typeface="Courier New" panose="02070309020205020404" pitchFamily="49" charset="0"/>
                <a:ea typeface="+mj-ea"/>
                <a:cs typeface="Courier New" panose="02070309020205020404" pitchFamily="49" charset="0"/>
              </a:rPr>
              <a:t>-cluster   </a:t>
            </a:r>
            <a:r>
              <a:rPr lang="en-US" sz="1000" dirty="0" smtClean="0">
                <a:latin typeface="Courier New" panose="02070309020205020404" pitchFamily="49" charset="0"/>
                <a:ea typeface="+mj-ea"/>
                <a:cs typeface="Courier New" panose="02070309020205020404" pitchFamily="49" charset="0"/>
              </a:rPr>
              <a:t># Directory for MGM node log files</a:t>
            </a:r>
          </a:p>
          <a:p>
            <a:pPr algn="just"/>
            <a:r>
              <a:rPr lang="en-US" sz="1000" dirty="0" err="1" smtClean="0">
                <a:latin typeface="Courier New" panose="02070309020205020404" pitchFamily="49" charset="0"/>
                <a:ea typeface="+mj-ea"/>
                <a:cs typeface="Courier New" panose="02070309020205020404" pitchFamily="49" charset="0"/>
              </a:rPr>
              <a:t>ArbitrationRank</a:t>
            </a:r>
            <a:r>
              <a:rPr lang="en-US" sz="1000" dirty="0" smtClean="0">
                <a:latin typeface="Courier New" panose="02070309020205020404" pitchFamily="49" charset="0"/>
                <a:ea typeface="+mj-ea"/>
                <a:cs typeface="Courier New" panose="02070309020205020404" pitchFamily="49" charset="0"/>
              </a:rPr>
              <a:t>=1</a:t>
            </a:r>
            <a:endParaRPr kumimoji="1" lang="en-US" sz="1000" dirty="0">
              <a:latin typeface="Courier New" panose="02070309020205020404" pitchFamily="49" charset="0"/>
              <a:ea typeface="+mj-ea"/>
              <a:cs typeface="Courier New" panose="02070309020205020404" pitchFamily="49" charset="0"/>
            </a:endParaRPr>
          </a:p>
        </p:txBody>
      </p:sp>
      <p:sp>
        <p:nvSpPr>
          <p:cNvPr id="5" name="Rectangle 4"/>
          <p:cNvSpPr/>
          <p:nvPr/>
        </p:nvSpPr>
        <p:spPr bwMode="auto">
          <a:xfrm>
            <a:off x="670560" y="3586480"/>
            <a:ext cx="6370320" cy="345440"/>
          </a:xfrm>
          <a:prstGeom prst="rect">
            <a:avLst/>
          </a:prstGeom>
          <a:solidFill>
            <a:schemeClr val="bg1">
              <a:lumMod val="8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r>
              <a:rPr lang="en-US" sz="1000" dirty="0">
                <a:latin typeface="Courier New" panose="02070309020205020404" pitchFamily="49" charset="0"/>
                <a:ea typeface="+mj-ea"/>
                <a:cs typeface="Courier New" panose="02070309020205020404" pitchFamily="49" charset="0"/>
              </a:rPr>
              <a:t>log-error=</a:t>
            </a:r>
            <a:r>
              <a:rPr lang="en-US" sz="1000" b="1" dirty="0">
                <a:latin typeface="Courier New" panose="02070309020205020404" pitchFamily="49" charset="0"/>
                <a:ea typeface="+mj-ea"/>
                <a:cs typeface="Courier New" panose="02070309020205020404" pitchFamily="49" charset="0"/>
              </a:rPr>
              <a:t>/</a:t>
            </a:r>
            <a:r>
              <a:rPr lang="en-US" sz="1000" b="1" dirty="0" err="1">
                <a:latin typeface="Courier New" panose="02070309020205020404" pitchFamily="49" charset="0"/>
                <a:ea typeface="+mj-ea"/>
                <a:cs typeface="Courier New" panose="02070309020205020404" pitchFamily="49" charset="0"/>
              </a:rPr>
              <a:t>var</a:t>
            </a:r>
            <a:r>
              <a:rPr lang="en-US" sz="1000" b="1" dirty="0">
                <a:latin typeface="Courier New" panose="02070309020205020404" pitchFamily="49" charset="0"/>
                <a:ea typeface="+mj-ea"/>
                <a:cs typeface="Courier New" panose="02070309020205020404" pitchFamily="49" charset="0"/>
              </a:rPr>
              <a:t>/log/</a:t>
            </a:r>
            <a:r>
              <a:rPr lang="en-US" sz="1000" dirty="0">
                <a:latin typeface="Courier New" panose="02070309020205020404" pitchFamily="49" charset="0"/>
                <a:ea typeface="+mj-ea"/>
                <a:cs typeface="Courier New" panose="02070309020205020404" pitchFamily="49" charset="0"/>
              </a:rPr>
              <a:t>mysqld.log</a:t>
            </a:r>
            <a:endParaRPr kumimoji="1" lang="en-US" sz="1000" dirty="0">
              <a:latin typeface="Courier New" panose="02070309020205020404" pitchFamily="49" charset="0"/>
              <a:ea typeface="+mj-ea"/>
              <a:cs typeface="Courier New" panose="02070309020205020404" pitchFamily="49" charset="0"/>
            </a:endParaRPr>
          </a:p>
        </p:txBody>
      </p:sp>
      <p:sp>
        <p:nvSpPr>
          <p:cNvPr id="6" name="Rectangle 5"/>
          <p:cNvSpPr/>
          <p:nvPr/>
        </p:nvSpPr>
        <p:spPr bwMode="auto">
          <a:xfrm>
            <a:off x="670560" y="4856480"/>
            <a:ext cx="6370320" cy="955040"/>
          </a:xfrm>
          <a:prstGeom prst="rect">
            <a:avLst/>
          </a:prstGeom>
          <a:solidFill>
            <a:schemeClr val="bg1">
              <a:lumMod val="8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r>
              <a:rPr lang="en-US" sz="1000" dirty="0">
                <a:latin typeface="Courier New" panose="02070309020205020404" pitchFamily="49" charset="0"/>
                <a:ea typeface="+mj-ea"/>
                <a:cs typeface="Courier New" panose="02070309020205020404" pitchFamily="49" charset="0"/>
              </a:rPr>
              <a:t>[</a:t>
            </a:r>
            <a:r>
              <a:rPr lang="en-US" sz="1000" dirty="0" err="1">
                <a:latin typeface="Courier New" panose="02070309020205020404" pitchFamily="49" charset="0"/>
                <a:ea typeface="+mj-ea"/>
                <a:cs typeface="Courier New" panose="02070309020205020404" pitchFamily="49" charset="0"/>
              </a:rPr>
              <a:t>ndbd</a:t>
            </a:r>
            <a:r>
              <a:rPr lang="en-US" sz="1000" dirty="0">
                <a:latin typeface="Courier New" panose="02070309020205020404" pitchFamily="49" charset="0"/>
                <a:ea typeface="+mj-ea"/>
                <a:cs typeface="Courier New" panose="02070309020205020404" pitchFamily="49" charset="0"/>
              </a:rPr>
              <a:t>]</a:t>
            </a:r>
          </a:p>
          <a:p>
            <a:pPr algn="just"/>
            <a:r>
              <a:rPr lang="en-US" sz="1000" dirty="0">
                <a:latin typeface="Courier New" panose="02070309020205020404" pitchFamily="49" charset="0"/>
                <a:ea typeface="+mj-ea"/>
                <a:cs typeface="Courier New" panose="02070309020205020404" pitchFamily="49" charset="0"/>
              </a:rPr>
              <a:t># Options for data node "A":</a:t>
            </a:r>
          </a:p>
          <a:p>
            <a:pPr algn="just"/>
            <a:r>
              <a:rPr lang="en-US" sz="1000" dirty="0">
                <a:latin typeface="Courier New" panose="02070309020205020404" pitchFamily="49" charset="0"/>
                <a:ea typeface="+mj-ea"/>
                <a:cs typeface="Courier New" panose="02070309020205020404" pitchFamily="49" charset="0"/>
              </a:rPr>
              <a:t>                                      # (one [</a:t>
            </a:r>
            <a:r>
              <a:rPr lang="en-US" sz="1000" dirty="0" err="1">
                <a:latin typeface="Courier New" panose="02070309020205020404" pitchFamily="49" charset="0"/>
                <a:ea typeface="+mj-ea"/>
                <a:cs typeface="Courier New" panose="02070309020205020404" pitchFamily="49" charset="0"/>
              </a:rPr>
              <a:t>ndbd</a:t>
            </a:r>
            <a:r>
              <a:rPr lang="en-US" sz="1000" dirty="0">
                <a:latin typeface="Courier New" panose="02070309020205020404" pitchFamily="49" charset="0"/>
                <a:ea typeface="+mj-ea"/>
                <a:cs typeface="Courier New" panose="02070309020205020404" pitchFamily="49" charset="0"/>
              </a:rPr>
              <a:t>] section per data node)</a:t>
            </a:r>
          </a:p>
          <a:p>
            <a:pPr algn="just"/>
            <a:r>
              <a:rPr lang="en-US" sz="1000" dirty="0" smtClean="0">
                <a:latin typeface="Courier New" panose="02070309020205020404" pitchFamily="49" charset="0"/>
                <a:ea typeface="+mj-ea"/>
                <a:cs typeface="Courier New" panose="02070309020205020404" pitchFamily="49" charset="0"/>
              </a:rPr>
              <a:t>…# </a:t>
            </a:r>
            <a:r>
              <a:rPr lang="en-US" sz="1000" dirty="0">
                <a:latin typeface="Courier New" panose="02070309020205020404" pitchFamily="49" charset="0"/>
                <a:ea typeface="+mj-ea"/>
                <a:cs typeface="Courier New" panose="02070309020205020404" pitchFamily="49" charset="0"/>
              </a:rPr>
              <a:t>Node ID for this data node</a:t>
            </a:r>
          </a:p>
          <a:p>
            <a:pPr algn="just"/>
            <a:r>
              <a:rPr lang="en-US" sz="1000" b="1" dirty="0" err="1">
                <a:latin typeface="Courier New" panose="02070309020205020404" pitchFamily="49" charset="0"/>
                <a:ea typeface="+mj-ea"/>
                <a:cs typeface="Courier New" panose="02070309020205020404" pitchFamily="49" charset="0"/>
              </a:rPr>
              <a:t>DataDir</a:t>
            </a:r>
            <a:r>
              <a:rPr lang="en-US" sz="1000" b="1" dirty="0">
                <a:latin typeface="Courier New" panose="02070309020205020404" pitchFamily="49" charset="0"/>
                <a:ea typeface="+mj-ea"/>
                <a:cs typeface="Courier New" panose="02070309020205020404" pitchFamily="49" charset="0"/>
              </a:rPr>
              <a:t>=/</a:t>
            </a:r>
            <a:r>
              <a:rPr lang="en-US" sz="1000" b="1" dirty="0" err="1">
                <a:latin typeface="Courier New" panose="02070309020205020404" pitchFamily="49" charset="0"/>
                <a:ea typeface="+mj-ea"/>
                <a:cs typeface="Courier New" panose="02070309020205020404" pitchFamily="49" charset="0"/>
              </a:rPr>
              <a:t>var</a:t>
            </a:r>
            <a:r>
              <a:rPr lang="en-US" sz="1000" b="1" dirty="0">
                <a:latin typeface="Courier New" panose="02070309020205020404" pitchFamily="49" charset="0"/>
                <a:ea typeface="+mj-ea"/>
                <a:cs typeface="Courier New" panose="02070309020205020404" pitchFamily="49" charset="0"/>
              </a:rPr>
              <a:t>/lib/</a:t>
            </a:r>
            <a:r>
              <a:rPr lang="en-US" sz="1000" b="1" dirty="0" err="1">
                <a:latin typeface="Courier New" panose="02070309020205020404" pitchFamily="49" charset="0"/>
                <a:ea typeface="+mj-ea"/>
                <a:cs typeface="Courier New" panose="02070309020205020404" pitchFamily="49" charset="0"/>
              </a:rPr>
              <a:t>mysql</a:t>
            </a:r>
            <a:r>
              <a:rPr lang="en-US" sz="1000" b="1" dirty="0">
                <a:latin typeface="Courier New" panose="02070309020205020404" pitchFamily="49" charset="0"/>
                <a:ea typeface="+mj-ea"/>
                <a:cs typeface="Courier New" panose="02070309020205020404" pitchFamily="49" charset="0"/>
              </a:rPr>
              <a:t>-cluster        </a:t>
            </a:r>
            <a:r>
              <a:rPr lang="en-US" sz="1000" dirty="0">
                <a:latin typeface="Courier New" panose="02070309020205020404" pitchFamily="49" charset="0"/>
                <a:ea typeface="+mj-ea"/>
                <a:cs typeface="Courier New" panose="02070309020205020404" pitchFamily="49" charset="0"/>
              </a:rPr>
              <a:t># Directory for this data node's data files</a:t>
            </a:r>
            <a:endParaRPr kumimoji="1" lang="en-US" sz="1000" dirty="0">
              <a:latin typeface="Courier New" panose="02070309020205020404" pitchFamily="49" charset="0"/>
              <a:ea typeface="+mj-ea"/>
              <a:cs typeface="Courier New" panose="02070309020205020404" pitchFamily="49" charset="0"/>
            </a:endParaRPr>
          </a:p>
        </p:txBody>
      </p:sp>
    </p:spTree>
    <p:extLst>
      <p:ext uri="{BB962C8B-B14F-4D97-AF65-F5344CB8AC3E}">
        <p14:creationId xmlns:p14="http://schemas.microsoft.com/office/powerpoint/2010/main" val="24475513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MySQL Cluster: Failure Detection</a:t>
            </a:r>
            <a:endParaRPr kumimoji="1" lang="ja-JP" altLang="en-US" dirty="0"/>
          </a:p>
        </p:txBody>
      </p:sp>
      <p:sp>
        <p:nvSpPr>
          <p:cNvPr id="3" name="コンテンツ プレースホルダー 2"/>
          <p:cNvSpPr>
            <a:spLocks noGrp="1"/>
          </p:cNvSpPr>
          <p:nvPr>
            <p:ph sz="quarter" idx="10"/>
          </p:nvPr>
        </p:nvSpPr>
        <p:spPr/>
        <p:txBody>
          <a:bodyPr>
            <a:normAutofit/>
          </a:bodyPr>
          <a:lstStyle/>
          <a:p>
            <a:pPr marL="0" indent="0">
              <a:buNone/>
            </a:pPr>
            <a:r>
              <a:rPr kumimoji="1" lang="en-US" altLang="ja-JP" sz="1600" b="1" dirty="0" smtClean="0">
                <a:latin typeface="+mj-lt"/>
              </a:rPr>
              <a:t>Failure Scenarios</a:t>
            </a:r>
          </a:p>
          <a:p>
            <a:r>
              <a:rPr lang="en-US" altLang="ja-JP" sz="1600" dirty="0" smtClean="0">
                <a:latin typeface="+mj-lt"/>
              </a:rPr>
              <a:t>Storage Node Crash</a:t>
            </a:r>
          </a:p>
          <a:p>
            <a:pPr lvl="1"/>
            <a:r>
              <a:rPr lang="en-US" altLang="ja-JP" sz="1200" dirty="0">
                <a:latin typeface="+mj-lt"/>
              </a:rPr>
              <a:t>If a storage node crashes, all other storage nodes are informed about this by loss of </a:t>
            </a:r>
            <a:r>
              <a:rPr lang="en-US" altLang="ja-JP" sz="1200" dirty="0" smtClean="0">
                <a:latin typeface="+mj-lt"/>
              </a:rPr>
              <a:t>communication link between the nodes. For storage node crash, the crash scenario was simulated by the following:</a:t>
            </a:r>
          </a:p>
          <a:p>
            <a:pPr lvl="2"/>
            <a:r>
              <a:rPr lang="en-US" altLang="ja-JP" sz="1000" dirty="0" smtClean="0">
                <a:latin typeface="+mj-lt"/>
              </a:rPr>
              <a:t>Killing the </a:t>
            </a:r>
            <a:r>
              <a:rPr lang="en-US" altLang="ja-JP" sz="1000" dirty="0" err="1" smtClean="0">
                <a:latin typeface="+mj-lt"/>
              </a:rPr>
              <a:t>ndbd</a:t>
            </a:r>
            <a:r>
              <a:rPr lang="en-US" altLang="ja-JP" sz="1000" dirty="0" smtClean="0">
                <a:latin typeface="+mj-lt"/>
              </a:rPr>
              <a:t> process: kill &lt;</a:t>
            </a:r>
            <a:r>
              <a:rPr lang="en-US" altLang="ja-JP" sz="1000" dirty="0" err="1" smtClean="0">
                <a:latin typeface="+mj-lt"/>
              </a:rPr>
              <a:t>ndbd</a:t>
            </a:r>
            <a:r>
              <a:rPr lang="en-US" altLang="ja-JP" sz="1000" dirty="0" smtClean="0">
                <a:latin typeface="+mj-lt"/>
              </a:rPr>
              <a:t> PID&gt;</a:t>
            </a:r>
          </a:p>
          <a:p>
            <a:pPr lvl="2"/>
            <a:r>
              <a:rPr lang="en-US" altLang="ja-JP" sz="1000" dirty="0" smtClean="0">
                <a:latin typeface="+mj-lt"/>
              </a:rPr>
              <a:t>Shutting down of </a:t>
            </a:r>
            <a:r>
              <a:rPr lang="en-US" altLang="ja-JP" sz="1000" dirty="0" err="1" smtClean="0">
                <a:latin typeface="+mj-lt"/>
              </a:rPr>
              <a:t>ndb</a:t>
            </a:r>
            <a:r>
              <a:rPr lang="en-US" altLang="ja-JP" sz="1000" dirty="0" smtClean="0">
                <a:latin typeface="+mj-lt"/>
              </a:rPr>
              <a:t> node server: shutdown –h now</a:t>
            </a:r>
          </a:p>
          <a:p>
            <a:pPr lvl="2"/>
            <a:endParaRPr lang="en-US" altLang="ja-JP" sz="1000" dirty="0" smtClean="0">
              <a:latin typeface="+mj-lt"/>
            </a:endParaRPr>
          </a:p>
          <a:p>
            <a:pPr lvl="1"/>
            <a:r>
              <a:rPr lang="en-US" altLang="ja-JP" sz="1200" dirty="0" smtClean="0">
                <a:latin typeface="+mj-lt"/>
              </a:rPr>
              <a:t>Sample logs when node crash is simulated:</a:t>
            </a:r>
          </a:p>
          <a:p>
            <a:pPr lvl="2"/>
            <a:r>
              <a:rPr lang="en-US" altLang="ja-JP" sz="1000" dirty="0" smtClean="0">
                <a:latin typeface="+mj-lt"/>
              </a:rPr>
              <a:t>Setup: 1 MGM, 2 SQL, 4 NDB</a:t>
            </a:r>
          </a:p>
          <a:p>
            <a:pPr marL="358775" lvl="2" indent="0">
              <a:buNone/>
            </a:pPr>
            <a:r>
              <a:rPr lang="en-US" altLang="en-US" sz="1000" b="1" dirty="0">
                <a:latin typeface="+mj-lt"/>
              </a:rPr>
              <a:t>[SQL </a:t>
            </a:r>
            <a:r>
              <a:rPr lang="en-US" altLang="en-US" sz="1000" b="1" dirty="0" smtClean="0">
                <a:latin typeface="+mj-lt"/>
              </a:rPr>
              <a:t>Node: </a:t>
            </a:r>
            <a:r>
              <a:rPr lang="en-US" altLang="en-US" sz="1000" dirty="0" smtClean="0">
                <a:latin typeface="+mj-lt"/>
              </a:rPr>
              <a:t>mysqld.log</a:t>
            </a:r>
            <a:r>
              <a:rPr lang="en-US" altLang="en-US" sz="1000" b="1" dirty="0" smtClean="0">
                <a:latin typeface="+mj-lt"/>
              </a:rPr>
              <a:t>]</a:t>
            </a:r>
            <a:endParaRPr lang="en-US" altLang="en-US" sz="1000" b="1" dirty="0">
              <a:latin typeface="+mj-lt"/>
            </a:endParaRPr>
          </a:p>
          <a:p>
            <a:pPr lvl="2"/>
            <a:endParaRPr lang="en-US" altLang="ja-JP" sz="1000" dirty="0" smtClean="0">
              <a:latin typeface="+mj-lt"/>
            </a:endParaRPr>
          </a:p>
          <a:p>
            <a:pPr marL="358775" lvl="2" indent="0">
              <a:buNone/>
            </a:pPr>
            <a:endParaRPr lang="en-US" altLang="ja-JP" sz="1200" dirty="0" smtClean="0">
              <a:latin typeface="+mj-lt"/>
            </a:endParaRPr>
          </a:p>
          <a:p>
            <a:pPr marL="358775" lvl="2" indent="0">
              <a:buNone/>
            </a:pPr>
            <a:r>
              <a:rPr lang="en-US" altLang="ja-JP" sz="1000" b="1" dirty="0" smtClean="0">
                <a:latin typeface="+mj-lt"/>
              </a:rPr>
              <a:t>[Other SQL Node: </a:t>
            </a:r>
            <a:r>
              <a:rPr lang="en-US" altLang="ja-JP" sz="1000" dirty="0" smtClean="0">
                <a:latin typeface="+mj-lt"/>
              </a:rPr>
              <a:t>Log update(s) is the same with SQL Node 1.</a:t>
            </a:r>
            <a:r>
              <a:rPr lang="en-US" altLang="ja-JP" sz="1000" b="1" dirty="0" smtClean="0">
                <a:latin typeface="+mj-lt"/>
              </a:rPr>
              <a:t>]</a:t>
            </a:r>
          </a:p>
          <a:p>
            <a:pPr marL="358775" lvl="2" indent="0">
              <a:buNone/>
            </a:pPr>
            <a:endParaRPr lang="en-US" altLang="ja-JP" sz="1000" b="1" dirty="0" smtClean="0">
              <a:latin typeface="+mj-lt"/>
            </a:endParaRPr>
          </a:p>
          <a:p>
            <a:pPr marL="358775" lvl="2" indent="0">
              <a:buNone/>
            </a:pPr>
            <a:r>
              <a:rPr lang="en-US" altLang="ja-JP" sz="1000" b="1" dirty="0" smtClean="0">
                <a:latin typeface="+mj-lt"/>
              </a:rPr>
              <a:t>[NDB Node: </a:t>
            </a:r>
            <a:r>
              <a:rPr lang="en-US" altLang="ja-JP" sz="1000" dirty="0" smtClean="0">
                <a:latin typeface="+mj-lt"/>
              </a:rPr>
              <a:t>ndb_10_out.log</a:t>
            </a:r>
            <a:r>
              <a:rPr lang="en-US" altLang="ja-JP" sz="1000" b="1" dirty="0" smtClean="0">
                <a:latin typeface="+mj-lt"/>
              </a:rPr>
              <a:t>]</a:t>
            </a:r>
          </a:p>
          <a:p>
            <a:pPr marL="358775" lvl="2" indent="0">
              <a:buNone/>
            </a:pPr>
            <a:endParaRPr lang="en-US" altLang="ja-JP" sz="1000" b="1" dirty="0" smtClean="0">
              <a:latin typeface="+mj-lt"/>
            </a:endParaRPr>
          </a:p>
          <a:p>
            <a:pPr marL="358775" lvl="2" indent="0">
              <a:buNone/>
            </a:pPr>
            <a:endParaRPr lang="en-US" altLang="ja-JP" sz="1000" b="1" dirty="0" smtClean="0">
              <a:latin typeface="+mj-lt"/>
            </a:endParaRPr>
          </a:p>
        </p:txBody>
      </p:sp>
      <p:sp>
        <p:nvSpPr>
          <p:cNvPr id="26" name="Rectangle 25"/>
          <p:cNvSpPr/>
          <p:nvPr/>
        </p:nvSpPr>
        <p:spPr bwMode="auto">
          <a:xfrm>
            <a:off x="609600" y="3332480"/>
            <a:ext cx="7378973" cy="284480"/>
          </a:xfrm>
          <a:prstGeom prst="rect">
            <a:avLst/>
          </a:prstGeom>
          <a:solidFill>
            <a:schemeClr val="bg1">
              <a:lumMod val="8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smtClean="0">
                <a:latin typeface="Calibri" panose="020F0502020204030204" pitchFamily="34" charset="0"/>
                <a:ea typeface="+mj-ea"/>
              </a:rPr>
              <a:t>2017-05-26T07:32:32.302281Z </a:t>
            </a:r>
            <a:r>
              <a:rPr lang="en-US" sz="1000" dirty="0">
                <a:latin typeface="Calibri" panose="020F0502020204030204" pitchFamily="34" charset="0"/>
                <a:ea typeface="+mj-ea"/>
              </a:rPr>
              <a:t>1 [Note] NDB Schema </a:t>
            </a:r>
            <a:r>
              <a:rPr lang="en-US" sz="1000" dirty="0" err="1">
                <a:latin typeface="Calibri" panose="020F0502020204030204" pitchFamily="34" charset="0"/>
                <a:ea typeface="+mj-ea"/>
              </a:rPr>
              <a:t>dist</a:t>
            </a:r>
            <a:r>
              <a:rPr lang="en-US" sz="1000" dirty="0">
                <a:latin typeface="Calibri" panose="020F0502020204030204" pitchFamily="34" charset="0"/>
                <a:ea typeface="+mj-ea"/>
              </a:rPr>
              <a:t>: Data node: 13 failed, subscriber bitmask 000000000</a:t>
            </a:r>
            <a:endParaRPr kumimoji="1" lang="en-US" sz="1000" dirty="0">
              <a:latin typeface="Calibri" panose="020F0502020204030204" pitchFamily="34" charset="0"/>
              <a:ea typeface="+mj-ea"/>
            </a:endParaRPr>
          </a:p>
        </p:txBody>
      </p:sp>
      <p:sp>
        <p:nvSpPr>
          <p:cNvPr id="27" name="Rectangle 26"/>
          <p:cNvSpPr/>
          <p:nvPr/>
        </p:nvSpPr>
        <p:spPr bwMode="auto">
          <a:xfrm>
            <a:off x="609600" y="4480560"/>
            <a:ext cx="7378973" cy="1351280"/>
          </a:xfrm>
          <a:prstGeom prst="rect">
            <a:avLst/>
          </a:prstGeom>
          <a:solidFill>
            <a:schemeClr val="bg1">
              <a:lumMod val="8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a:latin typeface="Calibri" panose="020F0502020204030204" pitchFamily="34" charset="0"/>
                <a:ea typeface="+mj-ea"/>
              </a:rPr>
              <a:t> 2017-06-16 19:49:29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a:t>
            </a:r>
            <a:r>
              <a:rPr lang="en-US" sz="1000" dirty="0" err="1">
                <a:latin typeface="Calibri" panose="020F0502020204030204" pitchFamily="34" charset="0"/>
                <a:ea typeface="+mj-ea"/>
              </a:rPr>
              <a:t>findNeighbours</a:t>
            </a:r>
            <a:r>
              <a:rPr lang="en-US" sz="1000" dirty="0">
                <a:latin typeface="Calibri" panose="020F0502020204030204" pitchFamily="34" charset="0"/>
                <a:ea typeface="+mj-ea"/>
              </a:rPr>
              <a:t> from: 5090 old (left: 12 right: 13) new (12 11)</a:t>
            </a:r>
          </a:p>
          <a:p>
            <a:r>
              <a:rPr lang="en-US" sz="1000" dirty="0">
                <a:latin typeface="Calibri" panose="020F0502020204030204" pitchFamily="34" charset="0"/>
                <a:ea typeface="+mj-ea"/>
              </a:rPr>
              <a:t> 2017-06-16 19:49:29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NR Status: node=13,OLD=Restart </a:t>
            </a:r>
            <a:r>
              <a:rPr lang="en-US" sz="1000" dirty="0" err="1">
                <a:latin typeface="Calibri" panose="020F0502020204030204" pitchFamily="34" charset="0"/>
                <a:ea typeface="+mj-ea"/>
              </a:rPr>
              <a:t>completed,NEW</a:t>
            </a:r>
            <a:r>
              <a:rPr lang="en-US" sz="1000" dirty="0">
                <a:latin typeface="Calibri" panose="020F0502020204030204" pitchFamily="34" charset="0"/>
                <a:ea typeface="+mj-ea"/>
              </a:rPr>
              <a:t>=Node failed, fail handling ongoing</a:t>
            </a:r>
          </a:p>
          <a:p>
            <a:r>
              <a:rPr lang="en-US" sz="1000" dirty="0">
                <a:latin typeface="Calibri" panose="020F0502020204030204" pitchFamily="34" charset="0"/>
                <a:ea typeface="+mj-ea"/>
              </a:rPr>
              <a:t> 2017-06-16 19:49:29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DBTC instance 0: Inserting failed node 13 into takeover queue, length now=1</a:t>
            </a:r>
          </a:p>
          <a:p>
            <a:r>
              <a:rPr lang="en-US" sz="1000" dirty="0">
                <a:latin typeface="Calibri" panose="020F0502020204030204" pitchFamily="34" charset="0"/>
                <a:ea typeface="+mj-ea"/>
              </a:rPr>
              <a:t> 2017-06-16 19:49:29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DBTC instance 0: Removed node 13 from takeover queue, 0 failed nodes remaining</a:t>
            </a:r>
          </a:p>
          <a:p>
            <a:r>
              <a:rPr lang="en-US" sz="1000" dirty="0">
                <a:latin typeface="Calibri" panose="020F0502020204030204" pitchFamily="34" charset="0"/>
                <a:ea typeface="+mj-ea"/>
              </a:rPr>
              <a:t> 2017-06-16 19:49:29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Adjusting disk write speed bounds due to : Node restart ongoing</a:t>
            </a:r>
          </a:p>
          <a:p>
            <a:r>
              <a:rPr lang="en-US" sz="1000" dirty="0">
                <a:latin typeface="Calibri" panose="020F0502020204030204" pitchFamily="34" charset="0"/>
                <a:ea typeface="+mj-ea"/>
              </a:rPr>
              <a:t> 2017-06-16 19:49:29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NR Status: node=13,OLD=Node failed, fail handling </a:t>
            </a:r>
            <a:r>
              <a:rPr lang="en-US" sz="1000" dirty="0" err="1">
                <a:latin typeface="Calibri" panose="020F0502020204030204" pitchFamily="34" charset="0"/>
                <a:ea typeface="+mj-ea"/>
              </a:rPr>
              <a:t>ongoing,NEW</a:t>
            </a:r>
            <a:r>
              <a:rPr lang="en-US" sz="1000" dirty="0">
                <a:latin typeface="Calibri" panose="020F0502020204030204" pitchFamily="34" charset="0"/>
                <a:ea typeface="+mj-ea"/>
              </a:rPr>
              <a:t>=Node failure handling complete</a:t>
            </a:r>
          </a:p>
          <a:p>
            <a:r>
              <a:rPr lang="en-US" sz="1000" dirty="0">
                <a:latin typeface="Calibri" panose="020F0502020204030204" pitchFamily="34" charset="0"/>
                <a:ea typeface="+mj-ea"/>
              </a:rPr>
              <a:t> 2017-06-16 19:49:29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Node 13 has completed node fail handling</a:t>
            </a:r>
            <a:endParaRPr kumimoji="1" lang="en-US" sz="1000" dirty="0">
              <a:latin typeface="Calibri" panose="020F0502020204030204" pitchFamily="34" charset="0"/>
              <a:ea typeface="+mj-ea"/>
            </a:endParaRPr>
          </a:p>
        </p:txBody>
      </p:sp>
    </p:spTree>
    <p:extLst>
      <p:ext uri="{BB962C8B-B14F-4D97-AF65-F5344CB8AC3E}">
        <p14:creationId xmlns:p14="http://schemas.microsoft.com/office/powerpoint/2010/main" val="9885086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MySQL Cluster: Failure </a:t>
            </a:r>
            <a:r>
              <a:rPr lang="en-US" altLang="ja-JP" dirty="0" smtClean="0"/>
              <a:t>Detection</a:t>
            </a:r>
            <a:endParaRPr kumimoji="1" lang="ja-JP" altLang="en-US" dirty="0"/>
          </a:p>
        </p:txBody>
      </p:sp>
      <p:sp>
        <p:nvSpPr>
          <p:cNvPr id="3" name="コンテンツ プレースホルダー 2"/>
          <p:cNvSpPr>
            <a:spLocks noGrp="1"/>
          </p:cNvSpPr>
          <p:nvPr>
            <p:ph sz="quarter" idx="10"/>
          </p:nvPr>
        </p:nvSpPr>
        <p:spPr/>
        <p:txBody>
          <a:bodyPr>
            <a:normAutofit/>
          </a:bodyPr>
          <a:lstStyle/>
          <a:p>
            <a:pPr marL="268288" lvl="4" indent="0">
              <a:buNone/>
            </a:pPr>
            <a:r>
              <a:rPr lang="en-US" altLang="ja-JP" sz="1000" b="1" dirty="0" smtClean="0"/>
              <a:t>[NDB Node: </a:t>
            </a:r>
            <a:r>
              <a:rPr lang="en-US" altLang="ja-JP" sz="1000" b="0" dirty="0" smtClean="0"/>
              <a:t>ndb_11_out.log</a:t>
            </a:r>
            <a:r>
              <a:rPr lang="en-US" altLang="ja-JP" sz="1000" b="1" dirty="0" smtClean="0"/>
              <a:t>]</a:t>
            </a:r>
          </a:p>
          <a:p>
            <a:pPr marL="0" indent="0">
              <a:buNone/>
            </a:pPr>
            <a:endParaRPr kumimoji="1" lang="en-US" altLang="ja-JP" sz="1600" dirty="0" smtClean="0"/>
          </a:p>
          <a:p>
            <a:pPr marL="0" indent="0">
              <a:buNone/>
            </a:pPr>
            <a:endParaRPr lang="en-US" altLang="ja-JP" sz="1600" dirty="0"/>
          </a:p>
          <a:p>
            <a:pPr marL="0" indent="0">
              <a:buNone/>
            </a:pPr>
            <a:endParaRPr kumimoji="1" lang="en-US" altLang="ja-JP" sz="1600" dirty="0" smtClean="0"/>
          </a:p>
          <a:p>
            <a:pPr marL="0" indent="0">
              <a:buNone/>
            </a:pPr>
            <a:endParaRPr lang="en-US" altLang="ja-JP" sz="1600" dirty="0"/>
          </a:p>
          <a:p>
            <a:pPr marL="0" indent="0">
              <a:buNone/>
            </a:pPr>
            <a:endParaRPr kumimoji="1" lang="en-US" altLang="ja-JP" sz="1600" dirty="0" smtClean="0"/>
          </a:p>
          <a:p>
            <a:pPr marL="0" indent="0">
              <a:buNone/>
            </a:pPr>
            <a:endParaRPr lang="en-US" altLang="ja-JP" sz="1600" dirty="0"/>
          </a:p>
          <a:p>
            <a:pPr marL="0" indent="0">
              <a:buNone/>
            </a:pPr>
            <a:endParaRPr kumimoji="1" lang="en-US" altLang="ja-JP" sz="1000" dirty="0" smtClean="0"/>
          </a:p>
          <a:p>
            <a:pPr marL="284163" lvl="4" indent="0">
              <a:spcBef>
                <a:spcPts val="500"/>
              </a:spcBef>
              <a:buNone/>
            </a:pPr>
            <a:r>
              <a:rPr lang="en-US" altLang="ja-JP" sz="1000" dirty="0" smtClean="0"/>
              <a:t>[</a:t>
            </a:r>
            <a:r>
              <a:rPr lang="en-US" altLang="ja-JP" sz="1000" dirty="0"/>
              <a:t>NDB Node: </a:t>
            </a:r>
            <a:r>
              <a:rPr lang="en-US" altLang="ja-JP" sz="1000" b="0" dirty="0" smtClean="0"/>
              <a:t>ndb_12_out.log</a:t>
            </a:r>
            <a:r>
              <a:rPr lang="en-US" altLang="ja-JP" sz="1000" dirty="0"/>
              <a:t>]</a:t>
            </a:r>
          </a:p>
          <a:p>
            <a:pPr marL="0" indent="0">
              <a:buNone/>
            </a:pPr>
            <a:endParaRPr kumimoji="1" lang="en-US" altLang="ja-JP" sz="1600" dirty="0" smtClean="0"/>
          </a:p>
          <a:p>
            <a:pPr marL="0" indent="0">
              <a:buNone/>
            </a:pPr>
            <a:endParaRPr lang="en-US" altLang="ja-JP" sz="1600" dirty="0"/>
          </a:p>
          <a:p>
            <a:pPr marL="0" indent="0">
              <a:buNone/>
            </a:pPr>
            <a:endParaRPr kumimoji="1" lang="en-US" altLang="ja-JP" sz="1600" dirty="0" smtClean="0"/>
          </a:p>
          <a:p>
            <a:pPr marL="0" indent="0">
              <a:buNone/>
            </a:pPr>
            <a:endParaRPr lang="en-US" altLang="ja-JP" sz="1600" dirty="0"/>
          </a:p>
          <a:p>
            <a:pPr marL="0" indent="0">
              <a:buNone/>
            </a:pPr>
            <a:endParaRPr lang="en-US" altLang="ja-JP" sz="1600" dirty="0"/>
          </a:p>
          <a:p>
            <a:pPr marL="0" indent="0">
              <a:buNone/>
            </a:pPr>
            <a:endParaRPr kumimoji="1" lang="en-US" altLang="ja-JP" sz="800" dirty="0" smtClean="0"/>
          </a:p>
          <a:p>
            <a:pPr marL="284163" lvl="4" indent="0">
              <a:spcBef>
                <a:spcPts val="500"/>
              </a:spcBef>
              <a:buNone/>
            </a:pPr>
            <a:r>
              <a:rPr lang="en-US" altLang="ja-JP" sz="1000" dirty="0"/>
              <a:t>[NDB Node: </a:t>
            </a:r>
            <a:r>
              <a:rPr lang="en-US" altLang="ja-JP" sz="1000" b="0" dirty="0"/>
              <a:t>ndb_12_out.log</a:t>
            </a:r>
            <a:r>
              <a:rPr lang="en-US" altLang="ja-JP" sz="1000" dirty="0"/>
              <a:t>]</a:t>
            </a:r>
          </a:p>
          <a:p>
            <a:pPr marL="0" indent="0">
              <a:buNone/>
            </a:pPr>
            <a:endParaRPr kumimoji="1" lang="ja-JP" altLang="en-US" sz="1600" dirty="0"/>
          </a:p>
        </p:txBody>
      </p:sp>
      <p:sp>
        <p:nvSpPr>
          <p:cNvPr id="4" name="Rectangle 3"/>
          <p:cNvSpPr/>
          <p:nvPr/>
        </p:nvSpPr>
        <p:spPr bwMode="auto">
          <a:xfrm>
            <a:off x="538480" y="1107440"/>
            <a:ext cx="7450093" cy="1940560"/>
          </a:xfrm>
          <a:prstGeom prst="rect">
            <a:avLst/>
          </a:prstGeom>
          <a:solidFill>
            <a:schemeClr val="bg1">
              <a:lumMod val="8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a:latin typeface="Calibri" panose="020F0502020204030204" pitchFamily="34" charset="0"/>
                <a:ea typeface="+mj-ea"/>
              </a:rPr>
              <a:t> 2017-06-16 19:49:29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a:t>
            </a:r>
            <a:r>
              <a:rPr lang="en-US" sz="1000" dirty="0" err="1">
                <a:latin typeface="Calibri" panose="020F0502020204030204" pitchFamily="34" charset="0"/>
                <a:ea typeface="+mj-ea"/>
              </a:rPr>
              <a:t>findNeighbours</a:t>
            </a:r>
            <a:r>
              <a:rPr lang="en-US" sz="1000" dirty="0">
                <a:latin typeface="Calibri" panose="020F0502020204030204" pitchFamily="34" charset="0"/>
                <a:ea typeface="+mj-ea"/>
              </a:rPr>
              <a:t> from: 5090 old (left: 13 right: 12) new (10 12)</a:t>
            </a:r>
          </a:p>
          <a:p>
            <a:r>
              <a:rPr lang="en-US" sz="1000" dirty="0">
                <a:latin typeface="Calibri" panose="020F0502020204030204" pitchFamily="34" charset="0"/>
                <a:ea typeface="+mj-ea"/>
              </a:rPr>
              <a:t> 2017-06-16 19:49:29 [</a:t>
            </a:r>
            <a:r>
              <a:rPr lang="en-US" sz="1000" dirty="0" err="1">
                <a:latin typeface="Calibri" panose="020F0502020204030204" pitchFamily="34" charset="0"/>
                <a:ea typeface="+mj-ea"/>
              </a:rPr>
              <a:t>ndbd</a:t>
            </a:r>
            <a:r>
              <a:rPr lang="en-US" sz="1000" dirty="0">
                <a:latin typeface="Calibri" panose="020F0502020204030204" pitchFamily="34" charset="0"/>
                <a:ea typeface="+mj-ea"/>
              </a:rPr>
              <a:t>] ALERT    -- Arbitration check won - node group majority</a:t>
            </a:r>
          </a:p>
          <a:p>
            <a:r>
              <a:rPr lang="en-US" sz="1000" dirty="0">
                <a:latin typeface="Calibri" panose="020F0502020204030204" pitchFamily="34" charset="0"/>
                <a:ea typeface="+mj-ea"/>
              </a:rPr>
              <a:t> 2017-06-16 19:49:29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President restarts arbitration thread [state=6]</a:t>
            </a:r>
          </a:p>
          <a:p>
            <a:r>
              <a:rPr lang="en-US" sz="1000" dirty="0">
                <a:latin typeface="Calibri" panose="020F0502020204030204" pitchFamily="34" charset="0"/>
                <a:ea typeface="+mj-ea"/>
              </a:rPr>
              <a:t> 2017-06-16 19:49:29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NR Status: node=13,OLD=Restart </a:t>
            </a:r>
            <a:r>
              <a:rPr lang="en-US" sz="1000" dirty="0" err="1">
                <a:latin typeface="Calibri" panose="020F0502020204030204" pitchFamily="34" charset="0"/>
                <a:ea typeface="+mj-ea"/>
              </a:rPr>
              <a:t>completed,NEW</a:t>
            </a:r>
            <a:r>
              <a:rPr lang="en-US" sz="1000" dirty="0">
                <a:latin typeface="Calibri" panose="020F0502020204030204" pitchFamily="34" charset="0"/>
                <a:ea typeface="+mj-ea"/>
              </a:rPr>
              <a:t>=Node failed, fail handling ongoing</a:t>
            </a:r>
          </a:p>
          <a:p>
            <a:r>
              <a:rPr lang="en-US" sz="1000" dirty="0">
                <a:latin typeface="Calibri" panose="020F0502020204030204" pitchFamily="34" charset="0"/>
                <a:ea typeface="+mj-ea"/>
              </a:rPr>
              <a:t> 2017-06-16 19:49:29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DBTC instance 0: Starting take over of node 13</a:t>
            </a:r>
          </a:p>
          <a:p>
            <a:r>
              <a:rPr lang="en-US" sz="1000" dirty="0">
                <a:latin typeface="Calibri" panose="020F0502020204030204" pitchFamily="34" charset="0"/>
                <a:ea typeface="+mj-ea"/>
              </a:rPr>
              <a:t> </a:t>
            </a:r>
            <a:r>
              <a:rPr lang="en-US" sz="1000" dirty="0" err="1">
                <a:latin typeface="Calibri" panose="020F0502020204030204" pitchFamily="34" charset="0"/>
                <a:ea typeface="+mj-ea"/>
              </a:rPr>
              <a:t>execGCP_NOMORETRANS</a:t>
            </a:r>
            <a:r>
              <a:rPr lang="en-US" sz="1000" dirty="0">
                <a:latin typeface="Calibri" panose="020F0502020204030204" pitchFamily="34" charset="0"/>
                <a:ea typeface="+mj-ea"/>
              </a:rPr>
              <a:t>(90300/13) </a:t>
            </a:r>
            <a:r>
              <a:rPr lang="en-US" sz="1000" dirty="0" err="1">
                <a:latin typeface="Calibri" panose="020F0502020204030204" pitchFamily="34" charset="0"/>
                <a:ea typeface="+mj-ea"/>
              </a:rPr>
              <a:t>c_ongoing_take_over_cnt</a:t>
            </a:r>
            <a:r>
              <a:rPr lang="en-US" sz="1000" dirty="0">
                <a:latin typeface="Calibri" panose="020F0502020204030204" pitchFamily="34" charset="0"/>
                <a:ea typeface="+mj-ea"/>
              </a:rPr>
              <a:t> -&gt; seize</a:t>
            </a:r>
          </a:p>
          <a:p>
            <a:r>
              <a:rPr lang="en-US" sz="1000" dirty="0">
                <a:latin typeface="Calibri" panose="020F0502020204030204" pitchFamily="34" charset="0"/>
                <a:ea typeface="+mj-ea"/>
              </a:rPr>
              <a:t> 2017-06-16 19:49:29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DBTC instance 0: Completed take over of failed node 13</a:t>
            </a:r>
          </a:p>
          <a:p>
            <a:r>
              <a:rPr lang="en-US" sz="1000" dirty="0">
                <a:latin typeface="Calibri" panose="020F0502020204030204" pitchFamily="34" charset="0"/>
                <a:ea typeface="+mj-ea"/>
              </a:rPr>
              <a:t> completing </a:t>
            </a:r>
            <a:r>
              <a:rPr lang="en-US" sz="1000" dirty="0" err="1">
                <a:latin typeface="Calibri" panose="020F0502020204030204" pitchFamily="34" charset="0"/>
                <a:ea typeface="+mj-ea"/>
              </a:rPr>
              <a:t>gcp</a:t>
            </a:r>
            <a:r>
              <a:rPr lang="en-US" sz="1000" dirty="0">
                <a:latin typeface="Calibri" panose="020F0502020204030204" pitchFamily="34" charset="0"/>
                <a:ea typeface="+mj-ea"/>
              </a:rPr>
              <a:t> 90300/13 in </a:t>
            </a:r>
            <a:r>
              <a:rPr lang="en-US" sz="1000" dirty="0" err="1">
                <a:latin typeface="Calibri" panose="020F0502020204030204" pitchFamily="34" charset="0"/>
                <a:ea typeface="+mj-ea"/>
              </a:rPr>
              <a:t>execTAKE_OVERTCCONF</a:t>
            </a:r>
            <a:endParaRPr lang="en-US" sz="1000" dirty="0">
              <a:latin typeface="Calibri" panose="020F0502020204030204" pitchFamily="34" charset="0"/>
              <a:ea typeface="+mj-ea"/>
            </a:endParaRPr>
          </a:p>
          <a:p>
            <a:r>
              <a:rPr lang="en-US" sz="1000" dirty="0">
                <a:latin typeface="Calibri" panose="020F0502020204030204" pitchFamily="34" charset="0"/>
                <a:ea typeface="+mj-ea"/>
              </a:rPr>
              <a:t> 2017-06-16 19:49:29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NR Status: node=13,OLD=Node failed, fail handling </a:t>
            </a:r>
            <a:r>
              <a:rPr lang="en-US" sz="1000" dirty="0" err="1">
                <a:latin typeface="Calibri" panose="020F0502020204030204" pitchFamily="34" charset="0"/>
                <a:ea typeface="+mj-ea"/>
              </a:rPr>
              <a:t>ongoing,NEW</a:t>
            </a:r>
            <a:r>
              <a:rPr lang="en-US" sz="1000" dirty="0">
                <a:latin typeface="Calibri" panose="020F0502020204030204" pitchFamily="34" charset="0"/>
                <a:ea typeface="+mj-ea"/>
              </a:rPr>
              <a:t>=Node failure handling complete</a:t>
            </a:r>
          </a:p>
          <a:p>
            <a:r>
              <a:rPr lang="en-US" sz="1000" dirty="0">
                <a:latin typeface="Calibri" panose="020F0502020204030204" pitchFamily="34" charset="0"/>
                <a:ea typeface="+mj-ea"/>
              </a:rPr>
              <a:t> 2017-06-16 19:49:29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Node 13 has completed node fail handling</a:t>
            </a:r>
          </a:p>
          <a:p>
            <a:r>
              <a:rPr lang="en-US" sz="1000" dirty="0">
                <a:latin typeface="Calibri" panose="020F0502020204030204" pitchFamily="34" charset="0"/>
                <a:ea typeface="+mj-ea"/>
              </a:rPr>
              <a:t> 2017-06-16 19:49:30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Adjusting disk write speed bounds due to : Node restart ongoing</a:t>
            </a:r>
            <a:endParaRPr kumimoji="1" lang="en-US" sz="1000" dirty="0">
              <a:latin typeface="Calibri" panose="020F0502020204030204" pitchFamily="34" charset="0"/>
              <a:ea typeface="+mj-ea"/>
            </a:endParaRPr>
          </a:p>
        </p:txBody>
      </p:sp>
      <p:sp>
        <p:nvSpPr>
          <p:cNvPr id="5" name="Rectangle 4"/>
          <p:cNvSpPr/>
          <p:nvPr/>
        </p:nvSpPr>
        <p:spPr bwMode="auto">
          <a:xfrm>
            <a:off x="538480" y="3434080"/>
            <a:ext cx="7450093" cy="1473200"/>
          </a:xfrm>
          <a:prstGeom prst="rect">
            <a:avLst/>
          </a:prstGeom>
          <a:solidFill>
            <a:schemeClr val="bg1">
              <a:lumMod val="8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a:latin typeface="Calibri" panose="020F0502020204030204" pitchFamily="34" charset="0"/>
                <a:ea typeface="+mj-ea"/>
              </a:rPr>
              <a:t> 2017-06-16 19:49:30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a:t>
            </a:r>
            <a:r>
              <a:rPr lang="en-US" sz="1000" dirty="0" err="1">
                <a:latin typeface="Calibri" panose="020F0502020204030204" pitchFamily="34" charset="0"/>
                <a:ea typeface="+mj-ea"/>
              </a:rPr>
              <a:t>findNeighbours</a:t>
            </a:r>
            <a:r>
              <a:rPr lang="en-US" sz="1000" dirty="0">
                <a:latin typeface="Calibri" panose="020F0502020204030204" pitchFamily="34" charset="0"/>
                <a:ea typeface="+mj-ea"/>
              </a:rPr>
              <a:t> from: 5090 old (left: 11 right: 10) new (11 10)</a:t>
            </a:r>
          </a:p>
          <a:p>
            <a:r>
              <a:rPr lang="en-US" sz="1000" dirty="0">
                <a:latin typeface="Calibri" panose="020F0502020204030204" pitchFamily="34" charset="0"/>
                <a:ea typeface="+mj-ea"/>
              </a:rPr>
              <a:t> 2017-06-16 19:49:30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NR Status: node=13,OLD=Restart </a:t>
            </a:r>
            <a:r>
              <a:rPr lang="en-US" sz="1000" dirty="0" err="1">
                <a:latin typeface="Calibri" panose="020F0502020204030204" pitchFamily="34" charset="0"/>
                <a:ea typeface="+mj-ea"/>
              </a:rPr>
              <a:t>completed,NEW</a:t>
            </a:r>
            <a:r>
              <a:rPr lang="en-US" sz="1000" dirty="0">
                <a:latin typeface="Calibri" panose="020F0502020204030204" pitchFamily="34" charset="0"/>
                <a:ea typeface="+mj-ea"/>
              </a:rPr>
              <a:t>=Node failed, fail handling ongoing</a:t>
            </a:r>
          </a:p>
          <a:p>
            <a:r>
              <a:rPr lang="en-US" sz="1000" dirty="0">
                <a:latin typeface="Calibri" panose="020F0502020204030204" pitchFamily="34" charset="0"/>
                <a:ea typeface="+mj-ea"/>
              </a:rPr>
              <a:t> </a:t>
            </a:r>
            <a:r>
              <a:rPr lang="en-US" sz="1000" dirty="0" err="1">
                <a:latin typeface="Calibri" panose="020F0502020204030204" pitchFamily="34" charset="0"/>
                <a:ea typeface="+mj-ea"/>
              </a:rPr>
              <a:t>start_resend</a:t>
            </a:r>
            <a:r>
              <a:rPr lang="en-US" sz="1000" dirty="0">
                <a:latin typeface="Calibri" panose="020F0502020204030204" pitchFamily="34" charset="0"/>
                <a:ea typeface="+mj-ea"/>
              </a:rPr>
              <a:t>(1, empty bucket (90300/13 90300/12) -&gt; active</a:t>
            </a:r>
          </a:p>
          <a:p>
            <a:r>
              <a:rPr lang="en-US" sz="1000" dirty="0">
                <a:latin typeface="Calibri" panose="020F0502020204030204" pitchFamily="34" charset="0"/>
                <a:ea typeface="+mj-ea"/>
              </a:rPr>
              <a:t> 2017-06-16 19:49:30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DBTC instance 0: Inserting failed node 13 into takeover queue, length now=1</a:t>
            </a:r>
          </a:p>
          <a:p>
            <a:r>
              <a:rPr lang="en-US" sz="1000" dirty="0">
                <a:latin typeface="Calibri" panose="020F0502020204030204" pitchFamily="34" charset="0"/>
                <a:ea typeface="+mj-ea"/>
              </a:rPr>
              <a:t> 2017-06-16 19:49:30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DBTC instance 0: Removed node 13 from takeover queue, 0 failed nodes remaining</a:t>
            </a:r>
          </a:p>
          <a:p>
            <a:r>
              <a:rPr lang="en-US" sz="1000" dirty="0">
                <a:latin typeface="Calibri" panose="020F0502020204030204" pitchFamily="34" charset="0"/>
                <a:ea typeface="+mj-ea"/>
              </a:rPr>
              <a:t> 2017-06-16 19:49:30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NR Status: node=13,OLD=Node failed, fail handling </a:t>
            </a:r>
            <a:r>
              <a:rPr lang="en-US" sz="1000" dirty="0" err="1">
                <a:latin typeface="Calibri" panose="020F0502020204030204" pitchFamily="34" charset="0"/>
                <a:ea typeface="+mj-ea"/>
              </a:rPr>
              <a:t>ongoing,NEW</a:t>
            </a:r>
            <a:r>
              <a:rPr lang="en-US" sz="1000" dirty="0">
                <a:latin typeface="Calibri" panose="020F0502020204030204" pitchFamily="34" charset="0"/>
                <a:ea typeface="+mj-ea"/>
              </a:rPr>
              <a:t>=Node failure handling complete</a:t>
            </a:r>
          </a:p>
          <a:p>
            <a:r>
              <a:rPr lang="en-US" sz="1000" dirty="0">
                <a:latin typeface="Calibri" panose="020F0502020204030204" pitchFamily="34" charset="0"/>
                <a:ea typeface="+mj-ea"/>
              </a:rPr>
              <a:t> 2017-06-16 19:49:30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Node 13 has completed node fail handling</a:t>
            </a:r>
          </a:p>
          <a:p>
            <a:r>
              <a:rPr lang="en-US" sz="1000" dirty="0">
                <a:latin typeface="Calibri" panose="020F0502020204030204" pitchFamily="34" charset="0"/>
                <a:ea typeface="+mj-ea"/>
              </a:rPr>
              <a:t> 2017-06-16 19:49:30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Adjusting disk write speed bounds due to : Node restart ongoing</a:t>
            </a:r>
            <a:endParaRPr kumimoji="1" lang="en-US" sz="1000" dirty="0">
              <a:latin typeface="Calibri" panose="020F0502020204030204" pitchFamily="34" charset="0"/>
              <a:ea typeface="+mj-ea"/>
            </a:endParaRPr>
          </a:p>
        </p:txBody>
      </p:sp>
      <p:sp>
        <p:nvSpPr>
          <p:cNvPr id="6" name="Rectangle 5"/>
          <p:cNvSpPr/>
          <p:nvPr/>
        </p:nvSpPr>
        <p:spPr bwMode="auto">
          <a:xfrm>
            <a:off x="538480" y="5334000"/>
            <a:ext cx="7450093" cy="1068388"/>
          </a:xfrm>
          <a:prstGeom prst="rect">
            <a:avLst/>
          </a:prstGeom>
          <a:solidFill>
            <a:schemeClr val="bg1">
              <a:lumMod val="8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a:latin typeface="Calibri" panose="020F0502020204030204" pitchFamily="34" charset="0"/>
                <a:ea typeface="+mj-ea"/>
              </a:rPr>
              <a:t> 2017-06-16 19:49:29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Received signal 15. Performing stop.</a:t>
            </a:r>
          </a:p>
          <a:p>
            <a:r>
              <a:rPr lang="en-US" sz="1000" dirty="0">
                <a:latin typeface="Calibri" panose="020F0502020204030204" pitchFamily="34" charset="0"/>
                <a:ea typeface="+mj-ea"/>
              </a:rPr>
              <a:t> 2017-06-16 19:49:29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The data node run-time environment has been stopped</a:t>
            </a:r>
          </a:p>
          <a:p>
            <a:r>
              <a:rPr lang="en-US" sz="1000" dirty="0">
                <a:latin typeface="Calibri" panose="020F0502020204030204" pitchFamily="34" charset="0"/>
                <a:ea typeface="+mj-ea"/>
              </a:rPr>
              <a:t> 2017-06-16 19:49:29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Shutdown initiated</a:t>
            </a:r>
          </a:p>
          <a:p>
            <a:r>
              <a:rPr lang="en-US" sz="1000" dirty="0">
                <a:latin typeface="Calibri" panose="020F0502020204030204" pitchFamily="34" charset="0"/>
                <a:ea typeface="+mj-ea"/>
              </a:rPr>
              <a:t> 2017-06-16 19:49:29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Shutdown completed - exiting</a:t>
            </a:r>
          </a:p>
          <a:p>
            <a:r>
              <a:rPr lang="en-US" sz="1000" dirty="0">
                <a:latin typeface="Calibri" panose="020F0502020204030204" pitchFamily="34" charset="0"/>
                <a:ea typeface="+mj-ea"/>
              </a:rPr>
              <a:t> 2017-06-16 19:49:30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Angel shutting down</a:t>
            </a:r>
          </a:p>
          <a:p>
            <a:r>
              <a:rPr lang="en-US" sz="1000" dirty="0">
                <a:latin typeface="Calibri" panose="020F0502020204030204" pitchFamily="34" charset="0"/>
                <a:ea typeface="+mj-ea"/>
              </a:rPr>
              <a:t> 2017-06-16 19:49:30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Node 13: Node shutdown completed. Initiated by signal 15.</a:t>
            </a:r>
            <a:endParaRPr kumimoji="1" lang="en-US" sz="1000" dirty="0">
              <a:latin typeface="Calibri" panose="020F0502020204030204" pitchFamily="34" charset="0"/>
              <a:ea typeface="+mj-ea"/>
            </a:endParaRPr>
          </a:p>
        </p:txBody>
      </p:sp>
    </p:spTree>
    <p:extLst>
      <p:ext uri="{BB962C8B-B14F-4D97-AF65-F5344CB8AC3E}">
        <p14:creationId xmlns:p14="http://schemas.microsoft.com/office/powerpoint/2010/main" val="9954884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MySQL Cluster: Failure Detection</a:t>
            </a:r>
            <a:endParaRPr kumimoji="1" lang="ja-JP" altLang="en-US" dirty="0"/>
          </a:p>
        </p:txBody>
      </p:sp>
      <p:sp>
        <p:nvSpPr>
          <p:cNvPr id="3" name="コンテンツ プレースホルダー 2"/>
          <p:cNvSpPr>
            <a:spLocks noGrp="1"/>
          </p:cNvSpPr>
          <p:nvPr>
            <p:ph sz="quarter" idx="10"/>
          </p:nvPr>
        </p:nvSpPr>
        <p:spPr/>
        <p:txBody>
          <a:bodyPr>
            <a:normAutofit/>
          </a:bodyPr>
          <a:lstStyle/>
          <a:p>
            <a:pPr marL="173038" indent="0">
              <a:buNone/>
            </a:pPr>
            <a:r>
              <a:rPr kumimoji="1" lang="en-US" altLang="ja-JP" sz="1000" b="1" dirty="0" smtClean="0"/>
              <a:t>[MGM Node: </a:t>
            </a:r>
            <a:r>
              <a:rPr kumimoji="1" lang="en-US" altLang="ja-JP" sz="1000" dirty="0" smtClean="0"/>
              <a:t>ndb_1_cluster.log</a:t>
            </a:r>
            <a:r>
              <a:rPr kumimoji="1" lang="en-US" altLang="ja-JP" sz="1000" b="1" dirty="0" smtClean="0"/>
              <a:t>]</a:t>
            </a:r>
            <a:endParaRPr kumimoji="1" lang="ja-JP" altLang="en-US" sz="1000" b="1" dirty="0"/>
          </a:p>
        </p:txBody>
      </p:sp>
      <p:sp>
        <p:nvSpPr>
          <p:cNvPr id="4" name="Rectangle 3"/>
          <p:cNvSpPr/>
          <p:nvPr/>
        </p:nvSpPr>
        <p:spPr bwMode="auto">
          <a:xfrm>
            <a:off x="426720" y="1239520"/>
            <a:ext cx="8280400" cy="3434080"/>
          </a:xfrm>
          <a:prstGeom prst="rect">
            <a:avLst/>
          </a:prstGeom>
          <a:solidFill>
            <a:schemeClr val="bg1">
              <a:lumMod val="8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smtClean="0">
                <a:latin typeface="Calibri" panose="020F0502020204030204" pitchFamily="34" charset="0"/>
                <a:ea typeface="+mj-ea"/>
              </a:rPr>
              <a:t>2017-06-16 </a:t>
            </a:r>
            <a:r>
              <a:rPr lang="en-US" sz="1000" dirty="0">
                <a:latin typeface="Calibri" panose="020F0502020204030204" pitchFamily="34" charset="0"/>
                <a:ea typeface="+mj-ea"/>
              </a:rPr>
              <a:t>19:30:40 [</a:t>
            </a:r>
            <a:r>
              <a:rPr lang="en-US" sz="1000" dirty="0" err="1">
                <a:latin typeface="Calibri" panose="020F0502020204030204" pitchFamily="34" charset="0"/>
                <a:ea typeface="+mj-ea"/>
              </a:rPr>
              <a:t>MgmtSrvr</a:t>
            </a:r>
            <a:r>
              <a:rPr lang="en-US" sz="1000" dirty="0">
                <a:latin typeface="Calibri" panose="020F0502020204030204" pitchFamily="34" charset="0"/>
                <a:ea typeface="+mj-ea"/>
              </a:rPr>
              <a:t>] INFO     -- Node 13: Node shutdown completed. Initiated by signal 15.</a:t>
            </a:r>
          </a:p>
          <a:p>
            <a:r>
              <a:rPr lang="en-US" sz="1000" dirty="0">
                <a:latin typeface="Calibri" panose="020F0502020204030204" pitchFamily="34" charset="0"/>
                <a:ea typeface="+mj-ea"/>
              </a:rPr>
              <a:t> 2017-06-16 19:30:40 [</a:t>
            </a:r>
            <a:r>
              <a:rPr lang="en-US" sz="1000" dirty="0" err="1">
                <a:latin typeface="Calibri" panose="020F0502020204030204" pitchFamily="34" charset="0"/>
                <a:ea typeface="+mj-ea"/>
              </a:rPr>
              <a:t>MgmtSrvr</a:t>
            </a:r>
            <a:r>
              <a:rPr lang="en-US" sz="1000" dirty="0">
                <a:latin typeface="Calibri" panose="020F0502020204030204" pitchFamily="34" charset="0"/>
                <a:ea typeface="+mj-ea"/>
              </a:rPr>
              <a:t>] ALERT    -- Node 1: Node 13 Disconnected</a:t>
            </a:r>
          </a:p>
          <a:p>
            <a:r>
              <a:rPr lang="en-US" sz="1000" dirty="0">
                <a:latin typeface="Calibri" panose="020F0502020204030204" pitchFamily="34" charset="0"/>
                <a:ea typeface="+mj-ea"/>
              </a:rPr>
              <a:t> 2017-06-16 19:30:40 [</a:t>
            </a:r>
            <a:r>
              <a:rPr lang="en-US" sz="1000" dirty="0" err="1">
                <a:latin typeface="Calibri" panose="020F0502020204030204" pitchFamily="34" charset="0"/>
                <a:ea typeface="+mj-ea"/>
              </a:rPr>
              <a:t>MgmtSrvr</a:t>
            </a:r>
            <a:r>
              <a:rPr lang="en-US" sz="1000" dirty="0">
                <a:latin typeface="Calibri" panose="020F0502020204030204" pitchFamily="34" charset="0"/>
                <a:ea typeface="+mj-ea"/>
              </a:rPr>
              <a:t>] ALERT    -- Node 10: Node 13 Disconnected</a:t>
            </a:r>
          </a:p>
          <a:p>
            <a:r>
              <a:rPr lang="en-US" sz="1000" dirty="0">
                <a:latin typeface="Calibri" panose="020F0502020204030204" pitchFamily="34" charset="0"/>
                <a:ea typeface="+mj-ea"/>
              </a:rPr>
              <a:t> 2017-06-16 19:30:40 [</a:t>
            </a:r>
            <a:r>
              <a:rPr lang="en-US" sz="1000" dirty="0" err="1">
                <a:latin typeface="Calibri" panose="020F0502020204030204" pitchFamily="34" charset="0"/>
                <a:ea typeface="+mj-ea"/>
              </a:rPr>
              <a:t>MgmtSrvr</a:t>
            </a:r>
            <a:r>
              <a:rPr lang="en-US" sz="1000" dirty="0">
                <a:latin typeface="Calibri" panose="020F0502020204030204" pitchFamily="34" charset="0"/>
                <a:ea typeface="+mj-ea"/>
              </a:rPr>
              <a:t>] INFO     -- Node 10: Communication to Node 13 closed</a:t>
            </a:r>
          </a:p>
          <a:p>
            <a:r>
              <a:rPr lang="en-US" sz="1000" dirty="0">
                <a:latin typeface="Calibri" panose="020F0502020204030204" pitchFamily="34" charset="0"/>
                <a:ea typeface="+mj-ea"/>
              </a:rPr>
              <a:t> 2017-06-16 19:30:40 [</a:t>
            </a:r>
            <a:r>
              <a:rPr lang="en-US" sz="1000" dirty="0" err="1">
                <a:latin typeface="Calibri" panose="020F0502020204030204" pitchFamily="34" charset="0"/>
                <a:ea typeface="+mj-ea"/>
              </a:rPr>
              <a:t>MgmtSrvr</a:t>
            </a:r>
            <a:r>
              <a:rPr lang="en-US" sz="1000" dirty="0">
                <a:latin typeface="Calibri" panose="020F0502020204030204" pitchFamily="34" charset="0"/>
                <a:ea typeface="+mj-ea"/>
              </a:rPr>
              <a:t>] INFO     -- Node 10: NR Status: node=13,OLD=Restart </a:t>
            </a:r>
            <a:r>
              <a:rPr lang="en-US" sz="1000" dirty="0" err="1">
                <a:latin typeface="Calibri" panose="020F0502020204030204" pitchFamily="34" charset="0"/>
                <a:ea typeface="+mj-ea"/>
              </a:rPr>
              <a:t>completed,NEW</a:t>
            </a:r>
            <a:r>
              <a:rPr lang="en-US" sz="1000" dirty="0">
                <a:latin typeface="Calibri" panose="020F0502020204030204" pitchFamily="34" charset="0"/>
                <a:ea typeface="+mj-ea"/>
              </a:rPr>
              <a:t>=Node failed, fail handling ongoing</a:t>
            </a:r>
          </a:p>
          <a:p>
            <a:r>
              <a:rPr lang="en-US" sz="1000" dirty="0">
                <a:latin typeface="Calibri" panose="020F0502020204030204" pitchFamily="34" charset="0"/>
                <a:ea typeface="+mj-ea"/>
              </a:rPr>
              <a:t> 2017-06-16 19:30:40 [</a:t>
            </a:r>
            <a:r>
              <a:rPr lang="en-US" sz="1000" dirty="0" err="1">
                <a:latin typeface="Calibri" panose="020F0502020204030204" pitchFamily="34" charset="0"/>
                <a:ea typeface="+mj-ea"/>
              </a:rPr>
              <a:t>MgmtSrvr</a:t>
            </a:r>
            <a:r>
              <a:rPr lang="en-US" sz="1000" dirty="0">
                <a:latin typeface="Calibri" panose="020F0502020204030204" pitchFamily="34" charset="0"/>
                <a:ea typeface="+mj-ea"/>
              </a:rPr>
              <a:t>] INFO     -- Node 11: Communication to Node 13 closed</a:t>
            </a:r>
          </a:p>
          <a:p>
            <a:r>
              <a:rPr lang="en-US" sz="1000" dirty="0">
                <a:latin typeface="Calibri" panose="020F0502020204030204" pitchFamily="34" charset="0"/>
                <a:ea typeface="+mj-ea"/>
              </a:rPr>
              <a:t> 2017-06-16 19:30:40 [</a:t>
            </a:r>
            <a:r>
              <a:rPr lang="en-US" sz="1000" dirty="0" err="1">
                <a:latin typeface="Calibri" panose="020F0502020204030204" pitchFamily="34" charset="0"/>
                <a:ea typeface="+mj-ea"/>
              </a:rPr>
              <a:t>MgmtSrvr</a:t>
            </a:r>
            <a:r>
              <a:rPr lang="en-US" sz="1000" dirty="0">
                <a:latin typeface="Calibri" panose="020F0502020204030204" pitchFamily="34" charset="0"/>
                <a:ea typeface="+mj-ea"/>
              </a:rPr>
              <a:t>] ALERT    -- Node 11: Arbitration check won - node group majority</a:t>
            </a:r>
          </a:p>
          <a:p>
            <a:r>
              <a:rPr lang="en-US" sz="1000" dirty="0">
                <a:latin typeface="Calibri" panose="020F0502020204030204" pitchFamily="34" charset="0"/>
                <a:ea typeface="+mj-ea"/>
              </a:rPr>
              <a:t> 2017-06-16 19:30:40 [</a:t>
            </a:r>
            <a:r>
              <a:rPr lang="en-US" sz="1000" dirty="0" err="1">
                <a:latin typeface="Calibri" panose="020F0502020204030204" pitchFamily="34" charset="0"/>
                <a:ea typeface="+mj-ea"/>
              </a:rPr>
              <a:t>MgmtSrvr</a:t>
            </a:r>
            <a:r>
              <a:rPr lang="en-US" sz="1000" dirty="0">
                <a:latin typeface="Calibri" panose="020F0502020204030204" pitchFamily="34" charset="0"/>
                <a:ea typeface="+mj-ea"/>
              </a:rPr>
              <a:t>] INFO     -- Node 11: President restarts arbitration thread [state=6]</a:t>
            </a:r>
          </a:p>
          <a:p>
            <a:r>
              <a:rPr lang="en-US" sz="1000" dirty="0">
                <a:latin typeface="Calibri" panose="020F0502020204030204" pitchFamily="34" charset="0"/>
                <a:ea typeface="+mj-ea"/>
              </a:rPr>
              <a:t> 2017-06-16 19:30:40 [</a:t>
            </a:r>
            <a:r>
              <a:rPr lang="en-US" sz="1000" dirty="0" err="1">
                <a:latin typeface="Calibri" panose="020F0502020204030204" pitchFamily="34" charset="0"/>
                <a:ea typeface="+mj-ea"/>
              </a:rPr>
              <a:t>MgmtSrvr</a:t>
            </a:r>
            <a:r>
              <a:rPr lang="en-US" sz="1000" dirty="0">
                <a:latin typeface="Calibri" panose="020F0502020204030204" pitchFamily="34" charset="0"/>
                <a:ea typeface="+mj-ea"/>
              </a:rPr>
              <a:t>] INFO     -- Node 11: NR Status: node=13,OLD=Restart </a:t>
            </a:r>
            <a:r>
              <a:rPr lang="en-US" sz="1000" dirty="0" err="1">
                <a:latin typeface="Calibri" panose="020F0502020204030204" pitchFamily="34" charset="0"/>
                <a:ea typeface="+mj-ea"/>
              </a:rPr>
              <a:t>completed,NEW</a:t>
            </a:r>
            <a:r>
              <a:rPr lang="en-US" sz="1000" dirty="0">
                <a:latin typeface="Calibri" panose="020F0502020204030204" pitchFamily="34" charset="0"/>
                <a:ea typeface="+mj-ea"/>
              </a:rPr>
              <a:t>=Node failed, fail handling ongoing</a:t>
            </a:r>
          </a:p>
          <a:p>
            <a:r>
              <a:rPr lang="en-US" sz="1000" dirty="0">
                <a:latin typeface="Calibri" panose="020F0502020204030204" pitchFamily="34" charset="0"/>
                <a:ea typeface="+mj-ea"/>
              </a:rPr>
              <a:t> 2017-06-16 19:30:40 [</a:t>
            </a:r>
            <a:r>
              <a:rPr lang="en-US" sz="1000" dirty="0" err="1">
                <a:latin typeface="Calibri" panose="020F0502020204030204" pitchFamily="34" charset="0"/>
                <a:ea typeface="+mj-ea"/>
              </a:rPr>
              <a:t>MgmtSrvr</a:t>
            </a:r>
            <a:r>
              <a:rPr lang="en-US" sz="1000" dirty="0">
                <a:latin typeface="Calibri" panose="020F0502020204030204" pitchFamily="34" charset="0"/>
                <a:ea typeface="+mj-ea"/>
              </a:rPr>
              <a:t>] ALERT    -- Node 11: Node 13 Disconnected</a:t>
            </a:r>
          </a:p>
          <a:p>
            <a:r>
              <a:rPr lang="en-US" sz="1000" dirty="0">
                <a:latin typeface="Calibri" panose="020F0502020204030204" pitchFamily="34" charset="0"/>
                <a:ea typeface="+mj-ea"/>
              </a:rPr>
              <a:t> 2017-06-16 19:30:40 [</a:t>
            </a:r>
            <a:r>
              <a:rPr lang="en-US" sz="1000" dirty="0" err="1">
                <a:latin typeface="Calibri" panose="020F0502020204030204" pitchFamily="34" charset="0"/>
                <a:ea typeface="+mj-ea"/>
              </a:rPr>
              <a:t>MgmtSrvr</a:t>
            </a:r>
            <a:r>
              <a:rPr lang="en-US" sz="1000" dirty="0">
                <a:latin typeface="Calibri" panose="020F0502020204030204" pitchFamily="34" charset="0"/>
                <a:ea typeface="+mj-ea"/>
              </a:rPr>
              <a:t>] INFO     -- Node 12: Communication to Node 13 closed</a:t>
            </a:r>
          </a:p>
          <a:p>
            <a:r>
              <a:rPr lang="en-US" sz="1000" dirty="0">
                <a:latin typeface="Calibri" panose="020F0502020204030204" pitchFamily="34" charset="0"/>
                <a:ea typeface="+mj-ea"/>
              </a:rPr>
              <a:t> 2017-06-16 19:30:40 [</a:t>
            </a:r>
            <a:r>
              <a:rPr lang="en-US" sz="1000" dirty="0" err="1">
                <a:latin typeface="Calibri" panose="020F0502020204030204" pitchFamily="34" charset="0"/>
                <a:ea typeface="+mj-ea"/>
              </a:rPr>
              <a:t>MgmtSrvr</a:t>
            </a:r>
            <a:r>
              <a:rPr lang="en-US" sz="1000" dirty="0">
                <a:latin typeface="Calibri" panose="020F0502020204030204" pitchFamily="34" charset="0"/>
                <a:ea typeface="+mj-ea"/>
              </a:rPr>
              <a:t>] INFO     -- Node 12: NR Status: node=13,OLD=Restart </a:t>
            </a:r>
            <a:r>
              <a:rPr lang="en-US" sz="1000" dirty="0" err="1">
                <a:latin typeface="Calibri" panose="020F0502020204030204" pitchFamily="34" charset="0"/>
                <a:ea typeface="+mj-ea"/>
              </a:rPr>
              <a:t>completed,NEW</a:t>
            </a:r>
            <a:r>
              <a:rPr lang="en-US" sz="1000" dirty="0">
                <a:latin typeface="Calibri" panose="020F0502020204030204" pitchFamily="34" charset="0"/>
                <a:ea typeface="+mj-ea"/>
              </a:rPr>
              <a:t>=Node failed, fail handling ongoing</a:t>
            </a:r>
          </a:p>
          <a:p>
            <a:r>
              <a:rPr lang="en-US" sz="1000" dirty="0">
                <a:latin typeface="Calibri" panose="020F0502020204030204" pitchFamily="34" charset="0"/>
                <a:ea typeface="+mj-ea"/>
              </a:rPr>
              <a:t> 2017-06-16 19:30:40 [</a:t>
            </a:r>
            <a:r>
              <a:rPr lang="en-US" sz="1000" dirty="0" err="1">
                <a:latin typeface="Calibri" panose="020F0502020204030204" pitchFamily="34" charset="0"/>
                <a:ea typeface="+mj-ea"/>
              </a:rPr>
              <a:t>MgmtSrvr</a:t>
            </a:r>
            <a:r>
              <a:rPr lang="en-US" sz="1000" dirty="0">
                <a:latin typeface="Calibri" panose="020F0502020204030204" pitchFamily="34" charset="0"/>
                <a:ea typeface="+mj-ea"/>
              </a:rPr>
              <a:t>] ALERT    -- Node 12: Node 13 Disconnected</a:t>
            </a:r>
          </a:p>
          <a:p>
            <a:r>
              <a:rPr lang="en-US" sz="1000" dirty="0">
                <a:latin typeface="Calibri" panose="020F0502020204030204" pitchFamily="34" charset="0"/>
                <a:ea typeface="+mj-ea"/>
              </a:rPr>
              <a:t> 2017-06-16 19:30:40 [</a:t>
            </a:r>
            <a:r>
              <a:rPr lang="en-US" sz="1000" dirty="0" err="1">
                <a:latin typeface="Calibri" panose="020F0502020204030204" pitchFamily="34" charset="0"/>
                <a:ea typeface="+mj-ea"/>
              </a:rPr>
              <a:t>MgmtSrvr</a:t>
            </a:r>
            <a:r>
              <a:rPr lang="en-US" sz="1000" dirty="0">
                <a:latin typeface="Calibri" panose="020F0502020204030204" pitchFamily="34" charset="0"/>
                <a:ea typeface="+mj-ea"/>
              </a:rPr>
              <a:t>] INFO     -- Node 10: NR Status: node=13,OLD=Node failed, fail handling </a:t>
            </a:r>
            <a:r>
              <a:rPr lang="en-US" sz="1000" dirty="0" err="1">
                <a:latin typeface="Calibri" panose="020F0502020204030204" pitchFamily="34" charset="0"/>
                <a:ea typeface="+mj-ea"/>
              </a:rPr>
              <a:t>ongoing,NEW</a:t>
            </a:r>
            <a:r>
              <a:rPr lang="en-US" sz="1000" dirty="0">
                <a:latin typeface="Calibri" panose="020F0502020204030204" pitchFamily="34" charset="0"/>
                <a:ea typeface="+mj-ea"/>
              </a:rPr>
              <a:t>=Node failure handling complete</a:t>
            </a:r>
          </a:p>
          <a:p>
            <a:r>
              <a:rPr lang="en-US" sz="1000" dirty="0">
                <a:latin typeface="Calibri" panose="020F0502020204030204" pitchFamily="34" charset="0"/>
                <a:ea typeface="+mj-ea"/>
              </a:rPr>
              <a:t> 2017-06-16 19:30:40 [</a:t>
            </a:r>
            <a:r>
              <a:rPr lang="en-US" sz="1000" dirty="0" err="1">
                <a:latin typeface="Calibri" panose="020F0502020204030204" pitchFamily="34" charset="0"/>
                <a:ea typeface="+mj-ea"/>
              </a:rPr>
              <a:t>MgmtSrvr</a:t>
            </a:r>
            <a:r>
              <a:rPr lang="en-US" sz="1000" dirty="0">
                <a:latin typeface="Calibri" panose="020F0502020204030204" pitchFamily="34" charset="0"/>
                <a:ea typeface="+mj-ea"/>
              </a:rPr>
              <a:t>] INFO     -- Node 11: NR Status: node=13,OLD=Node failed, fail handling </a:t>
            </a:r>
            <a:r>
              <a:rPr lang="en-US" sz="1000" dirty="0" err="1">
                <a:latin typeface="Calibri" panose="020F0502020204030204" pitchFamily="34" charset="0"/>
                <a:ea typeface="+mj-ea"/>
              </a:rPr>
              <a:t>ongoing,NEW</a:t>
            </a:r>
            <a:r>
              <a:rPr lang="en-US" sz="1000" dirty="0">
                <a:latin typeface="Calibri" panose="020F0502020204030204" pitchFamily="34" charset="0"/>
                <a:ea typeface="+mj-ea"/>
              </a:rPr>
              <a:t>=Node failure handling complete</a:t>
            </a:r>
          </a:p>
          <a:p>
            <a:r>
              <a:rPr lang="en-US" sz="1000" dirty="0">
                <a:latin typeface="Calibri" panose="020F0502020204030204" pitchFamily="34" charset="0"/>
                <a:ea typeface="+mj-ea"/>
              </a:rPr>
              <a:t> 2017-06-16 19:30:40 [</a:t>
            </a:r>
            <a:r>
              <a:rPr lang="en-US" sz="1000" dirty="0" err="1">
                <a:latin typeface="Calibri" panose="020F0502020204030204" pitchFamily="34" charset="0"/>
                <a:ea typeface="+mj-ea"/>
              </a:rPr>
              <a:t>MgmtSrvr</a:t>
            </a:r>
            <a:r>
              <a:rPr lang="en-US" sz="1000" dirty="0">
                <a:latin typeface="Calibri" panose="020F0502020204030204" pitchFamily="34" charset="0"/>
                <a:ea typeface="+mj-ea"/>
              </a:rPr>
              <a:t>] INFO     -- Node 12: NR Status: node=13,OLD=Node failed, fail handling </a:t>
            </a:r>
            <a:r>
              <a:rPr lang="en-US" sz="1000" dirty="0" err="1">
                <a:latin typeface="Calibri" panose="020F0502020204030204" pitchFamily="34" charset="0"/>
                <a:ea typeface="+mj-ea"/>
              </a:rPr>
              <a:t>ongoing,NEW</a:t>
            </a:r>
            <a:r>
              <a:rPr lang="en-US" sz="1000" dirty="0">
                <a:latin typeface="Calibri" panose="020F0502020204030204" pitchFamily="34" charset="0"/>
                <a:ea typeface="+mj-ea"/>
              </a:rPr>
              <a:t>=Node failure handling complete</a:t>
            </a:r>
          </a:p>
          <a:p>
            <a:r>
              <a:rPr lang="en-US" sz="1000" dirty="0">
                <a:latin typeface="Calibri" panose="020F0502020204030204" pitchFamily="34" charset="0"/>
                <a:ea typeface="+mj-ea"/>
              </a:rPr>
              <a:t> 2017-06-16 19:30:43 [</a:t>
            </a:r>
            <a:r>
              <a:rPr lang="en-US" sz="1000" dirty="0" err="1">
                <a:latin typeface="Calibri" panose="020F0502020204030204" pitchFamily="34" charset="0"/>
                <a:ea typeface="+mj-ea"/>
              </a:rPr>
              <a:t>MgmtSrvr</a:t>
            </a:r>
            <a:r>
              <a:rPr lang="en-US" sz="1000" dirty="0">
                <a:latin typeface="Calibri" panose="020F0502020204030204" pitchFamily="34" charset="0"/>
                <a:ea typeface="+mj-ea"/>
              </a:rPr>
              <a:t>] INFO     -- Node 11: Communication to Node 13 opened</a:t>
            </a:r>
          </a:p>
          <a:p>
            <a:r>
              <a:rPr lang="en-US" sz="1000" dirty="0">
                <a:latin typeface="Calibri" panose="020F0502020204030204" pitchFamily="34" charset="0"/>
                <a:ea typeface="+mj-ea"/>
              </a:rPr>
              <a:t> 2017-06-16 19:30:43 [</a:t>
            </a:r>
            <a:r>
              <a:rPr lang="en-US" sz="1000" dirty="0" err="1">
                <a:latin typeface="Calibri" panose="020F0502020204030204" pitchFamily="34" charset="0"/>
                <a:ea typeface="+mj-ea"/>
              </a:rPr>
              <a:t>MgmtSrvr</a:t>
            </a:r>
            <a:r>
              <a:rPr lang="en-US" sz="1000" dirty="0">
                <a:latin typeface="Calibri" panose="020F0502020204030204" pitchFamily="34" charset="0"/>
                <a:ea typeface="+mj-ea"/>
              </a:rPr>
              <a:t>] INFO     -- Node 12: Communication to Node 13 opened</a:t>
            </a:r>
          </a:p>
          <a:p>
            <a:r>
              <a:rPr lang="en-US" sz="1000" dirty="0">
                <a:latin typeface="Calibri" panose="020F0502020204030204" pitchFamily="34" charset="0"/>
                <a:ea typeface="+mj-ea"/>
              </a:rPr>
              <a:t> 2017-06-16 19:30:44 [</a:t>
            </a:r>
            <a:r>
              <a:rPr lang="en-US" sz="1000" dirty="0" err="1">
                <a:latin typeface="Calibri" panose="020F0502020204030204" pitchFamily="34" charset="0"/>
                <a:ea typeface="+mj-ea"/>
              </a:rPr>
              <a:t>MgmtSrvr</a:t>
            </a:r>
            <a:r>
              <a:rPr lang="en-US" sz="1000" dirty="0">
                <a:latin typeface="Calibri" panose="020F0502020204030204" pitchFamily="34" charset="0"/>
                <a:ea typeface="+mj-ea"/>
              </a:rPr>
              <a:t>] INFO     -- Node 10: Communication to Node 13 opened</a:t>
            </a:r>
            <a:endParaRPr kumimoji="1" lang="en-US" sz="1000" dirty="0">
              <a:latin typeface="Calibri" panose="020F0502020204030204" pitchFamily="34" charset="0"/>
              <a:ea typeface="+mj-ea"/>
            </a:endParaRPr>
          </a:p>
        </p:txBody>
      </p:sp>
    </p:spTree>
    <p:extLst>
      <p:ext uri="{BB962C8B-B14F-4D97-AF65-F5344CB8AC3E}">
        <p14:creationId xmlns:p14="http://schemas.microsoft.com/office/powerpoint/2010/main" val="16960736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MySQL Cluster: Failure Detection</a:t>
            </a:r>
            <a:endParaRPr kumimoji="1" lang="ja-JP" altLang="en-US" dirty="0"/>
          </a:p>
        </p:txBody>
      </p:sp>
      <p:sp>
        <p:nvSpPr>
          <p:cNvPr id="3" name="コンテンツ プレースホルダー 2"/>
          <p:cNvSpPr>
            <a:spLocks noGrp="1"/>
          </p:cNvSpPr>
          <p:nvPr>
            <p:ph sz="quarter" idx="10"/>
          </p:nvPr>
        </p:nvSpPr>
        <p:spPr/>
        <p:txBody>
          <a:bodyPr>
            <a:normAutofit/>
          </a:bodyPr>
          <a:lstStyle/>
          <a:p>
            <a:r>
              <a:rPr lang="en-US" altLang="ja-JP" sz="1600" b="1" dirty="0"/>
              <a:t>SQL Node </a:t>
            </a:r>
            <a:r>
              <a:rPr lang="en-US" altLang="ja-JP" sz="1600" b="1" dirty="0" smtClean="0"/>
              <a:t>Crash</a:t>
            </a:r>
            <a:endParaRPr lang="en-US" altLang="ja-JP" sz="1600" b="1" dirty="0" smtClean="0"/>
          </a:p>
          <a:p>
            <a:pPr lvl="1"/>
            <a:r>
              <a:rPr lang="en-US" altLang="ja-JP" sz="1200" dirty="0" smtClean="0"/>
              <a:t>In </a:t>
            </a:r>
            <a:r>
              <a:rPr lang="en-US" altLang="ja-JP" sz="1200" dirty="0"/>
              <a:t>the event of a SQL node crash, the management node (and other SQL nodes) is notified of the loss and logs appropriately. There is no activity (no log </a:t>
            </a:r>
            <a:r>
              <a:rPr lang="en-US" altLang="ja-JP" sz="1200" dirty="0" err="1"/>
              <a:t>udpates</a:t>
            </a:r>
            <a:r>
              <a:rPr lang="en-US" altLang="ja-JP" sz="1200" dirty="0"/>
              <a:t> detected), however, on any storage node. For SQL node crash, the crash scenario was simulated by the following:</a:t>
            </a:r>
          </a:p>
          <a:p>
            <a:pPr lvl="2"/>
            <a:r>
              <a:rPr lang="en-US" altLang="ja-JP" sz="1000" dirty="0"/>
              <a:t>Killing the </a:t>
            </a:r>
            <a:r>
              <a:rPr lang="en-US" altLang="ja-JP" sz="1000" dirty="0" err="1"/>
              <a:t>ndbd</a:t>
            </a:r>
            <a:r>
              <a:rPr lang="en-US" altLang="ja-JP" sz="1000" dirty="0"/>
              <a:t> process: kill &lt;</a:t>
            </a:r>
            <a:r>
              <a:rPr lang="en-US" altLang="ja-JP" sz="1000" dirty="0" err="1"/>
              <a:t>mysqld</a:t>
            </a:r>
            <a:r>
              <a:rPr lang="en-US" altLang="ja-JP" sz="1000" dirty="0"/>
              <a:t> PID&gt;</a:t>
            </a:r>
          </a:p>
          <a:p>
            <a:pPr lvl="2"/>
            <a:r>
              <a:rPr lang="en-US" altLang="ja-JP" sz="1000" dirty="0"/>
              <a:t>Shutting down of </a:t>
            </a:r>
            <a:r>
              <a:rPr lang="en-US" altLang="ja-JP" sz="1000" dirty="0" err="1"/>
              <a:t>ndb</a:t>
            </a:r>
            <a:r>
              <a:rPr lang="en-US" altLang="ja-JP" sz="1000" dirty="0"/>
              <a:t> node server: shutdown –h </a:t>
            </a:r>
            <a:r>
              <a:rPr lang="en-US" altLang="ja-JP" sz="1000" dirty="0" smtClean="0"/>
              <a:t>now</a:t>
            </a:r>
          </a:p>
          <a:p>
            <a:pPr lvl="1"/>
            <a:endParaRPr lang="en-US" altLang="ja-JP" sz="1200" dirty="0" smtClean="0"/>
          </a:p>
          <a:p>
            <a:pPr lvl="1"/>
            <a:r>
              <a:rPr lang="en-US" altLang="ja-JP" sz="1200" dirty="0" smtClean="0"/>
              <a:t>Sample </a:t>
            </a:r>
            <a:r>
              <a:rPr lang="en-US" altLang="ja-JP" sz="1200" dirty="0"/>
              <a:t>logs when </a:t>
            </a:r>
            <a:r>
              <a:rPr lang="en-US" altLang="ja-JP" sz="1200" dirty="0" smtClean="0"/>
              <a:t>node crash </a:t>
            </a:r>
            <a:r>
              <a:rPr lang="en-US" altLang="ja-JP" sz="1200" dirty="0"/>
              <a:t>is simulated:</a:t>
            </a:r>
          </a:p>
          <a:p>
            <a:pPr lvl="2"/>
            <a:r>
              <a:rPr lang="en-US" altLang="ja-JP" sz="1000" dirty="0"/>
              <a:t>Setup: 1 MGM, 2 SQL, 4 </a:t>
            </a:r>
            <a:r>
              <a:rPr lang="en-US" altLang="ja-JP" sz="1000" dirty="0" smtClean="0"/>
              <a:t>NDB</a:t>
            </a:r>
            <a:endParaRPr lang="en-US" altLang="ja-JP" sz="1000" dirty="0"/>
          </a:p>
          <a:p>
            <a:pPr marL="358775" lvl="2" indent="0">
              <a:buNone/>
            </a:pPr>
            <a:r>
              <a:rPr lang="en-US" altLang="en-US" sz="1000" b="1" dirty="0"/>
              <a:t>[SQL Node: </a:t>
            </a:r>
            <a:r>
              <a:rPr lang="en-US" altLang="en-US" sz="1000" dirty="0" smtClean="0"/>
              <a:t>mysqld.log; this node is the other SQL node running in the cluster</a:t>
            </a:r>
            <a:r>
              <a:rPr lang="en-US" altLang="en-US" sz="1000" b="1" dirty="0" smtClean="0"/>
              <a:t>]</a:t>
            </a:r>
            <a:endParaRPr lang="en-US" altLang="en-US" sz="1000" b="1" dirty="0"/>
          </a:p>
          <a:p>
            <a:pPr lvl="2"/>
            <a:endParaRPr lang="en-US" altLang="ja-JP" sz="1000" dirty="0" smtClean="0"/>
          </a:p>
          <a:p>
            <a:pPr lvl="2"/>
            <a:endParaRPr lang="en-US" altLang="ja-JP" sz="1000" dirty="0"/>
          </a:p>
          <a:p>
            <a:pPr lvl="2"/>
            <a:endParaRPr lang="en-US" altLang="ja-JP" sz="1000" dirty="0" smtClean="0"/>
          </a:p>
          <a:p>
            <a:pPr lvl="2"/>
            <a:endParaRPr lang="en-US" altLang="ja-JP" sz="1000" dirty="0" smtClean="0"/>
          </a:p>
          <a:p>
            <a:pPr lvl="2"/>
            <a:endParaRPr lang="en-US" altLang="ja-JP" sz="1000" dirty="0"/>
          </a:p>
          <a:p>
            <a:pPr marL="358775" lvl="2" indent="0">
              <a:buNone/>
            </a:pPr>
            <a:r>
              <a:rPr lang="en-US" altLang="ja-JP" sz="1000" b="1" dirty="0" smtClean="0"/>
              <a:t>[MGM Node: </a:t>
            </a:r>
            <a:r>
              <a:rPr lang="en-US" altLang="ja-JP" sz="1000" dirty="0" smtClean="0"/>
              <a:t>ndb_1_cluster.log</a:t>
            </a:r>
            <a:r>
              <a:rPr lang="en-US" altLang="ja-JP" sz="1000" b="1" dirty="0" smtClean="0"/>
              <a:t>]</a:t>
            </a:r>
          </a:p>
          <a:p>
            <a:pPr marL="358775" lvl="2" indent="0">
              <a:buNone/>
            </a:pPr>
            <a:endParaRPr lang="en-US" altLang="ja-JP" sz="1000" dirty="0" smtClean="0"/>
          </a:p>
          <a:p>
            <a:pPr marL="358775" lvl="2" indent="0">
              <a:buNone/>
            </a:pPr>
            <a:endParaRPr lang="en-US" altLang="ja-JP" sz="1000" b="1" dirty="0"/>
          </a:p>
          <a:p>
            <a:pPr marL="0" indent="0">
              <a:buNone/>
            </a:pPr>
            <a:endParaRPr kumimoji="1" lang="ja-JP" altLang="en-US" sz="1600" dirty="0"/>
          </a:p>
        </p:txBody>
      </p:sp>
      <p:sp>
        <p:nvSpPr>
          <p:cNvPr id="4" name="Rectangle 3"/>
          <p:cNvSpPr/>
          <p:nvPr/>
        </p:nvSpPr>
        <p:spPr bwMode="auto">
          <a:xfrm>
            <a:off x="629920" y="3210560"/>
            <a:ext cx="8138160" cy="843280"/>
          </a:xfrm>
          <a:prstGeom prst="rect">
            <a:avLst/>
          </a:prstGeom>
          <a:solidFill>
            <a:schemeClr val="bg1">
              <a:lumMod val="8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a:latin typeface="Calibri" panose="020F0502020204030204" pitchFamily="34" charset="0"/>
                <a:ea typeface="+mj-ea"/>
                <a:cs typeface="Courier New" panose="02070309020205020404" pitchFamily="49" charset="0"/>
              </a:rPr>
              <a:t>2017-06-08T18:06:37.652758Z 1 [Note] NDB Schema </a:t>
            </a:r>
            <a:r>
              <a:rPr lang="en-US" sz="1000" dirty="0" err="1">
                <a:latin typeface="Calibri" panose="020F0502020204030204" pitchFamily="34" charset="0"/>
                <a:ea typeface="+mj-ea"/>
                <a:cs typeface="Courier New" panose="02070309020205020404" pitchFamily="49" charset="0"/>
              </a:rPr>
              <a:t>dist</a:t>
            </a:r>
            <a:r>
              <a:rPr lang="en-US" sz="1000" dirty="0">
                <a:latin typeface="Calibri" panose="020F0502020204030204" pitchFamily="34" charset="0"/>
                <a:ea typeface="+mj-ea"/>
                <a:cs typeface="Courier New" panose="02070309020205020404" pitchFamily="49" charset="0"/>
              </a:rPr>
              <a:t>: Data node: 10 reports unsubscribe from node 60, subscriber bitmask 2000000000000000</a:t>
            </a:r>
          </a:p>
          <a:p>
            <a:r>
              <a:rPr lang="en-US" sz="1000" dirty="0">
                <a:latin typeface="Calibri" panose="020F0502020204030204" pitchFamily="34" charset="0"/>
                <a:ea typeface="+mj-ea"/>
                <a:cs typeface="Courier New" panose="02070309020205020404" pitchFamily="49" charset="0"/>
              </a:rPr>
              <a:t>2017-06-08T18:06:37.652846Z 1 [Note] NDB Schema </a:t>
            </a:r>
            <a:r>
              <a:rPr lang="en-US" sz="1000" dirty="0" err="1">
                <a:latin typeface="Calibri" panose="020F0502020204030204" pitchFamily="34" charset="0"/>
                <a:ea typeface="+mj-ea"/>
                <a:cs typeface="Courier New" panose="02070309020205020404" pitchFamily="49" charset="0"/>
              </a:rPr>
              <a:t>dist</a:t>
            </a:r>
            <a:r>
              <a:rPr lang="en-US" sz="1000" dirty="0">
                <a:latin typeface="Calibri" panose="020F0502020204030204" pitchFamily="34" charset="0"/>
                <a:ea typeface="+mj-ea"/>
                <a:cs typeface="Courier New" panose="02070309020205020404" pitchFamily="49" charset="0"/>
              </a:rPr>
              <a:t>: Data node: 13 reports unsubscribe from node 60, subscriber bitmask 2000000000000000</a:t>
            </a:r>
          </a:p>
          <a:p>
            <a:r>
              <a:rPr lang="en-US" sz="1000" dirty="0">
                <a:latin typeface="Calibri" panose="020F0502020204030204" pitchFamily="34" charset="0"/>
                <a:ea typeface="+mj-ea"/>
                <a:cs typeface="Courier New" panose="02070309020205020404" pitchFamily="49" charset="0"/>
              </a:rPr>
              <a:t>2017-06-08T18:06:37.652854Z 1 [Note] NDB Schema </a:t>
            </a:r>
            <a:r>
              <a:rPr lang="en-US" sz="1000" dirty="0" err="1">
                <a:latin typeface="Calibri" panose="020F0502020204030204" pitchFamily="34" charset="0"/>
                <a:ea typeface="+mj-ea"/>
                <a:cs typeface="Courier New" panose="02070309020205020404" pitchFamily="49" charset="0"/>
              </a:rPr>
              <a:t>dist</a:t>
            </a:r>
            <a:r>
              <a:rPr lang="en-US" sz="1000" dirty="0">
                <a:latin typeface="Calibri" panose="020F0502020204030204" pitchFamily="34" charset="0"/>
                <a:ea typeface="+mj-ea"/>
                <a:cs typeface="Courier New" panose="02070309020205020404" pitchFamily="49" charset="0"/>
              </a:rPr>
              <a:t>: Data node: 12 reports unsubscribe from node 60, subscriber bitmask 2000000000000000</a:t>
            </a:r>
          </a:p>
          <a:p>
            <a:r>
              <a:rPr lang="en-US" sz="1000" dirty="0">
                <a:latin typeface="Calibri" panose="020F0502020204030204" pitchFamily="34" charset="0"/>
                <a:ea typeface="+mj-ea"/>
                <a:cs typeface="Courier New" panose="02070309020205020404" pitchFamily="49" charset="0"/>
              </a:rPr>
              <a:t>2017-06-08T18:06:37.652859Z 1 [Note] NDB Schema </a:t>
            </a:r>
            <a:r>
              <a:rPr lang="en-US" sz="1000" dirty="0" err="1">
                <a:latin typeface="Calibri" panose="020F0502020204030204" pitchFamily="34" charset="0"/>
                <a:ea typeface="+mj-ea"/>
                <a:cs typeface="Courier New" panose="02070309020205020404" pitchFamily="49" charset="0"/>
              </a:rPr>
              <a:t>dist</a:t>
            </a:r>
            <a:r>
              <a:rPr lang="en-US" sz="1000" dirty="0">
                <a:latin typeface="Calibri" panose="020F0502020204030204" pitchFamily="34" charset="0"/>
                <a:ea typeface="+mj-ea"/>
                <a:cs typeface="Courier New" panose="02070309020205020404" pitchFamily="49" charset="0"/>
              </a:rPr>
              <a:t>: Data node: 11 reports unsubscribe from node 60, subscriber bitmask 2000000000000000</a:t>
            </a:r>
            <a:endParaRPr kumimoji="1" lang="en-US" sz="1000" dirty="0">
              <a:latin typeface="Calibri" panose="020F0502020204030204" pitchFamily="34" charset="0"/>
              <a:ea typeface="+mj-ea"/>
              <a:cs typeface="Courier New" panose="02070309020205020404" pitchFamily="49" charset="0"/>
            </a:endParaRPr>
          </a:p>
        </p:txBody>
      </p:sp>
      <p:sp>
        <p:nvSpPr>
          <p:cNvPr id="5" name="Rectangle 4"/>
          <p:cNvSpPr/>
          <p:nvPr/>
        </p:nvSpPr>
        <p:spPr bwMode="auto">
          <a:xfrm>
            <a:off x="629920" y="4451668"/>
            <a:ext cx="8138160" cy="2001520"/>
          </a:xfrm>
          <a:prstGeom prst="rect">
            <a:avLst/>
          </a:prstGeom>
          <a:solidFill>
            <a:schemeClr val="bg1">
              <a:lumMod val="8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a:latin typeface="Calibri" panose="020F0502020204030204" pitchFamily="34" charset="0"/>
                <a:ea typeface="+mj-ea"/>
                <a:cs typeface="Courier New" panose="02070309020205020404" pitchFamily="49" charset="0"/>
              </a:rPr>
              <a:t>2017-06-14 17:01:47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ALERT    -- Node 10: Node 60 Disconnected</a:t>
            </a:r>
          </a:p>
          <a:p>
            <a:r>
              <a:rPr lang="en-US" sz="1000" dirty="0">
                <a:latin typeface="Calibri" panose="020F0502020204030204" pitchFamily="34" charset="0"/>
                <a:ea typeface="+mj-ea"/>
                <a:cs typeface="Courier New" panose="02070309020205020404" pitchFamily="49" charset="0"/>
              </a:rPr>
              <a:t>2017-06-14 17:01:47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INFO     -- Node 10: Communication to Node 60 closed</a:t>
            </a:r>
          </a:p>
          <a:p>
            <a:r>
              <a:rPr lang="en-US" sz="1000" dirty="0">
                <a:latin typeface="Calibri" panose="020F0502020204030204" pitchFamily="34" charset="0"/>
                <a:ea typeface="+mj-ea"/>
                <a:cs typeface="Courier New" panose="02070309020205020404" pitchFamily="49" charset="0"/>
              </a:rPr>
              <a:t>2017-06-14 17:01:47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INFO     -- Node 11: Communication to Node 60 closed</a:t>
            </a:r>
          </a:p>
          <a:p>
            <a:r>
              <a:rPr lang="en-US" sz="1000" dirty="0">
                <a:latin typeface="Calibri" panose="020F0502020204030204" pitchFamily="34" charset="0"/>
                <a:ea typeface="+mj-ea"/>
                <a:cs typeface="Courier New" panose="02070309020205020404" pitchFamily="49" charset="0"/>
              </a:rPr>
              <a:t>2017-06-14 17:01:47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ALERT    -- Node 11: Node 60 Disconnected</a:t>
            </a:r>
          </a:p>
          <a:p>
            <a:r>
              <a:rPr lang="en-US" sz="1000" dirty="0">
                <a:latin typeface="Calibri" panose="020F0502020204030204" pitchFamily="34" charset="0"/>
                <a:ea typeface="+mj-ea"/>
                <a:cs typeface="Courier New" panose="02070309020205020404" pitchFamily="49" charset="0"/>
              </a:rPr>
              <a:t>2017-06-14 17:01:47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ALERT    -- Node 12: Node 60 Disconnected</a:t>
            </a:r>
          </a:p>
          <a:p>
            <a:r>
              <a:rPr lang="en-US" sz="1000" dirty="0">
                <a:latin typeface="Calibri" panose="020F0502020204030204" pitchFamily="34" charset="0"/>
                <a:ea typeface="+mj-ea"/>
                <a:cs typeface="Courier New" panose="02070309020205020404" pitchFamily="49" charset="0"/>
              </a:rPr>
              <a:t>2017-06-14 17:01:47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INFO     -- Node 12: Communication to Node 60 closed</a:t>
            </a:r>
          </a:p>
          <a:p>
            <a:r>
              <a:rPr lang="en-US" sz="1000" dirty="0">
                <a:latin typeface="Calibri" panose="020F0502020204030204" pitchFamily="34" charset="0"/>
                <a:ea typeface="+mj-ea"/>
                <a:cs typeface="Courier New" panose="02070309020205020404" pitchFamily="49" charset="0"/>
              </a:rPr>
              <a:t>2017-06-14 17:01:47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INFO     -- Node 13: Communication to Node 60 closed</a:t>
            </a:r>
          </a:p>
          <a:p>
            <a:r>
              <a:rPr lang="en-US" sz="1000" dirty="0">
                <a:latin typeface="Calibri" panose="020F0502020204030204" pitchFamily="34" charset="0"/>
                <a:ea typeface="+mj-ea"/>
                <a:cs typeface="Courier New" panose="02070309020205020404" pitchFamily="49" charset="0"/>
              </a:rPr>
              <a:t>2017-06-14 17:01:47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ALERT    -- Node 13: Node 60 Disconnected</a:t>
            </a:r>
          </a:p>
          <a:p>
            <a:r>
              <a:rPr lang="en-US" sz="1000" dirty="0">
                <a:latin typeface="Calibri" panose="020F0502020204030204" pitchFamily="34" charset="0"/>
                <a:ea typeface="+mj-ea"/>
                <a:cs typeface="Courier New" panose="02070309020205020404" pitchFamily="49" charset="0"/>
              </a:rPr>
              <a:t>2017-06-14 17:01:50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INFO     -- Node 11: Communication to Node 60 opened</a:t>
            </a:r>
          </a:p>
          <a:p>
            <a:r>
              <a:rPr lang="en-US" sz="1000" dirty="0">
                <a:latin typeface="Calibri" panose="020F0502020204030204" pitchFamily="34" charset="0"/>
                <a:ea typeface="+mj-ea"/>
                <a:cs typeface="Courier New" panose="02070309020205020404" pitchFamily="49" charset="0"/>
              </a:rPr>
              <a:t>2017-06-14 17:01:50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INFO     -- Node 12: Communication to Node 60 opened</a:t>
            </a:r>
          </a:p>
          <a:p>
            <a:r>
              <a:rPr lang="en-US" sz="1000" dirty="0">
                <a:latin typeface="Calibri" panose="020F0502020204030204" pitchFamily="34" charset="0"/>
                <a:ea typeface="+mj-ea"/>
                <a:cs typeface="Courier New" panose="02070309020205020404" pitchFamily="49" charset="0"/>
              </a:rPr>
              <a:t>2017-06-14 17:01:50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INFO     -- Node 13: Communication to Node 60 opened</a:t>
            </a:r>
          </a:p>
          <a:p>
            <a:r>
              <a:rPr lang="en-US" sz="1000" dirty="0">
                <a:latin typeface="Calibri" panose="020F0502020204030204" pitchFamily="34" charset="0"/>
                <a:ea typeface="+mj-ea"/>
                <a:cs typeface="Courier New" panose="02070309020205020404" pitchFamily="49" charset="0"/>
              </a:rPr>
              <a:t>2017-06-14 17:01:51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INFO     -- Node 10: Communication to Node 60 opened</a:t>
            </a:r>
            <a:endParaRPr kumimoji="1" lang="en-US" sz="1000" dirty="0">
              <a:latin typeface="Calibri" panose="020F0502020204030204" pitchFamily="34" charset="0"/>
              <a:ea typeface="+mj-ea"/>
              <a:cs typeface="Courier New" panose="02070309020205020404" pitchFamily="49" charset="0"/>
            </a:endParaRPr>
          </a:p>
        </p:txBody>
      </p:sp>
    </p:spTree>
    <p:extLst>
      <p:ext uri="{BB962C8B-B14F-4D97-AF65-F5344CB8AC3E}">
        <p14:creationId xmlns:p14="http://schemas.microsoft.com/office/powerpoint/2010/main" val="9885086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78534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MySQL Cluster: Failure Detection</a:t>
            </a:r>
            <a:endParaRPr kumimoji="1" lang="ja-JP" altLang="en-US" dirty="0"/>
          </a:p>
        </p:txBody>
      </p:sp>
      <p:sp>
        <p:nvSpPr>
          <p:cNvPr id="3" name="コンテンツ プレースホルダー 2"/>
          <p:cNvSpPr>
            <a:spLocks noGrp="1"/>
          </p:cNvSpPr>
          <p:nvPr>
            <p:ph sz="quarter" idx="10"/>
          </p:nvPr>
        </p:nvSpPr>
        <p:spPr/>
        <p:txBody>
          <a:bodyPr/>
          <a:lstStyle/>
          <a:p>
            <a:r>
              <a:rPr lang="en-US" altLang="ja-JP" sz="1600" b="1" dirty="0"/>
              <a:t>Connection Failure</a:t>
            </a:r>
          </a:p>
          <a:p>
            <a:pPr lvl="1"/>
            <a:r>
              <a:rPr lang="en-US" altLang="ja-JP" sz="1200" dirty="0"/>
              <a:t>Connection failure scenario is when a node has lost network connection with the cluster. This scenario was simulated by the following:</a:t>
            </a:r>
          </a:p>
          <a:p>
            <a:pPr lvl="2"/>
            <a:r>
              <a:rPr lang="en-US" altLang="ja-JP" sz="1000" dirty="0"/>
              <a:t>Dropping packets received from other nodes: </a:t>
            </a:r>
            <a:r>
              <a:rPr lang="en-US" altLang="ja-JP" sz="1000" dirty="0" err="1"/>
              <a:t>iptables</a:t>
            </a:r>
            <a:r>
              <a:rPr lang="en-US" altLang="ja-JP" sz="1000" dirty="0"/>
              <a:t> –I INPUT –s &lt;network address&gt; -</a:t>
            </a:r>
            <a:r>
              <a:rPr lang="en-US" altLang="ja-JP" sz="1000" dirty="0" err="1"/>
              <a:t>i</a:t>
            </a:r>
            <a:r>
              <a:rPr lang="en-US" altLang="ja-JP" sz="1000" dirty="0"/>
              <a:t> &lt;interface name&gt;  -j DROP</a:t>
            </a:r>
          </a:p>
          <a:p>
            <a:pPr lvl="2"/>
            <a:r>
              <a:rPr lang="en-US" altLang="ja-JP" sz="1000" dirty="0"/>
              <a:t>Shutdown interface: </a:t>
            </a:r>
            <a:r>
              <a:rPr lang="en-US" altLang="ja-JP" sz="1000" dirty="0" err="1"/>
              <a:t>ifdown</a:t>
            </a:r>
            <a:r>
              <a:rPr lang="en-US" altLang="ja-JP" sz="1000" dirty="0"/>
              <a:t> &lt;interface name</a:t>
            </a:r>
            <a:r>
              <a:rPr lang="en-US" altLang="ja-JP" sz="1000" dirty="0" smtClean="0"/>
              <a:t>&gt;</a:t>
            </a:r>
            <a:endParaRPr lang="en-US" altLang="ja-JP" dirty="0"/>
          </a:p>
          <a:p>
            <a:pPr lvl="1"/>
            <a:endParaRPr lang="en-US" altLang="ja-JP" sz="1200" dirty="0"/>
          </a:p>
          <a:p>
            <a:pPr lvl="1"/>
            <a:r>
              <a:rPr lang="en-US" altLang="ja-JP" sz="1200" dirty="0"/>
              <a:t>Sample logs when </a:t>
            </a:r>
            <a:r>
              <a:rPr lang="en-US" altLang="ja-JP" sz="1200" dirty="0" smtClean="0"/>
              <a:t>an NDB node lost its network connection with the cluster:</a:t>
            </a:r>
            <a:endParaRPr lang="en-US" altLang="ja-JP" sz="1200" dirty="0"/>
          </a:p>
          <a:p>
            <a:pPr lvl="2"/>
            <a:r>
              <a:rPr lang="en-US" altLang="ja-JP" sz="1000" dirty="0" smtClean="0"/>
              <a:t>Setup: 1 MGM, 2 SQL, 2 NDB</a:t>
            </a:r>
          </a:p>
          <a:p>
            <a:pPr lvl="2"/>
            <a:endParaRPr lang="en-US" altLang="ja-JP" sz="1000" dirty="0" smtClean="0"/>
          </a:p>
          <a:p>
            <a:pPr lvl="2"/>
            <a:r>
              <a:rPr lang="en-US" altLang="ja-JP" sz="1000" b="1" dirty="0"/>
              <a:t>[MGM Node: </a:t>
            </a:r>
            <a:r>
              <a:rPr lang="en-US" altLang="ja-JP" sz="1000" dirty="0"/>
              <a:t>ndb_1_cluster.log</a:t>
            </a:r>
            <a:r>
              <a:rPr lang="en-US" altLang="ja-JP" sz="1000" b="1" dirty="0"/>
              <a:t>]</a:t>
            </a:r>
          </a:p>
          <a:p>
            <a:pPr marL="358775" lvl="2" indent="0">
              <a:buNone/>
            </a:pPr>
            <a:endParaRPr lang="en-US" altLang="ja-JP" sz="1000" dirty="0"/>
          </a:p>
        </p:txBody>
      </p:sp>
      <p:sp>
        <p:nvSpPr>
          <p:cNvPr id="4" name="Rectangle 3"/>
          <p:cNvSpPr/>
          <p:nvPr/>
        </p:nvSpPr>
        <p:spPr bwMode="auto">
          <a:xfrm>
            <a:off x="629920" y="3201988"/>
            <a:ext cx="8138160" cy="2873692"/>
          </a:xfrm>
          <a:prstGeom prst="rect">
            <a:avLst/>
          </a:prstGeom>
          <a:solidFill>
            <a:schemeClr val="bg1">
              <a:lumMod val="8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a:latin typeface="Calibri" panose="020F0502020204030204" pitchFamily="34" charset="0"/>
                <a:ea typeface="+mj-ea"/>
                <a:cs typeface="Courier New" panose="02070309020205020404" pitchFamily="49" charset="0"/>
              </a:rPr>
              <a:t> 2017-06-19 00:55:30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WARNING  -- Node 3: Node 1 missed heartbeat 2</a:t>
            </a:r>
          </a:p>
          <a:p>
            <a:r>
              <a:rPr lang="en-US" sz="1000" dirty="0">
                <a:latin typeface="Calibri" panose="020F0502020204030204" pitchFamily="34" charset="0"/>
                <a:ea typeface="+mj-ea"/>
                <a:cs typeface="Courier New" panose="02070309020205020404" pitchFamily="49" charset="0"/>
              </a:rPr>
              <a:t> 2017-06-19 00:55:30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WARNING  -- Node 3: Node 4 missed heartbeat 2</a:t>
            </a:r>
          </a:p>
          <a:p>
            <a:r>
              <a:rPr lang="en-US" sz="1000" dirty="0">
                <a:latin typeface="Calibri" panose="020F0502020204030204" pitchFamily="34" charset="0"/>
                <a:ea typeface="+mj-ea"/>
                <a:cs typeface="Courier New" panose="02070309020205020404" pitchFamily="49" charset="0"/>
              </a:rPr>
              <a:t> 2017-06-19 00:55:30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WARNING  -- Node 3: Node 5 missed heartbeat 2</a:t>
            </a:r>
          </a:p>
          <a:p>
            <a:r>
              <a:rPr lang="en-US" sz="1000" dirty="0">
                <a:latin typeface="Calibri" panose="020F0502020204030204" pitchFamily="34" charset="0"/>
                <a:ea typeface="+mj-ea"/>
                <a:cs typeface="Courier New" panose="02070309020205020404" pitchFamily="49" charset="0"/>
              </a:rPr>
              <a:t> 2017-06-19 00:55:33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WARNING  -- Node 3: Node 1 missed heartbeat 3</a:t>
            </a:r>
          </a:p>
          <a:p>
            <a:r>
              <a:rPr lang="en-US" sz="1000" dirty="0">
                <a:latin typeface="Calibri" panose="020F0502020204030204" pitchFamily="34" charset="0"/>
                <a:ea typeface="+mj-ea"/>
                <a:cs typeface="Courier New" panose="02070309020205020404" pitchFamily="49" charset="0"/>
              </a:rPr>
              <a:t> 2017-06-19 00:55:33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WARNING  -- Node 3: Node 4 missed heartbeat 3</a:t>
            </a:r>
          </a:p>
          <a:p>
            <a:r>
              <a:rPr lang="en-US" sz="1000" dirty="0">
                <a:latin typeface="Calibri" panose="020F0502020204030204" pitchFamily="34" charset="0"/>
                <a:ea typeface="+mj-ea"/>
                <a:cs typeface="Courier New" panose="02070309020205020404" pitchFamily="49" charset="0"/>
              </a:rPr>
              <a:t> 2017-06-19 00:55:33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WARNING  -- Node 3: Node 5 missed heartbeat 3</a:t>
            </a:r>
          </a:p>
          <a:p>
            <a:r>
              <a:rPr lang="en-US" sz="1000" dirty="0">
                <a:latin typeface="Calibri" panose="020F0502020204030204" pitchFamily="34" charset="0"/>
                <a:ea typeface="+mj-ea"/>
                <a:cs typeface="Courier New" panose="02070309020205020404" pitchFamily="49" charset="0"/>
              </a:rPr>
              <a:t> 2017-06-19 00:55:33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ALERT    -- Node 1: Node 3 Disconnected</a:t>
            </a:r>
          </a:p>
          <a:p>
            <a:r>
              <a:rPr lang="en-US" sz="1000" dirty="0">
                <a:latin typeface="Calibri" panose="020F0502020204030204" pitchFamily="34" charset="0"/>
                <a:ea typeface="+mj-ea"/>
                <a:cs typeface="Courier New" panose="02070309020205020404" pitchFamily="49" charset="0"/>
              </a:rPr>
              <a:t> 2017-06-19 00:55:36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WARNING  -- Node 2: Node 3 missed heartbeat 2</a:t>
            </a:r>
          </a:p>
          <a:p>
            <a:r>
              <a:rPr lang="en-US" sz="1000" dirty="0">
                <a:latin typeface="Calibri" panose="020F0502020204030204" pitchFamily="34" charset="0"/>
                <a:ea typeface="+mj-ea"/>
                <a:cs typeface="Courier New" panose="02070309020205020404" pitchFamily="49" charset="0"/>
              </a:rPr>
              <a:t> 2017-06-19 00:55:41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WARNING  -- Node 2: Node 3 missed heartbeat 3</a:t>
            </a:r>
          </a:p>
          <a:p>
            <a:r>
              <a:rPr lang="en-US" sz="1000" dirty="0">
                <a:latin typeface="Calibri" panose="020F0502020204030204" pitchFamily="34" charset="0"/>
                <a:ea typeface="+mj-ea"/>
                <a:cs typeface="Courier New" panose="02070309020205020404" pitchFamily="49" charset="0"/>
              </a:rPr>
              <a:t> 2017-06-19 00:55:46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WARNING  -- Node 2: Node 3 missed heartbeat 4</a:t>
            </a:r>
          </a:p>
          <a:p>
            <a:r>
              <a:rPr lang="en-US" sz="1000" dirty="0">
                <a:latin typeface="Calibri" panose="020F0502020204030204" pitchFamily="34" charset="0"/>
                <a:ea typeface="+mj-ea"/>
                <a:cs typeface="Courier New" panose="02070309020205020404" pitchFamily="49" charset="0"/>
              </a:rPr>
              <a:t> 2017-06-19 00:55:46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ALERT    -- Node 2: Node 3 declared dead due to missed heartbeat</a:t>
            </a:r>
          </a:p>
          <a:p>
            <a:r>
              <a:rPr lang="en-US" sz="1000" dirty="0">
                <a:latin typeface="Calibri" panose="020F0502020204030204" pitchFamily="34" charset="0"/>
                <a:ea typeface="+mj-ea"/>
                <a:cs typeface="Courier New" panose="02070309020205020404" pitchFamily="49" charset="0"/>
              </a:rPr>
              <a:t> 2017-06-19 00:55:46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INFO     -- Node 2: Communication to Node 3 closed</a:t>
            </a:r>
          </a:p>
          <a:p>
            <a:r>
              <a:rPr lang="en-US" sz="1000" dirty="0">
                <a:latin typeface="Calibri" panose="020F0502020204030204" pitchFamily="34" charset="0"/>
                <a:ea typeface="+mj-ea"/>
                <a:cs typeface="Courier New" panose="02070309020205020404" pitchFamily="49" charset="0"/>
              </a:rPr>
              <a:t> 2017-06-19 00:55:46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ALERT    -- Node 2: Network partitioning - arbitration required</a:t>
            </a:r>
          </a:p>
          <a:p>
            <a:r>
              <a:rPr lang="en-US" sz="1000" dirty="0">
                <a:latin typeface="Calibri" panose="020F0502020204030204" pitchFamily="34" charset="0"/>
                <a:ea typeface="+mj-ea"/>
                <a:cs typeface="Courier New" panose="02070309020205020404" pitchFamily="49" charset="0"/>
              </a:rPr>
              <a:t> 2017-06-19 00:55:46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INFO     -- Node 2: President restarts arbitration thread [state=7]</a:t>
            </a:r>
          </a:p>
          <a:p>
            <a:r>
              <a:rPr lang="en-US" sz="1000" dirty="0">
                <a:latin typeface="Calibri" panose="020F0502020204030204" pitchFamily="34" charset="0"/>
                <a:ea typeface="+mj-ea"/>
                <a:cs typeface="Courier New" panose="02070309020205020404" pitchFamily="49" charset="0"/>
              </a:rPr>
              <a:t> 2017-06-19 00:55:46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ALERT    -- Node 2: Arbitration won - positive reply from node 1</a:t>
            </a:r>
          </a:p>
          <a:p>
            <a:r>
              <a:rPr lang="en-US" sz="1000" dirty="0">
                <a:latin typeface="Calibri" panose="020F0502020204030204" pitchFamily="34" charset="0"/>
                <a:ea typeface="+mj-ea"/>
                <a:cs typeface="Courier New" panose="02070309020205020404" pitchFamily="49" charset="0"/>
              </a:rPr>
              <a:t> 2017-06-19 00:55:46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INFO     -- Node 2: NR Status: node=3,OLD=Initial </a:t>
            </a:r>
            <a:r>
              <a:rPr lang="en-US" sz="1000" dirty="0" err="1">
                <a:latin typeface="Calibri" panose="020F0502020204030204" pitchFamily="34" charset="0"/>
                <a:ea typeface="+mj-ea"/>
                <a:cs typeface="Courier New" panose="02070309020205020404" pitchFamily="49" charset="0"/>
              </a:rPr>
              <a:t>state,NEW</a:t>
            </a:r>
            <a:r>
              <a:rPr lang="en-US" sz="1000" dirty="0">
                <a:latin typeface="Calibri" panose="020F0502020204030204" pitchFamily="34" charset="0"/>
                <a:ea typeface="+mj-ea"/>
                <a:cs typeface="Courier New" panose="02070309020205020404" pitchFamily="49" charset="0"/>
              </a:rPr>
              <a:t>=Node failed, fail handling ongoing</a:t>
            </a:r>
          </a:p>
          <a:p>
            <a:r>
              <a:rPr lang="en-US" sz="1000" dirty="0">
                <a:latin typeface="Calibri" panose="020F0502020204030204" pitchFamily="34" charset="0"/>
                <a:ea typeface="+mj-ea"/>
                <a:cs typeface="Courier New" panose="02070309020205020404" pitchFamily="49" charset="0"/>
              </a:rPr>
              <a:t> 2017-06-19 00:55:46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INFO     -- Node 2: LCP Take over started</a:t>
            </a:r>
            <a:endParaRPr kumimoji="1" lang="en-US" sz="1000" dirty="0">
              <a:latin typeface="Calibri" panose="020F0502020204030204" pitchFamily="34" charset="0"/>
              <a:ea typeface="+mj-ea"/>
              <a:cs typeface="Courier New" panose="02070309020205020404" pitchFamily="49" charset="0"/>
            </a:endParaRPr>
          </a:p>
        </p:txBody>
      </p:sp>
    </p:spTree>
    <p:extLst>
      <p:ext uri="{BB962C8B-B14F-4D97-AF65-F5344CB8AC3E}">
        <p14:creationId xmlns:p14="http://schemas.microsoft.com/office/powerpoint/2010/main" val="21317968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MySQL Cluster: Failure Detection</a:t>
            </a:r>
            <a:endParaRPr kumimoji="1" lang="ja-JP" altLang="en-US" dirty="0"/>
          </a:p>
        </p:txBody>
      </p:sp>
      <p:sp>
        <p:nvSpPr>
          <p:cNvPr id="3" name="コンテンツ プレースホルダー 2"/>
          <p:cNvSpPr>
            <a:spLocks noGrp="1"/>
          </p:cNvSpPr>
          <p:nvPr>
            <p:ph sz="quarter" idx="10"/>
          </p:nvPr>
        </p:nvSpPr>
        <p:spPr/>
        <p:txBody>
          <a:bodyPr>
            <a:noAutofit/>
          </a:bodyPr>
          <a:lstStyle/>
          <a:p>
            <a:r>
              <a:rPr lang="en-US" sz="1600" b="1" dirty="0" smtClean="0"/>
              <a:t>Management Node Crash</a:t>
            </a:r>
          </a:p>
          <a:p>
            <a:endParaRPr lang="en-US" sz="1600" dirty="0" smtClean="0"/>
          </a:p>
          <a:p>
            <a:pPr lvl="1"/>
            <a:r>
              <a:rPr lang="en-US" sz="1200" dirty="0" smtClean="0"/>
              <a:t>Since </a:t>
            </a:r>
            <a:r>
              <a:rPr lang="en-US" sz="1200" dirty="0"/>
              <a:t>the storage and MySQL Server nodes are not dependent on the management server for their execution, the management server may fail and be restarted any number of times without affecting the running MySQL Cluster</a:t>
            </a:r>
            <a:r>
              <a:rPr lang="en-US" sz="1200" dirty="0" smtClean="0"/>
              <a:t>.</a:t>
            </a:r>
            <a:endParaRPr lang="en-US" sz="1200" dirty="0" smtClean="0"/>
          </a:p>
          <a:p>
            <a:pPr lvl="1"/>
            <a:endParaRPr lang="en-US" sz="1200" dirty="0"/>
          </a:p>
          <a:p>
            <a:pPr lvl="1"/>
            <a:r>
              <a:rPr lang="en-US" sz="1200" dirty="0" smtClean="0"/>
              <a:t>Consequences of management node crash during runtime</a:t>
            </a:r>
          </a:p>
          <a:p>
            <a:pPr lvl="2"/>
            <a:r>
              <a:rPr lang="en-US" sz="1000" dirty="0"/>
              <a:t>continued operation of the cluster is not dependent on the management </a:t>
            </a:r>
            <a:r>
              <a:rPr lang="en-US" sz="1000" dirty="0" smtClean="0"/>
              <a:t>node, so the other running nodes in the cluster is not affected</a:t>
            </a:r>
          </a:p>
          <a:p>
            <a:pPr lvl="2"/>
            <a:r>
              <a:rPr lang="en-US" sz="1000" dirty="0"/>
              <a:t>If the management server is down, other nodes that were up when it failed will continue to be the cluster</a:t>
            </a:r>
            <a:r>
              <a:rPr lang="en-US" sz="1000" dirty="0" smtClean="0"/>
              <a:t>.</a:t>
            </a:r>
          </a:p>
          <a:p>
            <a:pPr lvl="2"/>
            <a:r>
              <a:rPr lang="en-US" sz="1000" dirty="0"/>
              <a:t>The management server needs to be up for nodes to join the cluster </a:t>
            </a:r>
            <a:r>
              <a:rPr lang="en-US" sz="1000" dirty="0" smtClean="0"/>
              <a:t>though, so if management node crashes, new nodes cannot join the cluster</a:t>
            </a:r>
          </a:p>
          <a:p>
            <a:pPr lvl="1"/>
            <a:endParaRPr lang="en-US" dirty="0"/>
          </a:p>
          <a:p>
            <a:pPr lvl="1"/>
            <a:r>
              <a:rPr lang="en-US" sz="1200" dirty="0" smtClean="0"/>
              <a:t>Log files</a:t>
            </a:r>
          </a:p>
          <a:p>
            <a:pPr lvl="2"/>
            <a:r>
              <a:rPr lang="en-US" sz="1000" dirty="0" smtClean="0"/>
              <a:t>To check for management node crash via log file, check the following log files:</a:t>
            </a:r>
          </a:p>
          <a:p>
            <a:pPr lvl="3"/>
            <a:r>
              <a:rPr lang="en-US" sz="800" dirty="0" smtClean="0"/>
              <a:t>MGM Node: ndb_</a:t>
            </a:r>
            <a:r>
              <a:rPr lang="en-US" sz="800" i="1" dirty="0" smtClean="0"/>
              <a:t>node_id</a:t>
            </a:r>
            <a:r>
              <a:rPr lang="en-US" sz="800" dirty="0" smtClean="0"/>
              <a:t>_cluster.log</a:t>
            </a:r>
          </a:p>
          <a:p>
            <a:pPr lvl="3"/>
            <a:r>
              <a:rPr lang="en-US" sz="800" dirty="0" smtClean="0"/>
              <a:t>NDB Node: ndb_</a:t>
            </a:r>
            <a:r>
              <a:rPr lang="en-US" sz="800" i="1" dirty="0" smtClean="0"/>
              <a:t>node_id_</a:t>
            </a:r>
            <a:r>
              <a:rPr lang="en-US" sz="800" dirty="0" smtClean="0"/>
              <a:t>out.log</a:t>
            </a:r>
          </a:p>
          <a:p>
            <a:pPr lvl="2"/>
            <a:r>
              <a:rPr lang="en-US" sz="1000" dirty="0" smtClean="0"/>
              <a:t>It is also possible to check for management node crash via </a:t>
            </a:r>
            <a:r>
              <a:rPr lang="en-US" sz="1000" i="1" dirty="0" err="1" smtClean="0"/>
              <a:t>ndbinfo</a:t>
            </a:r>
            <a:r>
              <a:rPr lang="en-US" sz="800" dirty="0" smtClean="0"/>
              <a:t> database.</a:t>
            </a:r>
          </a:p>
          <a:p>
            <a:pPr lvl="3"/>
            <a:r>
              <a:rPr lang="en-US" sz="800" dirty="0" smtClean="0"/>
              <a:t>If management node is set as arbitrator, the following tables in the </a:t>
            </a:r>
            <a:r>
              <a:rPr lang="en-US" sz="800" i="1" dirty="0" err="1" smtClean="0"/>
              <a:t>ndbinfo</a:t>
            </a:r>
            <a:r>
              <a:rPr lang="en-US" sz="800" dirty="0" smtClean="0"/>
              <a:t> can be checked</a:t>
            </a:r>
          </a:p>
          <a:p>
            <a:pPr lvl="3"/>
            <a:r>
              <a:rPr lang="en-US" sz="800" dirty="0"/>
              <a:t>Table: </a:t>
            </a:r>
            <a:r>
              <a:rPr lang="en-US" sz="800" dirty="0" err="1" smtClean="0"/>
              <a:t>arbitrator_validity_detail</a:t>
            </a:r>
            <a:r>
              <a:rPr lang="en-US" sz="800" dirty="0" smtClean="0"/>
              <a:t>, </a:t>
            </a:r>
            <a:r>
              <a:rPr lang="en-US" sz="800" dirty="0" err="1" smtClean="0"/>
              <a:t>arbitrator_validity_summary</a:t>
            </a:r>
            <a:endParaRPr lang="en-US" sz="800" dirty="0" smtClean="0"/>
          </a:p>
        </p:txBody>
      </p:sp>
    </p:spTree>
    <p:extLst>
      <p:ext uri="{BB962C8B-B14F-4D97-AF65-F5344CB8AC3E}">
        <p14:creationId xmlns:p14="http://schemas.microsoft.com/office/powerpoint/2010/main" val="18435829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MySQL Cluster: Failure Detection</a:t>
            </a:r>
            <a:endParaRPr kumimoji="1" lang="ja-JP" altLang="en-US" dirty="0"/>
          </a:p>
        </p:txBody>
      </p:sp>
      <p:sp>
        <p:nvSpPr>
          <p:cNvPr id="3" name="コンテンツ プレースホルダー 2"/>
          <p:cNvSpPr>
            <a:spLocks noGrp="1"/>
          </p:cNvSpPr>
          <p:nvPr>
            <p:ph sz="quarter" idx="10"/>
          </p:nvPr>
        </p:nvSpPr>
        <p:spPr/>
        <p:txBody>
          <a:bodyPr>
            <a:noAutofit/>
          </a:bodyPr>
          <a:lstStyle/>
          <a:p>
            <a:r>
              <a:rPr lang="en-US" sz="1600" dirty="0" smtClean="0"/>
              <a:t>Checking the logs for Management Node crash</a:t>
            </a:r>
            <a:endParaRPr lang="en-US" sz="1200" dirty="0" smtClean="0"/>
          </a:p>
          <a:p>
            <a:pPr lvl="1"/>
            <a:r>
              <a:rPr lang="en-US" sz="1200" dirty="0" smtClean="0"/>
              <a:t>When “Network failure or connection issue” occurs in MGM Node</a:t>
            </a:r>
          </a:p>
          <a:p>
            <a:pPr lvl="2">
              <a:buFont typeface="Wingdings" panose="05000000000000000000" pitchFamily="2" charset="2"/>
              <a:buChar char="q"/>
            </a:pPr>
            <a:r>
              <a:rPr lang="en-US" sz="1000" dirty="0" smtClean="0"/>
              <a:t> Environment </a:t>
            </a:r>
            <a:r>
              <a:rPr lang="en-US" sz="1000" dirty="0"/>
              <a:t>Setup: 1 MGM </a:t>
            </a:r>
            <a:r>
              <a:rPr lang="en-US" sz="1000" dirty="0" smtClean="0"/>
              <a:t>Node</a:t>
            </a:r>
          </a:p>
          <a:p>
            <a:pPr marL="358775" lvl="2" indent="0">
              <a:buNone/>
            </a:pPr>
            <a:endParaRPr lang="en-US" sz="1000" dirty="0" smtClean="0"/>
          </a:p>
          <a:p>
            <a:pPr lvl="2"/>
            <a:r>
              <a:rPr lang="en-US" sz="1000" dirty="0" smtClean="0"/>
              <a:t>In </a:t>
            </a:r>
            <a:r>
              <a:rPr lang="en-US" sz="1000" dirty="0"/>
              <a:t>all </a:t>
            </a:r>
            <a:r>
              <a:rPr lang="en-US" sz="1000" dirty="0" err="1"/>
              <a:t>ndb</a:t>
            </a:r>
            <a:r>
              <a:rPr lang="en-US" sz="1000" dirty="0"/>
              <a:t> nodes, when </a:t>
            </a:r>
            <a:r>
              <a:rPr lang="en-US" sz="1000" dirty="0" err="1"/>
              <a:t>mgm</a:t>
            </a:r>
            <a:r>
              <a:rPr lang="en-US" sz="1000" dirty="0"/>
              <a:t> node is lost, the following is logged in </a:t>
            </a:r>
            <a:r>
              <a:rPr lang="en-US" sz="1000" dirty="0" err="1"/>
              <a:t>ndb</a:t>
            </a:r>
            <a:r>
              <a:rPr lang="en-US" sz="1000" dirty="0"/>
              <a:t>_&lt;</a:t>
            </a:r>
            <a:r>
              <a:rPr lang="en-US" sz="1000" dirty="0" err="1"/>
              <a:t>nodeid</a:t>
            </a:r>
            <a:r>
              <a:rPr lang="en-US" sz="1000" dirty="0"/>
              <a:t>&gt;_</a:t>
            </a:r>
            <a:r>
              <a:rPr lang="en-US" sz="1000" dirty="0" smtClean="0"/>
              <a:t>out.log</a:t>
            </a:r>
          </a:p>
          <a:p>
            <a:pPr lvl="2"/>
            <a:endParaRPr lang="en-US" sz="1000" dirty="0" smtClean="0"/>
          </a:p>
          <a:p>
            <a:pPr lvl="2"/>
            <a:endParaRPr lang="en-US" sz="1000" dirty="0"/>
          </a:p>
          <a:p>
            <a:pPr lvl="2"/>
            <a:endParaRPr lang="en-US" sz="1000" dirty="0" smtClean="0"/>
          </a:p>
          <a:p>
            <a:pPr lvl="2"/>
            <a:endParaRPr lang="en-US" sz="1000" dirty="0"/>
          </a:p>
          <a:p>
            <a:pPr lvl="2"/>
            <a:endParaRPr lang="en-US" sz="1000" dirty="0" smtClean="0"/>
          </a:p>
          <a:p>
            <a:pPr lvl="2"/>
            <a:r>
              <a:rPr lang="en-US" sz="1000" dirty="0"/>
              <a:t>In </a:t>
            </a:r>
            <a:r>
              <a:rPr lang="en-US" sz="1000" dirty="0" err="1"/>
              <a:t>mgm</a:t>
            </a:r>
            <a:r>
              <a:rPr lang="en-US" sz="1000" dirty="0"/>
              <a:t> node, that lost its network connection to other nodes in the cluster, the following is logged</a:t>
            </a:r>
            <a:r>
              <a:rPr lang="en-US" sz="1000" dirty="0" smtClean="0"/>
              <a:t>:</a:t>
            </a:r>
          </a:p>
          <a:p>
            <a:pPr lvl="2"/>
            <a:endParaRPr lang="en-US" sz="1000" dirty="0"/>
          </a:p>
          <a:p>
            <a:pPr lvl="2"/>
            <a:endParaRPr lang="en-US" sz="1000" dirty="0" smtClean="0"/>
          </a:p>
          <a:p>
            <a:pPr lvl="2"/>
            <a:endParaRPr lang="en-US" sz="1000" dirty="0"/>
          </a:p>
          <a:p>
            <a:pPr lvl="2"/>
            <a:endParaRPr lang="en-US" sz="1000" dirty="0" smtClean="0"/>
          </a:p>
          <a:p>
            <a:pPr lvl="2"/>
            <a:endParaRPr lang="en-US" sz="1000" dirty="0"/>
          </a:p>
          <a:p>
            <a:pPr marL="358775" lvl="2" indent="0">
              <a:buNone/>
            </a:pPr>
            <a:endParaRPr lang="en-US" sz="1000" dirty="0" smtClean="0"/>
          </a:p>
          <a:p>
            <a:pPr lvl="2">
              <a:buFont typeface="Wingdings" panose="05000000000000000000" pitchFamily="2" charset="2"/>
              <a:buChar char="q"/>
            </a:pPr>
            <a:r>
              <a:rPr lang="en-US" sz="1000" dirty="0" smtClean="0"/>
              <a:t> Environment Setup: 2 MGM Nodes</a:t>
            </a:r>
          </a:p>
          <a:p>
            <a:pPr lvl="2"/>
            <a:endParaRPr lang="en-US" sz="1000" dirty="0" smtClean="0"/>
          </a:p>
          <a:p>
            <a:pPr lvl="2"/>
            <a:r>
              <a:rPr lang="en-US" sz="1000" dirty="0"/>
              <a:t>In all </a:t>
            </a:r>
            <a:r>
              <a:rPr lang="en-US" sz="1000" dirty="0" err="1"/>
              <a:t>ndb</a:t>
            </a:r>
            <a:r>
              <a:rPr lang="en-US" sz="1000" dirty="0"/>
              <a:t> nodes, when </a:t>
            </a:r>
            <a:r>
              <a:rPr lang="en-US" sz="1000" dirty="0" err="1"/>
              <a:t>mgm</a:t>
            </a:r>
            <a:r>
              <a:rPr lang="en-US" sz="1000" dirty="0"/>
              <a:t> node is lost, the following is logged in </a:t>
            </a:r>
            <a:r>
              <a:rPr lang="en-US" sz="1000" dirty="0" err="1"/>
              <a:t>ndb</a:t>
            </a:r>
            <a:r>
              <a:rPr lang="en-US" sz="1000" dirty="0"/>
              <a:t>_&lt;</a:t>
            </a:r>
            <a:r>
              <a:rPr lang="en-US" sz="1000" dirty="0" err="1"/>
              <a:t>nodeid</a:t>
            </a:r>
            <a:r>
              <a:rPr lang="en-US" sz="1000" dirty="0"/>
              <a:t>&gt;_out.log</a:t>
            </a:r>
            <a:endParaRPr lang="en-US" sz="1000" dirty="0" smtClean="0"/>
          </a:p>
          <a:p>
            <a:pPr lvl="2"/>
            <a:endParaRPr lang="en-US" sz="1000" dirty="0"/>
          </a:p>
        </p:txBody>
      </p:sp>
      <p:sp>
        <p:nvSpPr>
          <p:cNvPr id="5" name="Rectangle 4"/>
          <p:cNvSpPr/>
          <p:nvPr/>
        </p:nvSpPr>
        <p:spPr bwMode="auto">
          <a:xfrm>
            <a:off x="457200" y="2103120"/>
            <a:ext cx="8280400" cy="853440"/>
          </a:xfrm>
          <a:prstGeom prst="rect">
            <a:avLst/>
          </a:prstGeom>
          <a:solidFill>
            <a:schemeClr val="bg1">
              <a:lumMod val="7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a:latin typeface="Courier New" panose="02070309020205020404" pitchFamily="49" charset="0"/>
                <a:ea typeface="+mj-ea"/>
                <a:cs typeface="Courier New" panose="02070309020205020404" pitchFamily="49" charset="0"/>
              </a:rPr>
              <a:t>2017-05-25 15:44:30 [</a:t>
            </a:r>
            <a:r>
              <a:rPr lang="en-US" sz="1000" dirty="0" err="1">
                <a:latin typeface="Courier New" panose="02070309020205020404" pitchFamily="49" charset="0"/>
                <a:ea typeface="+mj-ea"/>
                <a:cs typeface="Courier New" panose="02070309020205020404" pitchFamily="49" charset="0"/>
              </a:rPr>
              <a:t>ndbd</a:t>
            </a:r>
            <a:r>
              <a:rPr lang="en-US" sz="1000" dirty="0">
                <a:latin typeface="Courier New" panose="02070309020205020404" pitchFamily="49" charset="0"/>
                <a:ea typeface="+mj-ea"/>
                <a:cs typeface="Courier New" panose="02070309020205020404" pitchFamily="49" charset="0"/>
              </a:rPr>
              <a:t>] INFO     -- Lost arbitrator node 1 - process failure [state=6]</a:t>
            </a:r>
          </a:p>
          <a:p>
            <a:r>
              <a:rPr lang="en-US" sz="1000" dirty="0">
                <a:latin typeface="Courier New" panose="02070309020205020404" pitchFamily="49" charset="0"/>
                <a:ea typeface="+mj-ea"/>
                <a:cs typeface="Courier New" panose="02070309020205020404" pitchFamily="49" charset="0"/>
              </a:rPr>
              <a:t>2017-05-25 16:36:04 [</a:t>
            </a:r>
            <a:r>
              <a:rPr lang="en-US" sz="1000" dirty="0" err="1">
                <a:latin typeface="Courier New" panose="02070309020205020404" pitchFamily="49" charset="0"/>
                <a:ea typeface="+mj-ea"/>
                <a:cs typeface="Courier New" panose="02070309020205020404" pitchFamily="49" charset="0"/>
              </a:rPr>
              <a:t>ndbd</a:t>
            </a:r>
            <a:r>
              <a:rPr lang="en-US" sz="1000" dirty="0">
                <a:latin typeface="Courier New" panose="02070309020205020404" pitchFamily="49" charset="0"/>
                <a:ea typeface="+mj-ea"/>
                <a:cs typeface="Courier New" panose="02070309020205020404" pitchFamily="49" charset="0"/>
              </a:rPr>
              <a:t>] INFO     -- President restarts arbitration thread [state=1</a:t>
            </a:r>
            <a:r>
              <a:rPr lang="en-US" sz="1000" dirty="0" smtClean="0">
                <a:latin typeface="Courier New" panose="02070309020205020404" pitchFamily="49" charset="0"/>
                <a:ea typeface="+mj-ea"/>
                <a:cs typeface="Courier New" panose="02070309020205020404" pitchFamily="49" charset="0"/>
              </a:rPr>
              <a:t>]              </a:t>
            </a:r>
            <a:r>
              <a:rPr lang="en-US" sz="1000" b="1" dirty="0" smtClean="0">
                <a:latin typeface="Courier New" panose="02070309020205020404" pitchFamily="49" charset="0"/>
                <a:ea typeface="+mj-ea"/>
                <a:cs typeface="Courier New" panose="02070309020205020404" pitchFamily="49" charset="0"/>
              </a:rPr>
              <a:t>&gt;&gt; (1)</a:t>
            </a:r>
            <a:endParaRPr lang="en-US" sz="1000" b="1" dirty="0">
              <a:latin typeface="Courier New" panose="02070309020205020404" pitchFamily="49" charset="0"/>
              <a:ea typeface="+mj-ea"/>
              <a:cs typeface="Courier New" panose="02070309020205020404" pitchFamily="49" charset="0"/>
            </a:endParaRPr>
          </a:p>
          <a:p>
            <a:r>
              <a:rPr lang="en-US" sz="1000" dirty="0">
                <a:latin typeface="Courier New" panose="02070309020205020404" pitchFamily="49" charset="0"/>
                <a:ea typeface="+mj-ea"/>
                <a:cs typeface="Courier New" panose="02070309020205020404" pitchFamily="49" charset="0"/>
              </a:rPr>
              <a:t>2017-05-25 16:37:04 [</a:t>
            </a:r>
            <a:r>
              <a:rPr lang="en-US" sz="1000" dirty="0" err="1">
                <a:latin typeface="Courier New" panose="02070309020205020404" pitchFamily="49" charset="0"/>
                <a:ea typeface="+mj-ea"/>
                <a:cs typeface="Courier New" panose="02070309020205020404" pitchFamily="49" charset="0"/>
              </a:rPr>
              <a:t>ndbd</a:t>
            </a:r>
            <a:r>
              <a:rPr lang="en-US" sz="1000" dirty="0">
                <a:latin typeface="Courier New" panose="02070309020205020404" pitchFamily="49" charset="0"/>
                <a:ea typeface="+mj-ea"/>
                <a:cs typeface="Courier New" panose="02070309020205020404" pitchFamily="49" charset="0"/>
              </a:rPr>
              <a:t>] WARNING  -- Could not find an arbitrator, cluster is not </a:t>
            </a:r>
            <a:r>
              <a:rPr lang="en-US" sz="1000" dirty="0" smtClean="0">
                <a:latin typeface="Courier New" panose="02070309020205020404" pitchFamily="49" charset="0"/>
                <a:ea typeface="+mj-ea"/>
                <a:cs typeface="Courier New" panose="02070309020205020404" pitchFamily="49" charset="0"/>
              </a:rPr>
              <a:t>partition-safe  </a:t>
            </a:r>
            <a:r>
              <a:rPr lang="en-US" sz="1000" b="1" dirty="0" smtClean="0">
                <a:latin typeface="Courier New" panose="02070309020205020404" pitchFamily="49" charset="0"/>
                <a:cs typeface="Courier New" panose="02070309020205020404" pitchFamily="49" charset="0"/>
              </a:rPr>
              <a:t>&gt;&gt; </a:t>
            </a:r>
            <a:r>
              <a:rPr lang="en-US" sz="1000" b="1" dirty="0">
                <a:latin typeface="Courier New" panose="02070309020205020404" pitchFamily="49" charset="0"/>
                <a:cs typeface="Courier New" panose="02070309020205020404" pitchFamily="49" charset="0"/>
              </a:rPr>
              <a:t>(1</a:t>
            </a:r>
            <a:r>
              <a:rPr lang="en-US" sz="1000" b="1" dirty="0" smtClean="0">
                <a:latin typeface="Courier New" panose="02070309020205020404" pitchFamily="49" charset="0"/>
                <a:cs typeface="Courier New" panose="02070309020205020404" pitchFamily="49" charset="0"/>
              </a:rPr>
              <a:t>)</a:t>
            </a:r>
          </a:p>
          <a:p>
            <a:endParaRPr kumimoji="1" lang="en-US" sz="1000" b="1" dirty="0">
              <a:latin typeface="Courier New" panose="02070309020205020404" pitchFamily="49" charset="0"/>
              <a:ea typeface="+mj-ea"/>
              <a:cs typeface="Courier New" panose="02070309020205020404" pitchFamily="49" charset="0"/>
            </a:endParaRPr>
          </a:p>
          <a:p>
            <a:r>
              <a:rPr lang="en-US" sz="1000" b="1" dirty="0" smtClean="0">
                <a:latin typeface="Courier New" panose="02070309020205020404" pitchFamily="49" charset="0"/>
                <a:ea typeface="+mj-ea"/>
                <a:cs typeface="Courier New" panose="02070309020205020404" pitchFamily="49" charset="0"/>
              </a:rPr>
              <a:t>(1) Only logged in president </a:t>
            </a:r>
            <a:r>
              <a:rPr lang="en-US" sz="1000" b="1" dirty="0" err="1" smtClean="0">
                <a:latin typeface="Courier New" panose="02070309020205020404" pitchFamily="49" charset="0"/>
                <a:ea typeface="+mj-ea"/>
                <a:cs typeface="Courier New" panose="02070309020205020404" pitchFamily="49" charset="0"/>
              </a:rPr>
              <a:t>ndb</a:t>
            </a:r>
            <a:r>
              <a:rPr lang="en-US" sz="1000" b="1" dirty="0" smtClean="0">
                <a:latin typeface="Courier New" panose="02070309020205020404" pitchFamily="49" charset="0"/>
                <a:ea typeface="+mj-ea"/>
                <a:cs typeface="Courier New" panose="02070309020205020404" pitchFamily="49" charset="0"/>
              </a:rPr>
              <a:t> node.</a:t>
            </a:r>
            <a:endParaRPr kumimoji="1" lang="en-US" sz="1000" dirty="0">
              <a:latin typeface="Courier New" panose="02070309020205020404" pitchFamily="49" charset="0"/>
              <a:ea typeface="+mj-ea"/>
              <a:cs typeface="Courier New" panose="02070309020205020404" pitchFamily="49" charset="0"/>
            </a:endParaRPr>
          </a:p>
        </p:txBody>
      </p:sp>
      <p:sp>
        <p:nvSpPr>
          <p:cNvPr id="6" name="Rectangle 5"/>
          <p:cNvSpPr/>
          <p:nvPr/>
        </p:nvSpPr>
        <p:spPr bwMode="auto">
          <a:xfrm>
            <a:off x="457200" y="3434080"/>
            <a:ext cx="8280400" cy="985520"/>
          </a:xfrm>
          <a:prstGeom prst="rect">
            <a:avLst/>
          </a:prstGeom>
          <a:solidFill>
            <a:schemeClr val="bg1">
              <a:lumMod val="7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a:latin typeface="Courier New" panose="02070309020205020404" pitchFamily="49" charset="0"/>
                <a:ea typeface="+mj-ea"/>
                <a:cs typeface="Courier New" panose="02070309020205020404" pitchFamily="49" charset="0"/>
              </a:rPr>
              <a:t>2017-05-25 16:05:53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ALERT    -- Node 1: Node 11 Disconnected</a:t>
            </a:r>
          </a:p>
          <a:p>
            <a:r>
              <a:rPr lang="en-US" sz="1000" dirty="0">
                <a:latin typeface="Courier New" panose="02070309020205020404" pitchFamily="49" charset="0"/>
                <a:ea typeface="+mj-ea"/>
                <a:cs typeface="Courier New" panose="02070309020205020404" pitchFamily="49" charset="0"/>
              </a:rPr>
              <a:t>2017-05-25 16:05:53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ALERT    -- Node 1: Node 12 Disconnected</a:t>
            </a:r>
          </a:p>
          <a:p>
            <a:r>
              <a:rPr lang="en-US" sz="1000" dirty="0">
                <a:latin typeface="Courier New" panose="02070309020205020404" pitchFamily="49" charset="0"/>
                <a:ea typeface="+mj-ea"/>
                <a:cs typeface="Courier New" panose="02070309020205020404" pitchFamily="49" charset="0"/>
              </a:rPr>
              <a:t>2017-05-25 16:05:53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ALERT    -- Node 1: Node 13 Disconnected</a:t>
            </a:r>
          </a:p>
          <a:p>
            <a:r>
              <a:rPr lang="en-US" sz="1000" dirty="0">
                <a:latin typeface="Courier New" panose="02070309020205020404" pitchFamily="49" charset="0"/>
                <a:ea typeface="+mj-ea"/>
                <a:cs typeface="Courier New" panose="02070309020205020404" pitchFamily="49" charset="0"/>
              </a:rPr>
              <a:t>2017-05-25 16:05:53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ALERT    -- Node 1: Node 14 </a:t>
            </a:r>
            <a:r>
              <a:rPr lang="en-US" sz="1000" dirty="0" smtClean="0">
                <a:latin typeface="Courier New" panose="02070309020205020404" pitchFamily="49" charset="0"/>
                <a:ea typeface="+mj-ea"/>
                <a:cs typeface="Courier New" panose="02070309020205020404" pitchFamily="49" charset="0"/>
              </a:rPr>
              <a:t>Disconnected</a:t>
            </a:r>
          </a:p>
          <a:p>
            <a:endParaRPr kumimoji="1" lang="en-US" sz="1000" dirty="0">
              <a:latin typeface="Courier New" panose="02070309020205020404" pitchFamily="49" charset="0"/>
              <a:ea typeface="+mj-ea"/>
              <a:cs typeface="Courier New" panose="02070309020205020404" pitchFamily="49" charset="0"/>
            </a:endParaRPr>
          </a:p>
          <a:p>
            <a:r>
              <a:rPr lang="en-US" sz="1000" b="1" dirty="0" smtClean="0">
                <a:latin typeface="Courier New" panose="02070309020205020404" pitchFamily="49" charset="0"/>
                <a:ea typeface="+mj-ea"/>
                <a:cs typeface="Courier New" panose="02070309020205020404" pitchFamily="49" charset="0"/>
              </a:rPr>
              <a:t>Since MGM node is disconnected from the cluster, it can no longer communicate with other nodes.</a:t>
            </a:r>
            <a:endParaRPr kumimoji="1" lang="en-US" sz="1000" b="1" dirty="0">
              <a:latin typeface="Courier New" panose="02070309020205020404" pitchFamily="49" charset="0"/>
              <a:ea typeface="+mj-ea"/>
              <a:cs typeface="Courier New" panose="02070309020205020404" pitchFamily="49" charset="0"/>
            </a:endParaRPr>
          </a:p>
        </p:txBody>
      </p:sp>
      <p:sp>
        <p:nvSpPr>
          <p:cNvPr id="7" name="Rectangle 6"/>
          <p:cNvSpPr/>
          <p:nvPr/>
        </p:nvSpPr>
        <p:spPr bwMode="auto">
          <a:xfrm>
            <a:off x="457200" y="5364480"/>
            <a:ext cx="8280400" cy="853440"/>
          </a:xfrm>
          <a:prstGeom prst="rect">
            <a:avLst/>
          </a:prstGeom>
          <a:solidFill>
            <a:schemeClr val="bg1">
              <a:lumMod val="7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a:latin typeface="Courier New" panose="02070309020205020404" pitchFamily="49" charset="0"/>
                <a:ea typeface="+mj-ea"/>
                <a:cs typeface="Courier New" panose="02070309020205020404" pitchFamily="49" charset="0"/>
              </a:rPr>
              <a:t>2017-05-25 15:44:30 [</a:t>
            </a:r>
            <a:r>
              <a:rPr lang="en-US" sz="1000" dirty="0" err="1">
                <a:latin typeface="Courier New" panose="02070309020205020404" pitchFamily="49" charset="0"/>
                <a:ea typeface="+mj-ea"/>
                <a:cs typeface="Courier New" panose="02070309020205020404" pitchFamily="49" charset="0"/>
              </a:rPr>
              <a:t>ndbd</a:t>
            </a:r>
            <a:r>
              <a:rPr lang="en-US" sz="1000" dirty="0">
                <a:latin typeface="Courier New" panose="02070309020205020404" pitchFamily="49" charset="0"/>
                <a:ea typeface="+mj-ea"/>
                <a:cs typeface="Courier New" panose="02070309020205020404" pitchFamily="49" charset="0"/>
              </a:rPr>
              <a:t>] INFO     -- Lost arbitrator node 1 - process failure [state=6]</a:t>
            </a:r>
          </a:p>
          <a:p>
            <a:r>
              <a:rPr lang="en-US" sz="1000" dirty="0">
                <a:latin typeface="Courier New" panose="02070309020205020404" pitchFamily="49" charset="0"/>
                <a:ea typeface="+mj-ea"/>
                <a:cs typeface="Courier New" panose="02070309020205020404" pitchFamily="49" charset="0"/>
              </a:rPr>
              <a:t>2017-05-25 16:36:04 [</a:t>
            </a:r>
            <a:r>
              <a:rPr lang="en-US" sz="1000" dirty="0" err="1">
                <a:latin typeface="Courier New" panose="02070309020205020404" pitchFamily="49" charset="0"/>
                <a:ea typeface="+mj-ea"/>
                <a:cs typeface="Courier New" panose="02070309020205020404" pitchFamily="49" charset="0"/>
              </a:rPr>
              <a:t>ndbd</a:t>
            </a:r>
            <a:r>
              <a:rPr lang="en-US" sz="1000" dirty="0">
                <a:latin typeface="Courier New" panose="02070309020205020404" pitchFamily="49" charset="0"/>
                <a:ea typeface="+mj-ea"/>
                <a:cs typeface="Courier New" panose="02070309020205020404" pitchFamily="49" charset="0"/>
              </a:rPr>
              <a:t>] INFO     -- President restarts arbitration thread [state=1</a:t>
            </a:r>
            <a:r>
              <a:rPr lang="en-US" sz="1000" dirty="0" smtClean="0">
                <a:latin typeface="Courier New" panose="02070309020205020404" pitchFamily="49" charset="0"/>
                <a:ea typeface="+mj-ea"/>
                <a:cs typeface="Courier New" panose="02070309020205020404" pitchFamily="49" charset="0"/>
              </a:rPr>
              <a:t>]       </a:t>
            </a:r>
            <a:r>
              <a:rPr lang="en-US" sz="1000" b="1" dirty="0" smtClean="0">
                <a:latin typeface="Courier New" panose="02070309020205020404" pitchFamily="49" charset="0"/>
                <a:cs typeface="Courier New" panose="02070309020205020404" pitchFamily="49" charset="0"/>
              </a:rPr>
              <a:t>&gt;&gt; </a:t>
            </a:r>
            <a:r>
              <a:rPr lang="en-US" sz="1000" b="1" dirty="0">
                <a:latin typeface="Courier New" panose="02070309020205020404" pitchFamily="49" charset="0"/>
                <a:cs typeface="Courier New" panose="02070309020205020404" pitchFamily="49" charset="0"/>
              </a:rPr>
              <a:t>(1)</a:t>
            </a:r>
            <a:endParaRPr lang="en-US" sz="1000" b="1" dirty="0">
              <a:latin typeface="Courier New" panose="02070309020205020404" pitchFamily="49" charset="0"/>
              <a:ea typeface="+mj-ea"/>
              <a:cs typeface="Courier New" panose="02070309020205020404" pitchFamily="49" charset="0"/>
            </a:endParaRPr>
          </a:p>
          <a:p>
            <a:r>
              <a:rPr lang="en-US" sz="1000" dirty="0">
                <a:latin typeface="Courier New" panose="02070309020205020404" pitchFamily="49" charset="0"/>
                <a:ea typeface="+mj-ea"/>
                <a:cs typeface="Courier New" panose="02070309020205020404" pitchFamily="49" charset="0"/>
              </a:rPr>
              <a:t>2017-05-25 18:28:35 [</a:t>
            </a:r>
            <a:r>
              <a:rPr lang="en-US" sz="1000" dirty="0" err="1">
                <a:latin typeface="Courier New" panose="02070309020205020404" pitchFamily="49" charset="0"/>
                <a:ea typeface="+mj-ea"/>
                <a:cs typeface="Courier New" panose="02070309020205020404" pitchFamily="49" charset="0"/>
              </a:rPr>
              <a:t>ndbd</a:t>
            </a:r>
            <a:r>
              <a:rPr lang="en-US" sz="1000" dirty="0">
                <a:latin typeface="Courier New" panose="02070309020205020404" pitchFamily="49" charset="0"/>
                <a:ea typeface="+mj-ea"/>
                <a:cs typeface="Courier New" panose="02070309020205020404" pitchFamily="49" charset="0"/>
              </a:rPr>
              <a:t>] INFO     -- Started arbitrator node 2 [ticket=12500002453dc4d1</a:t>
            </a:r>
            <a:r>
              <a:rPr lang="en-US" sz="1000" dirty="0" smtClean="0">
                <a:latin typeface="Courier New" panose="02070309020205020404" pitchFamily="49" charset="0"/>
                <a:ea typeface="+mj-ea"/>
                <a:cs typeface="Courier New" panose="02070309020205020404" pitchFamily="49" charset="0"/>
              </a:rPr>
              <a:t>]   </a:t>
            </a:r>
            <a:r>
              <a:rPr lang="en-US" sz="1000" b="1" dirty="0" smtClean="0">
                <a:latin typeface="Courier New" panose="02070309020205020404" pitchFamily="49" charset="0"/>
                <a:ea typeface="+mj-ea"/>
                <a:cs typeface="Courier New" panose="02070309020205020404" pitchFamily="49" charset="0"/>
              </a:rPr>
              <a:t>&gt;&gt; (1)</a:t>
            </a:r>
          </a:p>
          <a:p>
            <a:endParaRPr kumimoji="1" lang="en-US" sz="1000" b="1" dirty="0">
              <a:latin typeface="Courier New" panose="02070309020205020404" pitchFamily="49" charset="0"/>
              <a:ea typeface="+mj-ea"/>
              <a:cs typeface="Courier New" panose="02070309020205020404" pitchFamily="49" charset="0"/>
            </a:endParaRPr>
          </a:p>
          <a:p>
            <a:r>
              <a:rPr lang="en-US" sz="1000" b="1" dirty="0" smtClean="0">
                <a:latin typeface="Courier New" panose="02070309020205020404" pitchFamily="49" charset="0"/>
                <a:ea typeface="+mj-ea"/>
                <a:cs typeface="Courier New" panose="02070309020205020404" pitchFamily="49" charset="0"/>
              </a:rPr>
              <a:t>(1) Only logged in president </a:t>
            </a:r>
            <a:r>
              <a:rPr lang="en-US" sz="1000" b="1" dirty="0" err="1" smtClean="0">
                <a:latin typeface="Courier New" panose="02070309020205020404" pitchFamily="49" charset="0"/>
                <a:ea typeface="+mj-ea"/>
                <a:cs typeface="Courier New" panose="02070309020205020404" pitchFamily="49" charset="0"/>
              </a:rPr>
              <a:t>ndb</a:t>
            </a:r>
            <a:r>
              <a:rPr lang="en-US" sz="1000" b="1" dirty="0" smtClean="0">
                <a:latin typeface="Courier New" panose="02070309020205020404" pitchFamily="49" charset="0"/>
                <a:ea typeface="+mj-ea"/>
                <a:cs typeface="Courier New" panose="02070309020205020404" pitchFamily="49" charset="0"/>
              </a:rPr>
              <a:t> node.</a:t>
            </a:r>
            <a:endParaRPr kumimoji="1" lang="en-US" sz="1000" dirty="0">
              <a:latin typeface="Courier New" panose="02070309020205020404" pitchFamily="49" charset="0"/>
              <a:ea typeface="+mj-ea"/>
              <a:cs typeface="Courier New" panose="02070309020205020404" pitchFamily="49" charset="0"/>
            </a:endParaRPr>
          </a:p>
        </p:txBody>
      </p:sp>
    </p:spTree>
    <p:extLst>
      <p:ext uri="{BB962C8B-B14F-4D97-AF65-F5344CB8AC3E}">
        <p14:creationId xmlns:p14="http://schemas.microsoft.com/office/powerpoint/2010/main" val="22356668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MySQL Cluster: Failure Detection</a:t>
            </a:r>
            <a:endParaRPr kumimoji="1" lang="ja-JP" altLang="en-US" dirty="0"/>
          </a:p>
        </p:txBody>
      </p:sp>
      <p:sp>
        <p:nvSpPr>
          <p:cNvPr id="3" name="コンテンツ プレースホルダー 2"/>
          <p:cNvSpPr>
            <a:spLocks noGrp="1"/>
          </p:cNvSpPr>
          <p:nvPr>
            <p:ph sz="quarter" idx="10"/>
          </p:nvPr>
        </p:nvSpPr>
        <p:spPr/>
        <p:txBody>
          <a:bodyPr>
            <a:noAutofit/>
          </a:bodyPr>
          <a:lstStyle/>
          <a:p>
            <a:pPr lvl="2"/>
            <a:r>
              <a:rPr lang="en-US" sz="1000" dirty="0"/>
              <a:t>In </a:t>
            </a:r>
            <a:r>
              <a:rPr lang="en-US" sz="1000" dirty="0" err="1"/>
              <a:t>mgm</a:t>
            </a:r>
            <a:r>
              <a:rPr lang="en-US" sz="1000" dirty="0"/>
              <a:t> </a:t>
            </a:r>
            <a:r>
              <a:rPr lang="en-US" sz="1000" dirty="0" smtClean="0"/>
              <a:t>node (2), </a:t>
            </a:r>
            <a:r>
              <a:rPr lang="en-US" sz="1000" dirty="0"/>
              <a:t>that </a:t>
            </a:r>
            <a:r>
              <a:rPr lang="en-US" sz="1000" dirty="0" smtClean="0"/>
              <a:t>lost its </a:t>
            </a:r>
            <a:r>
              <a:rPr lang="en-US" sz="1000" dirty="0"/>
              <a:t>network connection to other nodes in the cluster, the following is logged:</a:t>
            </a:r>
            <a:endParaRPr lang="en-US" sz="1000" dirty="0" smtClean="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pPr lvl="2"/>
            <a:r>
              <a:rPr lang="en-US" sz="1000" dirty="0"/>
              <a:t>In </a:t>
            </a:r>
            <a:r>
              <a:rPr lang="en-US" sz="1000" dirty="0" err="1"/>
              <a:t>mgm</a:t>
            </a:r>
            <a:r>
              <a:rPr lang="en-US" sz="1000" dirty="0"/>
              <a:t> node </a:t>
            </a:r>
            <a:r>
              <a:rPr lang="en-US" sz="1000" dirty="0" smtClean="0"/>
              <a:t>(1), </a:t>
            </a:r>
            <a:r>
              <a:rPr lang="en-US" sz="1000" dirty="0"/>
              <a:t>that lost its network connection to other nodes in the cluster, the following is logged:</a:t>
            </a:r>
          </a:p>
          <a:p>
            <a:pPr lvl="2"/>
            <a:endParaRPr lang="en-US" sz="1000" dirty="0"/>
          </a:p>
        </p:txBody>
      </p:sp>
      <p:sp>
        <p:nvSpPr>
          <p:cNvPr id="5" name="Rectangle 4"/>
          <p:cNvSpPr/>
          <p:nvPr/>
        </p:nvSpPr>
        <p:spPr bwMode="auto">
          <a:xfrm>
            <a:off x="457200" y="1178560"/>
            <a:ext cx="8280400" cy="3962400"/>
          </a:xfrm>
          <a:prstGeom prst="rect">
            <a:avLst/>
          </a:prstGeom>
          <a:solidFill>
            <a:schemeClr val="bg1">
              <a:lumMod val="7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a:latin typeface="Courier New" panose="02070309020205020404" pitchFamily="49" charset="0"/>
                <a:ea typeface="+mj-ea"/>
                <a:cs typeface="Courier New" panose="02070309020205020404" pitchFamily="49" charset="0"/>
              </a:rPr>
              <a:t>2017-06-27 00:15:30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INFO     -- Node 11: Communication to Node 1 closed</a:t>
            </a:r>
          </a:p>
          <a:p>
            <a:r>
              <a:rPr lang="en-US" sz="1000" dirty="0">
                <a:latin typeface="Courier New" panose="02070309020205020404" pitchFamily="49" charset="0"/>
                <a:ea typeface="+mj-ea"/>
                <a:cs typeface="Courier New" panose="02070309020205020404" pitchFamily="49" charset="0"/>
              </a:rPr>
              <a:t>2017-06-27 00:15:30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INFO     -- Node 11: Lost arbitrator node 1 - process failure [state=6]</a:t>
            </a:r>
          </a:p>
          <a:p>
            <a:r>
              <a:rPr lang="en-US" sz="1000" dirty="0">
                <a:latin typeface="Courier New" panose="02070309020205020404" pitchFamily="49" charset="0"/>
                <a:ea typeface="+mj-ea"/>
                <a:cs typeface="Courier New" panose="02070309020205020404" pitchFamily="49" charset="0"/>
              </a:rPr>
              <a:t>2017-06-27 00:15:30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INFO     -- Node 11: President restarts arbitration thread [state=1]</a:t>
            </a:r>
          </a:p>
          <a:p>
            <a:r>
              <a:rPr lang="en-US" sz="1000" dirty="0">
                <a:latin typeface="Courier New" panose="02070309020205020404" pitchFamily="49" charset="0"/>
                <a:ea typeface="+mj-ea"/>
                <a:cs typeface="Courier New" panose="02070309020205020404" pitchFamily="49" charset="0"/>
              </a:rPr>
              <a:t>2017-06-27 00:15:30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INFO     -- Node 12: Communication to Node 1 closed</a:t>
            </a:r>
          </a:p>
          <a:p>
            <a:r>
              <a:rPr lang="en-US" sz="1000" dirty="0">
                <a:latin typeface="Courier New" panose="02070309020205020404" pitchFamily="49" charset="0"/>
                <a:ea typeface="+mj-ea"/>
                <a:cs typeface="Courier New" panose="02070309020205020404" pitchFamily="49" charset="0"/>
              </a:rPr>
              <a:t>2017-06-27 00:15:30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INFO     -- Node 12: Lost arbitrator node 1 - process failure [state=6]</a:t>
            </a:r>
          </a:p>
          <a:p>
            <a:r>
              <a:rPr lang="en-US" sz="1000" dirty="0">
                <a:latin typeface="Courier New" panose="02070309020205020404" pitchFamily="49" charset="0"/>
                <a:ea typeface="+mj-ea"/>
                <a:cs typeface="Courier New" panose="02070309020205020404" pitchFamily="49" charset="0"/>
              </a:rPr>
              <a:t>2017-06-27 00:15:30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INFO     -- Node 13: Communication to Node 1 closed</a:t>
            </a:r>
          </a:p>
          <a:p>
            <a:r>
              <a:rPr lang="en-US" sz="1000" dirty="0">
                <a:latin typeface="Courier New" panose="02070309020205020404" pitchFamily="49" charset="0"/>
                <a:ea typeface="+mj-ea"/>
                <a:cs typeface="Courier New" panose="02070309020205020404" pitchFamily="49" charset="0"/>
              </a:rPr>
              <a:t>2017-06-27 00:15:30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INFO     -- Node 13: Lost arbitrator node 1 - process failure [state=6]</a:t>
            </a:r>
          </a:p>
          <a:p>
            <a:r>
              <a:rPr lang="en-US" sz="1000" dirty="0">
                <a:latin typeface="Courier New" panose="02070309020205020404" pitchFamily="49" charset="0"/>
                <a:ea typeface="+mj-ea"/>
                <a:cs typeface="Courier New" panose="02070309020205020404" pitchFamily="49" charset="0"/>
              </a:rPr>
              <a:t>2017-06-27 00:15:30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ALERT    -- Node 14: Node 1 Disconnected</a:t>
            </a:r>
          </a:p>
          <a:p>
            <a:r>
              <a:rPr lang="en-US" sz="1000" dirty="0">
                <a:latin typeface="Courier New" panose="02070309020205020404" pitchFamily="49" charset="0"/>
                <a:ea typeface="+mj-ea"/>
                <a:cs typeface="Courier New" panose="02070309020205020404" pitchFamily="49" charset="0"/>
              </a:rPr>
              <a:t>2017-06-27 00:15:30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INFO     -- Node 14: Communication to Node 1 closed</a:t>
            </a:r>
          </a:p>
          <a:p>
            <a:r>
              <a:rPr lang="en-US" sz="1000" dirty="0">
                <a:latin typeface="Courier New" panose="02070309020205020404" pitchFamily="49" charset="0"/>
                <a:ea typeface="+mj-ea"/>
                <a:cs typeface="Courier New" panose="02070309020205020404" pitchFamily="49" charset="0"/>
              </a:rPr>
              <a:t>2017-06-27 00:15:30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INFO     -- Node 14: Lost arbitrator node 1 - process failure [state=6]</a:t>
            </a:r>
          </a:p>
          <a:p>
            <a:r>
              <a:rPr lang="en-US" sz="1000" dirty="0">
                <a:latin typeface="Courier New" panose="02070309020205020404" pitchFamily="49" charset="0"/>
                <a:ea typeface="+mj-ea"/>
                <a:cs typeface="Courier New" panose="02070309020205020404" pitchFamily="49" charset="0"/>
              </a:rPr>
              <a:t>2017-06-27 00:15:30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ALERT    -- Node 11: Node 1 Disconnected</a:t>
            </a:r>
          </a:p>
          <a:p>
            <a:r>
              <a:rPr lang="en-US" sz="1000" dirty="0">
                <a:latin typeface="Courier New" panose="02070309020205020404" pitchFamily="49" charset="0"/>
                <a:ea typeface="+mj-ea"/>
                <a:cs typeface="Courier New" panose="02070309020205020404" pitchFamily="49" charset="0"/>
              </a:rPr>
              <a:t>2017-06-27 00:15:30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ALERT    -- Node 12: Node 1 Disconnected</a:t>
            </a:r>
          </a:p>
          <a:p>
            <a:r>
              <a:rPr lang="en-US" sz="1000" dirty="0">
                <a:latin typeface="Courier New" panose="02070309020205020404" pitchFamily="49" charset="0"/>
                <a:ea typeface="+mj-ea"/>
                <a:cs typeface="Courier New" panose="02070309020205020404" pitchFamily="49" charset="0"/>
              </a:rPr>
              <a:t>2017-06-27 00:15:30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ALERT    -- Node 13: Node 1 Disconnected</a:t>
            </a:r>
          </a:p>
          <a:p>
            <a:r>
              <a:rPr lang="en-US" sz="1000" dirty="0">
                <a:latin typeface="Courier New" panose="02070309020205020404" pitchFamily="49" charset="0"/>
                <a:ea typeface="+mj-ea"/>
                <a:cs typeface="Courier New" panose="02070309020205020404" pitchFamily="49" charset="0"/>
              </a:rPr>
              <a:t>2017-06-27 00:15:30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ALERT    -- Node 2: Node 1 Disconnected</a:t>
            </a:r>
          </a:p>
          <a:p>
            <a:r>
              <a:rPr lang="en-US" sz="1000" dirty="0">
                <a:latin typeface="Courier New" panose="02070309020205020404" pitchFamily="49" charset="0"/>
                <a:ea typeface="+mj-ea"/>
                <a:cs typeface="Courier New" panose="02070309020205020404" pitchFamily="49" charset="0"/>
              </a:rPr>
              <a:t>2017-06-27 00:15:30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INFO     -- Node 12: Prepare arbitrator node 2 [ticket=12500002453dc4d1]</a:t>
            </a:r>
          </a:p>
          <a:p>
            <a:r>
              <a:rPr lang="en-US" sz="1000" dirty="0">
                <a:latin typeface="Courier New" panose="02070309020205020404" pitchFamily="49" charset="0"/>
                <a:ea typeface="+mj-ea"/>
                <a:cs typeface="Courier New" panose="02070309020205020404" pitchFamily="49" charset="0"/>
              </a:rPr>
              <a:t>2017-06-27 00:15:30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INFO     -- Node 13: Prepare arbitrator node 2 [ticket=12500002453dc4d1]</a:t>
            </a:r>
          </a:p>
          <a:p>
            <a:r>
              <a:rPr lang="en-US" sz="1000" dirty="0">
                <a:latin typeface="Courier New" panose="02070309020205020404" pitchFamily="49" charset="0"/>
                <a:ea typeface="+mj-ea"/>
                <a:cs typeface="Courier New" panose="02070309020205020404" pitchFamily="49" charset="0"/>
              </a:rPr>
              <a:t>2017-06-27 00:15:30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INFO     -- Node 14: Prepare arbitrator node 2 [ticket=12500002453dc4d1]</a:t>
            </a:r>
          </a:p>
          <a:p>
            <a:r>
              <a:rPr lang="en-US" sz="1000" dirty="0">
                <a:latin typeface="Courier New" panose="02070309020205020404" pitchFamily="49" charset="0"/>
                <a:ea typeface="+mj-ea"/>
                <a:cs typeface="Courier New" panose="02070309020205020404" pitchFamily="49" charset="0"/>
              </a:rPr>
              <a:t>2017-06-27 00:15:30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INFO     -- Node 11: Communication to Node 1 opened</a:t>
            </a:r>
          </a:p>
          <a:p>
            <a:r>
              <a:rPr lang="en-US" sz="1000" dirty="0">
                <a:latin typeface="Courier New" panose="02070309020205020404" pitchFamily="49" charset="0"/>
                <a:ea typeface="+mj-ea"/>
                <a:cs typeface="Courier New" panose="02070309020205020404" pitchFamily="49" charset="0"/>
              </a:rPr>
              <a:t>2017-06-27 00:15:30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INFO     -- Node 12: Communication to Node 1 opened</a:t>
            </a:r>
          </a:p>
          <a:p>
            <a:r>
              <a:rPr lang="en-US" sz="1000" dirty="0">
                <a:latin typeface="Courier New" panose="02070309020205020404" pitchFamily="49" charset="0"/>
                <a:ea typeface="+mj-ea"/>
                <a:cs typeface="Courier New" panose="02070309020205020404" pitchFamily="49" charset="0"/>
              </a:rPr>
              <a:t>2017-06-27 00:15:30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INFO     -- Node 13: Communication to Node 1 opened</a:t>
            </a:r>
          </a:p>
          <a:p>
            <a:r>
              <a:rPr lang="en-US" sz="1000" dirty="0">
                <a:latin typeface="Courier New" panose="02070309020205020404" pitchFamily="49" charset="0"/>
                <a:ea typeface="+mj-ea"/>
                <a:cs typeface="Courier New" panose="02070309020205020404" pitchFamily="49" charset="0"/>
              </a:rPr>
              <a:t>2017-06-27 00:15:30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INFO     -- Node 11: Started arbitrator node 2 [ticket=12500002453dc4d1]</a:t>
            </a:r>
          </a:p>
          <a:p>
            <a:r>
              <a:rPr lang="en-US" sz="1000" dirty="0">
                <a:latin typeface="Courier New" panose="02070309020205020404" pitchFamily="49" charset="0"/>
                <a:ea typeface="+mj-ea"/>
                <a:cs typeface="Courier New" panose="02070309020205020404" pitchFamily="49" charset="0"/>
              </a:rPr>
              <a:t>2017-06-27 00:15:30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INFO     -- Node 14: Communication to Node 1 </a:t>
            </a:r>
            <a:r>
              <a:rPr lang="en-US" sz="1000" dirty="0" smtClean="0">
                <a:latin typeface="Courier New" panose="02070309020205020404" pitchFamily="49" charset="0"/>
                <a:ea typeface="+mj-ea"/>
                <a:cs typeface="Courier New" panose="02070309020205020404" pitchFamily="49" charset="0"/>
              </a:rPr>
              <a:t>opened</a:t>
            </a:r>
          </a:p>
          <a:p>
            <a:endParaRPr kumimoji="1" lang="en-US" sz="1000" dirty="0">
              <a:latin typeface="Courier New" panose="02070309020205020404" pitchFamily="49" charset="0"/>
              <a:ea typeface="+mj-ea"/>
              <a:cs typeface="Courier New" panose="02070309020205020404" pitchFamily="49" charset="0"/>
            </a:endParaRPr>
          </a:p>
          <a:p>
            <a:r>
              <a:rPr lang="en-US" sz="1000" b="1" dirty="0" smtClean="0">
                <a:latin typeface="Courier New" panose="02070309020205020404" pitchFamily="49" charset="0"/>
                <a:ea typeface="+mj-ea"/>
                <a:cs typeface="Courier New" panose="02070309020205020404" pitchFamily="49" charset="0"/>
              </a:rPr>
              <a:t>Since MGM node 1 is disconnected from the cluster, which is the arbitrator node, MGM node 2 was elected as the new arbitrator node.</a:t>
            </a:r>
            <a:endParaRPr kumimoji="1" lang="en-US" sz="1000" b="1" dirty="0">
              <a:latin typeface="Courier New" panose="02070309020205020404" pitchFamily="49" charset="0"/>
              <a:ea typeface="+mj-ea"/>
              <a:cs typeface="Courier New" panose="02070309020205020404" pitchFamily="49" charset="0"/>
            </a:endParaRPr>
          </a:p>
        </p:txBody>
      </p:sp>
      <p:sp>
        <p:nvSpPr>
          <p:cNvPr id="6" name="Rectangle 5"/>
          <p:cNvSpPr/>
          <p:nvPr/>
        </p:nvSpPr>
        <p:spPr bwMode="auto">
          <a:xfrm>
            <a:off x="457200" y="5669280"/>
            <a:ext cx="8280400" cy="426720"/>
          </a:xfrm>
          <a:prstGeom prst="rect">
            <a:avLst/>
          </a:prstGeom>
          <a:solidFill>
            <a:schemeClr val="bg1">
              <a:lumMod val="7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smtClean="0">
                <a:latin typeface="Courier New" panose="02070309020205020404" pitchFamily="49" charset="0"/>
                <a:ea typeface="+mj-ea"/>
                <a:cs typeface="Courier New" panose="02070309020205020404" pitchFamily="49" charset="0"/>
              </a:rPr>
              <a:t>Nothing is logged since the process responsible for logging is killed.</a:t>
            </a:r>
            <a:endParaRPr kumimoji="1" lang="en-US" sz="1000" dirty="0">
              <a:latin typeface="Courier New" panose="02070309020205020404" pitchFamily="49" charset="0"/>
              <a:ea typeface="+mj-ea"/>
              <a:cs typeface="Courier New" panose="02070309020205020404" pitchFamily="49" charset="0"/>
            </a:endParaRPr>
          </a:p>
        </p:txBody>
      </p:sp>
    </p:spTree>
    <p:extLst>
      <p:ext uri="{BB962C8B-B14F-4D97-AF65-F5344CB8AC3E}">
        <p14:creationId xmlns:p14="http://schemas.microsoft.com/office/powerpoint/2010/main" val="13298983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MySQL Cluster: Failure Detection</a:t>
            </a:r>
            <a:endParaRPr kumimoji="1" lang="ja-JP" altLang="en-US" dirty="0"/>
          </a:p>
        </p:txBody>
      </p:sp>
      <p:sp>
        <p:nvSpPr>
          <p:cNvPr id="3" name="コンテンツ プレースホルダー 2"/>
          <p:cNvSpPr>
            <a:spLocks noGrp="1"/>
          </p:cNvSpPr>
          <p:nvPr>
            <p:ph sz="quarter" idx="10"/>
          </p:nvPr>
        </p:nvSpPr>
        <p:spPr/>
        <p:txBody>
          <a:bodyPr>
            <a:noAutofit/>
          </a:bodyPr>
          <a:lstStyle/>
          <a:p>
            <a:pPr lvl="1"/>
            <a:r>
              <a:rPr lang="en-US" sz="1200" dirty="0" smtClean="0"/>
              <a:t>When </a:t>
            </a:r>
            <a:r>
              <a:rPr lang="en-US" sz="1200" i="1" dirty="0" err="1" smtClean="0"/>
              <a:t>ndb_mgmd</a:t>
            </a:r>
            <a:r>
              <a:rPr lang="en-US" sz="1200" dirty="0" smtClean="0"/>
              <a:t> process crashes (simulated by killing the process, abnormal termination)</a:t>
            </a:r>
          </a:p>
          <a:p>
            <a:pPr lvl="2">
              <a:buFont typeface="Wingdings" panose="05000000000000000000" pitchFamily="2" charset="2"/>
              <a:buChar char="q"/>
            </a:pPr>
            <a:r>
              <a:rPr lang="en-US" sz="1000" dirty="0" smtClean="0"/>
              <a:t> Environment Setup: 1 MGM Node</a:t>
            </a:r>
          </a:p>
          <a:p>
            <a:pPr lvl="2"/>
            <a:endParaRPr lang="en-US" sz="1000" dirty="0"/>
          </a:p>
          <a:p>
            <a:pPr lvl="2"/>
            <a:r>
              <a:rPr lang="en-US" sz="1000" dirty="0"/>
              <a:t>In all </a:t>
            </a:r>
            <a:r>
              <a:rPr lang="en-US" sz="1000" dirty="0" err="1"/>
              <a:t>ndb</a:t>
            </a:r>
            <a:r>
              <a:rPr lang="en-US" sz="1000" dirty="0"/>
              <a:t> nodes, when </a:t>
            </a:r>
            <a:r>
              <a:rPr lang="en-US" sz="1000" dirty="0" err="1"/>
              <a:t>mgm</a:t>
            </a:r>
            <a:r>
              <a:rPr lang="en-US" sz="1000" dirty="0"/>
              <a:t> node is lost, the following is logged in </a:t>
            </a:r>
            <a:r>
              <a:rPr lang="en-US" sz="1000" dirty="0" err="1"/>
              <a:t>ndb</a:t>
            </a:r>
            <a:r>
              <a:rPr lang="en-US" sz="1000" dirty="0"/>
              <a:t>_&lt;</a:t>
            </a:r>
            <a:r>
              <a:rPr lang="en-US" sz="1000" dirty="0" err="1"/>
              <a:t>nodeid</a:t>
            </a:r>
            <a:r>
              <a:rPr lang="en-US" sz="1000" dirty="0"/>
              <a:t>&gt;_</a:t>
            </a:r>
            <a:r>
              <a:rPr lang="en-US" sz="1000" dirty="0" smtClean="0"/>
              <a:t>out.log</a:t>
            </a:r>
          </a:p>
          <a:p>
            <a:pPr lvl="2"/>
            <a:endParaRPr lang="en-US" sz="1000" dirty="0"/>
          </a:p>
          <a:p>
            <a:pPr lvl="2"/>
            <a:endParaRPr lang="en-US" sz="1000" dirty="0" smtClean="0"/>
          </a:p>
          <a:p>
            <a:pPr lvl="2"/>
            <a:endParaRPr lang="en-US" sz="1000" dirty="0"/>
          </a:p>
          <a:p>
            <a:pPr lvl="2"/>
            <a:endParaRPr lang="en-US" sz="1000" dirty="0" smtClean="0"/>
          </a:p>
          <a:p>
            <a:pPr lvl="2"/>
            <a:endParaRPr lang="en-US" sz="1000" dirty="0"/>
          </a:p>
          <a:p>
            <a:pPr lvl="2"/>
            <a:r>
              <a:rPr lang="en-US" sz="1000" dirty="0"/>
              <a:t>In </a:t>
            </a:r>
            <a:r>
              <a:rPr lang="en-US" sz="1000" dirty="0" err="1"/>
              <a:t>mgm</a:t>
            </a:r>
            <a:r>
              <a:rPr lang="en-US" sz="1000" dirty="0"/>
              <a:t> </a:t>
            </a:r>
            <a:r>
              <a:rPr lang="en-US" sz="1000" dirty="0" smtClean="0"/>
              <a:t>node, </a:t>
            </a:r>
            <a:r>
              <a:rPr lang="en-US" sz="1000" dirty="0"/>
              <a:t>that lost its network connection to other nodes in the cluster, the following is logged</a:t>
            </a:r>
            <a:r>
              <a:rPr lang="en-US" sz="1000" dirty="0" smtClean="0"/>
              <a:t>:</a:t>
            </a:r>
          </a:p>
          <a:p>
            <a:pPr lvl="2"/>
            <a:endParaRPr lang="en-US" sz="1000" dirty="0"/>
          </a:p>
          <a:p>
            <a:pPr lvl="2"/>
            <a:endParaRPr lang="en-US" sz="1000" dirty="0" smtClean="0"/>
          </a:p>
          <a:p>
            <a:pPr marL="358775" lvl="2" indent="0">
              <a:buNone/>
            </a:pPr>
            <a:endParaRPr lang="en-US" sz="1000" dirty="0" smtClean="0"/>
          </a:p>
          <a:p>
            <a:pPr marL="358775" lvl="2" indent="0">
              <a:buNone/>
            </a:pPr>
            <a:endParaRPr lang="en-US" sz="1000" dirty="0"/>
          </a:p>
          <a:p>
            <a:pPr lvl="2">
              <a:buFont typeface="Wingdings" panose="05000000000000000000" pitchFamily="2" charset="2"/>
              <a:buChar char="q"/>
            </a:pPr>
            <a:r>
              <a:rPr lang="en-US" sz="1000" dirty="0" smtClean="0"/>
              <a:t> Environment Setup: 2 MGM Nodes</a:t>
            </a:r>
          </a:p>
          <a:p>
            <a:pPr lvl="2"/>
            <a:endParaRPr lang="en-US" sz="1000" dirty="0" smtClean="0"/>
          </a:p>
          <a:p>
            <a:pPr lvl="2"/>
            <a:r>
              <a:rPr lang="en-US" sz="1000" dirty="0"/>
              <a:t>In all </a:t>
            </a:r>
            <a:r>
              <a:rPr lang="en-US" sz="1000" dirty="0" err="1"/>
              <a:t>ndb</a:t>
            </a:r>
            <a:r>
              <a:rPr lang="en-US" sz="1000" dirty="0"/>
              <a:t> nodes, when </a:t>
            </a:r>
            <a:r>
              <a:rPr lang="en-US" sz="1000" dirty="0" err="1"/>
              <a:t>mgm</a:t>
            </a:r>
            <a:r>
              <a:rPr lang="en-US" sz="1000" dirty="0"/>
              <a:t> node is lost, the following is logged in </a:t>
            </a:r>
            <a:r>
              <a:rPr lang="en-US" sz="1000" dirty="0" err="1"/>
              <a:t>ndb</a:t>
            </a:r>
            <a:r>
              <a:rPr lang="en-US" sz="1000" dirty="0"/>
              <a:t>_&lt;</a:t>
            </a:r>
            <a:r>
              <a:rPr lang="en-US" sz="1000" dirty="0" err="1"/>
              <a:t>nodeid</a:t>
            </a:r>
            <a:r>
              <a:rPr lang="en-US" sz="1000" dirty="0"/>
              <a:t>&gt;_</a:t>
            </a:r>
            <a:r>
              <a:rPr lang="en-US" sz="1000" dirty="0" smtClean="0"/>
              <a:t>out.log</a:t>
            </a:r>
            <a:endParaRPr lang="en-US" sz="1000" dirty="0"/>
          </a:p>
          <a:p>
            <a:pPr lvl="2"/>
            <a:endParaRPr lang="en-US" sz="1000" dirty="0" smtClean="0"/>
          </a:p>
          <a:p>
            <a:pPr lvl="2"/>
            <a:endParaRPr lang="en-US" sz="1000" dirty="0"/>
          </a:p>
          <a:p>
            <a:pPr lvl="2"/>
            <a:endParaRPr lang="en-US" sz="1000" dirty="0" smtClean="0"/>
          </a:p>
          <a:p>
            <a:pPr lvl="2"/>
            <a:endParaRPr lang="en-US" sz="1000" dirty="0"/>
          </a:p>
          <a:p>
            <a:pPr lvl="2"/>
            <a:endParaRPr lang="en-US" sz="1000" dirty="0" smtClean="0"/>
          </a:p>
          <a:p>
            <a:pPr lvl="2"/>
            <a:r>
              <a:rPr lang="en-US" sz="1000" dirty="0" smtClean="0"/>
              <a:t>In </a:t>
            </a:r>
            <a:r>
              <a:rPr lang="en-US" sz="1000" dirty="0" err="1"/>
              <a:t>mgm</a:t>
            </a:r>
            <a:r>
              <a:rPr lang="en-US" sz="1000" dirty="0"/>
              <a:t> node, that lost its network connection to other nodes in the cluster, the following is logged:</a:t>
            </a:r>
          </a:p>
          <a:p>
            <a:pPr lvl="2"/>
            <a:endParaRPr lang="en-US" sz="1000" dirty="0" smtClean="0"/>
          </a:p>
          <a:p>
            <a:pPr lvl="2"/>
            <a:endParaRPr lang="en-US" sz="1000" dirty="0" smtClean="0"/>
          </a:p>
          <a:p>
            <a:pPr lvl="2"/>
            <a:endParaRPr lang="en-US" sz="1000" dirty="0" smtClean="0"/>
          </a:p>
          <a:p>
            <a:pPr lvl="2"/>
            <a:endParaRPr lang="en-US" sz="1000" dirty="0"/>
          </a:p>
          <a:p>
            <a:pPr lvl="2"/>
            <a:endParaRPr lang="en-US" sz="1000" dirty="0" smtClean="0"/>
          </a:p>
          <a:p>
            <a:pPr lvl="2"/>
            <a:endParaRPr lang="en-US" sz="1000" dirty="0"/>
          </a:p>
        </p:txBody>
      </p:sp>
      <p:sp>
        <p:nvSpPr>
          <p:cNvPr id="4" name="Rectangle 3"/>
          <p:cNvSpPr/>
          <p:nvPr/>
        </p:nvSpPr>
        <p:spPr bwMode="auto">
          <a:xfrm>
            <a:off x="457200" y="1808480"/>
            <a:ext cx="8280400" cy="853440"/>
          </a:xfrm>
          <a:prstGeom prst="rect">
            <a:avLst/>
          </a:prstGeom>
          <a:solidFill>
            <a:schemeClr val="bg1">
              <a:lumMod val="7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a:latin typeface="Courier New" panose="02070309020205020404" pitchFamily="49" charset="0"/>
                <a:ea typeface="+mj-ea"/>
                <a:cs typeface="Courier New" panose="02070309020205020404" pitchFamily="49" charset="0"/>
              </a:rPr>
              <a:t>2017-05-25 15:44:30 [</a:t>
            </a:r>
            <a:r>
              <a:rPr lang="en-US" sz="1000" dirty="0" err="1">
                <a:latin typeface="Courier New" panose="02070309020205020404" pitchFamily="49" charset="0"/>
                <a:ea typeface="+mj-ea"/>
                <a:cs typeface="Courier New" panose="02070309020205020404" pitchFamily="49" charset="0"/>
              </a:rPr>
              <a:t>ndbd</a:t>
            </a:r>
            <a:r>
              <a:rPr lang="en-US" sz="1000" dirty="0">
                <a:latin typeface="Courier New" panose="02070309020205020404" pitchFamily="49" charset="0"/>
                <a:ea typeface="+mj-ea"/>
                <a:cs typeface="Courier New" panose="02070309020205020404" pitchFamily="49" charset="0"/>
              </a:rPr>
              <a:t>] INFO     -- Lost arbitrator node 1 - process failure [state=6]</a:t>
            </a:r>
          </a:p>
          <a:p>
            <a:r>
              <a:rPr lang="en-US" sz="1000" dirty="0">
                <a:latin typeface="Courier New" panose="02070309020205020404" pitchFamily="49" charset="0"/>
                <a:ea typeface="+mj-ea"/>
                <a:cs typeface="Courier New" panose="02070309020205020404" pitchFamily="49" charset="0"/>
              </a:rPr>
              <a:t>2017-05-25 16:36:04 [</a:t>
            </a:r>
            <a:r>
              <a:rPr lang="en-US" sz="1000" dirty="0" err="1">
                <a:latin typeface="Courier New" panose="02070309020205020404" pitchFamily="49" charset="0"/>
                <a:ea typeface="+mj-ea"/>
                <a:cs typeface="Courier New" panose="02070309020205020404" pitchFamily="49" charset="0"/>
              </a:rPr>
              <a:t>ndbd</a:t>
            </a:r>
            <a:r>
              <a:rPr lang="en-US" sz="1000" dirty="0">
                <a:latin typeface="Courier New" panose="02070309020205020404" pitchFamily="49" charset="0"/>
                <a:ea typeface="+mj-ea"/>
                <a:cs typeface="Courier New" panose="02070309020205020404" pitchFamily="49" charset="0"/>
              </a:rPr>
              <a:t>] INFO     -- President restarts arbitration thread [state=1</a:t>
            </a:r>
            <a:r>
              <a:rPr lang="en-US" sz="1000" dirty="0" smtClean="0">
                <a:latin typeface="Courier New" panose="02070309020205020404" pitchFamily="49" charset="0"/>
                <a:ea typeface="+mj-ea"/>
                <a:cs typeface="Courier New" panose="02070309020205020404" pitchFamily="49" charset="0"/>
              </a:rPr>
              <a:t>]             </a:t>
            </a:r>
            <a:r>
              <a:rPr lang="en-US" sz="1000" b="1" dirty="0" smtClean="0">
                <a:latin typeface="Courier New" panose="02070309020205020404" pitchFamily="49" charset="0"/>
                <a:cs typeface="Courier New" panose="02070309020205020404" pitchFamily="49" charset="0"/>
              </a:rPr>
              <a:t>&gt;&gt; </a:t>
            </a:r>
            <a:r>
              <a:rPr lang="en-US" sz="1000" b="1" dirty="0">
                <a:latin typeface="Courier New" panose="02070309020205020404" pitchFamily="49" charset="0"/>
                <a:cs typeface="Courier New" panose="02070309020205020404" pitchFamily="49" charset="0"/>
              </a:rPr>
              <a:t>(1)</a:t>
            </a:r>
            <a:endParaRPr lang="en-US" sz="1000" dirty="0">
              <a:latin typeface="Courier New" panose="02070309020205020404" pitchFamily="49" charset="0"/>
              <a:ea typeface="+mj-ea"/>
              <a:cs typeface="Courier New" panose="02070309020205020404" pitchFamily="49" charset="0"/>
            </a:endParaRPr>
          </a:p>
          <a:p>
            <a:r>
              <a:rPr lang="en-US" sz="1000" dirty="0">
                <a:latin typeface="Courier New" panose="02070309020205020404" pitchFamily="49" charset="0"/>
                <a:ea typeface="+mj-ea"/>
                <a:cs typeface="Courier New" panose="02070309020205020404" pitchFamily="49" charset="0"/>
              </a:rPr>
              <a:t>2017-05-25 16:37:04 [</a:t>
            </a:r>
            <a:r>
              <a:rPr lang="en-US" sz="1000" dirty="0" err="1">
                <a:latin typeface="Courier New" panose="02070309020205020404" pitchFamily="49" charset="0"/>
                <a:ea typeface="+mj-ea"/>
                <a:cs typeface="Courier New" panose="02070309020205020404" pitchFamily="49" charset="0"/>
              </a:rPr>
              <a:t>ndbd</a:t>
            </a:r>
            <a:r>
              <a:rPr lang="en-US" sz="1000" dirty="0">
                <a:latin typeface="Courier New" panose="02070309020205020404" pitchFamily="49" charset="0"/>
                <a:ea typeface="+mj-ea"/>
                <a:cs typeface="Courier New" panose="02070309020205020404" pitchFamily="49" charset="0"/>
              </a:rPr>
              <a:t>] WARNING  -- Could not find an arbitrator, cluster is not </a:t>
            </a:r>
            <a:r>
              <a:rPr lang="en-US" sz="1000" dirty="0" smtClean="0">
                <a:latin typeface="Courier New" panose="02070309020205020404" pitchFamily="49" charset="0"/>
                <a:ea typeface="+mj-ea"/>
                <a:cs typeface="Courier New" panose="02070309020205020404" pitchFamily="49" charset="0"/>
              </a:rPr>
              <a:t>partition-safe </a:t>
            </a:r>
            <a:r>
              <a:rPr lang="en-US" sz="1000" b="1" dirty="0" smtClean="0">
                <a:latin typeface="Courier New" panose="02070309020205020404" pitchFamily="49" charset="0"/>
                <a:cs typeface="Courier New" panose="02070309020205020404" pitchFamily="49" charset="0"/>
              </a:rPr>
              <a:t>&gt;&gt; </a:t>
            </a:r>
            <a:r>
              <a:rPr lang="en-US" sz="1000" b="1" dirty="0">
                <a:latin typeface="Courier New" panose="02070309020205020404" pitchFamily="49" charset="0"/>
                <a:cs typeface="Courier New" panose="02070309020205020404" pitchFamily="49" charset="0"/>
              </a:rPr>
              <a:t>(1</a:t>
            </a:r>
            <a:r>
              <a:rPr lang="en-US" sz="1000" b="1" dirty="0" smtClean="0">
                <a:latin typeface="Courier New" panose="02070309020205020404" pitchFamily="49" charset="0"/>
                <a:cs typeface="Courier New" panose="02070309020205020404" pitchFamily="49" charset="0"/>
              </a:rPr>
              <a:t>)</a:t>
            </a:r>
          </a:p>
          <a:p>
            <a:endParaRPr kumimoji="1" lang="en-US" sz="1000" b="1" dirty="0">
              <a:latin typeface="Courier New" panose="02070309020205020404" pitchFamily="49" charset="0"/>
              <a:ea typeface="+mj-ea"/>
              <a:cs typeface="Courier New" panose="02070309020205020404" pitchFamily="49" charset="0"/>
            </a:endParaRPr>
          </a:p>
          <a:p>
            <a:r>
              <a:rPr lang="en-US" sz="1000" b="1" dirty="0" smtClean="0">
                <a:latin typeface="Courier New" panose="02070309020205020404" pitchFamily="49" charset="0"/>
                <a:ea typeface="+mj-ea"/>
                <a:cs typeface="Courier New" panose="02070309020205020404" pitchFamily="49" charset="0"/>
              </a:rPr>
              <a:t>(1) Only logged in president </a:t>
            </a:r>
            <a:r>
              <a:rPr lang="en-US" sz="1000" b="1" dirty="0" err="1" smtClean="0">
                <a:latin typeface="Courier New" panose="02070309020205020404" pitchFamily="49" charset="0"/>
                <a:ea typeface="+mj-ea"/>
                <a:cs typeface="Courier New" panose="02070309020205020404" pitchFamily="49" charset="0"/>
              </a:rPr>
              <a:t>ndb</a:t>
            </a:r>
            <a:r>
              <a:rPr lang="en-US" sz="1000" b="1" dirty="0" smtClean="0">
                <a:latin typeface="Courier New" panose="02070309020205020404" pitchFamily="49" charset="0"/>
                <a:ea typeface="+mj-ea"/>
                <a:cs typeface="Courier New" panose="02070309020205020404" pitchFamily="49" charset="0"/>
              </a:rPr>
              <a:t> node.</a:t>
            </a:r>
            <a:endParaRPr kumimoji="1" lang="en-US" sz="1000" dirty="0">
              <a:latin typeface="Courier New" panose="02070309020205020404" pitchFamily="49" charset="0"/>
              <a:ea typeface="+mj-ea"/>
              <a:cs typeface="Courier New" panose="02070309020205020404" pitchFamily="49" charset="0"/>
            </a:endParaRPr>
          </a:p>
        </p:txBody>
      </p:sp>
      <p:sp>
        <p:nvSpPr>
          <p:cNvPr id="5" name="Rectangle 4"/>
          <p:cNvSpPr/>
          <p:nvPr/>
        </p:nvSpPr>
        <p:spPr bwMode="auto">
          <a:xfrm>
            <a:off x="457200" y="3190240"/>
            <a:ext cx="8280400" cy="426720"/>
          </a:xfrm>
          <a:prstGeom prst="rect">
            <a:avLst/>
          </a:prstGeom>
          <a:solidFill>
            <a:schemeClr val="bg1">
              <a:lumMod val="7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smtClean="0">
                <a:latin typeface="Courier New" panose="02070309020205020404" pitchFamily="49" charset="0"/>
                <a:ea typeface="+mj-ea"/>
                <a:cs typeface="Courier New" panose="02070309020205020404" pitchFamily="49" charset="0"/>
              </a:rPr>
              <a:t>Nothing is logged since the process responsible for logging is killed.</a:t>
            </a:r>
            <a:endParaRPr kumimoji="1" lang="en-US" sz="1000" dirty="0">
              <a:latin typeface="Courier New" panose="02070309020205020404" pitchFamily="49" charset="0"/>
              <a:ea typeface="+mj-ea"/>
              <a:cs typeface="Courier New" panose="02070309020205020404" pitchFamily="49" charset="0"/>
            </a:endParaRPr>
          </a:p>
        </p:txBody>
      </p:sp>
      <p:sp>
        <p:nvSpPr>
          <p:cNvPr id="8" name="Rectangle 7"/>
          <p:cNvSpPr/>
          <p:nvPr/>
        </p:nvSpPr>
        <p:spPr bwMode="auto">
          <a:xfrm>
            <a:off x="457200" y="5924868"/>
            <a:ext cx="8280400" cy="426720"/>
          </a:xfrm>
          <a:prstGeom prst="rect">
            <a:avLst/>
          </a:prstGeom>
          <a:solidFill>
            <a:schemeClr val="bg1">
              <a:lumMod val="7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smtClean="0">
                <a:latin typeface="Courier New" panose="02070309020205020404" pitchFamily="49" charset="0"/>
                <a:ea typeface="+mj-ea"/>
                <a:cs typeface="Courier New" panose="02070309020205020404" pitchFamily="49" charset="0"/>
              </a:rPr>
              <a:t>Nothing is logged since the process responsible for logging is killed.</a:t>
            </a:r>
            <a:endParaRPr kumimoji="1" lang="en-US" sz="1000" dirty="0">
              <a:latin typeface="Courier New" panose="02070309020205020404" pitchFamily="49" charset="0"/>
              <a:ea typeface="+mj-ea"/>
              <a:cs typeface="Courier New" panose="02070309020205020404" pitchFamily="49" charset="0"/>
            </a:endParaRPr>
          </a:p>
        </p:txBody>
      </p:sp>
      <p:sp>
        <p:nvSpPr>
          <p:cNvPr id="9" name="Rectangle 8"/>
          <p:cNvSpPr/>
          <p:nvPr/>
        </p:nvSpPr>
        <p:spPr bwMode="auto">
          <a:xfrm>
            <a:off x="457200" y="4612640"/>
            <a:ext cx="8280400" cy="853440"/>
          </a:xfrm>
          <a:prstGeom prst="rect">
            <a:avLst/>
          </a:prstGeom>
          <a:solidFill>
            <a:schemeClr val="bg1">
              <a:lumMod val="7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a:latin typeface="Courier New" panose="02070309020205020404" pitchFamily="49" charset="0"/>
                <a:ea typeface="+mj-ea"/>
                <a:cs typeface="Courier New" panose="02070309020205020404" pitchFamily="49" charset="0"/>
              </a:rPr>
              <a:t>2017-05-25 15:44:30 [</a:t>
            </a:r>
            <a:r>
              <a:rPr lang="en-US" sz="1000" dirty="0" err="1">
                <a:latin typeface="Courier New" panose="02070309020205020404" pitchFamily="49" charset="0"/>
                <a:ea typeface="+mj-ea"/>
                <a:cs typeface="Courier New" panose="02070309020205020404" pitchFamily="49" charset="0"/>
              </a:rPr>
              <a:t>ndbd</a:t>
            </a:r>
            <a:r>
              <a:rPr lang="en-US" sz="1000" dirty="0">
                <a:latin typeface="Courier New" panose="02070309020205020404" pitchFamily="49" charset="0"/>
                <a:ea typeface="+mj-ea"/>
                <a:cs typeface="Courier New" panose="02070309020205020404" pitchFamily="49" charset="0"/>
              </a:rPr>
              <a:t>] INFO     -- Lost arbitrator node 1 - process failure [state=6]</a:t>
            </a:r>
          </a:p>
          <a:p>
            <a:r>
              <a:rPr lang="en-US" sz="1000" dirty="0">
                <a:latin typeface="Courier New" panose="02070309020205020404" pitchFamily="49" charset="0"/>
                <a:ea typeface="+mj-ea"/>
                <a:cs typeface="Courier New" panose="02070309020205020404" pitchFamily="49" charset="0"/>
              </a:rPr>
              <a:t>2017-05-25 16:36:04 [</a:t>
            </a:r>
            <a:r>
              <a:rPr lang="en-US" sz="1000" dirty="0" err="1">
                <a:latin typeface="Courier New" panose="02070309020205020404" pitchFamily="49" charset="0"/>
                <a:ea typeface="+mj-ea"/>
                <a:cs typeface="Courier New" panose="02070309020205020404" pitchFamily="49" charset="0"/>
              </a:rPr>
              <a:t>ndbd</a:t>
            </a:r>
            <a:r>
              <a:rPr lang="en-US" sz="1000" dirty="0">
                <a:latin typeface="Courier New" panose="02070309020205020404" pitchFamily="49" charset="0"/>
                <a:ea typeface="+mj-ea"/>
                <a:cs typeface="Courier New" panose="02070309020205020404" pitchFamily="49" charset="0"/>
              </a:rPr>
              <a:t>] INFO     -- President restarts arbitration thread [state=1</a:t>
            </a:r>
            <a:r>
              <a:rPr lang="en-US" sz="1000" dirty="0" smtClean="0">
                <a:latin typeface="Courier New" panose="02070309020205020404" pitchFamily="49" charset="0"/>
                <a:ea typeface="+mj-ea"/>
                <a:cs typeface="Courier New" panose="02070309020205020404" pitchFamily="49" charset="0"/>
              </a:rPr>
              <a:t>]     </a:t>
            </a:r>
            <a:r>
              <a:rPr lang="en-US" sz="1000" b="1" dirty="0" smtClean="0">
                <a:latin typeface="Courier New" panose="02070309020205020404" pitchFamily="49" charset="0"/>
                <a:cs typeface="Courier New" panose="02070309020205020404" pitchFamily="49" charset="0"/>
              </a:rPr>
              <a:t>&gt;&gt; </a:t>
            </a:r>
            <a:r>
              <a:rPr lang="en-US" sz="1000" b="1" dirty="0">
                <a:latin typeface="Courier New" panose="02070309020205020404" pitchFamily="49" charset="0"/>
                <a:cs typeface="Courier New" panose="02070309020205020404" pitchFamily="49" charset="0"/>
              </a:rPr>
              <a:t>(1)</a:t>
            </a:r>
            <a:endParaRPr lang="en-US" sz="1000" dirty="0">
              <a:latin typeface="Courier New" panose="02070309020205020404" pitchFamily="49" charset="0"/>
              <a:ea typeface="+mj-ea"/>
              <a:cs typeface="Courier New" panose="02070309020205020404" pitchFamily="49" charset="0"/>
            </a:endParaRPr>
          </a:p>
          <a:p>
            <a:r>
              <a:rPr lang="en-US" sz="1000" dirty="0">
                <a:latin typeface="Courier New" panose="02070309020205020404" pitchFamily="49" charset="0"/>
                <a:ea typeface="+mj-ea"/>
                <a:cs typeface="Courier New" panose="02070309020205020404" pitchFamily="49" charset="0"/>
              </a:rPr>
              <a:t>2017-05-25 18:28:35 [</a:t>
            </a:r>
            <a:r>
              <a:rPr lang="en-US" sz="1000" dirty="0" err="1">
                <a:latin typeface="Courier New" panose="02070309020205020404" pitchFamily="49" charset="0"/>
                <a:ea typeface="+mj-ea"/>
                <a:cs typeface="Courier New" panose="02070309020205020404" pitchFamily="49" charset="0"/>
              </a:rPr>
              <a:t>ndbd</a:t>
            </a:r>
            <a:r>
              <a:rPr lang="en-US" sz="1000" dirty="0">
                <a:latin typeface="Courier New" panose="02070309020205020404" pitchFamily="49" charset="0"/>
                <a:ea typeface="+mj-ea"/>
                <a:cs typeface="Courier New" panose="02070309020205020404" pitchFamily="49" charset="0"/>
              </a:rPr>
              <a:t>] INFO     -- Started arbitrator node 2 [ticket=12500002453dc4d1</a:t>
            </a:r>
            <a:r>
              <a:rPr lang="en-US" sz="1000" dirty="0" smtClean="0">
                <a:latin typeface="Courier New" panose="02070309020205020404" pitchFamily="49" charset="0"/>
                <a:ea typeface="+mj-ea"/>
                <a:cs typeface="Courier New" panose="02070309020205020404" pitchFamily="49" charset="0"/>
              </a:rPr>
              <a:t>]</a:t>
            </a:r>
            <a:r>
              <a:rPr lang="en-US" sz="1000" dirty="0">
                <a:latin typeface="Courier New" panose="02070309020205020404" pitchFamily="49" charset="0"/>
                <a:cs typeface="Courier New" panose="02070309020205020404" pitchFamily="49" charset="0"/>
              </a:rPr>
              <a:t> </a:t>
            </a:r>
            <a:r>
              <a:rPr lang="en-US" sz="1000" b="1" dirty="0">
                <a:latin typeface="Courier New" panose="02070309020205020404" pitchFamily="49" charset="0"/>
                <a:cs typeface="Courier New" panose="02070309020205020404" pitchFamily="49" charset="0"/>
              </a:rPr>
              <a:t>&gt;&gt; (1</a:t>
            </a:r>
            <a:r>
              <a:rPr lang="en-US" sz="1000" b="1" dirty="0" smtClean="0">
                <a:latin typeface="Courier New" panose="02070309020205020404" pitchFamily="49" charset="0"/>
                <a:cs typeface="Courier New" panose="02070309020205020404" pitchFamily="49" charset="0"/>
              </a:rPr>
              <a:t>)</a:t>
            </a:r>
            <a:endParaRPr lang="en-US" sz="1000" dirty="0">
              <a:latin typeface="Courier New" panose="02070309020205020404" pitchFamily="49" charset="0"/>
              <a:ea typeface="+mj-ea"/>
              <a:cs typeface="Courier New" panose="02070309020205020404" pitchFamily="49" charset="0"/>
            </a:endParaRPr>
          </a:p>
          <a:p>
            <a:endParaRPr kumimoji="1" lang="en-US" sz="1000" b="1" dirty="0">
              <a:latin typeface="Courier New" panose="02070309020205020404" pitchFamily="49" charset="0"/>
              <a:ea typeface="+mj-ea"/>
              <a:cs typeface="Courier New" panose="02070309020205020404" pitchFamily="49" charset="0"/>
            </a:endParaRPr>
          </a:p>
          <a:p>
            <a:r>
              <a:rPr lang="en-US" sz="1000" b="1" dirty="0" smtClean="0">
                <a:latin typeface="Courier New" panose="02070309020205020404" pitchFamily="49" charset="0"/>
                <a:ea typeface="+mj-ea"/>
                <a:cs typeface="Courier New" panose="02070309020205020404" pitchFamily="49" charset="0"/>
              </a:rPr>
              <a:t>(1) Only logged in president </a:t>
            </a:r>
            <a:r>
              <a:rPr lang="en-US" sz="1000" b="1" dirty="0" err="1" smtClean="0">
                <a:latin typeface="Courier New" panose="02070309020205020404" pitchFamily="49" charset="0"/>
                <a:ea typeface="+mj-ea"/>
                <a:cs typeface="Courier New" panose="02070309020205020404" pitchFamily="49" charset="0"/>
              </a:rPr>
              <a:t>ndb</a:t>
            </a:r>
            <a:r>
              <a:rPr lang="en-US" sz="1000" b="1" dirty="0" smtClean="0">
                <a:latin typeface="Courier New" panose="02070309020205020404" pitchFamily="49" charset="0"/>
                <a:ea typeface="+mj-ea"/>
                <a:cs typeface="Courier New" panose="02070309020205020404" pitchFamily="49" charset="0"/>
              </a:rPr>
              <a:t> node.</a:t>
            </a:r>
            <a:endParaRPr kumimoji="1" lang="en-US" sz="1000" dirty="0">
              <a:latin typeface="Courier New" panose="02070309020205020404" pitchFamily="49" charset="0"/>
              <a:ea typeface="+mj-ea"/>
              <a:cs typeface="Courier New" panose="02070309020205020404" pitchFamily="49" charset="0"/>
            </a:endParaRPr>
          </a:p>
        </p:txBody>
      </p:sp>
    </p:spTree>
    <p:extLst>
      <p:ext uri="{BB962C8B-B14F-4D97-AF65-F5344CB8AC3E}">
        <p14:creationId xmlns:p14="http://schemas.microsoft.com/office/powerpoint/2010/main" val="38084582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MySQL Cluster: Failure Detection</a:t>
            </a:r>
            <a:endParaRPr kumimoji="1" lang="ja-JP" altLang="en-US" dirty="0"/>
          </a:p>
        </p:txBody>
      </p:sp>
      <p:sp>
        <p:nvSpPr>
          <p:cNvPr id="3" name="コンテンツ プレースホルダー 2"/>
          <p:cNvSpPr>
            <a:spLocks noGrp="1"/>
          </p:cNvSpPr>
          <p:nvPr>
            <p:ph sz="quarter" idx="10"/>
          </p:nvPr>
        </p:nvSpPr>
        <p:spPr/>
        <p:txBody>
          <a:bodyPr>
            <a:noAutofit/>
          </a:bodyPr>
          <a:lstStyle/>
          <a:p>
            <a:pPr lvl="2"/>
            <a:r>
              <a:rPr lang="en-US" sz="1000" dirty="0"/>
              <a:t>In </a:t>
            </a:r>
            <a:r>
              <a:rPr lang="en-US" sz="1000" dirty="0" err="1"/>
              <a:t>mgm</a:t>
            </a:r>
            <a:r>
              <a:rPr lang="en-US" sz="1000" dirty="0"/>
              <a:t> node (2), that has network connection to other nodes in the cluster, the following is logged:</a:t>
            </a:r>
            <a:endParaRPr lang="en-US" sz="1000" dirty="0" smtClean="0"/>
          </a:p>
          <a:p>
            <a:pPr lvl="1"/>
            <a:endParaRPr lang="en-US" sz="1200" dirty="0"/>
          </a:p>
        </p:txBody>
      </p:sp>
      <p:sp>
        <p:nvSpPr>
          <p:cNvPr id="6" name="Rectangle 5"/>
          <p:cNvSpPr/>
          <p:nvPr/>
        </p:nvSpPr>
        <p:spPr bwMode="auto">
          <a:xfrm>
            <a:off x="457200" y="1197292"/>
            <a:ext cx="8280400" cy="4258628"/>
          </a:xfrm>
          <a:prstGeom prst="rect">
            <a:avLst/>
          </a:prstGeom>
          <a:solidFill>
            <a:schemeClr val="bg1">
              <a:lumMod val="7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a:latin typeface="Courier New" panose="02070309020205020404" pitchFamily="49" charset="0"/>
                <a:ea typeface="+mj-ea"/>
                <a:cs typeface="Courier New" panose="02070309020205020404" pitchFamily="49" charset="0"/>
              </a:rPr>
              <a:t>2017-06-27 22:08:54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INFO     -- Node 11: Started arbitrator node 1 [ticket=7e61000149f03768]</a:t>
            </a:r>
          </a:p>
          <a:p>
            <a:r>
              <a:rPr lang="en-US" sz="1000" dirty="0">
                <a:latin typeface="Courier New" panose="02070309020205020404" pitchFamily="49" charset="0"/>
                <a:ea typeface="+mj-ea"/>
                <a:cs typeface="Courier New" panose="02070309020205020404" pitchFamily="49" charset="0"/>
              </a:rPr>
              <a:t>2017-06-27 22:08:54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INFO     -- Node 12: Node 51: API mysql-5.7.18 ndb-7.5.6</a:t>
            </a:r>
          </a:p>
          <a:p>
            <a:r>
              <a:rPr lang="en-US" sz="1000" dirty="0">
                <a:latin typeface="Courier New" panose="02070309020205020404" pitchFamily="49" charset="0"/>
                <a:ea typeface="+mj-ea"/>
                <a:cs typeface="Courier New" panose="02070309020205020404" pitchFamily="49" charset="0"/>
              </a:rPr>
              <a:t>2017-06-27 22:08:54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INFO     -- Node 11: Node 51 Connected</a:t>
            </a:r>
          </a:p>
          <a:p>
            <a:r>
              <a:rPr lang="en-US" sz="1000" dirty="0">
                <a:latin typeface="Courier New" panose="02070309020205020404" pitchFamily="49" charset="0"/>
                <a:ea typeface="+mj-ea"/>
                <a:cs typeface="Courier New" panose="02070309020205020404" pitchFamily="49" charset="0"/>
              </a:rPr>
              <a:t>2017-06-27 22:08:54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INFO     -- Node 11: Node 51: API mysql-5.7.18 ndb-7.5.6</a:t>
            </a:r>
          </a:p>
          <a:p>
            <a:r>
              <a:rPr lang="en-US" sz="1000" dirty="0">
                <a:latin typeface="Courier New" panose="02070309020205020404" pitchFamily="49" charset="0"/>
                <a:ea typeface="+mj-ea"/>
                <a:cs typeface="Courier New" panose="02070309020205020404" pitchFamily="49" charset="0"/>
              </a:rPr>
              <a:t>2017-06-27 22:08:54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INFO     -- Node 13: Node 51 Connected</a:t>
            </a:r>
          </a:p>
          <a:p>
            <a:r>
              <a:rPr lang="en-US" sz="1000" dirty="0">
                <a:latin typeface="Courier New" panose="02070309020205020404" pitchFamily="49" charset="0"/>
                <a:ea typeface="+mj-ea"/>
                <a:cs typeface="Courier New" panose="02070309020205020404" pitchFamily="49" charset="0"/>
              </a:rPr>
              <a:t>2017-06-27 22:08:54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INFO     -- Node 13: Node 51: API mysql-5.7.18 ndb-7.5.6</a:t>
            </a:r>
          </a:p>
          <a:p>
            <a:r>
              <a:rPr lang="en-US" sz="1000" dirty="0">
                <a:latin typeface="Courier New" panose="02070309020205020404" pitchFamily="49" charset="0"/>
                <a:ea typeface="+mj-ea"/>
                <a:cs typeface="Courier New" panose="02070309020205020404" pitchFamily="49" charset="0"/>
              </a:rPr>
              <a:t>2017-06-27 22:08:54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INFO     -- Node 14: Node 51 Connected</a:t>
            </a:r>
          </a:p>
          <a:p>
            <a:r>
              <a:rPr lang="en-US" sz="1000" dirty="0">
                <a:latin typeface="Courier New" panose="02070309020205020404" pitchFamily="49" charset="0"/>
                <a:ea typeface="+mj-ea"/>
                <a:cs typeface="Courier New" panose="02070309020205020404" pitchFamily="49" charset="0"/>
              </a:rPr>
              <a:t>2017-06-27 22:08:54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INFO     -- Node 14: Node 51: API mysql-5.7.18 ndb-7.5.6</a:t>
            </a:r>
          </a:p>
          <a:p>
            <a:r>
              <a:rPr lang="en-US" sz="1000" dirty="0">
                <a:latin typeface="Courier New" panose="02070309020205020404" pitchFamily="49" charset="0"/>
                <a:ea typeface="+mj-ea"/>
                <a:cs typeface="Courier New" panose="02070309020205020404" pitchFamily="49" charset="0"/>
              </a:rPr>
              <a:t>2017-06-27 22:11:02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ALERT    -- Node 11: Node 1 Disconnected</a:t>
            </a:r>
          </a:p>
          <a:p>
            <a:r>
              <a:rPr lang="en-US" sz="1000" dirty="0">
                <a:latin typeface="Courier New" panose="02070309020205020404" pitchFamily="49" charset="0"/>
                <a:ea typeface="+mj-ea"/>
                <a:cs typeface="Courier New" panose="02070309020205020404" pitchFamily="49" charset="0"/>
              </a:rPr>
              <a:t>2017-06-27 22:11:02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INFO     -- Node 11: Communication to Node 1 closed</a:t>
            </a:r>
          </a:p>
          <a:p>
            <a:r>
              <a:rPr lang="en-US" sz="1000" dirty="0">
                <a:latin typeface="Courier New" panose="02070309020205020404" pitchFamily="49" charset="0"/>
                <a:ea typeface="+mj-ea"/>
                <a:cs typeface="Courier New" panose="02070309020205020404" pitchFamily="49" charset="0"/>
              </a:rPr>
              <a:t>2017-06-27 22:11:02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INFO     -- Node 11: Lost arbitrator node 1 - process failure [state=6]</a:t>
            </a:r>
          </a:p>
          <a:p>
            <a:r>
              <a:rPr lang="en-US" sz="1000" dirty="0">
                <a:latin typeface="Courier New" panose="02070309020205020404" pitchFamily="49" charset="0"/>
                <a:ea typeface="+mj-ea"/>
                <a:cs typeface="Courier New" panose="02070309020205020404" pitchFamily="49" charset="0"/>
              </a:rPr>
              <a:t>2017-06-27 22:11:02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INFO     -- Node 11: President restarts arbitration thread [state=1]</a:t>
            </a:r>
          </a:p>
          <a:p>
            <a:r>
              <a:rPr lang="en-US" sz="1000" dirty="0">
                <a:latin typeface="Courier New" panose="02070309020205020404" pitchFamily="49" charset="0"/>
                <a:ea typeface="+mj-ea"/>
                <a:cs typeface="Courier New" panose="02070309020205020404" pitchFamily="49" charset="0"/>
              </a:rPr>
              <a:t>2017-06-27 22:11:02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INFO     -- Node 12: Communication to Node 1 closed</a:t>
            </a:r>
          </a:p>
          <a:p>
            <a:r>
              <a:rPr lang="en-US" sz="1000" dirty="0">
                <a:latin typeface="Courier New" panose="02070309020205020404" pitchFamily="49" charset="0"/>
                <a:ea typeface="+mj-ea"/>
                <a:cs typeface="Courier New" panose="02070309020205020404" pitchFamily="49" charset="0"/>
              </a:rPr>
              <a:t>2017-06-27 22:11:02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INFO     -- Node 13: Communication to Node 1 </a:t>
            </a:r>
            <a:r>
              <a:rPr lang="en-US" sz="1000" dirty="0" smtClean="0">
                <a:latin typeface="Courier New" panose="02070309020205020404" pitchFamily="49" charset="0"/>
                <a:ea typeface="+mj-ea"/>
                <a:cs typeface="Courier New" panose="02070309020205020404" pitchFamily="49" charset="0"/>
              </a:rPr>
              <a:t>closed</a:t>
            </a:r>
          </a:p>
          <a:p>
            <a:r>
              <a:rPr lang="en-US" sz="1000" dirty="0" smtClean="0">
                <a:latin typeface="Courier New" panose="02070309020205020404" pitchFamily="49" charset="0"/>
                <a:cs typeface="Courier New" panose="02070309020205020404" pitchFamily="49" charset="0"/>
              </a:rPr>
              <a:t>2017-06-27 </a:t>
            </a:r>
            <a:r>
              <a:rPr lang="en-US" sz="1000" dirty="0">
                <a:latin typeface="Courier New" panose="02070309020205020404" pitchFamily="49" charset="0"/>
                <a:cs typeface="Courier New" panose="02070309020205020404" pitchFamily="49" charset="0"/>
              </a:rPr>
              <a:t>22:11:02 [</a:t>
            </a:r>
            <a:r>
              <a:rPr lang="en-US" sz="1000" dirty="0" err="1">
                <a:latin typeface="Courier New" panose="02070309020205020404" pitchFamily="49" charset="0"/>
                <a:cs typeface="Courier New" panose="02070309020205020404" pitchFamily="49" charset="0"/>
              </a:rPr>
              <a:t>MgmtSrvr</a:t>
            </a:r>
            <a:r>
              <a:rPr lang="en-US" sz="1000" dirty="0">
                <a:latin typeface="Courier New" panose="02070309020205020404" pitchFamily="49" charset="0"/>
                <a:cs typeface="Courier New" panose="02070309020205020404" pitchFamily="49" charset="0"/>
              </a:rPr>
              <a:t>] ALERT    -- Node 13: Node 1 Disconnected</a:t>
            </a:r>
          </a:p>
          <a:p>
            <a:r>
              <a:rPr lang="en-US" sz="1000" dirty="0">
                <a:latin typeface="Courier New" panose="02070309020205020404" pitchFamily="49" charset="0"/>
                <a:cs typeface="Courier New" panose="02070309020205020404" pitchFamily="49" charset="0"/>
              </a:rPr>
              <a:t>2017-06-27 22:11:02 [</a:t>
            </a:r>
            <a:r>
              <a:rPr lang="en-US" sz="1000" dirty="0" err="1">
                <a:latin typeface="Courier New" panose="02070309020205020404" pitchFamily="49" charset="0"/>
                <a:cs typeface="Courier New" panose="02070309020205020404" pitchFamily="49" charset="0"/>
              </a:rPr>
              <a:t>MgmtSrvr</a:t>
            </a:r>
            <a:r>
              <a:rPr lang="en-US" sz="1000" dirty="0">
                <a:latin typeface="Courier New" panose="02070309020205020404" pitchFamily="49" charset="0"/>
                <a:cs typeface="Courier New" panose="02070309020205020404" pitchFamily="49" charset="0"/>
              </a:rPr>
              <a:t>] INFO     -- Node 14: Communication to Node 1 closed</a:t>
            </a:r>
          </a:p>
          <a:p>
            <a:r>
              <a:rPr lang="en-US" sz="1000" dirty="0">
                <a:latin typeface="Courier New" panose="02070309020205020404" pitchFamily="49" charset="0"/>
                <a:cs typeface="Courier New" panose="02070309020205020404" pitchFamily="49" charset="0"/>
              </a:rPr>
              <a:t>2017-06-27 22:11:02 [</a:t>
            </a:r>
            <a:r>
              <a:rPr lang="en-US" sz="1000" dirty="0" err="1">
                <a:latin typeface="Courier New" panose="02070309020205020404" pitchFamily="49" charset="0"/>
                <a:cs typeface="Courier New" panose="02070309020205020404" pitchFamily="49" charset="0"/>
              </a:rPr>
              <a:t>MgmtSrvr</a:t>
            </a:r>
            <a:r>
              <a:rPr lang="en-US" sz="1000" dirty="0">
                <a:latin typeface="Courier New" panose="02070309020205020404" pitchFamily="49" charset="0"/>
                <a:cs typeface="Courier New" panose="02070309020205020404" pitchFamily="49" charset="0"/>
              </a:rPr>
              <a:t>] ALERT    -- Node 14: Node 1 Disconnected</a:t>
            </a:r>
          </a:p>
          <a:p>
            <a:r>
              <a:rPr lang="en-US" sz="1000" dirty="0">
                <a:latin typeface="Courier New" panose="02070309020205020404" pitchFamily="49" charset="0"/>
                <a:cs typeface="Courier New" panose="02070309020205020404" pitchFamily="49" charset="0"/>
              </a:rPr>
              <a:t>2017-06-27 22:11:02 [</a:t>
            </a:r>
            <a:r>
              <a:rPr lang="en-US" sz="1000" dirty="0" err="1">
                <a:latin typeface="Courier New" panose="02070309020205020404" pitchFamily="49" charset="0"/>
                <a:cs typeface="Courier New" panose="02070309020205020404" pitchFamily="49" charset="0"/>
              </a:rPr>
              <a:t>MgmtSrvr</a:t>
            </a:r>
            <a:r>
              <a:rPr lang="en-US" sz="1000" dirty="0">
                <a:latin typeface="Courier New" panose="02070309020205020404" pitchFamily="49" charset="0"/>
                <a:cs typeface="Courier New" panose="02070309020205020404" pitchFamily="49" charset="0"/>
              </a:rPr>
              <a:t>] ALERT    -- Node 12: Node 1 Disconnected</a:t>
            </a:r>
          </a:p>
          <a:p>
            <a:r>
              <a:rPr lang="en-US" sz="1000" dirty="0">
                <a:latin typeface="Courier New" panose="02070309020205020404" pitchFamily="49" charset="0"/>
                <a:cs typeface="Courier New" panose="02070309020205020404" pitchFamily="49" charset="0"/>
              </a:rPr>
              <a:t>2017-06-27 22:11:02 [</a:t>
            </a:r>
            <a:r>
              <a:rPr lang="en-US" sz="1000" dirty="0" err="1">
                <a:latin typeface="Courier New" panose="02070309020205020404" pitchFamily="49" charset="0"/>
                <a:cs typeface="Courier New" panose="02070309020205020404" pitchFamily="49" charset="0"/>
              </a:rPr>
              <a:t>MgmtSrvr</a:t>
            </a:r>
            <a:r>
              <a:rPr lang="en-US" sz="1000" dirty="0">
                <a:latin typeface="Courier New" panose="02070309020205020404" pitchFamily="49" charset="0"/>
                <a:cs typeface="Courier New" panose="02070309020205020404" pitchFamily="49" charset="0"/>
              </a:rPr>
              <a:t>] ALERT    -- Node 2: Node 1 Disconnected</a:t>
            </a:r>
          </a:p>
          <a:p>
            <a:r>
              <a:rPr lang="en-US" sz="1000" dirty="0">
                <a:latin typeface="Courier New" panose="02070309020205020404" pitchFamily="49" charset="0"/>
                <a:cs typeface="Courier New" panose="02070309020205020404" pitchFamily="49" charset="0"/>
              </a:rPr>
              <a:t>2017-06-27 22:11:02 [</a:t>
            </a:r>
            <a:r>
              <a:rPr lang="en-US" sz="1000" dirty="0" err="1">
                <a:latin typeface="Courier New" panose="02070309020205020404" pitchFamily="49" charset="0"/>
                <a:cs typeface="Courier New" panose="02070309020205020404" pitchFamily="49" charset="0"/>
              </a:rPr>
              <a:t>MgmtSrvr</a:t>
            </a:r>
            <a:r>
              <a:rPr lang="en-US" sz="1000" dirty="0">
                <a:latin typeface="Courier New" panose="02070309020205020404" pitchFamily="49" charset="0"/>
                <a:cs typeface="Courier New" panose="02070309020205020404" pitchFamily="49" charset="0"/>
              </a:rPr>
              <a:t>] INFO     -- Node 12: Communication to Node 1 opened</a:t>
            </a:r>
          </a:p>
          <a:p>
            <a:r>
              <a:rPr lang="en-US" sz="1000" dirty="0">
                <a:latin typeface="Courier New" panose="02070309020205020404" pitchFamily="49" charset="0"/>
                <a:cs typeface="Courier New" panose="02070309020205020404" pitchFamily="49" charset="0"/>
              </a:rPr>
              <a:t>2017-06-27 22:11:02 [</a:t>
            </a:r>
            <a:r>
              <a:rPr lang="en-US" sz="1000" dirty="0" err="1">
                <a:latin typeface="Courier New" panose="02070309020205020404" pitchFamily="49" charset="0"/>
                <a:cs typeface="Courier New" panose="02070309020205020404" pitchFamily="49" charset="0"/>
              </a:rPr>
              <a:t>MgmtSrvr</a:t>
            </a:r>
            <a:r>
              <a:rPr lang="en-US" sz="1000" dirty="0">
                <a:latin typeface="Courier New" panose="02070309020205020404" pitchFamily="49" charset="0"/>
                <a:cs typeface="Courier New" panose="02070309020205020404" pitchFamily="49" charset="0"/>
              </a:rPr>
              <a:t>] INFO     -- Node 13: Communication to Node 1 opened</a:t>
            </a:r>
          </a:p>
          <a:p>
            <a:r>
              <a:rPr lang="en-US" sz="1000" dirty="0">
                <a:latin typeface="Courier New" panose="02070309020205020404" pitchFamily="49" charset="0"/>
                <a:cs typeface="Courier New" panose="02070309020205020404" pitchFamily="49" charset="0"/>
              </a:rPr>
              <a:t>2017-06-27 22:11:02 [</a:t>
            </a:r>
            <a:r>
              <a:rPr lang="en-US" sz="1000" dirty="0" err="1">
                <a:latin typeface="Courier New" panose="02070309020205020404" pitchFamily="49" charset="0"/>
                <a:cs typeface="Courier New" panose="02070309020205020404" pitchFamily="49" charset="0"/>
              </a:rPr>
              <a:t>MgmtSrvr</a:t>
            </a:r>
            <a:r>
              <a:rPr lang="en-US" sz="1000" dirty="0">
                <a:latin typeface="Courier New" panose="02070309020205020404" pitchFamily="49" charset="0"/>
                <a:cs typeface="Courier New" panose="02070309020205020404" pitchFamily="49" charset="0"/>
              </a:rPr>
              <a:t>] INFO     -- Node 11: Communication to Node 1 opened</a:t>
            </a:r>
          </a:p>
          <a:p>
            <a:r>
              <a:rPr lang="en-US" sz="1000" dirty="0">
                <a:latin typeface="Courier New" panose="02070309020205020404" pitchFamily="49" charset="0"/>
                <a:cs typeface="Courier New" panose="02070309020205020404" pitchFamily="49" charset="0"/>
              </a:rPr>
              <a:t>2017-06-27 22:11:02 [</a:t>
            </a:r>
            <a:r>
              <a:rPr lang="en-US" sz="1000" dirty="0" err="1">
                <a:latin typeface="Courier New" panose="02070309020205020404" pitchFamily="49" charset="0"/>
                <a:cs typeface="Courier New" panose="02070309020205020404" pitchFamily="49" charset="0"/>
              </a:rPr>
              <a:t>MgmtSrvr</a:t>
            </a:r>
            <a:r>
              <a:rPr lang="en-US" sz="1000" dirty="0">
                <a:latin typeface="Courier New" panose="02070309020205020404" pitchFamily="49" charset="0"/>
                <a:cs typeface="Courier New" panose="02070309020205020404" pitchFamily="49" charset="0"/>
              </a:rPr>
              <a:t>] INFO     -- Node 12: Prepare arbitrator node 2 [ticket=7e61000249f22df6]</a:t>
            </a:r>
          </a:p>
          <a:p>
            <a:r>
              <a:rPr lang="en-US" sz="1000" dirty="0">
                <a:latin typeface="Courier New" panose="02070309020205020404" pitchFamily="49" charset="0"/>
                <a:cs typeface="Courier New" panose="02070309020205020404" pitchFamily="49" charset="0"/>
              </a:rPr>
              <a:t>2017-06-27 22:11:02 [</a:t>
            </a:r>
            <a:r>
              <a:rPr lang="en-US" sz="1000" dirty="0" err="1">
                <a:latin typeface="Courier New" panose="02070309020205020404" pitchFamily="49" charset="0"/>
                <a:cs typeface="Courier New" panose="02070309020205020404" pitchFamily="49" charset="0"/>
              </a:rPr>
              <a:t>MgmtSrvr</a:t>
            </a:r>
            <a:r>
              <a:rPr lang="en-US" sz="1000" dirty="0">
                <a:latin typeface="Courier New" panose="02070309020205020404" pitchFamily="49" charset="0"/>
                <a:cs typeface="Courier New" panose="02070309020205020404" pitchFamily="49" charset="0"/>
              </a:rPr>
              <a:t>] INFO     -- Node 13: Prepare arbitrator node 2 [ticket=7e61000249f22df6]</a:t>
            </a:r>
          </a:p>
          <a:p>
            <a:r>
              <a:rPr lang="en-US" sz="1000" dirty="0">
                <a:latin typeface="Courier New" panose="02070309020205020404" pitchFamily="49" charset="0"/>
                <a:cs typeface="Courier New" panose="02070309020205020404" pitchFamily="49" charset="0"/>
              </a:rPr>
              <a:t>2017-06-27 22:11:02 [</a:t>
            </a:r>
            <a:r>
              <a:rPr lang="en-US" sz="1000" dirty="0" err="1">
                <a:latin typeface="Courier New" panose="02070309020205020404" pitchFamily="49" charset="0"/>
                <a:cs typeface="Courier New" panose="02070309020205020404" pitchFamily="49" charset="0"/>
              </a:rPr>
              <a:t>MgmtSrvr</a:t>
            </a:r>
            <a:r>
              <a:rPr lang="en-US" sz="1000" dirty="0">
                <a:latin typeface="Courier New" panose="02070309020205020404" pitchFamily="49" charset="0"/>
                <a:cs typeface="Courier New" panose="02070309020205020404" pitchFamily="49" charset="0"/>
              </a:rPr>
              <a:t>] INFO     -- Node 14: Prepare arbitrator node 2 [ticket=7e61000249f22df6]</a:t>
            </a:r>
          </a:p>
          <a:p>
            <a:r>
              <a:rPr lang="en-US" sz="1000" dirty="0">
                <a:latin typeface="Courier New" panose="02070309020205020404" pitchFamily="49" charset="0"/>
                <a:cs typeface="Courier New" panose="02070309020205020404" pitchFamily="49" charset="0"/>
              </a:rPr>
              <a:t>2017-06-27 22:11:03 [</a:t>
            </a:r>
            <a:r>
              <a:rPr lang="en-US" sz="1000" dirty="0" err="1">
                <a:latin typeface="Courier New" panose="02070309020205020404" pitchFamily="49" charset="0"/>
                <a:cs typeface="Courier New" panose="02070309020205020404" pitchFamily="49" charset="0"/>
              </a:rPr>
              <a:t>MgmtSrvr</a:t>
            </a:r>
            <a:r>
              <a:rPr lang="en-US" sz="1000" dirty="0">
                <a:latin typeface="Courier New" panose="02070309020205020404" pitchFamily="49" charset="0"/>
                <a:cs typeface="Courier New" panose="02070309020205020404" pitchFamily="49" charset="0"/>
              </a:rPr>
              <a:t>] INFO     -- Node 14: Communication to Node 1 opened</a:t>
            </a:r>
          </a:p>
          <a:p>
            <a:r>
              <a:rPr lang="en-US" sz="1000" dirty="0">
                <a:latin typeface="Courier New" panose="02070309020205020404" pitchFamily="49" charset="0"/>
                <a:cs typeface="Courier New" panose="02070309020205020404" pitchFamily="49" charset="0"/>
              </a:rPr>
              <a:t>2017-06-27 22:11:03 [</a:t>
            </a:r>
            <a:r>
              <a:rPr lang="en-US" sz="1000" dirty="0" err="1">
                <a:latin typeface="Courier New" panose="02070309020205020404" pitchFamily="49" charset="0"/>
                <a:cs typeface="Courier New" panose="02070309020205020404" pitchFamily="49" charset="0"/>
              </a:rPr>
              <a:t>MgmtSrvr</a:t>
            </a:r>
            <a:r>
              <a:rPr lang="en-US" sz="1000" dirty="0">
                <a:latin typeface="Courier New" panose="02070309020205020404" pitchFamily="49" charset="0"/>
                <a:cs typeface="Courier New" panose="02070309020205020404" pitchFamily="49" charset="0"/>
              </a:rPr>
              <a:t>] INFO     -- Node 11: Started arbitrator node 2 [ticket=7e61000249f22df6]</a:t>
            </a:r>
          </a:p>
        </p:txBody>
      </p:sp>
    </p:spTree>
    <p:extLst>
      <p:ext uri="{BB962C8B-B14F-4D97-AF65-F5344CB8AC3E}">
        <p14:creationId xmlns:p14="http://schemas.microsoft.com/office/powerpoint/2010/main" val="31468473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MySQL Cluster: Failure Detection</a:t>
            </a:r>
            <a:endParaRPr kumimoji="1" lang="ja-JP" altLang="en-US" dirty="0"/>
          </a:p>
        </p:txBody>
      </p:sp>
      <p:sp>
        <p:nvSpPr>
          <p:cNvPr id="3" name="コンテンツ プレースホルダー 2"/>
          <p:cNvSpPr>
            <a:spLocks noGrp="1"/>
          </p:cNvSpPr>
          <p:nvPr>
            <p:ph sz="quarter" idx="10"/>
          </p:nvPr>
        </p:nvSpPr>
        <p:spPr/>
        <p:txBody>
          <a:bodyPr>
            <a:noAutofit/>
          </a:bodyPr>
          <a:lstStyle/>
          <a:p>
            <a:pPr lvl="1"/>
            <a:r>
              <a:rPr lang="en-US" sz="1200" dirty="0" smtClean="0"/>
              <a:t>Checking the </a:t>
            </a:r>
            <a:r>
              <a:rPr lang="en-US" sz="1200" i="1" dirty="0" err="1" smtClean="0"/>
              <a:t>ndbinfo</a:t>
            </a:r>
            <a:r>
              <a:rPr lang="en-US" sz="1200" dirty="0" smtClean="0"/>
              <a:t> database for Management Node crash</a:t>
            </a:r>
          </a:p>
          <a:p>
            <a:pPr lvl="2"/>
            <a:r>
              <a:rPr lang="en-US" sz="1000" dirty="0" smtClean="0"/>
              <a:t>If the management node is the arbitrator (which is, by default), then validity of the arbitrator can be checked in the </a:t>
            </a:r>
            <a:r>
              <a:rPr lang="en-US" sz="1000" i="1" dirty="0" err="1" smtClean="0"/>
              <a:t>arbitrator_validity_detail</a:t>
            </a:r>
            <a:r>
              <a:rPr lang="en-US" sz="1000" i="1" dirty="0" smtClean="0"/>
              <a:t> </a:t>
            </a:r>
            <a:r>
              <a:rPr lang="en-US" sz="1000" dirty="0" smtClean="0"/>
              <a:t>and</a:t>
            </a:r>
            <a:r>
              <a:rPr lang="en-US" sz="1000" i="1" dirty="0" smtClean="0"/>
              <a:t> </a:t>
            </a:r>
            <a:r>
              <a:rPr lang="en-US" sz="1000" i="1" dirty="0" err="1" smtClean="0"/>
              <a:t>arbitrator_validity_summary</a:t>
            </a:r>
            <a:r>
              <a:rPr lang="en-US" sz="1000" i="1" dirty="0" smtClean="0"/>
              <a:t> </a:t>
            </a:r>
            <a:r>
              <a:rPr lang="en-US" sz="1000" dirty="0" smtClean="0"/>
              <a:t>tables in the </a:t>
            </a:r>
            <a:r>
              <a:rPr lang="en-US" sz="1000" i="1" dirty="0" err="1" smtClean="0"/>
              <a:t>ndbinfo</a:t>
            </a:r>
            <a:r>
              <a:rPr lang="en-US" sz="1000" dirty="0" smtClean="0"/>
              <a:t> database.</a:t>
            </a:r>
          </a:p>
          <a:p>
            <a:pPr lvl="1"/>
            <a:endParaRPr lang="en-US" sz="1200" dirty="0"/>
          </a:p>
          <a:p>
            <a:pPr lvl="1"/>
            <a:endParaRPr lang="en-US" sz="1200" dirty="0" smtClean="0"/>
          </a:p>
          <a:p>
            <a:pPr lvl="1"/>
            <a:endParaRPr lang="en-US" sz="1200" dirty="0"/>
          </a:p>
        </p:txBody>
      </p:sp>
      <p:sp>
        <p:nvSpPr>
          <p:cNvPr id="4" name="Rectangle 3"/>
          <p:cNvSpPr/>
          <p:nvPr/>
        </p:nvSpPr>
        <p:spPr bwMode="auto">
          <a:xfrm>
            <a:off x="457200" y="1757680"/>
            <a:ext cx="8280400" cy="1676400"/>
          </a:xfrm>
          <a:prstGeom prst="rect">
            <a:avLst/>
          </a:prstGeom>
          <a:solidFill>
            <a:schemeClr val="bg1">
              <a:lumMod val="7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err="1">
                <a:latin typeface="Courier New" panose="02070309020205020404" pitchFamily="49" charset="0"/>
                <a:ea typeface="+mj-ea"/>
                <a:cs typeface="Courier New" panose="02070309020205020404" pitchFamily="49" charset="0"/>
              </a:rPr>
              <a:t>mysql</a:t>
            </a:r>
            <a:r>
              <a:rPr lang="en-US" sz="1000" dirty="0">
                <a:latin typeface="Courier New" panose="02070309020205020404" pitchFamily="49" charset="0"/>
                <a:ea typeface="+mj-ea"/>
                <a:cs typeface="Courier New" panose="02070309020205020404" pitchFamily="49" charset="0"/>
              </a:rPr>
              <a:t>&gt; </a:t>
            </a:r>
            <a:r>
              <a:rPr lang="en-US" sz="1000" b="1" dirty="0">
                <a:latin typeface="Courier New" panose="02070309020205020404" pitchFamily="49" charset="0"/>
                <a:ea typeface="+mj-ea"/>
                <a:cs typeface="Courier New" panose="02070309020205020404" pitchFamily="49" charset="0"/>
              </a:rPr>
              <a:t>select * from </a:t>
            </a:r>
            <a:r>
              <a:rPr lang="en-US" sz="1000" b="1" dirty="0" err="1">
                <a:latin typeface="Courier New" panose="02070309020205020404" pitchFamily="49" charset="0"/>
                <a:ea typeface="+mj-ea"/>
                <a:cs typeface="Courier New" panose="02070309020205020404" pitchFamily="49" charset="0"/>
              </a:rPr>
              <a:t>arbitrator_validity_detail</a:t>
            </a:r>
            <a:r>
              <a:rPr lang="en-US" sz="1000" b="1" dirty="0">
                <a:latin typeface="Courier New" panose="02070309020205020404" pitchFamily="49" charset="0"/>
                <a:ea typeface="+mj-ea"/>
                <a:cs typeface="Courier New" panose="02070309020205020404" pitchFamily="49" charset="0"/>
              </a:rPr>
              <a:t>;</a:t>
            </a:r>
          </a:p>
          <a:p>
            <a:r>
              <a:rPr lang="en-US" sz="1000" dirty="0">
                <a:latin typeface="Courier New" panose="02070309020205020404" pitchFamily="49" charset="0"/>
                <a:ea typeface="+mj-ea"/>
                <a:cs typeface="Courier New" panose="02070309020205020404" pitchFamily="49" charset="0"/>
              </a:rPr>
              <a:t>+---------+------------+------------------+---------------+-----------+</a:t>
            </a:r>
          </a:p>
          <a:p>
            <a:r>
              <a:rPr lang="en-US" sz="1000" dirty="0">
                <a:latin typeface="Courier New" panose="02070309020205020404" pitchFamily="49" charset="0"/>
                <a:ea typeface="+mj-ea"/>
                <a:cs typeface="Courier New" panose="02070309020205020404" pitchFamily="49" charset="0"/>
              </a:rPr>
              <a:t>| </a:t>
            </a:r>
            <a:r>
              <a:rPr lang="en-US" sz="1000" dirty="0" err="1">
                <a:latin typeface="Courier New" panose="02070309020205020404" pitchFamily="49" charset="0"/>
                <a:ea typeface="+mj-ea"/>
                <a:cs typeface="Courier New" panose="02070309020205020404" pitchFamily="49" charset="0"/>
              </a:rPr>
              <a:t>node_id</a:t>
            </a:r>
            <a:r>
              <a:rPr lang="en-US" sz="1000" dirty="0">
                <a:latin typeface="Courier New" panose="02070309020205020404" pitchFamily="49" charset="0"/>
                <a:ea typeface="+mj-ea"/>
                <a:cs typeface="Courier New" panose="02070309020205020404" pitchFamily="49" charset="0"/>
              </a:rPr>
              <a:t> | arbitrator | </a:t>
            </a:r>
            <a:r>
              <a:rPr lang="en-US" sz="1000" dirty="0" err="1">
                <a:latin typeface="Courier New" panose="02070309020205020404" pitchFamily="49" charset="0"/>
                <a:ea typeface="+mj-ea"/>
                <a:cs typeface="Courier New" panose="02070309020205020404" pitchFamily="49" charset="0"/>
              </a:rPr>
              <a:t>arb_ticket</a:t>
            </a:r>
            <a:r>
              <a:rPr lang="en-US" sz="1000" dirty="0">
                <a:latin typeface="Courier New" panose="02070309020205020404" pitchFamily="49" charset="0"/>
                <a:ea typeface="+mj-ea"/>
                <a:cs typeface="Courier New" panose="02070309020205020404" pitchFamily="49" charset="0"/>
              </a:rPr>
              <a:t>       | </a:t>
            </a:r>
            <a:r>
              <a:rPr lang="en-US" sz="1000" dirty="0" err="1">
                <a:latin typeface="Courier New" panose="02070309020205020404" pitchFamily="49" charset="0"/>
                <a:ea typeface="+mj-ea"/>
                <a:cs typeface="Courier New" panose="02070309020205020404" pitchFamily="49" charset="0"/>
              </a:rPr>
              <a:t>arb_connected</a:t>
            </a:r>
            <a:r>
              <a:rPr lang="en-US" sz="1000" dirty="0">
                <a:latin typeface="Courier New" panose="02070309020205020404" pitchFamily="49" charset="0"/>
                <a:ea typeface="+mj-ea"/>
                <a:cs typeface="Courier New" panose="02070309020205020404" pitchFamily="49" charset="0"/>
              </a:rPr>
              <a:t> | </a:t>
            </a:r>
            <a:r>
              <a:rPr lang="en-US" sz="1000" dirty="0" err="1">
                <a:latin typeface="Courier New" panose="02070309020205020404" pitchFamily="49" charset="0"/>
                <a:ea typeface="+mj-ea"/>
                <a:cs typeface="Courier New" panose="02070309020205020404" pitchFamily="49" charset="0"/>
              </a:rPr>
              <a:t>arb_state</a:t>
            </a:r>
            <a:r>
              <a:rPr lang="en-US" sz="1000" dirty="0">
                <a:latin typeface="Courier New" panose="02070309020205020404" pitchFamily="49" charset="0"/>
                <a:ea typeface="+mj-ea"/>
                <a:cs typeface="Courier New" panose="02070309020205020404" pitchFamily="49" charset="0"/>
              </a:rPr>
              <a:t> |</a:t>
            </a:r>
          </a:p>
          <a:p>
            <a:r>
              <a:rPr lang="en-US" sz="1000" dirty="0">
                <a:latin typeface="Courier New" panose="02070309020205020404" pitchFamily="49" charset="0"/>
                <a:ea typeface="+mj-ea"/>
                <a:cs typeface="Courier New" panose="02070309020205020404" pitchFamily="49" charset="0"/>
              </a:rPr>
              <a:t>+---------+------------+------------------+---------------+-----------+</a:t>
            </a:r>
          </a:p>
          <a:p>
            <a:r>
              <a:rPr lang="en-US" sz="1000" dirty="0">
                <a:latin typeface="Courier New" panose="02070309020205020404" pitchFamily="49" charset="0"/>
                <a:ea typeface="+mj-ea"/>
                <a:cs typeface="Courier New" panose="02070309020205020404" pitchFamily="49" charset="0"/>
              </a:rPr>
              <a:t>|      11 |          2 | 12500002453dc4d1 | Yes           | ARBIT_RUN |</a:t>
            </a:r>
          </a:p>
          <a:p>
            <a:r>
              <a:rPr lang="en-US" sz="1000" dirty="0">
                <a:latin typeface="Courier New" panose="02070309020205020404" pitchFamily="49" charset="0"/>
                <a:ea typeface="+mj-ea"/>
                <a:cs typeface="Courier New" panose="02070309020205020404" pitchFamily="49" charset="0"/>
              </a:rPr>
              <a:t>|      12 |          2 | 12500002453dc4d1 | Yes           | ARBIT_RUN |</a:t>
            </a:r>
          </a:p>
          <a:p>
            <a:r>
              <a:rPr lang="en-US" sz="1000" dirty="0">
                <a:latin typeface="Courier New" panose="02070309020205020404" pitchFamily="49" charset="0"/>
                <a:ea typeface="+mj-ea"/>
                <a:cs typeface="Courier New" panose="02070309020205020404" pitchFamily="49" charset="0"/>
              </a:rPr>
              <a:t>|      13 |          2 | 12500002453dc4d1 | Yes           | ARBIT_RUN |</a:t>
            </a:r>
          </a:p>
          <a:p>
            <a:r>
              <a:rPr lang="en-US" sz="1000" dirty="0">
                <a:latin typeface="Courier New" panose="02070309020205020404" pitchFamily="49" charset="0"/>
                <a:ea typeface="+mj-ea"/>
                <a:cs typeface="Courier New" panose="02070309020205020404" pitchFamily="49" charset="0"/>
              </a:rPr>
              <a:t>|      14 |          2 | 12500002453dc4d1 | Yes           | ARBIT_RUN |</a:t>
            </a:r>
          </a:p>
          <a:p>
            <a:r>
              <a:rPr lang="en-US" sz="1000" dirty="0">
                <a:latin typeface="Courier New" panose="02070309020205020404" pitchFamily="49" charset="0"/>
                <a:ea typeface="+mj-ea"/>
                <a:cs typeface="Courier New" panose="02070309020205020404" pitchFamily="49" charset="0"/>
              </a:rPr>
              <a:t>+---------+------------+------------------+---------------+-----------+</a:t>
            </a:r>
          </a:p>
        </p:txBody>
      </p:sp>
      <p:sp>
        <p:nvSpPr>
          <p:cNvPr id="5" name="Rectangular Callout 4"/>
          <p:cNvSpPr/>
          <p:nvPr/>
        </p:nvSpPr>
        <p:spPr>
          <a:xfrm>
            <a:off x="2471569" y="3318248"/>
            <a:ext cx="2125831" cy="415888"/>
          </a:xfrm>
          <a:prstGeom prst="wedgeRectCallout">
            <a:avLst>
              <a:gd name="adj1" fmla="val -59412"/>
              <a:gd name="adj2" fmla="val -10793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1000"/>
              <a:t>NodeId</a:t>
            </a:r>
            <a:r>
              <a:rPr lang="en-US" sz="1000" baseline="0"/>
              <a:t> of management node that acts as the arbitrator</a:t>
            </a:r>
            <a:endParaRPr lang="en-US" sz="1000"/>
          </a:p>
        </p:txBody>
      </p:sp>
      <p:sp>
        <p:nvSpPr>
          <p:cNvPr id="6" name="Rectangular Callout 5"/>
          <p:cNvSpPr/>
          <p:nvPr/>
        </p:nvSpPr>
        <p:spPr>
          <a:xfrm>
            <a:off x="6058048" y="1763096"/>
            <a:ext cx="2384911" cy="415888"/>
          </a:xfrm>
          <a:prstGeom prst="wedgeRectCallout">
            <a:avLst>
              <a:gd name="adj1" fmla="val -97636"/>
              <a:gd name="adj2" fmla="val 5818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1000" dirty="0" smtClean="0"/>
              <a:t>Connection status of management node to data nodes</a:t>
            </a:r>
            <a:endParaRPr lang="en-US" sz="1000" dirty="0"/>
          </a:p>
        </p:txBody>
      </p:sp>
      <p:sp>
        <p:nvSpPr>
          <p:cNvPr id="10" name="Rectangle 9"/>
          <p:cNvSpPr/>
          <p:nvPr/>
        </p:nvSpPr>
        <p:spPr bwMode="auto">
          <a:xfrm>
            <a:off x="457200" y="4236720"/>
            <a:ext cx="8280400" cy="1676400"/>
          </a:xfrm>
          <a:prstGeom prst="rect">
            <a:avLst/>
          </a:prstGeom>
          <a:solidFill>
            <a:schemeClr val="bg1">
              <a:lumMod val="7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err="1">
                <a:latin typeface="Courier New" panose="02070309020205020404" pitchFamily="49" charset="0"/>
                <a:ea typeface="+mj-ea"/>
                <a:cs typeface="Courier New" panose="02070309020205020404" pitchFamily="49" charset="0"/>
              </a:rPr>
              <a:t>mysql</a:t>
            </a:r>
            <a:r>
              <a:rPr lang="en-US" sz="1000" dirty="0">
                <a:latin typeface="Courier New" panose="02070309020205020404" pitchFamily="49" charset="0"/>
                <a:ea typeface="+mj-ea"/>
                <a:cs typeface="Courier New" panose="02070309020205020404" pitchFamily="49" charset="0"/>
              </a:rPr>
              <a:t>&gt; select * from </a:t>
            </a:r>
            <a:r>
              <a:rPr lang="en-US" sz="1000" dirty="0" err="1">
                <a:latin typeface="Courier New" panose="02070309020205020404" pitchFamily="49" charset="0"/>
                <a:ea typeface="+mj-ea"/>
                <a:cs typeface="Courier New" panose="02070309020205020404" pitchFamily="49" charset="0"/>
              </a:rPr>
              <a:t>arbitrator_validity_detail</a:t>
            </a:r>
            <a:r>
              <a:rPr lang="en-US" sz="1000" dirty="0">
                <a:latin typeface="Courier New" panose="02070309020205020404" pitchFamily="49" charset="0"/>
                <a:ea typeface="+mj-ea"/>
                <a:cs typeface="Courier New" panose="02070309020205020404" pitchFamily="49" charset="0"/>
              </a:rPr>
              <a:t>;</a:t>
            </a:r>
          </a:p>
          <a:p>
            <a:r>
              <a:rPr lang="en-US" sz="1000" dirty="0">
                <a:latin typeface="Courier New" panose="02070309020205020404" pitchFamily="49" charset="0"/>
                <a:ea typeface="+mj-ea"/>
                <a:cs typeface="Courier New" panose="02070309020205020404" pitchFamily="49" charset="0"/>
              </a:rPr>
              <a:t>+---------+------------+------------------+---------------+------------+</a:t>
            </a:r>
          </a:p>
          <a:p>
            <a:r>
              <a:rPr lang="en-US" sz="1000" dirty="0">
                <a:latin typeface="Courier New" panose="02070309020205020404" pitchFamily="49" charset="0"/>
                <a:ea typeface="+mj-ea"/>
                <a:cs typeface="Courier New" panose="02070309020205020404" pitchFamily="49" charset="0"/>
              </a:rPr>
              <a:t>| </a:t>
            </a:r>
            <a:r>
              <a:rPr lang="en-US" sz="1000" dirty="0" err="1">
                <a:latin typeface="Courier New" panose="02070309020205020404" pitchFamily="49" charset="0"/>
                <a:ea typeface="+mj-ea"/>
                <a:cs typeface="Courier New" panose="02070309020205020404" pitchFamily="49" charset="0"/>
              </a:rPr>
              <a:t>node_id</a:t>
            </a:r>
            <a:r>
              <a:rPr lang="en-US" sz="1000" dirty="0">
                <a:latin typeface="Courier New" panose="02070309020205020404" pitchFamily="49" charset="0"/>
                <a:ea typeface="+mj-ea"/>
                <a:cs typeface="Courier New" panose="02070309020205020404" pitchFamily="49" charset="0"/>
              </a:rPr>
              <a:t> | arbitrator | </a:t>
            </a:r>
            <a:r>
              <a:rPr lang="en-US" sz="1000" dirty="0" err="1">
                <a:latin typeface="Courier New" panose="02070309020205020404" pitchFamily="49" charset="0"/>
                <a:ea typeface="+mj-ea"/>
                <a:cs typeface="Courier New" panose="02070309020205020404" pitchFamily="49" charset="0"/>
              </a:rPr>
              <a:t>arb_ticket</a:t>
            </a:r>
            <a:r>
              <a:rPr lang="en-US" sz="1000" dirty="0">
                <a:latin typeface="Courier New" panose="02070309020205020404" pitchFamily="49" charset="0"/>
                <a:ea typeface="+mj-ea"/>
                <a:cs typeface="Courier New" panose="02070309020205020404" pitchFamily="49" charset="0"/>
              </a:rPr>
              <a:t>       | </a:t>
            </a:r>
            <a:r>
              <a:rPr lang="en-US" sz="1000" dirty="0" err="1">
                <a:latin typeface="Courier New" panose="02070309020205020404" pitchFamily="49" charset="0"/>
                <a:ea typeface="+mj-ea"/>
                <a:cs typeface="Courier New" panose="02070309020205020404" pitchFamily="49" charset="0"/>
              </a:rPr>
              <a:t>arb_connected</a:t>
            </a:r>
            <a:r>
              <a:rPr lang="en-US" sz="1000" dirty="0">
                <a:latin typeface="Courier New" panose="02070309020205020404" pitchFamily="49" charset="0"/>
                <a:ea typeface="+mj-ea"/>
                <a:cs typeface="Courier New" panose="02070309020205020404" pitchFamily="49" charset="0"/>
              </a:rPr>
              <a:t> | </a:t>
            </a:r>
            <a:r>
              <a:rPr lang="en-US" sz="1000" dirty="0" err="1">
                <a:latin typeface="Courier New" panose="02070309020205020404" pitchFamily="49" charset="0"/>
                <a:ea typeface="+mj-ea"/>
                <a:cs typeface="Courier New" panose="02070309020205020404" pitchFamily="49" charset="0"/>
              </a:rPr>
              <a:t>arb_state</a:t>
            </a:r>
            <a:r>
              <a:rPr lang="en-US" sz="1000" dirty="0">
                <a:latin typeface="Courier New" panose="02070309020205020404" pitchFamily="49" charset="0"/>
                <a:ea typeface="+mj-ea"/>
                <a:cs typeface="Courier New" panose="02070309020205020404" pitchFamily="49" charset="0"/>
              </a:rPr>
              <a:t>  |</a:t>
            </a:r>
          </a:p>
          <a:p>
            <a:r>
              <a:rPr lang="en-US" sz="1000" dirty="0">
                <a:latin typeface="Courier New" panose="02070309020205020404" pitchFamily="49" charset="0"/>
                <a:ea typeface="+mj-ea"/>
                <a:cs typeface="Courier New" panose="02070309020205020404" pitchFamily="49" charset="0"/>
              </a:rPr>
              <a:t>+---------+------------+------------------+---------------+------------+</a:t>
            </a:r>
          </a:p>
          <a:p>
            <a:r>
              <a:rPr lang="en-US" sz="1000" dirty="0">
                <a:latin typeface="Courier New" panose="02070309020205020404" pitchFamily="49" charset="0"/>
                <a:ea typeface="+mj-ea"/>
                <a:cs typeface="Courier New" panose="02070309020205020404" pitchFamily="49" charset="0"/>
              </a:rPr>
              <a:t>|      11 |          0 | 12500003457f27eb | No            | ARBIT_FIND |</a:t>
            </a:r>
          </a:p>
          <a:p>
            <a:r>
              <a:rPr lang="en-US" sz="1000" dirty="0">
                <a:latin typeface="Courier New" panose="02070309020205020404" pitchFamily="49" charset="0"/>
                <a:ea typeface="+mj-ea"/>
                <a:cs typeface="Courier New" panose="02070309020205020404" pitchFamily="49" charset="0"/>
              </a:rPr>
              <a:t>|      12 |          0 | 12500002453dc4d1 | No            | ARBIT_NULL |</a:t>
            </a:r>
          </a:p>
          <a:p>
            <a:r>
              <a:rPr lang="en-US" sz="1000" dirty="0">
                <a:latin typeface="Courier New" panose="02070309020205020404" pitchFamily="49" charset="0"/>
                <a:ea typeface="+mj-ea"/>
                <a:cs typeface="Courier New" panose="02070309020205020404" pitchFamily="49" charset="0"/>
              </a:rPr>
              <a:t>|      13 |          0 | 12500002453dc4d1 | No            | ARBIT_NULL |</a:t>
            </a:r>
          </a:p>
          <a:p>
            <a:r>
              <a:rPr lang="en-US" sz="1000" dirty="0">
                <a:latin typeface="Courier New" panose="02070309020205020404" pitchFamily="49" charset="0"/>
                <a:ea typeface="+mj-ea"/>
                <a:cs typeface="Courier New" panose="02070309020205020404" pitchFamily="49" charset="0"/>
              </a:rPr>
              <a:t>|      14 |          0 | 12500002453dc4d1 | No            | ARBIT_NULL |</a:t>
            </a:r>
          </a:p>
          <a:p>
            <a:r>
              <a:rPr lang="en-US" sz="1000" dirty="0">
                <a:latin typeface="Courier New" panose="02070309020205020404" pitchFamily="49" charset="0"/>
                <a:ea typeface="+mj-ea"/>
                <a:cs typeface="Courier New" panose="02070309020205020404" pitchFamily="49" charset="0"/>
              </a:rPr>
              <a:t>+---------+------------+------------------+---------------+------------+</a:t>
            </a:r>
          </a:p>
        </p:txBody>
      </p:sp>
      <p:sp>
        <p:nvSpPr>
          <p:cNvPr id="11" name="Rectangular Callout 10"/>
          <p:cNvSpPr/>
          <p:nvPr/>
        </p:nvSpPr>
        <p:spPr>
          <a:xfrm>
            <a:off x="6339168" y="4483996"/>
            <a:ext cx="2550832" cy="1181847"/>
          </a:xfrm>
          <a:prstGeom prst="wedgeRectCallout">
            <a:avLst>
              <a:gd name="adj1" fmla="val -71132"/>
              <a:gd name="adj2" fmla="val -1846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00" b="1" dirty="0"/>
              <a:t>ARBIT_FIND</a:t>
            </a:r>
            <a:r>
              <a:rPr lang="en-US" sz="1000" dirty="0"/>
              <a:t> state for president </a:t>
            </a:r>
            <a:r>
              <a:rPr lang="en-US" sz="1000" dirty="0" err="1"/>
              <a:t>ndb</a:t>
            </a:r>
            <a:r>
              <a:rPr lang="en-US" sz="1000" dirty="0"/>
              <a:t> node (President </a:t>
            </a:r>
            <a:r>
              <a:rPr lang="en-US" sz="1000" dirty="0" err="1"/>
              <a:t>ndb</a:t>
            </a:r>
            <a:r>
              <a:rPr lang="en-US" sz="1000" dirty="0"/>
              <a:t> node is looking for the arbitrator node)</a:t>
            </a:r>
          </a:p>
          <a:p>
            <a:r>
              <a:rPr lang="en-US" sz="1000" b="1" dirty="0"/>
              <a:t>ARBIT_NULL</a:t>
            </a:r>
            <a:r>
              <a:rPr lang="en-US" sz="1000" dirty="0"/>
              <a:t> state for non-president </a:t>
            </a:r>
            <a:r>
              <a:rPr lang="en-US" sz="1000" dirty="0" err="1"/>
              <a:t>ndb</a:t>
            </a:r>
            <a:r>
              <a:rPr lang="en-US" sz="1000" dirty="0"/>
              <a:t> nodes which means arbitrator node is not found</a:t>
            </a:r>
          </a:p>
        </p:txBody>
      </p:sp>
    </p:spTree>
    <p:extLst>
      <p:ext uri="{BB962C8B-B14F-4D97-AF65-F5344CB8AC3E}">
        <p14:creationId xmlns:p14="http://schemas.microsoft.com/office/powerpoint/2010/main" val="28416347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a:t>MySQL Cluster: Failure Detection</a:t>
            </a:r>
            <a:endParaRPr lang="en-US" dirty="0"/>
          </a:p>
        </p:txBody>
      </p:sp>
      <p:sp>
        <p:nvSpPr>
          <p:cNvPr id="3" name="Content Placeholder 2"/>
          <p:cNvSpPr>
            <a:spLocks noGrp="1"/>
          </p:cNvSpPr>
          <p:nvPr>
            <p:ph sz="quarter" idx="10"/>
          </p:nvPr>
        </p:nvSpPr>
        <p:spPr/>
        <p:txBody>
          <a:bodyPr>
            <a:normAutofit/>
          </a:bodyPr>
          <a:lstStyle/>
          <a:p>
            <a:r>
              <a:rPr lang="en-US" sz="1600" b="1" dirty="0" smtClean="0"/>
              <a:t>Disk Failure</a:t>
            </a:r>
          </a:p>
          <a:p>
            <a:endParaRPr lang="en-US" sz="1600" dirty="0" smtClean="0"/>
          </a:p>
          <a:p>
            <a:pPr lvl="1"/>
            <a:r>
              <a:rPr lang="en-US" sz="1200" dirty="0"/>
              <a:t>All storage nodes store their own data. If a node detects that its file system has become corrupted, it stops executing. After the filesystem has been cleared, the node is restarted using the node recovery protocol</a:t>
            </a:r>
            <a:r>
              <a:rPr lang="en-US" sz="1200" dirty="0" smtClean="0"/>
              <a:t>.</a:t>
            </a:r>
          </a:p>
          <a:p>
            <a:pPr lvl="1"/>
            <a:endParaRPr lang="en-US" sz="1200" dirty="0"/>
          </a:p>
          <a:p>
            <a:pPr lvl="1"/>
            <a:r>
              <a:rPr lang="en-US" sz="1200" dirty="0" smtClean="0"/>
              <a:t>Example:</a:t>
            </a:r>
          </a:p>
          <a:p>
            <a:pPr lvl="2"/>
            <a:r>
              <a:rPr lang="en-US" sz="1000" dirty="0" smtClean="0"/>
              <a:t>2 Data Nodes (1 Node Group) Running</a:t>
            </a:r>
          </a:p>
          <a:p>
            <a:pPr lvl="2"/>
            <a:r>
              <a:rPr lang="en-US" sz="1000" dirty="0" smtClean="0"/>
              <a:t>Filesystem Directory corrupted in Node #12 (Removed/Deleted directory to simulate Disk Failure) </a:t>
            </a:r>
            <a:endParaRPr lang="en-US" sz="1000"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60196"/>
          <a:stretch/>
        </p:blipFill>
        <p:spPr bwMode="auto">
          <a:xfrm>
            <a:off x="391887" y="3105988"/>
            <a:ext cx="4180114" cy="19123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b="40368"/>
          <a:stretch/>
        </p:blipFill>
        <p:spPr bwMode="auto">
          <a:xfrm>
            <a:off x="2939144" y="4284122"/>
            <a:ext cx="5878286" cy="20011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ular Callout 3"/>
          <p:cNvSpPr/>
          <p:nvPr/>
        </p:nvSpPr>
        <p:spPr bwMode="auto">
          <a:xfrm>
            <a:off x="4702632" y="3254827"/>
            <a:ext cx="1262740" cy="555174"/>
          </a:xfrm>
          <a:prstGeom prst="wedgeRectCallout">
            <a:avLst>
              <a:gd name="adj1" fmla="val -146166"/>
              <a:gd name="adj2" fmla="val 78938"/>
            </a:avLst>
          </a:prstGeom>
          <a:solidFill>
            <a:srgbClr val="00B050"/>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sz="900" b="1" dirty="0" smtClean="0">
                <a:latin typeface="+mj-ea"/>
                <a:ea typeface="+mj-ea"/>
              </a:rPr>
              <a:t>2 </a:t>
            </a:r>
            <a:r>
              <a:rPr kumimoji="1" lang="en-US" sz="900" b="1" dirty="0" err="1" smtClean="0">
                <a:latin typeface="+mj-ea"/>
                <a:ea typeface="+mj-ea"/>
              </a:rPr>
              <a:t>ndb</a:t>
            </a:r>
            <a:r>
              <a:rPr kumimoji="1" lang="en-US" sz="900" b="1" dirty="0" smtClean="0">
                <a:latin typeface="+mj-ea"/>
                <a:ea typeface="+mj-ea"/>
              </a:rPr>
              <a:t> nodes running</a:t>
            </a:r>
            <a:endParaRPr kumimoji="1" lang="en-US" sz="900" b="1" dirty="0">
              <a:latin typeface="+mj-ea"/>
              <a:ea typeface="+mj-ea"/>
            </a:endParaRPr>
          </a:p>
        </p:txBody>
      </p:sp>
      <p:sp>
        <p:nvSpPr>
          <p:cNvPr id="12" name="Rectangular Callout 11"/>
          <p:cNvSpPr/>
          <p:nvPr/>
        </p:nvSpPr>
        <p:spPr bwMode="auto">
          <a:xfrm>
            <a:off x="6161319" y="3532414"/>
            <a:ext cx="1262740" cy="555174"/>
          </a:xfrm>
          <a:prstGeom prst="wedgeRectCallout">
            <a:avLst>
              <a:gd name="adj1" fmla="val -268580"/>
              <a:gd name="adj2" fmla="val 200506"/>
            </a:avLst>
          </a:prstGeom>
          <a:solidFill>
            <a:srgbClr val="00B050"/>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sz="900" b="1" dirty="0" smtClean="0">
                <a:latin typeface="+mj-ea"/>
                <a:ea typeface="+mj-ea"/>
              </a:rPr>
              <a:t>Filesystem directory exists</a:t>
            </a:r>
            <a:endParaRPr kumimoji="1" lang="en-US" sz="900" b="1" dirty="0">
              <a:latin typeface="+mj-ea"/>
              <a:ea typeface="+mj-ea"/>
            </a:endParaRPr>
          </a:p>
        </p:txBody>
      </p:sp>
      <p:grpSp>
        <p:nvGrpSpPr>
          <p:cNvPr id="9" name="Group 8"/>
          <p:cNvGrpSpPr/>
          <p:nvPr/>
        </p:nvGrpSpPr>
        <p:grpSpPr>
          <a:xfrm>
            <a:off x="7554690" y="3543301"/>
            <a:ext cx="1262740" cy="598720"/>
            <a:chOff x="7554690" y="3543301"/>
            <a:chExt cx="1262740" cy="598720"/>
          </a:xfrm>
        </p:grpSpPr>
        <p:sp>
          <p:nvSpPr>
            <p:cNvPr id="11" name="Rectangular Callout 10"/>
            <p:cNvSpPr/>
            <p:nvPr/>
          </p:nvSpPr>
          <p:spPr bwMode="auto">
            <a:xfrm>
              <a:off x="7554690" y="3543301"/>
              <a:ext cx="1262740" cy="555174"/>
            </a:xfrm>
            <a:prstGeom prst="wedgeRectCallout">
              <a:avLst>
                <a:gd name="adj1" fmla="val -221166"/>
                <a:gd name="adj2" fmla="val 286780"/>
              </a:avLst>
            </a:prstGeom>
            <a:solidFill>
              <a:srgbClr val="00B050"/>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sz="900" b="1" dirty="0" smtClean="0">
                  <a:latin typeface="+mj-ea"/>
                  <a:ea typeface="+mj-ea"/>
                </a:rPr>
                <a:t>2 </a:t>
              </a:r>
              <a:r>
                <a:rPr kumimoji="1" lang="en-US" sz="900" b="1" dirty="0" err="1" smtClean="0">
                  <a:latin typeface="+mj-ea"/>
                  <a:ea typeface="+mj-ea"/>
                </a:rPr>
                <a:t>ndb</a:t>
              </a:r>
              <a:r>
                <a:rPr kumimoji="1" lang="en-US" sz="900" b="1" dirty="0" smtClean="0">
                  <a:latin typeface="+mj-ea"/>
                  <a:ea typeface="+mj-ea"/>
                </a:rPr>
                <a:t> nodes running</a:t>
              </a:r>
              <a:endParaRPr kumimoji="1" lang="en-US" sz="900" b="1" dirty="0">
                <a:latin typeface="+mj-ea"/>
                <a:ea typeface="+mj-ea"/>
              </a:endParaRPr>
            </a:p>
          </p:txBody>
        </p:sp>
        <p:sp>
          <p:nvSpPr>
            <p:cNvPr id="13" name="Rectangular Callout 12"/>
            <p:cNvSpPr/>
            <p:nvPr/>
          </p:nvSpPr>
          <p:spPr bwMode="auto">
            <a:xfrm>
              <a:off x="7554690" y="3586847"/>
              <a:ext cx="1262740" cy="555174"/>
            </a:xfrm>
            <a:prstGeom prst="wedgeRectCallout">
              <a:avLst>
                <a:gd name="adj1" fmla="val -353925"/>
                <a:gd name="adj2" fmla="val 341682"/>
              </a:avLst>
            </a:prstGeom>
            <a:solidFill>
              <a:srgbClr val="00B050"/>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sz="900" b="1" dirty="0" smtClean="0">
                  <a:latin typeface="+mj-ea"/>
                  <a:ea typeface="+mj-ea"/>
                </a:rPr>
                <a:t>Filesystem directory removed/deleted</a:t>
              </a:r>
              <a:endParaRPr kumimoji="1" lang="en-US" sz="900" b="1" dirty="0">
                <a:latin typeface="+mj-ea"/>
                <a:ea typeface="+mj-ea"/>
              </a:endParaRPr>
            </a:p>
          </p:txBody>
        </p:sp>
      </p:grpSp>
      <p:sp>
        <p:nvSpPr>
          <p:cNvPr id="10" name="TextBox 9"/>
          <p:cNvSpPr txBox="1"/>
          <p:nvPr/>
        </p:nvSpPr>
        <p:spPr>
          <a:xfrm>
            <a:off x="1643743" y="3532414"/>
            <a:ext cx="1099981" cy="276999"/>
          </a:xfrm>
          <a:prstGeom prst="rect">
            <a:avLst/>
          </a:prstGeom>
          <a:solidFill>
            <a:schemeClr val="bg1"/>
          </a:solidFill>
          <a:ln>
            <a:solidFill>
              <a:schemeClr val="tx1"/>
            </a:solidFill>
          </a:ln>
        </p:spPr>
        <p:txBody>
          <a:bodyPr wrap="none" rtlCol="0">
            <a:spAutoFit/>
          </a:bodyPr>
          <a:lstStyle/>
          <a:p>
            <a:r>
              <a:rPr lang="en-US" sz="1200" b="1" dirty="0" smtClean="0"/>
              <a:t>MGM Node</a:t>
            </a:r>
            <a:endParaRPr lang="en-US" sz="1200" b="1" dirty="0"/>
          </a:p>
        </p:txBody>
      </p:sp>
      <p:sp>
        <p:nvSpPr>
          <p:cNvPr id="16" name="TextBox 15"/>
          <p:cNvSpPr txBox="1"/>
          <p:nvPr/>
        </p:nvSpPr>
        <p:spPr>
          <a:xfrm>
            <a:off x="7837715" y="5403831"/>
            <a:ext cx="686326" cy="461665"/>
          </a:xfrm>
          <a:prstGeom prst="rect">
            <a:avLst/>
          </a:prstGeom>
          <a:solidFill>
            <a:schemeClr val="bg1"/>
          </a:solidFill>
          <a:ln>
            <a:solidFill>
              <a:schemeClr val="tx1"/>
            </a:solidFill>
          </a:ln>
        </p:spPr>
        <p:txBody>
          <a:bodyPr wrap="square" rtlCol="0">
            <a:spAutoFit/>
          </a:bodyPr>
          <a:lstStyle/>
          <a:p>
            <a:r>
              <a:rPr lang="en-US" sz="1200" b="1" dirty="0" smtClean="0"/>
              <a:t>NDB Node</a:t>
            </a:r>
            <a:endParaRPr lang="en-US" sz="1200" b="1" dirty="0"/>
          </a:p>
        </p:txBody>
      </p:sp>
    </p:spTree>
    <p:extLst>
      <p:ext uri="{BB962C8B-B14F-4D97-AF65-F5344CB8AC3E}">
        <p14:creationId xmlns:p14="http://schemas.microsoft.com/office/powerpoint/2010/main" val="6403889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a:t>MySQL Cluster: Failure Detection</a:t>
            </a:r>
            <a:endParaRPr lang="en-US" dirty="0"/>
          </a:p>
        </p:txBody>
      </p:sp>
      <p:pic>
        <p:nvPicPr>
          <p:cNvPr id="10" name="Picture 5"/>
          <p:cNvPicPr>
            <a:picLocks noChangeAspect="1" noChangeArrowheads="1"/>
          </p:cNvPicPr>
          <p:nvPr/>
        </p:nvPicPr>
        <p:blipFill rotWithShape="1">
          <a:blip r:embed="rId2">
            <a:extLst>
              <a:ext uri="{28A0092B-C50C-407E-A947-70E740481C1C}">
                <a14:useLocalDpi xmlns:a14="http://schemas.microsoft.com/office/drawing/2010/main" val="0"/>
              </a:ext>
            </a:extLst>
          </a:blip>
          <a:srcRect b="84937"/>
          <a:stretch/>
        </p:blipFill>
        <p:spPr bwMode="auto">
          <a:xfrm>
            <a:off x="179513" y="836712"/>
            <a:ext cx="5038725" cy="8723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ular Callout 3"/>
          <p:cNvSpPr/>
          <p:nvPr/>
        </p:nvSpPr>
        <p:spPr bwMode="auto">
          <a:xfrm>
            <a:off x="5388430" y="1293167"/>
            <a:ext cx="2079170" cy="740972"/>
          </a:xfrm>
          <a:prstGeom prst="wedgeRectCallout">
            <a:avLst>
              <a:gd name="adj1" fmla="val -242298"/>
              <a:gd name="adj2" fmla="val -30745"/>
            </a:avLst>
          </a:prstGeom>
          <a:solidFill>
            <a:srgbClr val="00B050"/>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900" b="1" dirty="0"/>
              <a:t>Node 11 was restarted, this will trigger </a:t>
            </a:r>
            <a:r>
              <a:rPr lang="en-US" sz="900" b="1" dirty="0" smtClean="0"/>
              <a:t>the Cluster </a:t>
            </a:r>
            <a:r>
              <a:rPr lang="en-US" sz="900" b="1" dirty="0"/>
              <a:t>to use the Data in Node 12.</a:t>
            </a:r>
            <a:endParaRPr lang="en-US" sz="900" b="1" dirty="0"/>
          </a:p>
        </p:txBody>
      </p:sp>
      <p:pic>
        <p:nvPicPr>
          <p:cNvPr id="2054" name="Picture 6"/>
          <p:cNvPicPr>
            <a:picLocks noGrp="1" noChangeAspect="1" noChangeArrowheads="1"/>
          </p:cNvPicPr>
          <p:nvPr>
            <p:ph sz="quarter" idx="10"/>
          </p:nvPr>
        </p:nvPicPr>
        <p:blipFill rotWithShape="1">
          <a:blip r:embed="rId3">
            <a:extLst>
              <a:ext uri="{28A0092B-C50C-407E-A947-70E740481C1C}">
                <a14:useLocalDpi xmlns:a14="http://schemas.microsoft.com/office/drawing/2010/main" val="0"/>
              </a:ext>
            </a:extLst>
          </a:blip>
          <a:srcRect b="55424"/>
          <a:stretch/>
        </p:blipFill>
        <p:spPr bwMode="auto">
          <a:xfrm>
            <a:off x="179513" y="1848077"/>
            <a:ext cx="7324725" cy="18639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Rectangular Callout 14"/>
          <p:cNvSpPr/>
          <p:nvPr/>
        </p:nvSpPr>
        <p:spPr bwMode="auto">
          <a:xfrm>
            <a:off x="5388430" y="1272884"/>
            <a:ext cx="2079170" cy="740972"/>
          </a:xfrm>
          <a:prstGeom prst="wedgeRectCallout">
            <a:avLst>
              <a:gd name="adj1" fmla="val -137585"/>
              <a:gd name="adj2" fmla="val 105883"/>
            </a:avLst>
          </a:prstGeom>
          <a:solidFill>
            <a:srgbClr val="00B050"/>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900" b="1" dirty="0"/>
              <a:t>Node 11 was restarted, this will trigger </a:t>
            </a:r>
            <a:r>
              <a:rPr lang="en-US" sz="900" b="1" dirty="0" smtClean="0"/>
              <a:t>the Cluster </a:t>
            </a:r>
            <a:r>
              <a:rPr lang="en-US" sz="900" b="1" dirty="0"/>
              <a:t>to use the Data in Node 12</a:t>
            </a:r>
            <a:r>
              <a:rPr lang="en-US" sz="900" b="1" dirty="0" smtClean="0"/>
              <a:t>.</a:t>
            </a:r>
          </a:p>
          <a:p>
            <a:endParaRPr lang="en-US" sz="900" b="1" dirty="0"/>
          </a:p>
          <a:p>
            <a:endParaRPr lang="en-US" sz="900" b="1" dirty="0"/>
          </a:p>
        </p:txBody>
      </p:sp>
      <p:pic>
        <p:nvPicPr>
          <p:cNvPr id="2055" name="Picture 7"/>
          <p:cNvPicPr>
            <a:picLocks noChangeAspect="1" noChangeArrowheads="1"/>
          </p:cNvPicPr>
          <p:nvPr/>
        </p:nvPicPr>
        <p:blipFill rotWithShape="1">
          <a:blip r:embed="rId4">
            <a:extLst>
              <a:ext uri="{28A0092B-C50C-407E-A947-70E740481C1C}">
                <a14:useLocalDpi xmlns:a14="http://schemas.microsoft.com/office/drawing/2010/main" val="0"/>
              </a:ext>
            </a:extLst>
          </a:blip>
          <a:srcRect b="43448"/>
          <a:stretch/>
        </p:blipFill>
        <p:spPr bwMode="auto">
          <a:xfrm>
            <a:off x="175533" y="3840165"/>
            <a:ext cx="7324725" cy="23646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Rectangular Callout 16"/>
          <p:cNvSpPr/>
          <p:nvPr/>
        </p:nvSpPr>
        <p:spPr bwMode="auto">
          <a:xfrm>
            <a:off x="5388430" y="1272884"/>
            <a:ext cx="2079170" cy="304800"/>
          </a:xfrm>
          <a:prstGeom prst="wedgeRectCallout">
            <a:avLst>
              <a:gd name="adj1" fmla="val -91512"/>
              <a:gd name="adj2" fmla="val 1307305"/>
            </a:avLst>
          </a:prstGeom>
          <a:solidFill>
            <a:srgbClr val="00B050"/>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900" b="1" dirty="0" smtClean="0"/>
              <a:t>the </a:t>
            </a:r>
            <a:r>
              <a:rPr lang="en-US" sz="900" b="1" dirty="0"/>
              <a:t>Data in Node 12</a:t>
            </a:r>
            <a:r>
              <a:rPr lang="en-US" sz="900" b="1" dirty="0" smtClean="0"/>
              <a:t>.</a:t>
            </a:r>
          </a:p>
          <a:p>
            <a:endParaRPr lang="en-US" sz="900" b="1" dirty="0"/>
          </a:p>
          <a:p>
            <a:endParaRPr lang="en-US" sz="900" b="1" dirty="0"/>
          </a:p>
        </p:txBody>
      </p:sp>
      <p:sp>
        <p:nvSpPr>
          <p:cNvPr id="5" name="Rectangle 4"/>
          <p:cNvSpPr/>
          <p:nvPr/>
        </p:nvSpPr>
        <p:spPr bwMode="auto">
          <a:xfrm>
            <a:off x="5388430" y="1207199"/>
            <a:ext cx="2906484" cy="1699287"/>
          </a:xfrm>
          <a:prstGeom prst="rect">
            <a:avLst/>
          </a:prstGeom>
          <a:solidFill>
            <a:srgbClr val="00B050"/>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900" b="1" dirty="0"/>
              <a:t>Node 11 was restarted, this will trigger the Cluster to use the Data in Node 12</a:t>
            </a:r>
            <a:r>
              <a:rPr lang="en-US" sz="900" b="1" dirty="0" smtClean="0"/>
              <a:t>.</a:t>
            </a:r>
          </a:p>
          <a:p>
            <a:endParaRPr lang="en-US" sz="900" b="1" dirty="0"/>
          </a:p>
          <a:p>
            <a:r>
              <a:rPr lang="en-US" sz="900" b="1" dirty="0" smtClean="0"/>
              <a:t>When Node 11 was restarted, the cluster attempts to elect Node 12 to be the source of the data, however, the cluster detects error in Fie system.</a:t>
            </a:r>
          </a:p>
          <a:p>
            <a:endParaRPr lang="en-US" sz="900" b="1" dirty="0"/>
          </a:p>
          <a:p>
            <a:r>
              <a:rPr lang="en-US" sz="900" b="1" dirty="0" smtClean="0"/>
              <a:t>Due to the error detected, Node 12 was terminated.</a:t>
            </a:r>
            <a:endParaRPr lang="en-US" sz="900" b="1" dirty="0"/>
          </a:p>
        </p:txBody>
      </p:sp>
      <p:sp>
        <p:nvSpPr>
          <p:cNvPr id="20" name="TextBox 19"/>
          <p:cNvSpPr txBox="1"/>
          <p:nvPr/>
        </p:nvSpPr>
        <p:spPr>
          <a:xfrm>
            <a:off x="1328058" y="3494314"/>
            <a:ext cx="686326" cy="461665"/>
          </a:xfrm>
          <a:prstGeom prst="rect">
            <a:avLst/>
          </a:prstGeom>
          <a:solidFill>
            <a:schemeClr val="bg1"/>
          </a:solidFill>
          <a:ln>
            <a:solidFill>
              <a:schemeClr val="tx1"/>
            </a:solidFill>
          </a:ln>
        </p:spPr>
        <p:txBody>
          <a:bodyPr wrap="square" rtlCol="0">
            <a:spAutoFit/>
          </a:bodyPr>
          <a:lstStyle/>
          <a:p>
            <a:r>
              <a:rPr lang="en-US" sz="1200" b="1" dirty="0" smtClean="0"/>
              <a:t>NDB Node</a:t>
            </a:r>
            <a:endParaRPr lang="en-US" sz="1200" b="1" dirty="0"/>
          </a:p>
        </p:txBody>
      </p:sp>
      <p:sp>
        <p:nvSpPr>
          <p:cNvPr id="21" name="TextBox 20"/>
          <p:cNvSpPr txBox="1"/>
          <p:nvPr/>
        </p:nvSpPr>
        <p:spPr>
          <a:xfrm>
            <a:off x="2014384" y="874301"/>
            <a:ext cx="686326" cy="461665"/>
          </a:xfrm>
          <a:prstGeom prst="rect">
            <a:avLst/>
          </a:prstGeom>
          <a:solidFill>
            <a:schemeClr val="bg1"/>
          </a:solidFill>
          <a:ln>
            <a:solidFill>
              <a:schemeClr val="tx1"/>
            </a:solidFill>
          </a:ln>
        </p:spPr>
        <p:txBody>
          <a:bodyPr wrap="square" rtlCol="0">
            <a:spAutoFit/>
          </a:bodyPr>
          <a:lstStyle/>
          <a:p>
            <a:r>
              <a:rPr lang="en-US" sz="1200" b="1" dirty="0" err="1" smtClean="0"/>
              <a:t>MGMNode</a:t>
            </a:r>
            <a:endParaRPr lang="en-US" sz="1200" b="1" dirty="0"/>
          </a:p>
        </p:txBody>
      </p:sp>
    </p:spTree>
    <p:extLst>
      <p:ext uri="{BB962C8B-B14F-4D97-AF65-F5344CB8AC3E}">
        <p14:creationId xmlns:p14="http://schemas.microsoft.com/office/powerpoint/2010/main" val="13605141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a:t>MySQL Cluster: Failure Detection</a:t>
            </a:r>
            <a:endParaRPr lang="en-US" dirty="0"/>
          </a:p>
        </p:txBody>
      </p:sp>
      <p:sp>
        <p:nvSpPr>
          <p:cNvPr id="3" name="Content Placeholder 2"/>
          <p:cNvSpPr>
            <a:spLocks noGrp="1"/>
          </p:cNvSpPr>
          <p:nvPr>
            <p:ph sz="quarter" idx="10"/>
          </p:nvPr>
        </p:nvSpPr>
        <p:spPr/>
        <p:txBody>
          <a:bodyPr/>
          <a:lstStyle/>
          <a:p>
            <a:endParaRPr lang="en-US" dirty="0" smtClean="0"/>
          </a:p>
          <a:p>
            <a:endParaRPr lang="en-US" dirty="0"/>
          </a:p>
        </p:txBody>
      </p:sp>
      <p:pic>
        <p:nvPicPr>
          <p:cNvPr id="4" name="Picture 5"/>
          <p:cNvPicPr>
            <a:picLocks noChangeAspect="1" noChangeArrowheads="1"/>
          </p:cNvPicPr>
          <p:nvPr/>
        </p:nvPicPr>
        <p:blipFill rotWithShape="1">
          <a:blip r:embed="rId2">
            <a:extLst>
              <a:ext uri="{28A0092B-C50C-407E-A947-70E740481C1C}">
                <a14:useLocalDpi xmlns:a14="http://schemas.microsoft.com/office/drawing/2010/main" val="0"/>
              </a:ext>
            </a:extLst>
          </a:blip>
          <a:srcRect t="-1" b="38698"/>
          <a:stretch/>
        </p:blipFill>
        <p:spPr bwMode="auto">
          <a:xfrm>
            <a:off x="878065" y="836712"/>
            <a:ext cx="7387870" cy="29856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7108174" y="3272097"/>
            <a:ext cx="686326" cy="461665"/>
          </a:xfrm>
          <a:prstGeom prst="rect">
            <a:avLst/>
          </a:prstGeom>
          <a:solidFill>
            <a:schemeClr val="bg1"/>
          </a:solidFill>
          <a:ln>
            <a:solidFill>
              <a:schemeClr val="tx1"/>
            </a:solidFill>
          </a:ln>
        </p:spPr>
        <p:txBody>
          <a:bodyPr wrap="square" rtlCol="0">
            <a:spAutoFit/>
          </a:bodyPr>
          <a:lstStyle/>
          <a:p>
            <a:r>
              <a:rPr lang="en-US" sz="1200" b="1" dirty="0" err="1" smtClean="0"/>
              <a:t>MGMNode</a:t>
            </a:r>
            <a:endParaRPr lang="en-US" sz="1200" b="1" dirty="0"/>
          </a:p>
        </p:txBody>
      </p:sp>
      <p:sp>
        <p:nvSpPr>
          <p:cNvPr id="6" name="Rectangular Callout 5"/>
          <p:cNvSpPr/>
          <p:nvPr/>
        </p:nvSpPr>
        <p:spPr bwMode="auto">
          <a:xfrm>
            <a:off x="6455227" y="1858960"/>
            <a:ext cx="1643743" cy="547266"/>
          </a:xfrm>
          <a:prstGeom prst="wedgeRectCallout">
            <a:avLst>
              <a:gd name="adj1" fmla="val -149972"/>
              <a:gd name="adj2" fmla="val -64839"/>
            </a:avLst>
          </a:prstGeom>
          <a:solidFill>
            <a:srgbClr val="00B050"/>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b="1" dirty="0">
                <a:latin typeface="+mj-ea"/>
                <a:ea typeface="+mj-ea"/>
              </a:rPr>
              <a:t>Node 12 was terminated due to file system corruption.</a:t>
            </a:r>
            <a:endParaRPr lang="en-US" sz="900" b="1" dirty="0">
              <a:latin typeface="+mj-ea"/>
              <a:ea typeface="+mj-ea"/>
            </a:endParaRPr>
          </a:p>
        </p:txBody>
      </p:sp>
    </p:spTree>
    <p:extLst>
      <p:ext uri="{BB962C8B-B14F-4D97-AF65-F5344CB8AC3E}">
        <p14:creationId xmlns:p14="http://schemas.microsoft.com/office/powerpoint/2010/main" val="3781448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19672" y="374948"/>
            <a:ext cx="7344000" cy="461665"/>
          </a:xfrm>
        </p:spPr>
        <p:txBody>
          <a:bodyPr/>
          <a:lstStyle/>
          <a:p>
            <a:r>
              <a:rPr kumimoji="1" lang="en-US" altLang="ja-JP" dirty="0" smtClean="0"/>
              <a:t>Table of Contents</a:t>
            </a:r>
            <a:endParaRPr kumimoji="1" lang="ja-JP" altLang="en-US" dirty="0"/>
          </a:p>
        </p:txBody>
      </p:sp>
      <p:sp>
        <p:nvSpPr>
          <p:cNvPr id="3" name="テキスト プレースホルダー 2"/>
          <p:cNvSpPr>
            <a:spLocks noGrp="1"/>
          </p:cNvSpPr>
          <p:nvPr>
            <p:ph type="body" sz="quarter" idx="10"/>
          </p:nvPr>
        </p:nvSpPr>
        <p:spPr/>
        <p:txBody>
          <a:bodyPr/>
          <a:lstStyle/>
          <a:p>
            <a:pPr marL="342900" indent="-342900">
              <a:buAutoNum type="arabicPeriod"/>
            </a:pPr>
            <a:r>
              <a:rPr lang="en-US" altLang="ja-JP" sz="1600" dirty="0" smtClean="0"/>
              <a:t>Failure Detection</a:t>
            </a:r>
          </a:p>
          <a:p>
            <a:pPr marL="522900" lvl="1" indent="-342900">
              <a:buFont typeface="Arial" panose="020B0604020202020204" pitchFamily="34" charset="0"/>
              <a:buChar char="•"/>
            </a:pPr>
            <a:r>
              <a:rPr lang="en-US" altLang="ja-JP" sz="1400" dirty="0" smtClean="0"/>
              <a:t>Communication Loss</a:t>
            </a:r>
          </a:p>
          <a:p>
            <a:pPr marL="522900" lvl="1" indent="-342900">
              <a:buFont typeface="Arial" panose="020B0604020202020204" pitchFamily="34" charset="0"/>
              <a:buChar char="•"/>
            </a:pPr>
            <a:r>
              <a:rPr lang="en-US" altLang="ja-JP" sz="1400" dirty="0" smtClean="0"/>
              <a:t>Heartbeat </a:t>
            </a:r>
            <a:r>
              <a:rPr lang="en-US" altLang="ja-JP" sz="1400" dirty="0" smtClean="0"/>
              <a:t>Failure</a:t>
            </a:r>
          </a:p>
          <a:p>
            <a:pPr marL="522900" lvl="1" indent="-342900">
              <a:buFont typeface="Arial" panose="020B0604020202020204" pitchFamily="34" charset="0"/>
              <a:buChar char="•"/>
            </a:pPr>
            <a:r>
              <a:rPr lang="en-US" altLang="ja-JP" sz="1400" dirty="0" smtClean="0"/>
              <a:t>Network Partitioning</a:t>
            </a:r>
            <a:endParaRPr lang="en-US" altLang="ja-JP" sz="1400" dirty="0" smtClean="0"/>
          </a:p>
          <a:p>
            <a:pPr marL="346075" indent="-346075">
              <a:buFont typeface="+mj-lt"/>
              <a:buAutoNum type="arabicPeriod"/>
            </a:pPr>
            <a:r>
              <a:rPr lang="en-US" altLang="ja-JP" sz="1600" dirty="0" smtClean="0"/>
              <a:t>Failure Scenarios</a:t>
            </a:r>
          </a:p>
          <a:p>
            <a:pPr marL="526075" lvl="1" indent="-346075">
              <a:buFont typeface="Arial" panose="020B0604020202020204" pitchFamily="34" charset="0"/>
              <a:buChar char="•"/>
            </a:pPr>
            <a:r>
              <a:rPr lang="en-US" altLang="ja-JP" sz="1400" dirty="0" smtClean="0"/>
              <a:t>Storage Node Crash</a:t>
            </a:r>
          </a:p>
          <a:p>
            <a:pPr marL="526075" lvl="1" indent="-346075">
              <a:buFont typeface="Arial" panose="020B0604020202020204" pitchFamily="34" charset="0"/>
              <a:buChar char="•"/>
            </a:pPr>
            <a:r>
              <a:rPr lang="en-US" altLang="ja-JP" sz="1400" dirty="0" smtClean="0"/>
              <a:t>SQL Node Crash</a:t>
            </a:r>
          </a:p>
          <a:p>
            <a:pPr marL="526075" lvl="1" indent="-346075">
              <a:buFont typeface="Arial" panose="020B0604020202020204" pitchFamily="34" charset="0"/>
              <a:buChar char="•"/>
            </a:pPr>
            <a:r>
              <a:rPr lang="en-US" altLang="ja-JP" sz="1400" dirty="0" smtClean="0"/>
              <a:t>Connection </a:t>
            </a:r>
            <a:r>
              <a:rPr lang="en-US" altLang="ja-JP" sz="1400" dirty="0" smtClean="0"/>
              <a:t>Failure</a:t>
            </a:r>
          </a:p>
          <a:p>
            <a:pPr marL="526075" lvl="1" indent="-346075">
              <a:buFont typeface="Arial" panose="020B0604020202020204" pitchFamily="34" charset="0"/>
              <a:buChar char="•"/>
            </a:pPr>
            <a:r>
              <a:rPr lang="en-US" altLang="ja-JP" sz="1400" dirty="0" smtClean="0"/>
              <a:t>Management Node Crash</a:t>
            </a:r>
          </a:p>
          <a:p>
            <a:pPr marL="526075" lvl="1" indent="-346075">
              <a:buFont typeface="Arial" panose="020B0604020202020204" pitchFamily="34" charset="0"/>
              <a:buChar char="•"/>
            </a:pPr>
            <a:r>
              <a:rPr lang="en-US" altLang="ja-JP" sz="1400" dirty="0" smtClean="0"/>
              <a:t>Disk Failure</a:t>
            </a:r>
            <a:endParaRPr lang="en-US" altLang="ja-JP" sz="1400" dirty="0" smtClean="0"/>
          </a:p>
          <a:p>
            <a:pPr marL="457200" indent="-457200">
              <a:buFont typeface="+mj-lt"/>
              <a:buAutoNum type="arabicPeriod"/>
            </a:pPr>
            <a:endParaRPr lang="en-US" altLang="ja-JP" sz="1600" dirty="0"/>
          </a:p>
        </p:txBody>
      </p:sp>
    </p:spTree>
    <p:extLst>
      <p:ext uri="{BB962C8B-B14F-4D97-AF65-F5344CB8AC3E}">
        <p14:creationId xmlns:p14="http://schemas.microsoft.com/office/powerpoint/2010/main" val="18237005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24183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2989091"/>
            <a:ext cx="8784000" cy="523220"/>
          </a:xfrm>
        </p:spPr>
        <p:txBody>
          <a:bodyPr/>
          <a:lstStyle/>
          <a:p>
            <a:r>
              <a:rPr kumimoji="1" lang="en-US" altLang="ja-JP" dirty="0" smtClean="0"/>
              <a:t>MySQL Cluster Investigation</a:t>
            </a:r>
            <a:endParaRPr kumimoji="1" lang="ja-JP" altLang="en-US" dirty="0"/>
          </a:p>
        </p:txBody>
      </p:sp>
      <p:sp>
        <p:nvSpPr>
          <p:cNvPr id="3" name="テキスト プレースホルダー 2"/>
          <p:cNvSpPr>
            <a:spLocks noGrp="1"/>
          </p:cNvSpPr>
          <p:nvPr>
            <p:ph type="body" sz="quarter" idx="10"/>
          </p:nvPr>
        </p:nvSpPr>
        <p:spPr>
          <a:xfrm>
            <a:off x="179388" y="3852000"/>
            <a:ext cx="7200900" cy="400110"/>
          </a:xfrm>
        </p:spPr>
        <p:txBody>
          <a:bodyPr/>
          <a:lstStyle/>
          <a:p>
            <a:r>
              <a:rPr kumimoji="1" lang="en-US" altLang="ja-JP" dirty="0" smtClean="0"/>
              <a:t>Investigation Progress Report</a:t>
            </a:r>
            <a:endParaRPr kumimoji="1" lang="ja-JP" altLang="en-US" dirty="0"/>
          </a:p>
        </p:txBody>
      </p:sp>
    </p:spTree>
    <p:extLst>
      <p:ext uri="{BB962C8B-B14F-4D97-AF65-F5344CB8AC3E}">
        <p14:creationId xmlns:p14="http://schemas.microsoft.com/office/powerpoint/2010/main" val="7525401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MySQL Cluster: Failure Detection</a:t>
            </a:r>
            <a:endParaRPr kumimoji="1" lang="ja-JP" altLang="en-US" dirty="0"/>
          </a:p>
        </p:txBody>
      </p:sp>
      <p:sp>
        <p:nvSpPr>
          <p:cNvPr id="3" name="コンテンツ プレースホルダー 2"/>
          <p:cNvSpPr>
            <a:spLocks noGrp="1"/>
          </p:cNvSpPr>
          <p:nvPr>
            <p:ph sz="quarter" idx="10"/>
          </p:nvPr>
        </p:nvSpPr>
        <p:spPr/>
        <p:txBody>
          <a:bodyPr>
            <a:normAutofit/>
          </a:bodyPr>
          <a:lstStyle/>
          <a:p>
            <a:r>
              <a:rPr lang="en-US" altLang="ja-JP" sz="1600" dirty="0"/>
              <a:t>There are two ways to detect failed nodes: </a:t>
            </a:r>
            <a:r>
              <a:rPr lang="en-US" altLang="ja-JP" sz="1600" i="1" dirty="0"/>
              <a:t>communication loss</a:t>
            </a:r>
            <a:r>
              <a:rPr lang="en-US" altLang="ja-JP" sz="1600" dirty="0"/>
              <a:t> and </a:t>
            </a:r>
            <a:r>
              <a:rPr lang="en-US" altLang="ja-JP" sz="1600" i="1" dirty="0"/>
              <a:t>heartbeat</a:t>
            </a:r>
            <a:r>
              <a:rPr lang="en-US" altLang="ja-JP" sz="1600" dirty="0"/>
              <a:t> </a:t>
            </a:r>
            <a:r>
              <a:rPr lang="en-US" altLang="ja-JP" sz="1600" i="1" dirty="0"/>
              <a:t>failure</a:t>
            </a:r>
            <a:r>
              <a:rPr lang="en-US" altLang="ja-JP" sz="1600" dirty="0"/>
              <a:t>. In both cases, a message is sent to all storage nodes and a network partitioning protocol is used to determine if there are enough nodes left to continue running the MySQL Cluster. </a:t>
            </a:r>
            <a:endParaRPr lang="en-US" altLang="ja-JP" sz="1600" dirty="0" smtClean="0"/>
          </a:p>
          <a:p>
            <a:pPr marL="0" indent="0">
              <a:buNone/>
            </a:pPr>
            <a:endParaRPr lang="en-US" altLang="ja-JP" sz="1600" dirty="0" smtClean="0"/>
          </a:p>
          <a:p>
            <a:pPr marL="173038" indent="0">
              <a:buNone/>
            </a:pPr>
            <a:r>
              <a:rPr lang="en-US" altLang="ja-JP" sz="1600" dirty="0" smtClean="0"/>
              <a:t>Note </a:t>
            </a:r>
            <a:r>
              <a:rPr lang="en-US" altLang="ja-JP" sz="1600" dirty="0"/>
              <a:t>that if some nodes are reported as failed, it might in fact be the case that there are two parts of the cluster which have lost all connections between them. In this case, we can not allow both of them to stay alive, since this could cause database inconsistency</a:t>
            </a:r>
            <a:r>
              <a:rPr lang="en-US" altLang="ja-JP" sz="1600" dirty="0" smtClean="0"/>
              <a:t>.</a:t>
            </a:r>
          </a:p>
          <a:p>
            <a:pPr marL="173038" indent="0">
              <a:buNone/>
            </a:pPr>
            <a:endParaRPr lang="en-US" altLang="ja-JP" sz="1600" dirty="0"/>
          </a:p>
          <a:p>
            <a:pPr marL="173038" indent="0">
              <a:buNone/>
            </a:pPr>
            <a:r>
              <a:rPr lang="en-US" altLang="ja-JP" sz="1600" dirty="0" smtClean="0"/>
              <a:t>MySQL </a:t>
            </a:r>
            <a:r>
              <a:rPr lang="en-US" altLang="ja-JP" sz="1600" dirty="0"/>
              <a:t>Cluster ensures applications remain available using the </a:t>
            </a:r>
            <a:r>
              <a:rPr lang="en-US" altLang="ja-JP" sz="1600" i="1" dirty="0"/>
              <a:t>network partitioning protocol</a:t>
            </a:r>
            <a:r>
              <a:rPr lang="en-US" altLang="ja-JP" sz="1600" dirty="0"/>
              <a:t> to automatically selecting one part of the cluster which continues to execute. All nodes in the other part of the cluster are automatically restarted and connect to the cluster as new nodes</a:t>
            </a:r>
            <a:r>
              <a:rPr lang="en-US" altLang="ja-JP" sz="1600" dirty="0" smtClean="0"/>
              <a:t>.</a:t>
            </a:r>
          </a:p>
        </p:txBody>
      </p:sp>
    </p:spTree>
    <p:extLst>
      <p:ext uri="{BB962C8B-B14F-4D97-AF65-F5344CB8AC3E}">
        <p14:creationId xmlns:p14="http://schemas.microsoft.com/office/powerpoint/2010/main" val="22821236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MySQL Cluster: Failure Detection</a:t>
            </a:r>
            <a:endParaRPr kumimoji="1" lang="ja-JP" altLang="en-US" dirty="0"/>
          </a:p>
        </p:txBody>
      </p:sp>
      <p:sp>
        <p:nvSpPr>
          <p:cNvPr id="3" name="コンテンツ プレースホルダー 2"/>
          <p:cNvSpPr>
            <a:spLocks noGrp="1"/>
          </p:cNvSpPr>
          <p:nvPr>
            <p:ph sz="quarter" idx="10"/>
          </p:nvPr>
        </p:nvSpPr>
        <p:spPr/>
        <p:txBody>
          <a:bodyPr>
            <a:normAutofit lnSpcReduction="10000"/>
          </a:bodyPr>
          <a:lstStyle/>
          <a:p>
            <a:r>
              <a:rPr lang="en-US" altLang="ja-JP" sz="1600" b="1" dirty="0"/>
              <a:t>Communication Loss	</a:t>
            </a:r>
          </a:p>
          <a:p>
            <a:pPr marL="0" indent="0">
              <a:buNone/>
            </a:pPr>
            <a:endParaRPr lang="en-US" altLang="ja-JP" sz="1600" dirty="0" smtClean="0"/>
          </a:p>
          <a:p>
            <a:pPr marL="173038" indent="0">
              <a:buNone/>
            </a:pPr>
            <a:r>
              <a:rPr lang="en-US" altLang="ja-JP" sz="1600" dirty="0" smtClean="0"/>
              <a:t>MySQL </a:t>
            </a:r>
            <a:r>
              <a:rPr lang="en-US" altLang="ja-JP" sz="1600" dirty="0"/>
              <a:t>Cluster nodes are connected via different communication protocols. Currently TCP,	Scalable Coherent Interface, OSE, and Shared Memory are all implemented and used. Normally,	all storage nodes are connected with each other and every application nodes is connected with every storage node. (Except for shared memory, these connections can be used to connect nodes residing on different computers.) </a:t>
            </a:r>
            <a:endParaRPr lang="en-US" altLang="ja-JP" sz="1600" dirty="0" smtClean="0"/>
          </a:p>
          <a:p>
            <a:endParaRPr lang="en-US" altLang="ja-JP" sz="1600" dirty="0"/>
          </a:p>
          <a:p>
            <a:pPr marL="173038" indent="0">
              <a:buNone/>
            </a:pPr>
            <a:r>
              <a:rPr lang="en-US" altLang="ja-JP" sz="1600" dirty="0" smtClean="0"/>
              <a:t>If </a:t>
            </a:r>
            <a:r>
              <a:rPr lang="en-US" altLang="ja-JP" sz="1600" dirty="0"/>
              <a:t>a storage node notices that a connection between two nodes is lost, then all other storage nodes are immediately informed and they jointly classify the node as failed. Failed nodes automatically restart and connect to the MySQL Cluster as a new node, </a:t>
            </a:r>
            <a:r>
              <a:rPr lang="en-US" altLang="ja-JP" sz="1600" dirty="0" smtClean="0"/>
              <a:t>leaving the </a:t>
            </a:r>
            <a:r>
              <a:rPr lang="en-US" altLang="ja-JP" sz="1600" dirty="0"/>
              <a:t>application unaffected. Communication loss is the fastest way to detect that a node has failed</a:t>
            </a:r>
            <a:r>
              <a:rPr lang="en-US" altLang="ja-JP" dirty="0" smtClean="0"/>
              <a:t>.</a:t>
            </a:r>
          </a:p>
          <a:p>
            <a:pPr marL="173038" indent="0">
              <a:buNone/>
            </a:pPr>
            <a:endParaRPr lang="en-US" altLang="ja-JP" dirty="0"/>
          </a:p>
          <a:p>
            <a:r>
              <a:rPr lang="en-US" altLang="ja-JP" sz="1600" b="1" dirty="0" smtClean="0"/>
              <a:t>Heartbeat Failure</a:t>
            </a:r>
          </a:p>
          <a:p>
            <a:endParaRPr kumimoji="1" lang="en-US" altLang="ja-JP" sz="1600" b="1" dirty="0"/>
          </a:p>
          <a:p>
            <a:pPr marL="173038" indent="0">
              <a:buNone/>
            </a:pPr>
            <a:r>
              <a:rPr lang="en-US" altLang="ja-JP" sz="1600" dirty="0"/>
              <a:t>There are also node failures which can not be detected by communication loss, e.g. disk problems, memory problems, and processor exhaustion. These failures cause a node to work improperly, but do not destroy the node connection to the rest of the MySQL Cluster. A heartbeat protocol is used to detect this kind of failure</a:t>
            </a:r>
            <a:r>
              <a:rPr lang="en-US" altLang="ja-JP" sz="1600" dirty="0" smtClean="0"/>
              <a:t>.</a:t>
            </a:r>
            <a:endParaRPr kumimoji="1" lang="en-US" altLang="ja-JP" sz="1600" dirty="0"/>
          </a:p>
        </p:txBody>
      </p:sp>
    </p:spTree>
    <p:extLst>
      <p:ext uri="{BB962C8B-B14F-4D97-AF65-F5344CB8AC3E}">
        <p14:creationId xmlns:p14="http://schemas.microsoft.com/office/powerpoint/2010/main" val="6050355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MySQL Cluster: Failure </a:t>
            </a:r>
            <a:r>
              <a:rPr lang="en-US" altLang="ja-JP" dirty="0" smtClean="0"/>
              <a:t>Detection (Heartbeat Failure cont..)</a:t>
            </a:r>
            <a:endParaRPr kumimoji="1" lang="ja-JP" altLang="en-US" dirty="0"/>
          </a:p>
        </p:txBody>
      </p:sp>
      <p:sp>
        <p:nvSpPr>
          <p:cNvPr id="3" name="コンテンツ プレースホルダー 2"/>
          <p:cNvSpPr>
            <a:spLocks noGrp="1"/>
          </p:cNvSpPr>
          <p:nvPr>
            <p:ph sz="quarter" idx="10"/>
          </p:nvPr>
        </p:nvSpPr>
        <p:spPr/>
        <p:txBody>
          <a:bodyPr>
            <a:normAutofit/>
          </a:bodyPr>
          <a:lstStyle/>
          <a:p>
            <a:pPr marL="173038" indent="0">
              <a:buNone/>
            </a:pPr>
            <a:r>
              <a:rPr lang="en-US" altLang="ja-JP" sz="1600" dirty="0" smtClean="0"/>
              <a:t>The storage nodes are organized in a logical circle(Figure 3.) Each storage node sends heartbeat signal to the next storage node in the circle. If a storage node fails to send three consecutive heartbeat signals, the next storage node will characterize the storage node as dead. The failed node is reported to all storage nodes, which jointly classify the node as failed.</a:t>
            </a:r>
            <a:endParaRPr kumimoji="1" lang="en-US" altLang="ja-JP" sz="1600" dirty="0"/>
          </a:p>
        </p:txBody>
      </p:sp>
      <p:pic>
        <p:nvPicPr>
          <p:cNvPr id="4" name="Picture 3"/>
          <p:cNvPicPr>
            <a:picLocks noChangeAspect="1"/>
          </p:cNvPicPr>
          <p:nvPr/>
        </p:nvPicPr>
        <p:blipFill>
          <a:blip r:embed="rId2"/>
          <a:stretch>
            <a:fillRect/>
          </a:stretch>
        </p:blipFill>
        <p:spPr>
          <a:xfrm>
            <a:off x="3148190" y="2379529"/>
            <a:ext cx="2847619" cy="2952381"/>
          </a:xfrm>
          <a:prstGeom prst="rect">
            <a:avLst/>
          </a:prstGeom>
          <a:ln>
            <a:solidFill>
              <a:schemeClr val="tx1"/>
            </a:solidFill>
          </a:ln>
        </p:spPr>
      </p:pic>
    </p:spTree>
    <p:extLst>
      <p:ext uri="{BB962C8B-B14F-4D97-AF65-F5344CB8AC3E}">
        <p14:creationId xmlns:p14="http://schemas.microsoft.com/office/powerpoint/2010/main" val="30888664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a:t>MySQL Cluster: Failure Detection</a:t>
            </a:r>
            <a:endParaRPr lang="en-US" dirty="0"/>
          </a:p>
        </p:txBody>
      </p:sp>
      <p:sp>
        <p:nvSpPr>
          <p:cNvPr id="3" name="Content Placeholder 2"/>
          <p:cNvSpPr>
            <a:spLocks noGrp="1"/>
          </p:cNvSpPr>
          <p:nvPr>
            <p:ph sz="quarter" idx="10"/>
          </p:nvPr>
        </p:nvSpPr>
        <p:spPr>
          <a:xfrm>
            <a:off x="179512" y="836712"/>
            <a:ext cx="8784976" cy="5616476"/>
          </a:xfrm>
        </p:spPr>
        <p:txBody>
          <a:bodyPr>
            <a:normAutofit/>
          </a:bodyPr>
          <a:lstStyle/>
          <a:p>
            <a:pPr lvl="1"/>
            <a:r>
              <a:rPr lang="en-US" sz="1200" dirty="0" smtClean="0"/>
              <a:t>Configuration File Parameters related to heartbeat failure detection</a:t>
            </a:r>
          </a:p>
          <a:p>
            <a:pPr lvl="2"/>
            <a:r>
              <a:rPr lang="en-US" sz="1000" dirty="0" err="1" smtClean="0"/>
              <a:t>ndbd</a:t>
            </a:r>
            <a:r>
              <a:rPr lang="en-US" sz="1000" dirty="0" smtClean="0"/>
              <a:t> section</a:t>
            </a:r>
          </a:p>
          <a:p>
            <a:pPr lvl="3">
              <a:buFont typeface="Wingdings" panose="05000000000000000000" pitchFamily="2" charset="2"/>
              <a:buChar char="§"/>
            </a:pPr>
            <a:r>
              <a:rPr lang="en-US" sz="800" dirty="0" err="1" smtClean="0"/>
              <a:t>HeartbeatIntervalDbDb</a:t>
            </a:r>
            <a:r>
              <a:rPr lang="en-US" sz="800" dirty="0" smtClean="0"/>
              <a:t>	</a:t>
            </a:r>
            <a:r>
              <a:rPr lang="en-US" sz="800" dirty="0" smtClean="0"/>
              <a:t>	heartbeat </a:t>
            </a:r>
            <a:r>
              <a:rPr lang="en-US" sz="800" dirty="0" smtClean="0"/>
              <a:t>messages interval between data nodes</a:t>
            </a:r>
          </a:p>
          <a:p>
            <a:pPr lvl="3">
              <a:buFont typeface="Wingdings" panose="05000000000000000000" pitchFamily="2" charset="2"/>
              <a:buChar char="§"/>
            </a:pPr>
            <a:r>
              <a:rPr lang="en-US" sz="800" dirty="0" err="1" smtClean="0"/>
              <a:t>HeartbeatIntervalDbApi</a:t>
            </a:r>
            <a:r>
              <a:rPr lang="en-US" sz="800" dirty="0" smtClean="0"/>
              <a:t>	</a:t>
            </a:r>
            <a:r>
              <a:rPr lang="en-US" sz="800" dirty="0" smtClean="0"/>
              <a:t>	heartbeat </a:t>
            </a:r>
            <a:r>
              <a:rPr lang="en-US" sz="800" dirty="0" smtClean="0"/>
              <a:t>messages interval between data nodes and SQL nodes</a:t>
            </a:r>
          </a:p>
          <a:p>
            <a:pPr lvl="3">
              <a:buFont typeface="Wingdings" panose="05000000000000000000" pitchFamily="2" charset="2"/>
              <a:buChar char="§"/>
            </a:pPr>
            <a:r>
              <a:rPr lang="en-US" sz="800" dirty="0" err="1" smtClean="0"/>
              <a:t>HeartbeatOrder</a:t>
            </a:r>
            <a:r>
              <a:rPr lang="en-US" sz="800" dirty="0" smtClean="0"/>
              <a:t>		heartbeat messaging order; forwarding of heartbeat messages start from the node with 			</a:t>
            </a:r>
            <a:r>
              <a:rPr lang="en-US" sz="800" dirty="0" smtClean="0"/>
              <a:t>		the </a:t>
            </a:r>
            <a:r>
              <a:rPr lang="en-US" sz="800" dirty="0" smtClean="0"/>
              <a:t>lowest heartbeat order value.</a:t>
            </a:r>
          </a:p>
          <a:p>
            <a:pPr marL="358775" lvl="2" indent="0">
              <a:buNone/>
            </a:pPr>
            <a:r>
              <a:rPr lang="en-US" sz="1000" dirty="0" smtClean="0"/>
              <a:t>			Example: </a:t>
            </a:r>
            <a:endParaRPr lang="en-US" sz="1000" dirty="0"/>
          </a:p>
        </p:txBody>
      </p:sp>
      <p:pic>
        <p:nvPicPr>
          <p:cNvPr id="4" name="Picture 3"/>
          <p:cNvPicPr>
            <a:picLocks noChangeAspect="1"/>
          </p:cNvPicPr>
          <p:nvPr/>
        </p:nvPicPr>
        <p:blipFill>
          <a:blip r:embed="rId2"/>
          <a:stretch>
            <a:fillRect/>
          </a:stretch>
        </p:blipFill>
        <p:spPr>
          <a:xfrm>
            <a:off x="506590" y="2918009"/>
            <a:ext cx="2847619" cy="2952381"/>
          </a:xfrm>
          <a:prstGeom prst="rect">
            <a:avLst/>
          </a:prstGeom>
          <a:ln>
            <a:solidFill>
              <a:schemeClr val="tx1"/>
            </a:solidFill>
          </a:ln>
        </p:spPr>
      </p:pic>
      <p:graphicFrame>
        <p:nvGraphicFramePr>
          <p:cNvPr id="5" name="Table 4"/>
          <p:cNvGraphicFramePr>
            <a:graphicFrameLocks noGrp="1"/>
          </p:cNvGraphicFramePr>
          <p:nvPr>
            <p:extLst>
              <p:ext uri="{D42A27DB-BD31-4B8C-83A1-F6EECF244321}">
                <p14:modId xmlns:p14="http://schemas.microsoft.com/office/powerpoint/2010/main" val="694264772"/>
              </p:ext>
            </p:extLst>
          </p:nvPr>
        </p:nvGraphicFramePr>
        <p:xfrm>
          <a:off x="3851065" y="2302427"/>
          <a:ext cx="4530935" cy="640080"/>
        </p:xfrm>
        <a:graphic>
          <a:graphicData uri="http://schemas.openxmlformats.org/drawingml/2006/table">
            <a:tbl>
              <a:tblPr firstRow="1" bandRow="1">
                <a:tableStyleId>{5C22544A-7EE6-4342-B048-85BDC9FD1C3A}</a:tableStyleId>
              </a:tblPr>
              <a:tblGrid>
                <a:gridCol w="906187"/>
                <a:gridCol w="906187"/>
                <a:gridCol w="906187"/>
                <a:gridCol w="906187"/>
                <a:gridCol w="906187"/>
              </a:tblGrid>
              <a:tr h="231591">
                <a:tc>
                  <a:txBody>
                    <a:bodyPr/>
                    <a:lstStyle/>
                    <a:p>
                      <a:endParaRPr lang="en-US" sz="1000" dirty="0"/>
                    </a:p>
                  </a:txBody>
                  <a:tcPr/>
                </a:tc>
                <a:tc>
                  <a:txBody>
                    <a:bodyPr/>
                    <a:lstStyle/>
                    <a:p>
                      <a:r>
                        <a:rPr lang="en-US" sz="1000" dirty="0" smtClean="0"/>
                        <a:t>SN1</a:t>
                      </a:r>
                      <a:endParaRPr lang="en-US" sz="1000" dirty="0"/>
                    </a:p>
                  </a:txBody>
                  <a:tcPr/>
                </a:tc>
                <a:tc>
                  <a:txBody>
                    <a:bodyPr/>
                    <a:lstStyle/>
                    <a:p>
                      <a:r>
                        <a:rPr lang="en-US" sz="1000" dirty="0" smtClean="0"/>
                        <a:t>SN2</a:t>
                      </a:r>
                      <a:endParaRPr lang="en-US" sz="1000" dirty="0"/>
                    </a:p>
                  </a:txBody>
                  <a:tcPr/>
                </a:tc>
                <a:tc>
                  <a:txBody>
                    <a:bodyPr/>
                    <a:lstStyle/>
                    <a:p>
                      <a:r>
                        <a:rPr lang="en-US" sz="1000" dirty="0" smtClean="0"/>
                        <a:t>SN3</a:t>
                      </a:r>
                      <a:endParaRPr lang="en-US" sz="1000" dirty="0"/>
                    </a:p>
                  </a:txBody>
                  <a:tcPr/>
                </a:tc>
                <a:tc>
                  <a:txBody>
                    <a:bodyPr/>
                    <a:lstStyle/>
                    <a:p>
                      <a:r>
                        <a:rPr lang="en-US" sz="1000" dirty="0" smtClean="0"/>
                        <a:t>SN4</a:t>
                      </a:r>
                      <a:endParaRPr lang="en-US" sz="1000" dirty="0"/>
                    </a:p>
                  </a:txBody>
                  <a:tcPr/>
                </a:tc>
              </a:tr>
              <a:tr h="231591">
                <a:tc>
                  <a:txBody>
                    <a:bodyPr/>
                    <a:lstStyle/>
                    <a:p>
                      <a:r>
                        <a:rPr lang="en-US" sz="1000" dirty="0" err="1" smtClean="0"/>
                        <a:t>HeartbeatOrder</a:t>
                      </a:r>
                      <a:endParaRPr lang="en-US" sz="1000" dirty="0"/>
                    </a:p>
                  </a:txBody>
                  <a:tcPr/>
                </a:tc>
                <a:tc>
                  <a:txBody>
                    <a:bodyPr/>
                    <a:lstStyle/>
                    <a:p>
                      <a:r>
                        <a:rPr lang="en-US" sz="1000" dirty="0" smtClean="0"/>
                        <a:t>10</a:t>
                      </a:r>
                      <a:endParaRPr lang="en-US" sz="1000" dirty="0"/>
                    </a:p>
                  </a:txBody>
                  <a:tcPr/>
                </a:tc>
                <a:tc>
                  <a:txBody>
                    <a:bodyPr/>
                    <a:lstStyle/>
                    <a:p>
                      <a:r>
                        <a:rPr lang="en-US" sz="1000" dirty="0" smtClean="0"/>
                        <a:t>11</a:t>
                      </a:r>
                      <a:endParaRPr lang="en-US" sz="1000" dirty="0"/>
                    </a:p>
                  </a:txBody>
                  <a:tcPr/>
                </a:tc>
                <a:tc>
                  <a:txBody>
                    <a:bodyPr/>
                    <a:lstStyle/>
                    <a:p>
                      <a:r>
                        <a:rPr lang="en-US" sz="1000" dirty="0" smtClean="0"/>
                        <a:t>12</a:t>
                      </a:r>
                      <a:endParaRPr lang="en-US" sz="1000" dirty="0"/>
                    </a:p>
                  </a:txBody>
                  <a:tcPr/>
                </a:tc>
                <a:tc>
                  <a:txBody>
                    <a:bodyPr/>
                    <a:lstStyle/>
                    <a:p>
                      <a:r>
                        <a:rPr lang="en-US" sz="1000" dirty="0" smtClean="0"/>
                        <a:t>13</a:t>
                      </a:r>
                      <a:endParaRPr lang="en-US" sz="1000" dirty="0"/>
                    </a:p>
                  </a:txBody>
                  <a:tcPr/>
                </a:tc>
              </a:tr>
            </a:tbl>
          </a:graphicData>
        </a:graphic>
      </p:graphicFrame>
      <p:sp>
        <p:nvSpPr>
          <p:cNvPr id="6" name="TextBox 5"/>
          <p:cNvSpPr txBox="1"/>
          <p:nvPr/>
        </p:nvSpPr>
        <p:spPr>
          <a:xfrm>
            <a:off x="3851065" y="3139440"/>
            <a:ext cx="4530935" cy="923330"/>
          </a:xfrm>
          <a:prstGeom prst="rect">
            <a:avLst/>
          </a:prstGeom>
          <a:noFill/>
        </p:spPr>
        <p:txBody>
          <a:bodyPr wrap="square" rtlCol="0">
            <a:spAutoFit/>
          </a:bodyPr>
          <a:lstStyle/>
          <a:p>
            <a:r>
              <a:rPr lang="en-US" dirty="0" smtClean="0"/>
              <a:t>Flow of heartbeat message:</a:t>
            </a:r>
          </a:p>
          <a:p>
            <a:endParaRPr lang="en-US" dirty="0"/>
          </a:p>
          <a:p>
            <a:r>
              <a:rPr lang="en-US" dirty="0" smtClean="0"/>
              <a:t>SN1 -&gt; SN2 -&gt; SN3 -&gt;SN4 -&gt; SN1</a:t>
            </a:r>
            <a:endParaRPr lang="en-US" dirty="0"/>
          </a:p>
        </p:txBody>
      </p:sp>
    </p:spTree>
    <p:extLst>
      <p:ext uri="{BB962C8B-B14F-4D97-AF65-F5344CB8AC3E}">
        <p14:creationId xmlns:p14="http://schemas.microsoft.com/office/powerpoint/2010/main" val="2126023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MySQL Cluster: Failure Detection</a:t>
            </a:r>
            <a:endParaRPr kumimoji="1" lang="ja-JP" altLang="en-US" dirty="0"/>
          </a:p>
        </p:txBody>
      </p:sp>
      <p:sp>
        <p:nvSpPr>
          <p:cNvPr id="3" name="コンテンツ プレースホルダー 2"/>
          <p:cNvSpPr>
            <a:spLocks noGrp="1"/>
          </p:cNvSpPr>
          <p:nvPr>
            <p:ph sz="quarter" idx="10"/>
          </p:nvPr>
        </p:nvSpPr>
        <p:spPr/>
        <p:txBody>
          <a:bodyPr>
            <a:noAutofit/>
          </a:bodyPr>
          <a:lstStyle/>
          <a:p>
            <a:r>
              <a:rPr lang="en-US" sz="1600" b="1" dirty="0" smtClean="0"/>
              <a:t>Network Partitioning</a:t>
            </a:r>
          </a:p>
          <a:p>
            <a:endParaRPr lang="en-US" sz="1600" dirty="0" smtClean="0"/>
          </a:p>
          <a:p>
            <a:pPr lvl="1"/>
            <a:r>
              <a:rPr lang="en-US" sz="1200" dirty="0" smtClean="0"/>
              <a:t>Whenever </a:t>
            </a:r>
            <a:r>
              <a:rPr lang="en-US" sz="1200" dirty="0"/>
              <a:t>there are failed storage nodes, the remaining nodes use a network partitioning protocol to check </a:t>
            </a:r>
            <a:r>
              <a:rPr lang="en-US" sz="1200" dirty="0" smtClean="0"/>
              <a:t>whether </a:t>
            </a:r>
            <a:r>
              <a:rPr lang="en-US" sz="1200" dirty="0"/>
              <a:t>they are in majority by having more than one node in each node group or by having more than half of the nodes available in each node group. This ensures that transactions are fully committed by </a:t>
            </a:r>
            <a:r>
              <a:rPr lang="en-US" sz="1200" dirty="0" smtClean="0"/>
              <a:t>eliminating </a:t>
            </a:r>
            <a:r>
              <a:rPr lang="en-US" sz="1200" dirty="0"/>
              <a:t>the possibility that one node group acts alone and only commits part of the transactions</a:t>
            </a:r>
            <a:r>
              <a:rPr lang="en-US" sz="1200" dirty="0" smtClean="0"/>
              <a:t>.</a:t>
            </a:r>
          </a:p>
          <a:p>
            <a:pPr lvl="1"/>
            <a:endParaRPr lang="en-US" sz="1200" dirty="0"/>
          </a:p>
          <a:p>
            <a:pPr lvl="1"/>
            <a:r>
              <a:rPr lang="en-US" sz="1200" dirty="0"/>
              <a:t>To explain what could happen if no network partitioning protocol was implemented, consider a configuration with four storage nodes. Suppose all connections were lost between {SN1, SN3} and {SN2, SN4}. Since both sets are storing all partitions, each set has access to the whole database. If both sets were allowed to survive, then each set could update different information, thus leading us to two inconsistent databases.</a:t>
            </a:r>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3576812"/>
            <a:ext cx="2590800" cy="2296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780629"/>
      </p:ext>
    </p:extLst>
  </p:cSld>
  <p:clrMapOvr>
    <a:masterClrMapping/>
  </p:clrMapOvr>
  <p:timing>
    <p:tnLst>
      <p:par>
        <p:cTn id="1" dur="indefinite" restart="never" nodeType="tmRoot"/>
      </p:par>
    </p:tnLst>
  </p:timing>
</p:sld>
</file>

<file path=ppt/theme/theme1.xml><?xml version="1.0" encoding="utf-8"?>
<a:theme xmlns:a="http://schemas.openxmlformats.org/drawingml/2006/main" name="NEC_standard_4_3_en">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_font">
      <a:majorFont>
        <a:latin typeface="Verdana"/>
        <a:ea typeface="メイリオ"/>
        <a:cs typeface=""/>
        <a:font script="Jpan" typeface="メイリオ"/>
        <a:font script="Hans" typeface="微軟雅黒"/>
        <a:font script="Hant" typeface="微軟雅黒"/>
      </a:majorFont>
      <a:minorFont>
        <a:latin typeface="Verdana"/>
        <a:ea typeface="メイリオ"/>
        <a:cs typeface=""/>
        <a:font script="Jpan" typeface="メイリオ"/>
        <a:font script="Hans" typeface="微軟雅黒"/>
        <a:font script="Hant" typeface="微軟雅黒"/>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ln>
        <a:effectLst/>
        <a:ex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b="1" dirty="0">
            <a:latin typeface="+mj-ea"/>
            <a:ea typeface="+mj-ea"/>
          </a:defRPr>
        </a:defPPr>
      </a:lstStyle>
    </a:spDef>
    <a:lnDef>
      <a:spPr bwMode="auto">
        <a:solidFill>
          <a:schemeClr val="bg1"/>
        </a:solidFill>
        <a:ln w="9525"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en_2015">
      <a:majorFont>
        <a:latin typeface="Verdana"/>
        <a:ea typeface="メイリオ"/>
        <a:cs typeface=""/>
        <a:font script="Jpan" typeface="メイリオ"/>
        <a:font script="Hans" typeface="微軟雅黒"/>
        <a:font script="Hant" typeface="微軟雅黒"/>
      </a:majorFont>
      <a:minorFont>
        <a:latin typeface="Verdana"/>
        <a:ea typeface="メイリオ"/>
        <a:cs typeface=""/>
        <a:font script="Jpan" typeface="メイリオ"/>
        <a:font script="Hans" typeface="微軟雅黒"/>
        <a:font script="Hant" typeface="微軟雅黒"/>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NEC_standard_4_3_en</Template>
  <TotalTime>0</TotalTime>
  <Words>4862</Words>
  <Application>Microsoft Office PowerPoint</Application>
  <PresentationFormat>On-screen Show (4:3)</PresentationFormat>
  <Paragraphs>499</Paragraphs>
  <Slides>30</Slides>
  <Notes>2</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NEC_standard_4_3_en</vt:lpstr>
      <vt:lpstr>MySQL Cluster</vt:lpstr>
      <vt:lpstr>PowerPoint Presentation</vt:lpstr>
      <vt:lpstr>Table of Contents</vt:lpstr>
      <vt:lpstr>MySQL Cluster Investigation</vt:lpstr>
      <vt:lpstr>MySQL Cluster: Failure Detection</vt:lpstr>
      <vt:lpstr>MySQL Cluster: Failure Detection</vt:lpstr>
      <vt:lpstr>MySQL Cluster: Failure Detection (Heartbeat Failure cont..)</vt:lpstr>
      <vt:lpstr>MySQL Cluster: Failure Detection</vt:lpstr>
      <vt:lpstr>MySQL Cluster: Failure Detection</vt:lpstr>
      <vt:lpstr>MySQL Cluster: Failure Detection</vt:lpstr>
      <vt:lpstr>MySQL Cluster: Failure Detection</vt:lpstr>
      <vt:lpstr>MySQL Cluster: Failure Detection</vt:lpstr>
      <vt:lpstr>MySQL Cluster: Failure Detection</vt:lpstr>
      <vt:lpstr>MySQL Cluster: Failure Detection</vt:lpstr>
      <vt:lpstr>MySQL Cluster: Failure Detection</vt:lpstr>
      <vt:lpstr>MySQL Cluster: Failure Detection</vt:lpstr>
      <vt:lpstr>MySQL Cluster: Failure Detection</vt:lpstr>
      <vt:lpstr>MySQL Cluster: Failure Detection</vt:lpstr>
      <vt:lpstr>MySQL Cluster: Failure Detection</vt:lpstr>
      <vt:lpstr>MySQL Cluster: Failure Detection</vt:lpstr>
      <vt:lpstr>MySQL Cluster: Failure Detection</vt:lpstr>
      <vt:lpstr>MySQL Cluster: Failure Detection</vt:lpstr>
      <vt:lpstr>MySQL Cluster: Failure Detection</vt:lpstr>
      <vt:lpstr>MySQL Cluster: Failure Detection</vt:lpstr>
      <vt:lpstr>MySQL Cluster: Failure Detection</vt:lpstr>
      <vt:lpstr>MySQL Cluster: Failure Detection</vt:lpstr>
      <vt:lpstr>MySQL Cluster: Failure Detection</vt:lpstr>
      <vt:lpstr>MySQL Cluster: Failure Detection</vt:lpstr>
      <vt:lpstr>MySQL Cluster: Failure Detection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2015-07-21T05:37:26Z</dcterms:created>
  <dcterms:modified xsi:type="dcterms:W3CDTF">2017-09-11T10:27:58Z</dcterms:modified>
</cp:coreProperties>
</file>