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1"/>
  </p:notesMasterIdLst>
  <p:handoutMasterIdLst>
    <p:handoutMasterId r:id="rId22"/>
  </p:handoutMasterIdLst>
  <p:sldIdLst>
    <p:sldId id="262" r:id="rId2"/>
    <p:sldId id="268" r:id="rId3"/>
    <p:sldId id="288" r:id="rId4"/>
    <p:sldId id="263" r:id="rId5"/>
    <p:sldId id="264" r:id="rId6"/>
    <p:sldId id="269" r:id="rId7"/>
    <p:sldId id="270" r:id="rId8"/>
    <p:sldId id="271" r:id="rId9"/>
    <p:sldId id="285" r:id="rId10"/>
    <p:sldId id="286" r:id="rId11"/>
    <p:sldId id="275" r:id="rId12"/>
    <p:sldId id="276" r:id="rId13"/>
    <p:sldId id="277" r:id="rId14"/>
    <p:sldId id="278" r:id="rId15"/>
    <p:sldId id="279" r:id="rId16"/>
    <p:sldId id="280" r:id="rId17"/>
    <p:sldId id="289" r:id="rId18"/>
    <p:sldId id="290" r:id="rId19"/>
    <p:sldId id="266" r:id="rId2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88"/>
            <p14:sldId id="263"/>
          </p14:sldIdLst>
        </p14:section>
        <p14:section name="Body" id="{18FAE958-DF6E-4AAC-835E-E68BDECA82A9}">
          <p14:sldIdLst>
            <p14:sldId id="264"/>
            <p14:sldId id="269"/>
            <p14:sldId id="270"/>
            <p14:sldId id="271"/>
            <p14:sldId id="285"/>
            <p14:sldId id="286"/>
            <p14:sldId id="275"/>
            <p14:sldId id="276"/>
            <p14:sldId id="277"/>
            <p14:sldId id="278"/>
            <p14:sldId id="279"/>
            <p14:sldId id="280"/>
            <p14:sldId id="289"/>
            <p14:sldId id="290"/>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2017/9/5</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2017/9/5</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NDB Cluster Replication Known Issues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800" dirty="0"/>
              <a:t>Loss of master-slave connection.	</a:t>
            </a:r>
          </a:p>
          <a:p>
            <a:pPr lvl="1"/>
            <a:r>
              <a:rPr lang="en-US" sz="1400" dirty="0" smtClean="0"/>
              <a:t>A </a:t>
            </a:r>
            <a:r>
              <a:rPr lang="en-US" sz="1400" dirty="0"/>
              <a:t>loss of connection can occur either between the replication master SQL node and the replication slave SQL node, or between the replication master SQL node and the data nodes in the master cluster. In the latter case, this can occur not only as a result of loss of physical connection (for example, a broken network cable), but due to the overflow of data node event buffers; if the SQL node is too slow to respond, it may be dropped by the cluster</a:t>
            </a:r>
          </a:p>
          <a:p>
            <a:pPr marL="0" indent="0">
              <a:buNone/>
            </a:pPr>
            <a:endParaRPr lang="en-US" sz="1800" dirty="0"/>
          </a:p>
          <a:p>
            <a:r>
              <a:rPr lang="en-US" sz="1800" dirty="0"/>
              <a:t>Circular replication	</a:t>
            </a:r>
          </a:p>
          <a:p>
            <a:pPr lvl="1"/>
            <a:r>
              <a:rPr lang="en-US" sz="1400" dirty="0" smtClean="0"/>
              <a:t>The </a:t>
            </a:r>
            <a:r>
              <a:rPr lang="en-US" sz="1400" dirty="0"/>
              <a:t>SQL nodes on all masters and slaves are the same All SQL nodes acting as replication masters and slaves are started using the --log-slave-updates option NDB Cluster Circular Replication Where Not All Masters Are Slaves should be possible, but it should be noted that it has not yet been thoroughly tested and must therefore still be considered experimental. </a:t>
            </a:r>
            <a:endParaRPr lang="en-US" sz="1400" dirty="0" smtClean="0"/>
          </a:p>
          <a:p>
            <a:pPr lvl="1"/>
            <a:endParaRPr lang="en-US" sz="1800" dirty="0"/>
          </a:p>
          <a:p>
            <a:r>
              <a:rPr lang="en-US" sz="1800" dirty="0"/>
              <a:t>Restarting with --initial.	</a:t>
            </a:r>
          </a:p>
          <a:p>
            <a:pPr lvl="1"/>
            <a:r>
              <a:rPr lang="en-US" sz="1400" dirty="0" smtClean="0"/>
              <a:t>Restarting </a:t>
            </a:r>
            <a:r>
              <a:rPr lang="en-US" sz="1400" dirty="0"/>
              <a:t>the cluster with the --initial option causes the sequence </a:t>
            </a:r>
            <a:r>
              <a:rPr lang="en-US" sz="1400" dirty="0" smtClean="0"/>
              <a:t>of GCI </a:t>
            </a:r>
            <a:r>
              <a:rPr lang="en-US" sz="1400" dirty="0"/>
              <a:t>and epoch numbers to start over from 0. (This is generally true of NDB Cluster and not limited </a:t>
            </a:r>
            <a:r>
              <a:rPr lang="en-US" sz="1400" dirty="0" smtClean="0"/>
              <a:t>to replication </a:t>
            </a:r>
            <a:r>
              <a:rPr lang="en-US" sz="1400" dirty="0"/>
              <a:t>scenarios involving Cluster.) The MySQL servers involved in replication should in this </a:t>
            </a:r>
            <a:r>
              <a:rPr lang="en-US" sz="1400" dirty="0" smtClean="0"/>
              <a:t>case be </a:t>
            </a:r>
            <a:r>
              <a:rPr lang="en-US" sz="1400" dirty="0"/>
              <a:t>restarted. After this, you should use the RESET MASTER and RESET SLAVE statements to clear the invalid ndb_binlog_index and </a:t>
            </a:r>
            <a:r>
              <a:rPr lang="en-US" sz="1400" dirty="0" err="1"/>
              <a:t>ndb_apply_statustables</a:t>
            </a:r>
            <a:r>
              <a:rPr lang="en-US" sz="1400" dirty="0"/>
              <a:t>, </a:t>
            </a:r>
            <a:r>
              <a:rPr lang="en-US" sz="1400" dirty="0" smtClean="0"/>
              <a:t>respectively.</a:t>
            </a:r>
          </a:p>
          <a:p>
            <a:pPr marL="0" indent="0">
              <a:buNone/>
            </a:pPr>
            <a:r>
              <a:rPr lang="en-US" sz="1800" dirty="0" smtClean="0"/>
              <a:t>	</a:t>
            </a:r>
            <a:endParaRPr lang="en-US" sz="1800" dirty="0"/>
          </a:p>
        </p:txBody>
      </p:sp>
    </p:spTree>
    <p:extLst>
      <p:ext uri="{BB962C8B-B14F-4D97-AF65-F5344CB8AC3E}">
        <p14:creationId xmlns:p14="http://schemas.microsoft.com/office/powerpoint/2010/main" val="677702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NDB Cluster Replication Known Issues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Multiple </a:t>
            </a:r>
            <a:r>
              <a:rPr lang="en-US" sz="1600" dirty="0"/>
              <a:t>masters not supported when replicating NDB to other storage engines</a:t>
            </a:r>
            <a:r>
              <a:rPr lang="en-US" sz="1600" dirty="0" smtClean="0"/>
              <a:t>.	</a:t>
            </a:r>
          </a:p>
          <a:p>
            <a:r>
              <a:rPr lang="en-US" sz="1600" dirty="0" smtClean="0"/>
              <a:t>In MySQL 5.7.3 and later, if you specify --log-bin option without also specifying a --server-id, the server is not allowed to start.   (Bug #11763963, Bug #56739)	</a:t>
            </a:r>
            <a:endParaRPr lang="en-US" sz="1600" dirty="0"/>
          </a:p>
        </p:txBody>
      </p:sp>
    </p:spTree>
    <p:extLst>
      <p:ext uri="{BB962C8B-B14F-4D97-AF65-F5344CB8AC3E}">
        <p14:creationId xmlns:p14="http://schemas.microsoft.com/office/powerpoint/2010/main" val="3893084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dirty="0" smtClean="0"/>
              <a:t>Configuration Parameters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a:t>
            </a:r>
            <a:r>
              <a:rPr lang="en-US" sz="1600" dirty="0" err="1"/>
              <a:t>binlog</a:t>
            </a:r>
            <a:r>
              <a:rPr lang="en-US" sz="1600" dirty="0"/>
              <a:t>-format={ROW|STATEMENT|MIXED}		</a:t>
            </a:r>
          </a:p>
          <a:p>
            <a:pPr lvl="1"/>
            <a:r>
              <a:rPr lang="en-US" sz="1200" dirty="0" smtClean="0"/>
              <a:t>Specify </a:t>
            </a:r>
            <a:r>
              <a:rPr lang="en-US" sz="1200" dirty="0"/>
              <a:t>whether to use row-based, statement-based, or mixed replication. Statement-based is the default in MySQL 5.7.	</a:t>
            </a:r>
          </a:p>
          <a:p>
            <a:pPr lvl="1"/>
            <a:r>
              <a:rPr lang="en-US" sz="1200" dirty="0" smtClean="0"/>
              <a:t>Under </a:t>
            </a:r>
            <a:r>
              <a:rPr lang="en-US" sz="1200" dirty="0"/>
              <a:t>some conditions, changing this variable at runtime is not possible, or causes replication to fail.	</a:t>
            </a:r>
          </a:p>
          <a:p>
            <a:pPr lvl="2"/>
            <a:r>
              <a:rPr lang="en-US" sz="1000" dirty="0" smtClean="0"/>
              <a:t>NOTE: While </a:t>
            </a:r>
            <a:r>
              <a:rPr lang="en-US" sz="1000" dirty="0"/>
              <a:t>you can change the logging format at runtime, it is </a:t>
            </a:r>
            <a:r>
              <a:rPr lang="en-US" sz="1000" dirty="0" smtClean="0"/>
              <a:t>not recommended </a:t>
            </a:r>
            <a:r>
              <a:rPr lang="en-US" sz="1000" dirty="0"/>
              <a:t>that you change it while replication is ongoing. This is due in part to the fact that slaves do not honor the master's </a:t>
            </a:r>
            <a:r>
              <a:rPr lang="en-US" sz="1000" dirty="0" err="1" smtClean="0"/>
              <a:t>binlog_format</a:t>
            </a:r>
            <a:r>
              <a:rPr lang="en-US" sz="1000" dirty="0" smtClean="0"/>
              <a:t> setting</a:t>
            </a:r>
            <a:r>
              <a:rPr lang="en-US" sz="1000" dirty="0"/>
              <a:t>; a given MySQL Server can change only its own logging format.</a:t>
            </a:r>
          </a:p>
          <a:p>
            <a:pPr lvl="1"/>
            <a:r>
              <a:rPr lang="en-US" sz="1200" dirty="0" smtClean="0"/>
              <a:t>Setting </a:t>
            </a:r>
            <a:r>
              <a:rPr lang="en-US" sz="1200" dirty="0"/>
              <a:t>the binary logging format without enabling binary logging sets the </a:t>
            </a:r>
            <a:r>
              <a:rPr lang="en-US" sz="1200" dirty="0" err="1" smtClean="0"/>
              <a:t>binlog_format</a:t>
            </a:r>
            <a:r>
              <a:rPr lang="en-US" sz="1200" dirty="0" smtClean="0"/>
              <a:t> global </a:t>
            </a:r>
            <a:r>
              <a:rPr lang="en-US" sz="1200" dirty="0"/>
              <a:t>system variable and logs a warning</a:t>
            </a:r>
            <a:r>
              <a:rPr lang="en-US" sz="1200" dirty="0" smtClean="0"/>
              <a:t>.</a:t>
            </a:r>
          </a:p>
          <a:p>
            <a:pPr lvl="1"/>
            <a:endParaRPr lang="en-US" sz="1200" dirty="0"/>
          </a:p>
        </p:txBody>
      </p:sp>
      <p:pic>
        <p:nvPicPr>
          <p:cNvPr id="4" name="Picture 3"/>
          <p:cNvPicPr>
            <a:picLocks noChangeAspect="1"/>
          </p:cNvPicPr>
          <p:nvPr/>
        </p:nvPicPr>
        <p:blipFill>
          <a:blip r:embed="rId2"/>
          <a:stretch>
            <a:fillRect/>
          </a:stretch>
        </p:blipFill>
        <p:spPr>
          <a:xfrm>
            <a:off x="1748190" y="2886276"/>
            <a:ext cx="5647619" cy="3219048"/>
          </a:xfrm>
          <a:prstGeom prst="rect">
            <a:avLst/>
          </a:prstGeom>
          <a:ln>
            <a:solidFill>
              <a:schemeClr val="tx1"/>
            </a:solidFill>
          </a:ln>
        </p:spPr>
      </p:pic>
    </p:spTree>
    <p:extLst>
      <p:ext uri="{BB962C8B-B14F-4D97-AF65-F5344CB8AC3E}">
        <p14:creationId xmlns:p14="http://schemas.microsoft.com/office/powerpoint/2010/main" val="389308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Configuration Parameters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--log-slave-updates		</a:t>
            </a:r>
          </a:p>
          <a:p>
            <a:pPr lvl="1"/>
            <a:r>
              <a:rPr lang="en-US" sz="1200" dirty="0" smtClean="0"/>
              <a:t>Normally</a:t>
            </a:r>
            <a:r>
              <a:rPr lang="en-US" sz="1200" dirty="0"/>
              <a:t>, a slave does not write any updates that are received from a master server to its own binary log. This option causes the slave to write the updates performed by its SQL thread to its own binary log. For this option to have any effect, the slave must also be started with the --log-bin option to enable binary logging. --log-slave-updates is used when you want to chain replication servers. For example, you might want to set up replication servers using this arrangement: A -&gt; B -&gt; </a:t>
            </a:r>
            <a:r>
              <a:rPr lang="en-US" sz="1200" dirty="0" smtClean="0"/>
              <a:t>C</a:t>
            </a:r>
          </a:p>
          <a:p>
            <a:pPr lvl="1"/>
            <a:r>
              <a:rPr lang="en-US" sz="1200" dirty="0" smtClean="0"/>
              <a:t>Here</a:t>
            </a:r>
            <a:r>
              <a:rPr lang="en-US" sz="1200" dirty="0"/>
              <a:t>, A serves as the master for the slave B, and B serves as the master for the slave C. For this to work, B must be both a master and a slave. You must start both A and B with --log-bin to enable binary logging, and B with the --log-slave-updates option so that updates received from A are logged by B to its binary log. 	</a:t>
            </a:r>
          </a:p>
          <a:p>
            <a:endParaRPr lang="en-US" sz="1600" dirty="0"/>
          </a:p>
        </p:txBody>
      </p:sp>
      <p:pic>
        <p:nvPicPr>
          <p:cNvPr id="4" name="Picture 3"/>
          <p:cNvPicPr>
            <a:picLocks noChangeAspect="1"/>
          </p:cNvPicPr>
          <p:nvPr/>
        </p:nvPicPr>
        <p:blipFill>
          <a:blip r:embed="rId2"/>
          <a:stretch>
            <a:fillRect/>
          </a:stretch>
        </p:blipFill>
        <p:spPr>
          <a:xfrm>
            <a:off x="1743428" y="3099528"/>
            <a:ext cx="5657143" cy="1542857"/>
          </a:xfrm>
          <a:prstGeom prst="rect">
            <a:avLst/>
          </a:prstGeom>
          <a:ln>
            <a:solidFill>
              <a:schemeClr val="tx1"/>
            </a:solidFill>
          </a:ln>
        </p:spPr>
      </p:pic>
    </p:spTree>
    <p:extLst>
      <p:ext uri="{BB962C8B-B14F-4D97-AF65-F5344CB8AC3E}">
        <p14:creationId xmlns:p14="http://schemas.microsoft.com/office/powerpoint/2010/main" val="2999729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Configuration Parameters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--log-bin[=</a:t>
            </a:r>
            <a:r>
              <a:rPr lang="en-US" sz="1600" dirty="0" err="1"/>
              <a:t>base_name</a:t>
            </a:r>
            <a:r>
              <a:rPr lang="en-US" sz="1600" dirty="0"/>
              <a:t>]		</a:t>
            </a:r>
          </a:p>
          <a:p>
            <a:pPr lvl="1"/>
            <a:r>
              <a:rPr lang="en-US" sz="1200" dirty="0" smtClean="0"/>
              <a:t>Enable </a:t>
            </a:r>
            <a:r>
              <a:rPr lang="en-US" sz="1200" dirty="0"/>
              <a:t>binary logging. The server logs all statements that change data to the binary log, which is used for backup and replication. The option value, if given, is the base name for the log sequence. The server creates binary log files in sequence by adding a numeric suffix to the base name. It is recommended that you specify a base name. Otherwise, MySQL uses </a:t>
            </a:r>
            <a:r>
              <a:rPr lang="en-US" sz="1200" dirty="0" err="1"/>
              <a:t>host_name</a:t>
            </a:r>
            <a:r>
              <a:rPr lang="en-US" sz="1200" dirty="0"/>
              <a:t>-bin as the base name. Setting this option causes the </a:t>
            </a:r>
            <a:r>
              <a:rPr lang="en-US" sz="1200" dirty="0" err="1" smtClean="0"/>
              <a:t>log_bin</a:t>
            </a:r>
            <a:r>
              <a:rPr lang="en-US" sz="1200" dirty="0" smtClean="0"/>
              <a:t> system </a:t>
            </a:r>
            <a:r>
              <a:rPr lang="en-US" sz="1200" dirty="0"/>
              <a:t>variable to be set to ON(or 1), and not to the base name. The binary log file name (with path) is available as the </a:t>
            </a:r>
            <a:r>
              <a:rPr lang="en-US" sz="1200" dirty="0" err="1" smtClean="0"/>
              <a:t>log_bin_basename</a:t>
            </a:r>
            <a:r>
              <a:rPr lang="en-US" sz="1200" dirty="0" smtClean="0"/>
              <a:t> system variable</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r>
              <a:rPr lang="en-US" sz="1600" dirty="0" err="1"/>
              <a:t>log_bin_basename</a:t>
            </a:r>
            <a:r>
              <a:rPr lang="en-US" sz="1600" dirty="0"/>
              <a:t>	</a:t>
            </a:r>
          </a:p>
          <a:p>
            <a:pPr lvl="1"/>
            <a:r>
              <a:rPr lang="en-US" sz="1200" dirty="0" smtClean="0"/>
              <a:t>Holds </a:t>
            </a:r>
            <a:r>
              <a:rPr lang="en-US" sz="1200" dirty="0"/>
              <a:t>the name and complete path to the binary log file. Unlike the </a:t>
            </a:r>
            <a:r>
              <a:rPr lang="en-US" sz="1200" dirty="0" err="1" smtClean="0"/>
              <a:t>log_bin</a:t>
            </a:r>
            <a:r>
              <a:rPr lang="en-US" sz="1200" dirty="0" smtClean="0"/>
              <a:t> system </a:t>
            </a:r>
            <a:r>
              <a:rPr lang="en-US" sz="1200" dirty="0"/>
              <a:t>variable, </a:t>
            </a:r>
            <a:r>
              <a:rPr lang="en-US" sz="1200" dirty="0" err="1" smtClean="0"/>
              <a:t>log_bin_basename</a:t>
            </a:r>
            <a:r>
              <a:rPr lang="en-US" sz="1200" dirty="0" smtClean="0"/>
              <a:t> reflects </a:t>
            </a:r>
            <a:r>
              <a:rPr lang="en-US" sz="1200" dirty="0"/>
              <a:t>the name set with the --</a:t>
            </a:r>
            <a:r>
              <a:rPr lang="en-US" sz="1200" dirty="0" smtClean="0"/>
              <a:t>log-bin server </a:t>
            </a:r>
            <a:r>
              <a:rPr lang="en-US" sz="1200" dirty="0"/>
              <a:t>option</a:t>
            </a:r>
            <a:r>
              <a:rPr lang="en-US" sz="1200" dirty="0" smtClean="0"/>
              <a:t>.</a:t>
            </a:r>
            <a:r>
              <a:rPr lang="en-US" sz="1200" dirty="0"/>
              <a:t>	</a:t>
            </a:r>
          </a:p>
          <a:p>
            <a:endParaRPr lang="en-US" sz="1600" dirty="0"/>
          </a:p>
        </p:txBody>
      </p:sp>
      <p:pic>
        <p:nvPicPr>
          <p:cNvPr id="4" name="Picture 3"/>
          <p:cNvPicPr>
            <a:picLocks noChangeAspect="1"/>
          </p:cNvPicPr>
          <p:nvPr/>
        </p:nvPicPr>
        <p:blipFill>
          <a:blip r:embed="rId2"/>
          <a:stretch>
            <a:fillRect/>
          </a:stretch>
        </p:blipFill>
        <p:spPr>
          <a:xfrm>
            <a:off x="1738666" y="2412131"/>
            <a:ext cx="5666667" cy="134285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1752952" y="4692733"/>
            <a:ext cx="5638096" cy="1333333"/>
          </a:xfrm>
          <a:prstGeom prst="rect">
            <a:avLst/>
          </a:prstGeom>
          <a:ln>
            <a:solidFill>
              <a:schemeClr val="tx1"/>
            </a:solidFill>
          </a:ln>
        </p:spPr>
      </p:pic>
    </p:spTree>
    <p:extLst>
      <p:ext uri="{BB962C8B-B14F-4D97-AF65-F5344CB8AC3E}">
        <p14:creationId xmlns:p14="http://schemas.microsoft.com/office/powerpoint/2010/main" val="3263139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Configuration Procedure</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Replication Preparation</a:t>
            </a:r>
          </a:p>
          <a:p>
            <a:pPr marL="408600" lvl="1" indent="-228600">
              <a:buFont typeface="+mj-lt"/>
              <a:buAutoNum type="arabicPeriod"/>
            </a:pPr>
            <a:r>
              <a:rPr lang="en-US" sz="1200" dirty="0" smtClean="0"/>
              <a:t>Check all MySQL Servers for version compatibility</a:t>
            </a:r>
          </a:p>
          <a:p>
            <a:pPr marL="408600" lvl="1" indent="-228600">
              <a:buFont typeface="+mj-lt"/>
              <a:buAutoNum type="arabicPeriod"/>
            </a:pPr>
            <a:r>
              <a:rPr lang="en-US" sz="1200" dirty="0" smtClean="0"/>
              <a:t>Create a slave account on the master cluster with the appropriate privileges:</a:t>
            </a:r>
          </a:p>
          <a:p>
            <a:pPr marL="408600" lvl="1" indent="-228600">
              <a:buFont typeface="+mj-lt"/>
              <a:buAutoNum type="arabicPeriod"/>
            </a:pPr>
            <a:endParaRPr lang="en-US" sz="1200" dirty="0"/>
          </a:p>
          <a:p>
            <a:pPr marL="408600" lvl="1" indent="-228600">
              <a:buFont typeface="+mj-lt"/>
              <a:buAutoNum type="arabicPeriod"/>
            </a:pPr>
            <a:endParaRPr lang="en-US" sz="1200" dirty="0" smtClean="0"/>
          </a:p>
          <a:p>
            <a:pPr marL="408600" lvl="1" indent="-228600">
              <a:buFont typeface="+mj-lt"/>
              <a:buAutoNum type="arabicPeriod"/>
            </a:pPr>
            <a:endParaRPr lang="en-US" sz="1200" dirty="0" smtClean="0"/>
          </a:p>
          <a:p>
            <a:pPr marL="408600" lvl="1" indent="-228600">
              <a:buFont typeface="+mj-lt"/>
              <a:buAutoNum type="arabicPeriod"/>
            </a:pPr>
            <a:endParaRPr lang="en-US" sz="1200" dirty="0"/>
          </a:p>
          <a:p>
            <a:pPr marL="286725" lvl="2" indent="0">
              <a:buNone/>
            </a:pPr>
            <a:r>
              <a:rPr lang="en-US" sz="1000" dirty="0"/>
              <a:t>NOTE: For security reasons, it is preferable to use a unique user account—not employed for any other purpose—for the replication slave account</a:t>
            </a:r>
            <a:r>
              <a:rPr lang="en-US" sz="1000" dirty="0" smtClean="0"/>
              <a:t>.</a:t>
            </a:r>
          </a:p>
          <a:p>
            <a:pPr marL="408600" lvl="1" indent="-228600">
              <a:buFont typeface="+mj-lt"/>
              <a:buAutoNum type="arabicPeriod"/>
            </a:pPr>
            <a:r>
              <a:rPr lang="en-US" sz="1200" dirty="0"/>
              <a:t>Configure the slave to use the master. Using the MySQL Monitor, this can be accomplished </a:t>
            </a:r>
            <a:r>
              <a:rPr lang="en-US" sz="1200" dirty="0" smtClean="0"/>
              <a:t>with the </a:t>
            </a:r>
            <a:r>
              <a:rPr lang="en-US" sz="1200" dirty="0"/>
              <a:t>CHANGE MASTER </a:t>
            </a:r>
            <a:r>
              <a:rPr lang="en-US" sz="1200" dirty="0" smtClean="0"/>
              <a:t>TO statement:</a:t>
            </a:r>
            <a:endParaRPr lang="en-US" sz="1200" dirty="0"/>
          </a:p>
          <a:p>
            <a:pPr marL="408600" lvl="1" indent="-228600">
              <a:buFont typeface="+mj-lt"/>
              <a:buAutoNum type="arabicPeriod"/>
            </a:pPr>
            <a:endParaRPr lang="en-US" sz="1200" dirty="0" smtClean="0"/>
          </a:p>
          <a:p>
            <a:pPr marL="408600" lvl="1" indent="-228600">
              <a:buFont typeface="+mj-lt"/>
              <a:buAutoNum type="arabicPeriod"/>
            </a:pPr>
            <a:endParaRPr lang="en-US" sz="1200" dirty="0"/>
          </a:p>
          <a:p>
            <a:pPr marL="408600" lvl="1" indent="-228600">
              <a:buFont typeface="+mj-lt"/>
              <a:buAutoNum type="arabicPeriod"/>
            </a:pPr>
            <a:endParaRPr lang="en-US" sz="1200" dirty="0" smtClean="0"/>
          </a:p>
          <a:p>
            <a:pPr marL="408600" lvl="1" indent="-228600">
              <a:buFont typeface="+mj-lt"/>
              <a:buAutoNum type="arabicPeriod"/>
            </a:pPr>
            <a:endParaRPr lang="en-US" sz="1200" dirty="0" smtClean="0"/>
          </a:p>
          <a:p>
            <a:pPr marL="408600" lvl="1" indent="-228600">
              <a:buFont typeface="+mj-lt"/>
              <a:buAutoNum type="arabicPeriod"/>
            </a:pPr>
            <a:endParaRPr lang="en-US" sz="1200" dirty="0"/>
          </a:p>
          <a:p>
            <a:pPr marL="408600" lvl="1" indent="-228600">
              <a:buFont typeface="+mj-lt"/>
              <a:buAutoNum type="arabicPeriod"/>
            </a:pPr>
            <a:r>
              <a:rPr lang="en-US" sz="1200" dirty="0"/>
              <a:t>Ensure that each MySQL server acting as a replication master is configured with a unique server ID, and with binary logging enabled, using the row </a:t>
            </a:r>
            <a:r>
              <a:rPr lang="en-US" sz="1200" dirty="0" smtClean="0"/>
              <a:t>format.</a:t>
            </a:r>
          </a:p>
          <a:p>
            <a:pPr marL="286725" lvl="2" indent="0">
              <a:buNone/>
            </a:pPr>
            <a:r>
              <a:rPr lang="en-US" sz="1000" dirty="0" smtClean="0"/>
              <a:t>NOTE: These </a:t>
            </a:r>
            <a:r>
              <a:rPr lang="en-US" sz="1000" dirty="0"/>
              <a:t>options can be set either in the master server's </a:t>
            </a:r>
            <a:r>
              <a:rPr lang="en-US" sz="1000" dirty="0" err="1" smtClean="0"/>
              <a:t>my.cnf</a:t>
            </a:r>
            <a:r>
              <a:rPr lang="en-US" sz="1000" dirty="0" smtClean="0"/>
              <a:t> file</a:t>
            </a:r>
            <a:r>
              <a:rPr lang="en-US" sz="1000" dirty="0"/>
              <a:t>, or on the command line when </a:t>
            </a:r>
            <a:r>
              <a:rPr lang="en-US" sz="1000" dirty="0" smtClean="0"/>
              <a:t>starting the </a:t>
            </a:r>
            <a:r>
              <a:rPr lang="en-US" sz="1000" dirty="0"/>
              <a:t>master </a:t>
            </a:r>
            <a:r>
              <a:rPr lang="en-US" sz="1000" dirty="0" err="1" smtClean="0"/>
              <a:t>mysqld</a:t>
            </a:r>
            <a:r>
              <a:rPr lang="en-US" sz="1000" dirty="0" smtClean="0"/>
              <a:t> process</a:t>
            </a:r>
            <a:r>
              <a:rPr lang="en-US" sz="1000" dirty="0"/>
              <a:t>.</a:t>
            </a:r>
          </a:p>
        </p:txBody>
      </p:sp>
      <p:sp>
        <p:nvSpPr>
          <p:cNvPr id="4" name="Rectangle 3"/>
          <p:cNvSpPr/>
          <p:nvPr/>
        </p:nvSpPr>
        <p:spPr bwMode="auto">
          <a:xfrm>
            <a:off x="508000" y="1704949"/>
            <a:ext cx="8016240" cy="84521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mysqlM</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GRANT REPLICATION SLAVE ON *.* TO </a:t>
            </a:r>
            <a:r>
              <a:rPr lang="en-US" sz="1000" b="1" i="1" dirty="0">
                <a:latin typeface="Courier New" panose="02070309020205020404" pitchFamily="49" charset="0"/>
                <a:ea typeface="+mj-ea"/>
                <a:cs typeface="Courier New" panose="02070309020205020404" pitchFamily="49" charset="0"/>
              </a:rPr>
              <a:t>'slave_user</a:t>
            </a:r>
            <a:r>
              <a:rPr lang="en-US" sz="1000" b="1" dirty="0">
                <a:latin typeface="Courier New" panose="02070309020205020404" pitchFamily="49" charset="0"/>
                <a:ea typeface="+mj-ea"/>
                <a:cs typeface="Courier New" panose="02070309020205020404" pitchFamily="49" charset="0"/>
              </a:rPr>
              <a:t>'@</a:t>
            </a:r>
            <a:r>
              <a:rPr lang="en-US" sz="1000" b="1" i="1" dirty="0">
                <a:latin typeface="Courier New" panose="02070309020205020404" pitchFamily="49" charset="0"/>
                <a:ea typeface="+mj-ea"/>
                <a:cs typeface="Courier New" panose="02070309020205020404" pitchFamily="49" charset="0"/>
              </a:rPr>
              <a:t>'</a:t>
            </a:r>
            <a:r>
              <a:rPr lang="en-US" sz="1000" b="1" i="1" dirty="0" err="1">
                <a:latin typeface="Courier New" panose="02070309020205020404" pitchFamily="49" charset="0"/>
                <a:ea typeface="+mj-ea"/>
                <a:cs typeface="Courier New" panose="02070309020205020404" pitchFamily="49" charset="0"/>
              </a:rPr>
              <a:t>slave_host</a:t>
            </a:r>
            <a:r>
              <a:rPr lang="en-US" sz="1000" b="1" dirty="0">
                <a:latin typeface="Courier New" panose="02070309020205020404" pitchFamily="49" charset="0"/>
                <a:ea typeface="+mj-ea"/>
                <a:cs typeface="Courier New" panose="02070309020205020404" pitchFamily="49" charset="0"/>
              </a:rPr>
              <a:t>' IDENTIFIED BY </a:t>
            </a:r>
            <a:r>
              <a:rPr lang="en-US" sz="1000" b="1" i="1" dirty="0">
                <a:latin typeface="Courier New" panose="02070309020205020404" pitchFamily="49" charset="0"/>
                <a:ea typeface="+mj-ea"/>
                <a:cs typeface="Courier New" panose="02070309020205020404" pitchFamily="49" charset="0"/>
              </a:rPr>
              <a:t>'</a:t>
            </a:r>
            <a:r>
              <a:rPr lang="en-US" sz="1000" b="1" i="1" dirty="0" err="1">
                <a:latin typeface="Courier New" panose="02070309020205020404" pitchFamily="49" charset="0"/>
                <a:ea typeface="+mj-ea"/>
                <a:cs typeface="Courier New" panose="02070309020205020404" pitchFamily="49" charset="0"/>
              </a:rPr>
              <a:t>slave_password</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slave_user</a:t>
            </a:r>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is the slave account user name	</a:t>
            </a:r>
          </a:p>
          <a:p>
            <a:r>
              <a:rPr lang="en-US" sz="1000" dirty="0">
                <a:latin typeface="Courier New" panose="02070309020205020404" pitchFamily="49" charset="0"/>
                <a:ea typeface="+mj-ea"/>
                <a:cs typeface="Courier New" panose="02070309020205020404" pitchFamily="49" charset="0"/>
              </a:rPr>
              <a:t>	</a:t>
            </a:r>
            <a:r>
              <a:rPr lang="en-US" sz="1000" i="1" dirty="0" err="1">
                <a:latin typeface="Courier New" panose="02070309020205020404" pitchFamily="49" charset="0"/>
                <a:ea typeface="+mj-ea"/>
                <a:cs typeface="Courier New" panose="02070309020205020404" pitchFamily="49" charset="0"/>
              </a:rPr>
              <a:t>slave_host</a:t>
            </a:r>
            <a:r>
              <a:rPr lang="en-US" sz="1000" dirty="0">
                <a:latin typeface="Courier New" panose="02070309020205020404" pitchFamily="49" charset="0"/>
                <a:ea typeface="+mj-ea"/>
                <a:cs typeface="Courier New" panose="02070309020205020404" pitchFamily="49" charset="0"/>
              </a:rPr>
              <a:t> is the host name or IP address of the replication slave	</a:t>
            </a:r>
          </a:p>
          <a:p>
            <a:r>
              <a:rPr lang="en-US" sz="1000" dirty="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slave_password</a:t>
            </a:r>
            <a:r>
              <a:rPr lang="en-US" sz="1000" i="1" dirty="0" smtClean="0">
                <a:latin typeface="Courier New" panose="02070309020205020404" pitchFamily="49" charset="0"/>
                <a:ea typeface="+mj-ea"/>
                <a:cs typeface="Courier New" panose="02070309020205020404" pitchFamily="49" charset="0"/>
              </a:rPr>
              <a:t> is</a:t>
            </a:r>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the password to assign to this </a:t>
            </a:r>
            <a:r>
              <a:rPr lang="en-US" sz="1000" dirty="0" smtClean="0">
                <a:latin typeface="Courier New" panose="02070309020205020404" pitchFamily="49" charset="0"/>
                <a:ea typeface="+mj-ea"/>
                <a:cs typeface="Courier New" panose="02070309020205020404" pitchFamily="49" charset="0"/>
              </a:rPr>
              <a:t>account</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508000" y="3493109"/>
            <a:ext cx="8016240" cy="113985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mysqlS</a:t>
            </a:r>
            <a:r>
              <a:rPr lang="en-US" sz="1000" dirty="0" smtClean="0">
                <a:latin typeface="Courier New" panose="02070309020205020404" pitchFamily="49" charset="0"/>
                <a:ea typeface="+mj-ea"/>
                <a:cs typeface="Courier New" panose="02070309020205020404" pitchFamily="49" charset="0"/>
              </a:rPr>
              <a:t>&gt; </a:t>
            </a:r>
            <a:r>
              <a:rPr lang="en-US" sz="1000" b="1" dirty="0" smtClean="0">
                <a:latin typeface="Courier New" panose="02070309020205020404" pitchFamily="49" charset="0"/>
                <a:ea typeface="+mj-ea"/>
                <a:cs typeface="Courier New" panose="02070309020205020404" pitchFamily="49" charset="0"/>
              </a:rPr>
              <a:t>CHANGE MASTER TO MASTER_HOST=</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master_host</a:t>
            </a:r>
            <a:r>
              <a:rPr lang="en-US" sz="1000" b="1" dirty="0" smtClean="0">
                <a:latin typeface="Courier New" panose="02070309020205020404" pitchFamily="49" charset="0"/>
                <a:ea typeface="+mj-ea"/>
                <a:cs typeface="Courier New" panose="02070309020205020404" pitchFamily="49" charset="0"/>
              </a:rPr>
              <a:t>', MASTER_PORT=</a:t>
            </a:r>
            <a:r>
              <a:rPr lang="en-US" sz="1000" b="1" i="1" dirty="0" err="1" smtClean="0">
                <a:latin typeface="Courier New" panose="02070309020205020404" pitchFamily="49" charset="0"/>
                <a:ea typeface="+mj-ea"/>
                <a:cs typeface="Courier New" panose="02070309020205020404" pitchFamily="49" charset="0"/>
              </a:rPr>
              <a:t>master_port</a:t>
            </a:r>
            <a:r>
              <a:rPr lang="en-US" sz="1000" b="1" dirty="0" smtClean="0">
                <a:latin typeface="Courier New" panose="02070309020205020404" pitchFamily="49" charset="0"/>
                <a:ea typeface="+mj-ea"/>
                <a:cs typeface="Courier New" panose="02070309020205020404" pitchFamily="49" charset="0"/>
              </a:rPr>
              <a:t>, MASTER_USER=</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slave_user</a:t>
            </a:r>
            <a:r>
              <a:rPr lang="en-US" sz="1000" b="1" dirty="0" smtClean="0">
                <a:latin typeface="Courier New" panose="02070309020205020404" pitchFamily="49" charset="0"/>
                <a:ea typeface="+mj-ea"/>
                <a:cs typeface="Courier New" panose="02070309020205020404" pitchFamily="49" charset="0"/>
              </a:rPr>
              <a:t>', MASTER_PASSWORD=</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slave_password</a:t>
            </a:r>
            <a:r>
              <a:rPr lang="en-US" sz="1000" b="1" dirty="0" smtClean="0">
                <a:latin typeface="Courier New" panose="02070309020205020404" pitchFamily="49" charset="0"/>
                <a:ea typeface="+mj-ea"/>
                <a:cs typeface="Courier New" panose="02070309020205020404" pitchFamily="49" charset="0"/>
              </a:rPr>
              <a:t>';</a:t>
            </a:r>
            <a:r>
              <a:rPr lang="en-US" sz="1000" dirty="0" smtClean="0">
                <a:latin typeface="Courier New" panose="02070309020205020404" pitchFamily="49" charset="0"/>
                <a:ea typeface="+mj-ea"/>
                <a:cs typeface="Courier New" panose="02070309020205020404" pitchFamily="49" charset="0"/>
              </a:rPr>
              <a:t>		</a:t>
            </a:r>
          </a:p>
          <a:p>
            <a:endParaRPr lang="en-US" sz="1000" dirty="0" smtClean="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master_host</a:t>
            </a:r>
            <a:r>
              <a:rPr lang="en-US" sz="1000" dirty="0" smtClean="0">
                <a:latin typeface="Courier New" panose="02070309020205020404" pitchFamily="49" charset="0"/>
                <a:ea typeface="+mj-ea"/>
                <a:cs typeface="Courier New" panose="02070309020205020404" pitchFamily="49" charset="0"/>
              </a:rPr>
              <a:t> is the host name or IP address of the replication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master_port</a:t>
            </a:r>
            <a:r>
              <a:rPr lang="en-US" sz="1000" dirty="0" smtClean="0">
                <a:latin typeface="Courier New" panose="02070309020205020404" pitchFamily="49" charset="0"/>
                <a:ea typeface="+mj-ea"/>
                <a:cs typeface="Courier New" panose="02070309020205020404" pitchFamily="49" charset="0"/>
              </a:rPr>
              <a:t> is the port for the slave to use for connecting to the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slave_user</a:t>
            </a:r>
            <a:r>
              <a:rPr lang="en-US" sz="1000" dirty="0" smtClean="0">
                <a:latin typeface="Courier New" panose="02070309020205020404" pitchFamily="49" charset="0"/>
                <a:ea typeface="+mj-ea"/>
                <a:cs typeface="Courier New" panose="02070309020205020404" pitchFamily="49" charset="0"/>
              </a:rPr>
              <a:t> is the user name set up for the slave on the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slave_password</a:t>
            </a:r>
            <a:r>
              <a:rPr lang="en-US" sz="1000" dirty="0" smtClean="0">
                <a:latin typeface="Courier New" panose="02070309020205020404" pitchFamily="49" charset="0"/>
                <a:ea typeface="+mj-ea"/>
                <a:cs typeface="Courier New" panose="02070309020205020404" pitchFamily="49" charset="0"/>
              </a:rPr>
              <a:t> is the password set for that user account in the previous step	</a:t>
            </a:r>
            <a:endParaRPr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649088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Configuration Procedure</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Starting the NDB Cluster Replication (Single Replication Channel)</a:t>
            </a:r>
          </a:p>
          <a:p>
            <a:pPr marL="522900" lvl="1" indent="-342900">
              <a:buFont typeface="+mj-lt"/>
              <a:buAutoNum type="arabicPeriod"/>
            </a:pPr>
            <a:r>
              <a:rPr lang="en-US" sz="1200" dirty="0"/>
              <a:t>Start the MySQL replication master server by issuing this command</a:t>
            </a:r>
            <a:r>
              <a:rPr lang="en-US" sz="1200" dirty="0" smtClean="0"/>
              <a:t>:</a:t>
            </a:r>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endParaRPr lang="en-US" sz="1200" dirty="0"/>
          </a:p>
          <a:p>
            <a:pPr marL="522900" lvl="1" indent="-342900">
              <a:buFont typeface="+mj-lt"/>
              <a:buAutoNum type="arabicPeriod"/>
            </a:pPr>
            <a:r>
              <a:rPr lang="en-US" sz="1200" dirty="0"/>
              <a:t>Start </a:t>
            </a:r>
            <a:r>
              <a:rPr lang="en-US" sz="1200" dirty="0" smtClean="0"/>
              <a:t>the </a:t>
            </a:r>
            <a:r>
              <a:rPr lang="en-US" sz="1200" dirty="0"/>
              <a:t>MySQL replication slave server as shown here</a:t>
            </a:r>
            <a:r>
              <a:rPr lang="en-US" sz="1200" dirty="0" smtClean="0"/>
              <a:t>:</a:t>
            </a:r>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endParaRPr lang="en-US" sz="1200" dirty="0"/>
          </a:p>
          <a:p>
            <a:pPr marL="522900" lvl="1" indent="-342900">
              <a:buFont typeface="+mj-lt"/>
              <a:buAutoNum type="arabicPeriod"/>
            </a:pPr>
            <a:r>
              <a:rPr lang="en-US" sz="1200" dirty="0"/>
              <a:t>It is necessary to synchronize the slave server with the master server's replication binary log. If binary logging has not previously been running on the master, run the following statement on </a:t>
            </a:r>
            <a:r>
              <a:rPr lang="en-US" sz="1200" dirty="0" smtClean="0"/>
              <a:t>the slave:</a:t>
            </a:r>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r>
              <a:rPr lang="en-US" sz="1200" dirty="0"/>
              <a:t>Finally, you must instruct the slave to begin applying replication by issuing this command from </a:t>
            </a:r>
            <a:r>
              <a:rPr lang="en-US" sz="1200" dirty="0" smtClean="0"/>
              <a:t>the </a:t>
            </a:r>
            <a:r>
              <a:rPr lang="en-US" sz="1200" dirty="0" err="1" smtClean="0"/>
              <a:t>mysqlclient</a:t>
            </a:r>
            <a:r>
              <a:rPr lang="en-US" sz="1200" dirty="0" smtClean="0"/>
              <a:t> </a:t>
            </a:r>
            <a:r>
              <a:rPr lang="en-US" sz="1200" dirty="0"/>
              <a:t>on the replication slave:</a:t>
            </a:r>
          </a:p>
        </p:txBody>
      </p:sp>
      <p:sp>
        <p:nvSpPr>
          <p:cNvPr id="5" name="Rectangle 4"/>
          <p:cNvSpPr/>
          <p:nvPr/>
        </p:nvSpPr>
        <p:spPr bwMode="auto">
          <a:xfrm>
            <a:off x="508000" y="1440789"/>
            <a:ext cx="8016240" cy="56992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shellM</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mysqld</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ndbcluster</a:t>
            </a:r>
            <a:r>
              <a:rPr lang="en-US" sz="1000" b="1" dirty="0">
                <a:latin typeface="Courier New" panose="02070309020205020404" pitchFamily="49" charset="0"/>
                <a:ea typeface="+mj-ea"/>
                <a:cs typeface="Courier New" panose="02070309020205020404" pitchFamily="49" charset="0"/>
              </a:rPr>
              <a:t> --server-id=</a:t>
            </a:r>
            <a:r>
              <a:rPr lang="en-US" sz="1000" b="1" i="1" dirty="0">
                <a:latin typeface="Courier New" panose="02070309020205020404" pitchFamily="49" charset="0"/>
                <a:ea typeface="+mj-ea"/>
                <a:cs typeface="Courier New" panose="02070309020205020404" pitchFamily="49" charset="0"/>
              </a:rPr>
              <a:t>id</a:t>
            </a:r>
            <a:r>
              <a:rPr lang="en-US" sz="1000" b="1" dirty="0">
                <a:latin typeface="Courier New" panose="02070309020205020404" pitchFamily="49" charset="0"/>
                <a:ea typeface="+mj-ea"/>
                <a:cs typeface="Courier New" panose="02070309020205020404" pitchFamily="49" charset="0"/>
              </a:rPr>
              <a:t> --log-bin </a:t>
            </a:r>
            <a:r>
              <a:rPr lang="en-US" sz="1000" b="1" dirty="0" smtClean="0">
                <a:latin typeface="Courier New" panose="02070309020205020404" pitchFamily="49" charset="0"/>
                <a:ea typeface="+mj-ea"/>
                <a:cs typeface="Courier New" panose="02070309020205020404" pitchFamily="49" charset="0"/>
              </a:rPr>
              <a:t>&amp;</a:t>
            </a:r>
          </a:p>
          <a:p>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	id</a:t>
            </a:r>
            <a:r>
              <a:rPr lang="en-US" sz="1000" i="1" dirty="0">
                <a:latin typeface="Courier New" panose="02070309020205020404" pitchFamily="49" charset="0"/>
                <a:ea typeface="+mj-ea"/>
                <a:cs typeface="Courier New" panose="02070309020205020404" pitchFamily="49" charset="0"/>
              </a:rPr>
              <a:t> is this server's unique ID	</a:t>
            </a:r>
            <a:r>
              <a:rPr lang="en-US" sz="1000" dirty="0">
                <a:latin typeface="Courier New" panose="02070309020205020404" pitchFamily="49" charset="0"/>
                <a:ea typeface="+mj-ea"/>
                <a:cs typeface="Courier New" panose="02070309020205020404" pitchFamily="49" charset="0"/>
              </a:rPr>
              <a:t>	</a:t>
            </a:r>
          </a:p>
        </p:txBody>
      </p:sp>
      <p:sp>
        <p:nvSpPr>
          <p:cNvPr id="6" name="Rectangle 5"/>
          <p:cNvSpPr/>
          <p:nvPr/>
        </p:nvSpPr>
        <p:spPr bwMode="auto">
          <a:xfrm>
            <a:off x="508000" y="2456789"/>
            <a:ext cx="8016240" cy="56992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shellM</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mysqld</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ndbcluster</a:t>
            </a:r>
            <a:r>
              <a:rPr lang="en-US" sz="1000" b="1" dirty="0">
                <a:latin typeface="Courier New" panose="02070309020205020404" pitchFamily="49" charset="0"/>
                <a:ea typeface="+mj-ea"/>
                <a:cs typeface="Courier New" panose="02070309020205020404" pitchFamily="49" charset="0"/>
              </a:rPr>
              <a:t> --server-id=id </a:t>
            </a:r>
            <a:r>
              <a:rPr lang="en-US" sz="1000" b="1" dirty="0" smtClean="0">
                <a:latin typeface="Courier New" panose="02070309020205020404" pitchFamily="49" charset="0"/>
                <a:ea typeface="+mj-ea"/>
                <a:cs typeface="Courier New" panose="02070309020205020404" pitchFamily="49" charset="0"/>
              </a:rPr>
              <a:t>&amp;</a:t>
            </a:r>
          </a:p>
          <a:p>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	id</a:t>
            </a:r>
            <a:r>
              <a:rPr lang="en-US" sz="1000" i="1" dirty="0">
                <a:latin typeface="Courier New" panose="02070309020205020404" pitchFamily="49" charset="0"/>
                <a:ea typeface="+mj-ea"/>
                <a:cs typeface="Courier New" panose="02070309020205020404" pitchFamily="49" charset="0"/>
              </a:rPr>
              <a:t> is this server's unique ID	</a:t>
            </a:r>
            <a:r>
              <a:rPr lang="en-US" sz="1000" dirty="0">
                <a:latin typeface="Courier New" panose="02070309020205020404" pitchFamily="49" charset="0"/>
                <a:ea typeface="+mj-ea"/>
                <a:cs typeface="Courier New" panose="02070309020205020404" pitchFamily="49" charset="0"/>
              </a:rPr>
              <a:t>	</a:t>
            </a:r>
          </a:p>
        </p:txBody>
      </p:sp>
      <p:sp>
        <p:nvSpPr>
          <p:cNvPr id="7" name="Rectangle 6"/>
          <p:cNvSpPr/>
          <p:nvPr/>
        </p:nvSpPr>
        <p:spPr bwMode="auto">
          <a:xfrm>
            <a:off x="508000" y="3615029"/>
            <a:ext cx="8016240" cy="76393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mysqlS</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CHANGE MASTER TO MASTER_LOG_FILE</a:t>
            </a:r>
            <a:r>
              <a:rPr lang="en-US" sz="1000" b="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logfile</a:t>
            </a:r>
            <a:r>
              <a:rPr lang="en-US" sz="1000" b="1" dirty="0" smtClean="0">
                <a:latin typeface="Courier New" panose="02070309020205020404" pitchFamily="49" charset="0"/>
                <a:ea typeface="+mj-ea"/>
                <a:cs typeface="Courier New" panose="02070309020205020404" pitchFamily="49" charset="0"/>
              </a:rPr>
              <a:t>', </a:t>
            </a:r>
            <a:r>
              <a:rPr lang="en-US" sz="1000" b="1" dirty="0">
                <a:latin typeface="Courier New" panose="02070309020205020404" pitchFamily="49" charset="0"/>
                <a:ea typeface="+mj-ea"/>
                <a:cs typeface="Courier New" panose="02070309020205020404" pitchFamily="49" charset="0"/>
              </a:rPr>
              <a:t>MASTER_LOG_POS=4</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b="1" dirty="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logfile</a:t>
            </a:r>
            <a:r>
              <a:rPr lang="en-US" sz="1000" dirty="0" smtClean="0">
                <a:latin typeface="Courier New" panose="02070309020205020404" pitchFamily="49" charset="0"/>
                <a:ea typeface="+mj-ea"/>
                <a:cs typeface="Courier New" panose="02070309020205020404" pitchFamily="49" charset="0"/>
              </a:rPr>
              <a:t> is the binary log of the master server</a:t>
            </a:r>
          </a:p>
          <a:p>
            <a:r>
              <a:rPr lang="en-US" sz="1000" dirty="0" smtClean="0">
                <a:latin typeface="Courier New" panose="02070309020205020404" pitchFamily="49" charset="0"/>
                <a:ea typeface="+mj-ea"/>
                <a:cs typeface="Courier New" panose="02070309020205020404" pitchFamily="49" charset="0"/>
              </a:rPr>
              <a:t>Note: This </a:t>
            </a:r>
            <a:r>
              <a:rPr lang="en-US" sz="1000" dirty="0">
                <a:latin typeface="Courier New" panose="02070309020205020404" pitchFamily="49" charset="0"/>
                <a:ea typeface="+mj-ea"/>
                <a:cs typeface="Courier New" panose="02070309020205020404" pitchFamily="49" charset="0"/>
              </a:rPr>
              <a:t>instructs the slave to begin reading the master's binary log from the log's starting point</a:t>
            </a:r>
            <a:r>
              <a:rPr lang="en-US" sz="1000" dirty="0" smtClean="0">
                <a:latin typeface="Courier New" panose="02070309020205020404" pitchFamily="49" charset="0"/>
                <a:ea typeface="+mj-ea"/>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508000" y="5057749"/>
            <a:ext cx="8016240" cy="76393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mysqlS</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START SLAVE</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Note</a:t>
            </a:r>
            <a:r>
              <a:rPr lang="en-US" sz="1000" dirty="0">
                <a:latin typeface="Courier New" panose="02070309020205020404" pitchFamily="49" charset="0"/>
                <a:ea typeface="+mj-ea"/>
                <a:cs typeface="Courier New" panose="02070309020205020404" pitchFamily="49" charset="0"/>
              </a:rPr>
              <a:t>: This also initiates the transmission of replication data from the master to the slave</a:t>
            </a:r>
          </a:p>
        </p:txBody>
      </p:sp>
    </p:spTree>
    <p:extLst>
      <p:ext uri="{BB962C8B-B14F-4D97-AF65-F5344CB8AC3E}">
        <p14:creationId xmlns:p14="http://schemas.microsoft.com/office/powerpoint/2010/main" val="2197409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42900" indent="-342900"/>
            <a:r>
              <a:rPr lang="en-US" altLang="ja-JP" dirty="0"/>
              <a:t>Confirming Replication Status</a:t>
            </a:r>
          </a:p>
        </p:txBody>
      </p:sp>
      <p:sp>
        <p:nvSpPr>
          <p:cNvPr id="3" name="コンテンツ プレースホルダー 2"/>
          <p:cNvSpPr>
            <a:spLocks noGrp="1"/>
          </p:cNvSpPr>
          <p:nvPr>
            <p:ph sz="quarter" idx="10"/>
          </p:nvPr>
        </p:nvSpPr>
        <p:spPr/>
        <p:txBody>
          <a:bodyPr>
            <a:noAutofit/>
          </a:bodyPr>
          <a:lstStyle/>
          <a:p>
            <a:r>
              <a:rPr lang="en-US" altLang="en-US" sz="1600" dirty="0" smtClean="0"/>
              <a:t>In the master server, the output of SHOW PROCESSLIST command in </a:t>
            </a:r>
            <a:r>
              <a:rPr lang="en-US" altLang="en-US" sz="1600" dirty="0" err="1" smtClean="0"/>
              <a:t>sql</a:t>
            </a:r>
            <a:r>
              <a:rPr lang="en-US" altLang="en-US" sz="1600" dirty="0" smtClean="0"/>
              <a:t> client should be:</a:t>
            </a:r>
          </a:p>
          <a:p>
            <a:endParaRPr lang="en-US" altLang="en-US" sz="1600" dirty="0" smtClean="0"/>
          </a:p>
          <a:p>
            <a:endParaRPr lang="en-US" altLang="en-US" sz="1600" dirty="0" smtClean="0"/>
          </a:p>
          <a:p>
            <a:endParaRPr lang="en-US" altLang="en-US" sz="1600" dirty="0" smtClean="0"/>
          </a:p>
          <a:p>
            <a:endParaRPr lang="en-US" altLang="en-US" sz="1600" dirty="0" smtClean="0"/>
          </a:p>
          <a:p>
            <a:endParaRPr lang="en-US" altLang="en-US" sz="1600" dirty="0" smtClean="0"/>
          </a:p>
          <a:p>
            <a:pPr lvl="1"/>
            <a:r>
              <a:rPr lang="en-US" altLang="en-US" sz="1200" dirty="0" smtClean="0"/>
              <a:t>The thread in the master server has an ID of 2. Thread 2  is a </a:t>
            </a:r>
            <a:r>
              <a:rPr lang="en-US" altLang="en-US" sz="1200" dirty="0" err="1" smtClean="0"/>
              <a:t>Binlog</a:t>
            </a:r>
            <a:r>
              <a:rPr lang="en-US" altLang="en-US" sz="1200" dirty="0" smtClean="0"/>
              <a:t> Dump replication thread as specified in the </a:t>
            </a:r>
            <a:r>
              <a:rPr lang="en-US" altLang="en-US" sz="1200" i="1" dirty="0" smtClean="0"/>
              <a:t>Command</a:t>
            </a:r>
            <a:r>
              <a:rPr lang="en-US" altLang="en-US" sz="1200" dirty="0" smtClean="0"/>
              <a:t> field with </a:t>
            </a:r>
            <a:r>
              <a:rPr lang="en-US" altLang="en-US" sz="1200" i="1" dirty="0" err="1" smtClean="0"/>
              <a:t>Binglog</a:t>
            </a:r>
            <a:r>
              <a:rPr lang="en-US" altLang="en-US" sz="1200" i="1" dirty="0" smtClean="0"/>
              <a:t> Dump</a:t>
            </a:r>
            <a:r>
              <a:rPr lang="en-US" altLang="en-US" sz="1200" dirty="0" smtClean="0"/>
              <a:t> value. The </a:t>
            </a:r>
            <a:r>
              <a:rPr lang="en-US" altLang="en-US" sz="1200" i="1" dirty="0" smtClean="0"/>
              <a:t>State</a:t>
            </a:r>
            <a:r>
              <a:rPr lang="en-US" altLang="en-US" sz="1200" dirty="0" smtClean="0"/>
              <a:t> information indicates that all outstanding updates have been sent to the slave and that the master is waiting for more updates to occur.</a:t>
            </a:r>
          </a:p>
          <a:p>
            <a:pPr lvl="1"/>
            <a:r>
              <a:rPr lang="en-US" altLang="en-US" sz="1200" dirty="0" smtClean="0"/>
              <a:t>If there is no </a:t>
            </a:r>
            <a:r>
              <a:rPr lang="en-US" altLang="en-US" sz="1200" dirty="0" err="1" smtClean="0"/>
              <a:t>Binlog</a:t>
            </a:r>
            <a:r>
              <a:rPr lang="en-US" altLang="en-US" sz="1200" dirty="0" smtClean="0"/>
              <a:t> Dump threads on a master server, it means that replication is not running; that is, no slaves are currently connected.</a:t>
            </a:r>
          </a:p>
          <a:p>
            <a:endParaRPr lang="en-US" altLang="en-US" dirty="0" smtClean="0"/>
          </a:p>
          <a:p>
            <a:r>
              <a:rPr lang="en-US" altLang="en-US" sz="1600" dirty="0" smtClean="0"/>
              <a:t>In the slave server, the output of SHOW PROCESSLIST command in </a:t>
            </a:r>
            <a:r>
              <a:rPr lang="en-US" altLang="en-US" sz="1600" dirty="0" err="1" smtClean="0"/>
              <a:t>sql</a:t>
            </a:r>
            <a:r>
              <a:rPr lang="en-US" altLang="en-US" sz="1600" dirty="0" smtClean="0"/>
              <a:t> client should be:</a:t>
            </a:r>
          </a:p>
          <a:p>
            <a:endParaRPr lang="en-US" altLang="en-US" sz="1600" dirty="0" smtClean="0"/>
          </a:p>
        </p:txBody>
      </p:sp>
      <p:pic>
        <p:nvPicPr>
          <p:cNvPr id="5" name="Picture 4"/>
          <p:cNvPicPr>
            <a:picLocks noChangeAspect="1"/>
          </p:cNvPicPr>
          <p:nvPr/>
        </p:nvPicPr>
        <p:blipFill>
          <a:blip r:embed="rId2"/>
          <a:stretch>
            <a:fillRect/>
          </a:stretch>
        </p:blipFill>
        <p:spPr>
          <a:xfrm>
            <a:off x="1662476" y="1421541"/>
            <a:ext cx="5819048" cy="1495238"/>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2991"/>
          <a:stretch/>
        </p:blipFill>
        <p:spPr bwMode="auto">
          <a:xfrm>
            <a:off x="1633538" y="4927919"/>
            <a:ext cx="5876925"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506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42900" indent="-342900"/>
            <a:r>
              <a:rPr lang="en-US" altLang="ja-JP" dirty="0"/>
              <a:t>Confirming Replication Status</a:t>
            </a:r>
          </a:p>
        </p:txBody>
      </p:sp>
      <p:sp>
        <p:nvSpPr>
          <p:cNvPr id="3" name="コンテンツ プレースホルダー 2"/>
          <p:cNvSpPr>
            <a:spLocks noGrp="1"/>
          </p:cNvSpPr>
          <p:nvPr>
            <p:ph sz="quarter" idx="10"/>
          </p:nvPr>
        </p:nvSpPr>
        <p:spPr/>
        <p:txBody>
          <a:bodyPr>
            <a:noAutofit/>
          </a:bodyPr>
          <a:lstStyle/>
          <a:p>
            <a:endParaRPr lang="en-US" sz="1800" dirty="0"/>
          </a:p>
          <a:p>
            <a:endParaRPr lang="en-US" sz="1800" dirty="0" smtClean="0"/>
          </a:p>
          <a:p>
            <a:endParaRPr lang="en-US" sz="1800" dirty="0"/>
          </a:p>
          <a:p>
            <a:endParaRPr lang="en-US" sz="1800" dirty="0" smtClean="0"/>
          </a:p>
          <a:p>
            <a:pPr lvl="1"/>
            <a:r>
              <a:rPr lang="en-US" sz="1200" dirty="0" smtClean="0"/>
              <a:t>The </a:t>
            </a:r>
            <a:r>
              <a:rPr lang="en-US" sz="1200" i="1" dirty="0" smtClean="0"/>
              <a:t>State </a:t>
            </a:r>
            <a:r>
              <a:rPr lang="en-US" sz="1200" dirty="0" smtClean="0"/>
              <a:t>information indicates that thread 10 is the I/O thread that is communicating with the master server, and thread 11 is the SQL thread that is processing the updates stored in the relay logs. At the time that SHOW PROCESSLIST was executed, both threads were idle waiting for further updates.</a:t>
            </a:r>
          </a:p>
          <a:p>
            <a:pPr lvl="1"/>
            <a:endParaRPr lang="en-US" sz="12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2492"/>
          <a:stretch/>
        </p:blipFill>
        <p:spPr bwMode="auto">
          <a:xfrm>
            <a:off x="1633474" y="965200"/>
            <a:ext cx="5877053" cy="12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577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Revision History</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3726888642"/>
              </p:ext>
            </p:extLst>
          </p:nvPr>
        </p:nvGraphicFramePr>
        <p:xfrm>
          <a:off x="342898" y="1141400"/>
          <a:ext cx="8458204" cy="4079240"/>
        </p:xfrm>
        <a:graphic>
          <a:graphicData uri="http://schemas.openxmlformats.org/drawingml/2006/table">
            <a:tbl>
              <a:tblPr firstRow="1" bandRow="1">
                <a:tableStyleId>{93296810-A885-4BE3-A3E7-6D5BEEA58F35}</a:tableStyleId>
              </a:tblPr>
              <a:tblGrid>
                <a:gridCol w="1095377"/>
                <a:gridCol w="1104900"/>
                <a:gridCol w="1514475"/>
                <a:gridCol w="4743452"/>
              </a:tblGrid>
              <a:tr h="370840">
                <a:tc>
                  <a:txBody>
                    <a:bodyPr/>
                    <a:lstStyle/>
                    <a:p>
                      <a:r>
                        <a:rPr lang="en-US" sz="1200" b="0" dirty="0" smtClean="0">
                          <a:latin typeface="+mj-lt"/>
                          <a:cs typeface="Calibri" panose="020F0502020204030204" pitchFamily="34" charset="0"/>
                        </a:rPr>
                        <a:t>Version</a:t>
                      </a:r>
                      <a:r>
                        <a:rPr lang="en-US" sz="1200" b="0" baseline="0" dirty="0" smtClean="0">
                          <a:latin typeface="+mj-lt"/>
                          <a:cs typeface="Calibri" panose="020F0502020204030204" pitchFamily="34" charset="0"/>
                        </a:rPr>
                        <a:t> No.</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Date</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Author</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Summary</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00.01.00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14781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NDB Cluster Replication Overview</a:t>
            </a:r>
          </a:p>
          <a:p>
            <a:pPr marL="342900" indent="-342900">
              <a:buAutoNum type="arabicPeriod"/>
            </a:pPr>
            <a:r>
              <a:rPr lang="en-US" altLang="ja-JP" sz="1600" dirty="0" smtClean="0"/>
              <a:t>General Requirements for NDB Cluster Replication</a:t>
            </a:r>
          </a:p>
          <a:p>
            <a:pPr marL="522900" lvl="1" indent="-342900">
              <a:buAutoNum type="arabicPeriod"/>
            </a:pPr>
            <a:r>
              <a:rPr lang="en-US" altLang="ja-JP" sz="1200" dirty="0" smtClean="0"/>
              <a:t>Requirements</a:t>
            </a:r>
          </a:p>
          <a:p>
            <a:pPr marL="522900" lvl="1" indent="-342900">
              <a:buAutoNum type="arabicPeriod"/>
            </a:pPr>
            <a:r>
              <a:rPr lang="en-US" altLang="ja-JP" sz="1200" dirty="0" smtClean="0"/>
              <a:t>Things to consider</a:t>
            </a:r>
          </a:p>
          <a:p>
            <a:pPr marL="522900" lvl="1" indent="-342900">
              <a:buAutoNum type="arabicPeriod"/>
            </a:pPr>
            <a:r>
              <a:rPr lang="en-US" altLang="ja-JP" sz="1200" dirty="0" smtClean="0"/>
              <a:t>Known Issues</a:t>
            </a:r>
          </a:p>
          <a:p>
            <a:pPr marL="342900" indent="-342900">
              <a:buAutoNum type="arabicPeriod"/>
            </a:pPr>
            <a:r>
              <a:rPr lang="en-US" altLang="ja-JP" sz="1600" dirty="0" smtClean="0"/>
              <a:t>Configuration</a:t>
            </a:r>
          </a:p>
          <a:p>
            <a:pPr marL="522900" lvl="1" indent="-342900">
              <a:buAutoNum type="arabicPeriod"/>
            </a:pPr>
            <a:r>
              <a:rPr lang="en-US" altLang="ja-JP" sz="1200" dirty="0" smtClean="0"/>
              <a:t>Parameters</a:t>
            </a:r>
          </a:p>
          <a:p>
            <a:pPr marL="522900" lvl="1" indent="-342900">
              <a:buAutoNum type="arabicPeriod"/>
            </a:pPr>
            <a:r>
              <a:rPr lang="en-US" altLang="ja-JP" sz="1200" dirty="0" smtClean="0"/>
              <a:t>Configuration Procedure</a:t>
            </a:r>
          </a:p>
          <a:p>
            <a:pPr marL="342900" indent="-342900">
              <a:buAutoNum type="arabicPeriod"/>
            </a:pPr>
            <a:r>
              <a:rPr lang="en-US" altLang="ja-JP" sz="1600" dirty="0" smtClean="0"/>
              <a:t>Confirming </a:t>
            </a:r>
            <a:r>
              <a:rPr lang="en-US" altLang="ja-JP" sz="1600" dirty="0"/>
              <a:t>R</a:t>
            </a:r>
            <a:r>
              <a:rPr lang="en-US" altLang="ja-JP" sz="1600" dirty="0" smtClean="0"/>
              <a:t>eplication Status</a:t>
            </a:r>
          </a:p>
          <a:p>
            <a:pPr marL="522900" lvl="1" indent="-342900">
              <a:buAutoNum type="arabicPeriod"/>
            </a:pPr>
            <a:endParaRPr lang="en-US" altLang="ja-JP" sz="1200" dirty="0" smtClean="0"/>
          </a:p>
          <a:p>
            <a:pPr marL="342900" indent="-342900">
              <a:buAutoNum type="arabicPeriod"/>
            </a:pPr>
            <a:endParaRPr lang="en-US" altLang="ja-JP" sz="1600" dirty="0" smtClean="0"/>
          </a:p>
          <a:p>
            <a:pPr marL="342900" indent="-342900">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42900" indent="-342900"/>
            <a:r>
              <a:rPr lang="en-US" altLang="ja-JP" dirty="0"/>
              <a:t>NDB Cluster Replication Overview</a:t>
            </a:r>
          </a:p>
        </p:txBody>
      </p:sp>
      <p:sp>
        <p:nvSpPr>
          <p:cNvPr id="3" name="コンテンツ プレースホルダー 2"/>
          <p:cNvSpPr>
            <a:spLocks noGrp="1"/>
          </p:cNvSpPr>
          <p:nvPr>
            <p:ph sz="quarter" idx="10"/>
          </p:nvPr>
        </p:nvSpPr>
        <p:spPr/>
        <p:txBody>
          <a:bodyPr>
            <a:noAutofit/>
          </a:bodyPr>
          <a:lstStyle/>
          <a:p>
            <a:r>
              <a:rPr lang="en-US" sz="1600" dirty="0"/>
              <a:t>NDB Cluster Replication	</a:t>
            </a:r>
          </a:p>
          <a:p>
            <a:pPr lvl="1"/>
            <a:r>
              <a:rPr lang="en-US" sz="1200" dirty="0"/>
              <a:t>NDB Cluster supports asynchronous replication, more usually referred to simply as "replication</a:t>
            </a:r>
            <a:r>
              <a:rPr lang="en-US" sz="1200" dirty="0" smtClean="0"/>
              <a:t>".</a:t>
            </a:r>
            <a:r>
              <a:rPr lang="en-US" sz="1200" dirty="0"/>
              <a:t>	</a:t>
            </a:r>
          </a:p>
          <a:p>
            <a:pPr lvl="1"/>
            <a:r>
              <a:rPr lang="en-US" sz="1200" dirty="0"/>
              <a:t>NDB Cluster depends on the NDB storage engine for clustering functionality, it is not necessary to use NDB as the storage engine for the slave's copies.	</a:t>
            </a:r>
          </a:p>
          <a:p>
            <a:pPr lvl="1"/>
            <a:r>
              <a:rPr lang="en-US" sz="1200" dirty="0"/>
              <a:t>For maximum availability, it is possible to replicate from one NDB Cluster to another.	</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a:p>
          <a:p>
            <a:endParaRPr lang="en-US" sz="1200" dirty="0" smtClean="0"/>
          </a:p>
          <a:p>
            <a:pPr lvl="1"/>
            <a:r>
              <a:rPr lang="en-US" sz="1200" dirty="0"/>
              <a:t>In the </a:t>
            </a:r>
            <a:r>
              <a:rPr lang="en-US" sz="1200" dirty="0" smtClean="0"/>
              <a:t>image </a:t>
            </a:r>
            <a:r>
              <a:rPr lang="en-US" sz="1200" dirty="0"/>
              <a:t>above, successive states of the master cluster are logged and saved to a slave cluster using the NDB binary log injector thread. The NDB binary log injector thread runs on each MySQL server and produces a binary log (</a:t>
            </a:r>
            <a:r>
              <a:rPr lang="en-US" sz="1200" dirty="0" err="1"/>
              <a:t>binlog</a:t>
            </a:r>
            <a:r>
              <a:rPr lang="en-US" sz="1200" dirty="0"/>
              <a:t>). The thread ensures that all changes in the </a:t>
            </a:r>
            <a:r>
              <a:rPr lang="en-US" sz="1200" dirty="0" smtClean="0"/>
              <a:t>cluster </a:t>
            </a:r>
            <a:r>
              <a:rPr lang="en-US" sz="1200" dirty="0"/>
              <a:t>producing the binary log and not just those changes that are affected through the MySQL Server are inserted into the binary log with the correct serialization order. MySQL Replication master and replication slaves servers as replication servers or replication nodes and the data flow or line of communication between them as a replication channel</a:t>
            </a:r>
            <a:r>
              <a:rPr lang="en-US" sz="1200" dirty="0" smtClean="0"/>
              <a:t>.</a:t>
            </a:r>
            <a:r>
              <a:rPr lang="en-US" sz="1400" dirty="0" smtClean="0"/>
              <a:t>	</a:t>
            </a:r>
            <a:endParaRPr lang="en-US" sz="1400" dirty="0"/>
          </a:p>
        </p:txBody>
      </p:sp>
      <p:pic>
        <p:nvPicPr>
          <p:cNvPr id="5" name="Picture 4"/>
          <p:cNvPicPr>
            <a:picLocks noChangeAspect="1"/>
          </p:cNvPicPr>
          <p:nvPr/>
        </p:nvPicPr>
        <p:blipFill>
          <a:blip r:embed="rId2"/>
          <a:stretch>
            <a:fillRect/>
          </a:stretch>
        </p:blipFill>
        <p:spPr>
          <a:xfrm>
            <a:off x="2547952" y="2293738"/>
            <a:ext cx="4048095" cy="2139881"/>
          </a:xfrm>
          <a:prstGeom prst="rect">
            <a:avLst/>
          </a:prstGeom>
        </p:spPr>
      </p:pic>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General Requirements for NDB Cluster Replication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A replication channel requires two MySQL Servers acting as replication servers.</a:t>
            </a:r>
          </a:p>
          <a:p>
            <a:pPr lvl="1"/>
            <a:r>
              <a:rPr lang="en-US" sz="1200" dirty="0" smtClean="0"/>
              <a:t>MySQL Server must be running with </a:t>
            </a:r>
            <a:r>
              <a:rPr lang="en-US" sz="1200" i="1" dirty="0" smtClean="0"/>
              <a:t>–</a:t>
            </a:r>
            <a:r>
              <a:rPr lang="en-US" sz="1200" i="1" dirty="0" err="1" smtClean="0"/>
              <a:t>binlog</a:t>
            </a:r>
            <a:r>
              <a:rPr lang="en-US" sz="1200" i="1" dirty="0" smtClean="0"/>
              <a:t>-format=[ROW | MIXED]; </a:t>
            </a:r>
            <a:r>
              <a:rPr lang="en-US" sz="1200" dirty="0" smtClean="0"/>
              <a:t> Can also be configured as parameter in </a:t>
            </a:r>
            <a:r>
              <a:rPr lang="en-US" sz="1200" i="1" dirty="0" err="1" smtClean="0"/>
              <a:t>my.cnf</a:t>
            </a:r>
            <a:r>
              <a:rPr lang="en-US" sz="1200" dirty="0"/>
              <a:t> </a:t>
            </a:r>
            <a:r>
              <a:rPr lang="en-US" sz="1200" dirty="0" smtClean="0"/>
              <a:t>file.</a:t>
            </a:r>
            <a:endParaRPr lang="en-US" sz="1200" i="1" dirty="0" smtClean="0"/>
          </a:p>
          <a:p>
            <a:pPr lvl="2"/>
            <a:r>
              <a:rPr lang="en-US" sz="1000" dirty="0" smtClean="0"/>
              <a:t>NOTE: Default value for –</a:t>
            </a:r>
            <a:r>
              <a:rPr lang="en-US" sz="1000" dirty="0" err="1" smtClean="0"/>
              <a:t>binlog</a:t>
            </a:r>
            <a:r>
              <a:rPr lang="en-US" sz="1000" dirty="0" smtClean="0"/>
              <a:t>-format is MIXED in NDB 7.5. In NDB Cluster Replication, always use row-based replication. The NDB storage engine is incompatible with statement-based replication.</a:t>
            </a:r>
          </a:p>
          <a:p>
            <a:pPr lvl="1"/>
            <a:endParaRPr lang="en-US" sz="1200" dirty="0" smtClean="0"/>
          </a:p>
          <a:p>
            <a:pPr lvl="1"/>
            <a:r>
              <a:rPr lang="en-US" sz="1200" dirty="0" smtClean="0"/>
              <a:t>Each MySQL server used for replication in either cluster must be uniquely identified among all the MySQL replication servers participating in either cluster. This can be done by starting </a:t>
            </a:r>
            <a:r>
              <a:rPr lang="en-US" sz="1200" i="1" dirty="0" err="1" smtClean="0"/>
              <a:t>mysqld</a:t>
            </a:r>
            <a:r>
              <a:rPr lang="en-US" sz="1200" dirty="0" smtClean="0"/>
              <a:t> in each node using the </a:t>
            </a:r>
            <a:r>
              <a:rPr lang="en-US" sz="1200" i="1" dirty="0" smtClean="0"/>
              <a:t>–server-id=&lt;ID&gt; </a:t>
            </a:r>
            <a:r>
              <a:rPr lang="en-US" sz="1200" dirty="0" smtClean="0"/>
              <a:t>option where </a:t>
            </a:r>
            <a:r>
              <a:rPr lang="en-US" sz="1200" i="1" dirty="0" smtClean="0"/>
              <a:t>ID </a:t>
            </a:r>
            <a:r>
              <a:rPr lang="en-US" sz="1200" dirty="0" smtClean="0"/>
              <a:t>is a unique integer.; Can also be configured as parameter in </a:t>
            </a:r>
            <a:r>
              <a:rPr lang="en-US" sz="1200" i="1" dirty="0" err="1" smtClean="0"/>
              <a:t>my.cnf</a:t>
            </a:r>
            <a:r>
              <a:rPr lang="en-US" sz="1200" dirty="0"/>
              <a:t> </a:t>
            </a:r>
            <a:r>
              <a:rPr lang="en-US" sz="1200" dirty="0" smtClean="0"/>
              <a:t>file.</a:t>
            </a:r>
          </a:p>
          <a:p>
            <a:pPr lvl="2"/>
            <a:r>
              <a:rPr lang="en-US" sz="1000" dirty="0" smtClean="0"/>
              <a:t>NOTE: You cannot have replication servers on both the master and slave clusters sharing the same ID.</a:t>
            </a:r>
          </a:p>
          <a:p>
            <a:pPr lvl="2"/>
            <a:endParaRPr lang="en-US" sz="1000" dirty="0"/>
          </a:p>
          <a:p>
            <a:pPr lvl="1"/>
            <a:r>
              <a:rPr lang="en-US" sz="1200" dirty="0" smtClean="0"/>
              <a:t>MySQL Replication that both MySQL servers (</a:t>
            </a:r>
            <a:r>
              <a:rPr lang="en-US" sz="1200" i="1" dirty="0" err="1" smtClean="0"/>
              <a:t>mysqld</a:t>
            </a:r>
            <a:r>
              <a:rPr lang="en-US" sz="1200" dirty="0" smtClean="0"/>
              <a:t> processes) involved must be compatible with one another with respect to both the version of the replication protocol used and the SQL features sets which they support.</a:t>
            </a:r>
          </a:p>
          <a:p>
            <a:pPr lvl="1"/>
            <a:endParaRPr lang="en-US" sz="1200" dirty="0"/>
          </a:p>
          <a:p>
            <a:pPr lvl="1"/>
            <a:r>
              <a:rPr lang="en-US" sz="1200" dirty="0" smtClean="0"/>
              <a:t>All NDB tables being replicated must be created using a MySQL server and client.</a:t>
            </a:r>
          </a:p>
          <a:p>
            <a:pPr lvl="1"/>
            <a:endParaRPr lang="en-US" sz="12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MySQL Cluster Replication Threads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MySQL Replication capabilities are implemented using three threads, one on the master and two on the slave:</a:t>
            </a:r>
          </a:p>
          <a:p>
            <a:pPr lvl="1"/>
            <a:r>
              <a:rPr lang="en-US" sz="1200" b="1" dirty="0" err="1" smtClean="0"/>
              <a:t>Binlog</a:t>
            </a:r>
            <a:r>
              <a:rPr lang="en-US" sz="1200" b="1" dirty="0" smtClean="0"/>
              <a:t> Dump Thread</a:t>
            </a:r>
          </a:p>
          <a:p>
            <a:pPr lvl="2"/>
            <a:r>
              <a:rPr lang="en-US" sz="1000" dirty="0" smtClean="0"/>
              <a:t>The master creates a thread to send the binary log contents to a slave when the slave connects. This thread can be identified in the output of </a:t>
            </a:r>
            <a:r>
              <a:rPr lang="en-US" sz="1000" i="1" dirty="0" smtClean="0"/>
              <a:t>SHOW</a:t>
            </a:r>
            <a:r>
              <a:rPr lang="en-US" sz="1000" dirty="0" smtClean="0"/>
              <a:t> </a:t>
            </a:r>
            <a:r>
              <a:rPr lang="en-US" sz="1000" i="1" dirty="0" smtClean="0"/>
              <a:t>PROCESSLIST</a:t>
            </a:r>
            <a:r>
              <a:rPr lang="en-US" sz="1000" dirty="0" smtClean="0"/>
              <a:t> on the master as the </a:t>
            </a:r>
            <a:r>
              <a:rPr lang="en-US" sz="1000" dirty="0" err="1" smtClean="0"/>
              <a:t>Binlog</a:t>
            </a:r>
            <a:r>
              <a:rPr lang="en-US" sz="1000" dirty="0" smtClean="0"/>
              <a:t> Dump Thread.</a:t>
            </a:r>
          </a:p>
          <a:p>
            <a:pPr lvl="2"/>
            <a:r>
              <a:rPr lang="en-US" sz="1000" dirty="0" smtClean="0"/>
              <a:t>The binary log dump thread acquires a lock on the master’s binary log for reading each event that is to be sent to the slave. As soon as the event has been read, the lock is released, even before the event is sent to the slave.</a:t>
            </a:r>
          </a:p>
          <a:p>
            <a:pPr lvl="1"/>
            <a:r>
              <a:rPr lang="en-US" altLang="en-US" sz="1200" b="1" dirty="0"/>
              <a:t>Slave I/O </a:t>
            </a:r>
            <a:r>
              <a:rPr lang="en-US" altLang="en-US" sz="1200" b="1" dirty="0" smtClean="0"/>
              <a:t>Thread</a:t>
            </a:r>
          </a:p>
          <a:p>
            <a:pPr lvl="2"/>
            <a:r>
              <a:rPr lang="en-US" altLang="en-US" sz="1000" dirty="0" smtClean="0"/>
              <a:t>When a </a:t>
            </a:r>
            <a:r>
              <a:rPr lang="en-US" altLang="en-US" sz="1000" i="1" dirty="0" smtClean="0"/>
              <a:t>START SLAVE </a:t>
            </a:r>
            <a:r>
              <a:rPr lang="en-US" altLang="en-US" sz="1000" dirty="0" smtClean="0"/>
              <a:t>statement is issued on a slave server, the slave creates an I/O thread, which connects to the master and asks it to send the updates recorded in its binary logs.</a:t>
            </a:r>
          </a:p>
          <a:p>
            <a:pPr lvl="1"/>
            <a:r>
              <a:rPr lang="en-US" altLang="en-US" sz="1200" b="1" dirty="0" smtClean="0"/>
              <a:t>Slave SQL Thread</a:t>
            </a:r>
            <a:endParaRPr lang="en-US" altLang="en-US" sz="1200" dirty="0" smtClean="0"/>
          </a:p>
          <a:p>
            <a:pPr lvl="2"/>
            <a:r>
              <a:rPr lang="en-US" altLang="en-US" sz="1000" dirty="0" smtClean="0"/>
              <a:t>The slave creates an SQL thread to read the relay log that is written by the slave I/O thread and execute the events contained therein.</a:t>
            </a:r>
            <a:endParaRPr lang="en-US" altLang="en-US" sz="12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NDB Cluster Replication Things to Consider</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If you attempt to use NDB Cluster Replication with </a:t>
            </a:r>
            <a:r>
              <a:rPr lang="en-US" sz="1600" i="1" dirty="0"/>
              <a:t>--</a:t>
            </a:r>
            <a:r>
              <a:rPr lang="en-US" sz="1600" i="1" dirty="0" err="1"/>
              <a:t>binglog</a:t>
            </a:r>
            <a:r>
              <a:rPr lang="en-US" sz="1600" i="1" dirty="0"/>
              <a:t>-format=STATEMENT</a:t>
            </a:r>
            <a:r>
              <a:rPr lang="en-US" sz="1600" dirty="0"/>
              <a:t>, replication fails to work properly because the </a:t>
            </a:r>
            <a:r>
              <a:rPr lang="en-US" sz="1600" i="1" dirty="0"/>
              <a:t>ndb_binlog_index</a:t>
            </a:r>
            <a:r>
              <a:rPr lang="en-US" sz="1600" dirty="0"/>
              <a:t> table on the master and the epoch column of the </a:t>
            </a:r>
            <a:r>
              <a:rPr lang="en-US" sz="1600" i="1" dirty="0"/>
              <a:t>ndb_apply_status</a:t>
            </a:r>
            <a:r>
              <a:rPr lang="en-US" sz="1600" dirty="0"/>
              <a:t> table on the slave are not updated. Instead, only updates on the MySQL server acting as the replication master propagate to the slave and no updates from any other SQL nodes on the master cluster are replicated.</a:t>
            </a:r>
          </a:p>
          <a:p>
            <a:endParaRPr lang="en-US" sz="1600" dirty="0"/>
          </a:p>
          <a:p>
            <a:r>
              <a:rPr lang="en-US" sz="1600" dirty="0"/>
              <a:t>Use the same NDB Cluster distribution for all master and slave </a:t>
            </a:r>
            <a:r>
              <a:rPr lang="en-US" sz="1600" i="1" dirty="0" err="1"/>
              <a:t>mysqld</a:t>
            </a:r>
            <a:r>
              <a:rPr lang="en-US" sz="1600" dirty="0"/>
              <a:t> binaries.</a:t>
            </a:r>
          </a:p>
          <a:p>
            <a:endParaRPr lang="en-US" sz="1600" dirty="0"/>
          </a:p>
          <a:p>
            <a:r>
              <a:rPr lang="en-US" sz="1600" dirty="0"/>
              <a:t>Tables and other database objects created using the NDB API are not visible to a MySQL server and so are not replicated. Updates by NDB API applications to existing tables that were created using a MySQL server can be replicated.</a:t>
            </a:r>
          </a:p>
          <a:p>
            <a:endParaRPr lang="en-US" sz="1600" dirty="0"/>
          </a:p>
          <a:p>
            <a:r>
              <a:rPr lang="en-US" sz="1600" dirty="0"/>
              <a:t>Log file names are based on the server host name if you do not specify a file name with the startup option. To retain the same log file names if you change your host name to something else, you must explicitly use options such as </a:t>
            </a:r>
            <a:r>
              <a:rPr lang="en-US" sz="1600" i="1" dirty="0"/>
              <a:t>--log-bin=</a:t>
            </a:r>
            <a:r>
              <a:rPr lang="en-US" sz="1600" i="1" dirty="0" err="1"/>
              <a:t>old_host_name</a:t>
            </a:r>
            <a:r>
              <a:rPr lang="en-US" sz="1600" i="1" dirty="0"/>
              <a:t>-bin</a:t>
            </a:r>
            <a:r>
              <a:rPr lang="en-US" sz="1600" dirty="0"/>
              <a:t>.</a:t>
            </a:r>
          </a:p>
        </p:txBody>
      </p:sp>
    </p:spTree>
    <p:extLst>
      <p:ext uri="{BB962C8B-B14F-4D97-AF65-F5344CB8AC3E}">
        <p14:creationId xmlns:p14="http://schemas.microsoft.com/office/powerpoint/2010/main" val="152110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1171</Words>
  <Application>Microsoft Office PowerPoint</Application>
  <PresentationFormat>On-screen Show (4:3)</PresentationFormat>
  <Paragraphs>180</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NEC_standard_4_3_en</vt:lpstr>
      <vt:lpstr>MySQL Cluster</vt:lpstr>
      <vt:lpstr>PowerPoint Presentation</vt:lpstr>
      <vt:lpstr>Revision History</vt:lpstr>
      <vt:lpstr>Table of Contents</vt:lpstr>
      <vt:lpstr>MySQL Cluster Investigation</vt:lpstr>
      <vt:lpstr>NDB Cluster Replication Overview</vt:lpstr>
      <vt:lpstr>General Requirements for NDB Cluster Replication</vt:lpstr>
      <vt:lpstr>MySQL Cluster Replication Threads</vt:lpstr>
      <vt:lpstr>NDB Cluster Replication Things to Consider</vt:lpstr>
      <vt:lpstr>NDB Cluster Replication Known Issues</vt:lpstr>
      <vt:lpstr>NDB Cluster Replication Known Issues</vt:lpstr>
      <vt:lpstr>Configuration Parameters</vt:lpstr>
      <vt:lpstr>Configuration Parameters</vt:lpstr>
      <vt:lpstr>Configuration Parameters</vt:lpstr>
      <vt:lpstr>Configuration Procedure</vt:lpstr>
      <vt:lpstr>Configuration Procedure</vt:lpstr>
      <vt:lpstr>Confirming Replication Status</vt:lpstr>
      <vt:lpstr>Confirming Replication Status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2017-09-06T11:37:29Z</dcterms:modified>
</cp:coreProperties>
</file>