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34"/>
  </p:notesMasterIdLst>
  <p:handoutMasterIdLst>
    <p:handoutMasterId r:id="rId35"/>
  </p:handoutMasterIdLst>
  <p:sldIdLst>
    <p:sldId id="331" r:id="rId2"/>
    <p:sldId id="268" r:id="rId3"/>
    <p:sldId id="332" r:id="rId4"/>
    <p:sldId id="263" r:id="rId5"/>
    <p:sldId id="333" r:id="rId6"/>
    <p:sldId id="285" r:id="rId7"/>
    <p:sldId id="276" r:id="rId8"/>
    <p:sldId id="297" r:id="rId9"/>
    <p:sldId id="321" r:id="rId10"/>
    <p:sldId id="322" r:id="rId11"/>
    <p:sldId id="323" r:id="rId12"/>
    <p:sldId id="324" r:id="rId13"/>
    <p:sldId id="325" r:id="rId14"/>
    <p:sldId id="326" r:id="rId15"/>
    <p:sldId id="327" r:id="rId16"/>
    <p:sldId id="334" r:id="rId17"/>
    <p:sldId id="335" r:id="rId18"/>
    <p:sldId id="309" r:id="rId19"/>
    <p:sldId id="307" r:id="rId20"/>
    <p:sldId id="336" r:id="rId21"/>
    <p:sldId id="337" r:id="rId22"/>
    <p:sldId id="315" r:id="rId23"/>
    <p:sldId id="316" r:id="rId24"/>
    <p:sldId id="317" r:id="rId25"/>
    <p:sldId id="318" r:id="rId26"/>
    <p:sldId id="319" r:id="rId27"/>
    <p:sldId id="320" r:id="rId28"/>
    <p:sldId id="328" r:id="rId29"/>
    <p:sldId id="329" r:id="rId30"/>
    <p:sldId id="330" r:id="rId31"/>
    <p:sldId id="338" r:id="rId32"/>
    <p:sldId id="266" r:id="rId33"/>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331"/>
          </p14:sldIdLst>
        </p14:section>
        <p14:section name="Brand Statement" id="{E9B22BFF-877C-4AA1-9323-19B679BF99B1}">
          <p14:sldIdLst>
            <p14:sldId id="268"/>
          </p14:sldIdLst>
        </p14:section>
        <p14:section name="Table of Contents" id="{0B1E2898-31BC-42F3-A5A5-141726087CC7}">
          <p14:sldIdLst>
            <p14:sldId id="332"/>
            <p14:sldId id="263"/>
          </p14:sldIdLst>
        </p14:section>
        <p14:section name="Body" id="{18FAE958-DF6E-4AAC-835E-E68BDECA82A9}">
          <p14:sldIdLst>
            <p14:sldId id="333"/>
            <p14:sldId id="285"/>
            <p14:sldId id="276"/>
            <p14:sldId id="297"/>
            <p14:sldId id="321"/>
            <p14:sldId id="322"/>
            <p14:sldId id="323"/>
            <p14:sldId id="324"/>
            <p14:sldId id="325"/>
            <p14:sldId id="326"/>
            <p14:sldId id="327"/>
            <p14:sldId id="334"/>
            <p14:sldId id="335"/>
            <p14:sldId id="309"/>
            <p14:sldId id="307"/>
            <p14:sldId id="336"/>
            <p14:sldId id="337"/>
            <p14:sldId id="315"/>
            <p14:sldId id="316"/>
            <p14:sldId id="317"/>
            <p14:sldId id="318"/>
            <p14:sldId id="319"/>
            <p14:sldId id="320"/>
            <p14:sldId id="328"/>
            <p14:sldId id="329"/>
            <p14:sldId id="330"/>
            <p14:sldId id="338"/>
          </p14:sldIdLst>
        </p14:section>
        <p14:section name="Corporate Mark" id="{043BD1DC-881F-4DDA-BE71-3D4C881D9A5E}">
          <p14:sldIdLst>
            <p14:sldId id="266"/>
          </p14:sldIdLst>
        </p14:section>
      </p14:sectionLst>
    </p:ext>
    <p:ext uri="{EFAFB233-063F-42B5-8137-9DF3F51BA10A}">
      <p15:sldGuideLst xmlns:p15="http://schemas.microsoft.com/office/powerpoint/2012/main" xmlns="">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xmlns="">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294" autoAdjust="0"/>
    <p:restoredTop sz="77100" autoAdjust="0"/>
  </p:normalViewPr>
  <p:slideViewPr>
    <p:cSldViewPr snapToGrid="0" snapToObjects="1">
      <p:cViewPr>
        <p:scale>
          <a:sx n="100" d="100"/>
          <a:sy n="100" d="100"/>
        </p:scale>
        <p:origin x="-714" y="-7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2017/9/28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2017/9/28</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Matsumoto-san’s comment:</a:t>
            </a:r>
          </a:p>
          <a:p>
            <a:r>
              <a:rPr lang="en-US" dirty="0" smtClean="0"/>
              <a:t>-</a:t>
            </a:r>
            <a:r>
              <a:rPr lang="ja-JP" altLang="en-US" sz="1100" dirty="0" smtClean="0"/>
              <a:t>一部のノードが障害として報告された場合、実際には、クラスタ間にすべての接続が失われた</a:t>
            </a:r>
            <a:r>
              <a:rPr lang="ja-JP" altLang="en-US" sz="1100" b="1" dirty="0" smtClean="0">
                <a:solidFill>
                  <a:srgbClr val="7030A0"/>
                </a:solidFill>
              </a:rPr>
              <a:t>クラスタが</a:t>
            </a:r>
            <a:r>
              <a:rPr lang="en-US" altLang="ja-JP" sz="1100" b="1" dirty="0" smtClean="0">
                <a:solidFill>
                  <a:srgbClr val="7030A0"/>
                </a:solidFill>
              </a:rPr>
              <a:t>2</a:t>
            </a:r>
            <a:r>
              <a:rPr lang="ja-JP" altLang="en-US" sz="1100" b="1" dirty="0" smtClean="0">
                <a:solidFill>
                  <a:srgbClr val="7030A0"/>
                </a:solidFill>
              </a:rPr>
              <a:t>つ存在する場合があります</a:t>
            </a:r>
            <a:r>
              <a:rPr lang="ja-JP" altLang="en-US" sz="1100" dirty="0" smtClean="0">
                <a:solidFill>
                  <a:srgbClr val="7030A0"/>
                </a:solidFill>
              </a:rPr>
              <a:t>。</a:t>
            </a:r>
            <a:endParaRPr lang="en-US" altLang="ja-JP" sz="1100" dirty="0" smtClean="0">
              <a:solidFill>
                <a:srgbClr val="7030A0"/>
              </a:solidFill>
            </a:endParaRPr>
          </a:p>
          <a:p>
            <a:r>
              <a:rPr lang="en-US" dirty="0" smtClean="0"/>
              <a:t>English:</a:t>
            </a:r>
          </a:p>
          <a:p>
            <a:pPr marL="171450" indent="-171450">
              <a:buFontTx/>
              <a:buChar char="-"/>
            </a:pPr>
            <a:r>
              <a:rPr lang="en-US" altLang="ja-JP" sz="1100" dirty="0" smtClean="0"/>
              <a:t>Note that if some nodes are reported as failed, it might in fact be the case that there are two parts of the cluster which have lost all connections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endParaRPr lang="en-US" dirty="0" smtClean="0"/>
          </a:p>
          <a:p>
            <a:pPr marL="0" indent="0">
              <a:buFontTx/>
              <a:buNone/>
            </a:pPr>
            <a:endParaRPr lang="en-US" altLang="ja-JP" sz="1100" dirty="0" smtClean="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6</a:t>
            </a:fld>
            <a:endParaRPr lang="ja-JP" altLang="en-US" dirty="0"/>
          </a:p>
        </p:txBody>
      </p:sp>
    </p:spTree>
    <p:extLst>
      <p:ext uri="{BB962C8B-B14F-4D97-AF65-F5344CB8AC3E}">
        <p14:creationId xmlns:p14="http://schemas.microsoft.com/office/powerpoint/2010/main" val="290410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Matsumoto-san’s comment:</a:t>
            </a:r>
          </a:p>
          <a:p>
            <a:r>
              <a:rPr lang="en-US" altLang="ja-JP" sz="1100" dirty="0" smtClean="0"/>
              <a:t>-</a:t>
            </a:r>
            <a:r>
              <a:rPr lang="en-US" altLang="ja-JP" sz="1100" baseline="0" dirty="0" smtClean="0"/>
              <a:t> </a:t>
            </a:r>
            <a:r>
              <a:rPr lang="ja-JP" altLang="en-US" sz="1100" dirty="0" smtClean="0"/>
              <a:t>障害が発生したノードは、すべてのストレージノードに報告され、ノードは失敗したものとして</a:t>
            </a:r>
            <a:r>
              <a:rPr lang="ja-JP" altLang="en-US" sz="1100" b="1" dirty="0" smtClean="0">
                <a:solidFill>
                  <a:srgbClr val="7030A0"/>
                </a:solidFill>
              </a:rPr>
              <a:t>共同で分類されます（変）</a:t>
            </a:r>
            <a:r>
              <a:rPr lang="ja-JP" altLang="en-US" sz="1100" dirty="0" smtClean="0"/>
              <a:t>。</a:t>
            </a:r>
            <a:endParaRPr lang="en-US" dirty="0" smtClean="0"/>
          </a:p>
          <a:p>
            <a:r>
              <a:rPr lang="en-US" dirty="0" smtClean="0"/>
              <a:t>English:</a:t>
            </a:r>
          </a:p>
          <a:p>
            <a:pPr marL="171450" indent="-171450">
              <a:buFontTx/>
              <a:buChar char="-"/>
            </a:pPr>
            <a:r>
              <a:rPr lang="en-US" altLang="ja-JP" sz="1100" dirty="0" smtClean="0"/>
              <a:t>The failed node is reported to all storage nodes, which jointly classify the node as failed.</a:t>
            </a:r>
          </a:p>
          <a:p>
            <a:pPr marL="0" indent="0">
              <a:buFontTx/>
              <a:buNone/>
            </a:pPr>
            <a:r>
              <a:rPr lang="en-US" dirty="0" smtClean="0"/>
              <a:t>-------------------------------------</a:t>
            </a:r>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8</a:t>
            </a:fld>
            <a:endParaRPr lang="ja-JP" altLang="en-US" dirty="0"/>
          </a:p>
        </p:txBody>
      </p:sp>
    </p:spTree>
    <p:extLst>
      <p:ext uri="{BB962C8B-B14F-4D97-AF65-F5344CB8AC3E}">
        <p14:creationId xmlns:p14="http://schemas.microsoft.com/office/powerpoint/2010/main" val="135096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Matsumoto-san’s comment:</a:t>
            </a:r>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ja-JP" altLang="en-US" dirty="0" smtClean="0"/>
              <a:t>管理サーバーがノードをクラスタに</a:t>
            </a:r>
            <a:r>
              <a:rPr lang="ja-JP" altLang="en-US" dirty="0" smtClean="0">
                <a:solidFill>
                  <a:srgbClr val="7030A0"/>
                </a:solidFill>
              </a:rPr>
              <a:t>参加させるため、</a:t>
            </a:r>
            <a:r>
              <a:rPr lang="ja-JP" altLang="en-US" dirty="0" smtClean="0"/>
              <a:t>管理ノードがクラッシュした場合、新しいノードはクラスタに参加</a:t>
            </a:r>
            <a:r>
              <a:rPr lang="ja-JP" altLang="en-US" dirty="0" smtClean="0">
                <a:solidFill>
                  <a:srgbClr val="7030A0"/>
                </a:solidFill>
              </a:rPr>
              <a:t>できません。</a:t>
            </a:r>
            <a:endParaRPr lang="en-US" dirty="0" smtClean="0">
              <a:solidFill>
                <a:srgbClr val="7030A0"/>
              </a:solidFill>
            </a:endParaRPr>
          </a:p>
          <a:p>
            <a:r>
              <a:rPr lang="en-US" dirty="0" smtClean="0"/>
              <a:t>English:</a:t>
            </a:r>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sz="1000" dirty="0" smtClean="0"/>
              <a:t>The management server needs to be up for nodes to join the cluster though, so if management node crashes, new nodes cannot join the cluster.</a:t>
            </a:r>
          </a:p>
          <a:p>
            <a:r>
              <a:rPr lang="en-US" dirty="0" smtClean="0"/>
              <a:t>---------------------------------------------------</a:t>
            </a:r>
          </a:p>
          <a:p>
            <a:r>
              <a:rPr lang="en-US" dirty="0" err="1" smtClean="0"/>
              <a:t>Matsumot</a:t>
            </a:r>
            <a:r>
              <a:rPr lang="en-US" dirty="0" smtClean="0"/>
              <a:t>-san’s comment:</a:t>
            </a:r>
          </a:p>
          <a:p>
            <a:pPr marL="171450" indent="-171450">
              <a:buFontTx/>
              <a:buChar char="-"/>
            </a:pPr>
            <a:r>
              <a:rPr lang="ja-JP" altLang="en-US" sz="1100" dirty="0" smtClean="0">
                <a:solidFill>
                  <a:srgbClr val="7030A0"/>
                </a:solidFill>
              </a:rPr>
              <a:t>（表？？？）</a:t>
            </a:r>
            <a:endParaRPr lang="en-US" altLang="ja-JP" sz="1100" dirty="0" smtClean="0">
              <a:solidFill>
                <a:srgbClr val="7030A0"/>
              </a:solidFill>
            </a:endParaRPr>
          </a:p>
          <a:p>
            <a:pPr marL="0" indent="0">
              <a:buFontTx/>
              <a:buNone/>
            </a:pPr>
            <a:r>
              <a:rPr lang="en-US" sz="1100" dirty="0" smtClean="0">
                <a:solidFill>
                  <a:schemeClr val="tx1"/>
                </a:solidFill>
              </a:rPr>
              <a:t>NSPs</a:t>
            </a:r>
            <a:r>
              <a:rPr lang="en-US" sz="1100" baseline="0" dirty="0" smtClean="0">
                <a:solidFill>
                  <a:schemeClr val="tx1"/>
                </a:solidFill>
              </a:rPr>
              <a:t> comment:</a:t>
            </a:r>
          </a:p>
          <a:p>
            <a:pPr marL="171450" indent="-171450">
              <a:buFontTx/>
              <a:buChar char="-"/>
            </a:pPr>
            <a:r>
              <a:rPr lang="en-US" sz="1100" baseline="0" dirty="0" smtClean="0">
                <a:solidFill>
                  <a:schemeClr val="tx1"/>
                </a:solidFill>
              </a:rPr>
              <a:t>Yes, the two  are table in the </a:t>
            </a:r>
            <a:r>
              <a:rPr lang="en-US" sz="1100" baseline="0" dirty="0" err="1" smtClean="0">
                <a:solidFill>
                  <a:schemeClr val="tx1"/>
                </a:solidFill>
              </a:rPr>
              <a:t>ndb_info</a:t>
            </a:r>
            <a:r>
              <a:rPr lang="en-US" sz="1100" baseline="0" dirty="0" smtClean="0">
                <a:solidFill>
                  <a:schemeClr val="tx1"/>
                </a:solidFill>
              </a:rPr>
              <a:t> database.</a:t>
            </a:r>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22</a:t>
            </a:fld>
            <a:endParaRPr lang="ja-JP" altLang="en-US" dirty="0"/>
          </a:p>
        </p:txBody>
      </p:sp>
    </p:spTree>
    <p:extLst>
      <p:ext uri="{BB962C8B-B14F-4D97-AF65-F5344CB8AC3E}">
        <p14:creationId xmlns:p14="http://schemas.microsoft.com/office/powerpoint/2010/main" val="1051860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Matsumoto-san’s comment:</a:t>
            </a:r>
          </a:p>
          <a:p>
            <a:r>
              <a:rPr lang="en-US" dirty="0" smtClean="0"/>
              <a:t>-</a:t>
            </a:r>
            <a:r>
              <a:rPr lang="ja-JP" altLang="en-US" sz="1100" dirty="0" smtClean="0">
                <a:solidFill>
                  <a:srgbClr val="7030A0"/>
                </a:solidFill>
              </a:rPr>
              <a:t>プロセスを強制終了してシミュレート、異常終了（？？）</a:t>
            </a:r>
            <a:endParaRPr lang="en-US" altLang="ja-JP" sz="1100" dirty="0" smtClean="0">
              <a:solidFill>
                <a:srgbClr val="7030A0"/>
              </a:solidFill>
            </a:endParaRPr>
          </a:p>
          <a:p>
            <a:r>
              <a:rPr lang="en-US" sz="1100" dirty="0" smtClean="0">
                <a:solidFill>
                  <a:srgbClr val="7030A0"/>
                </a:solidFill>
              </a:rPr>
              <a:t>English:</a:t>
            </a:r>
          </a:p>
          <a:p>
            <a:pPr marL="171450" indent="-171450">
              <a:buFontTx/>
              <a:buChar char="-"/>
            </a:pPr>
            <a:r>
              <a:rPr lang="en-US" sz="1100" baseline="0" dirty="0" smtClean="0">
                <a:solidFill>
                  <a:srgbClr val="7030A0"/>
                </a:solidFill>
              </a:rPr>
              <a:t>Killing the process</a:t>
            </a:r>
          </a:p>
          <a:p>
            <a:pPr marL="0" indent="0">
              <a:buFontTx/>
              <a:buNone/>
            </a:pPr>
            <a:r>
              <a:rPr lang="en-US" sz="1100" baseline="0" dirty="0" smtClean="0">
                <a:solidFill>
                  <a:srgbClr val="7030A0"/>
                </a:solidFill>
              </a:rPr>
              <a:t>-----------------------------</a:t>
            </a:r>
          </a:p>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25</a:t>
            </a:fld>
            <a:endParaRPr lang="ja-JP" altLang="en-US" dirty="0"/>
          </a:p>
        </p:txBody>
      </p:sp>
    </p:spTree>
    <p:extLst>
      <p:ext uri="{BB962C8B-B14F-4D97-AF65-F5344CB8AC3E}">
        <p14:creationId xmlns:p14="http://schemas.microsoft.com/office/powerpoint/2010/main" val="936991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800" b="1" kern="1200" dirty="0" smtClean="0">
                <a:solidFill>
                  <a:schemeClr val="tx1"/>
                </a:solidFill>
                <a:latin typeface="+mj-ea"/>
                <a:ea typeface="メイリオ" panose="020B0604030504040204" pitchFamily="50" charset="-128"/>
                <a:cs typeface="Verdana" panose="020B0604030504040204" pitchFamily="34" charset="0"/>
              </a:rPr>
              <a:t>Matsumoto-san’s comment: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kumimoji="1" lang="ja-JP" altLang="en-US" sz="800" b="1" kern="1200" dirty="0" smtClean="0">
                <a:solidFill>
                  <a:schemeClr val="tx1"/>
                </a:solidFill>
                <a:latin typeface="+mj-ea"/>
                <a:ea typeface="メイリオ" panose="020B0604030504040204" pitchFamily="50" charset="-128"/>
                <a:cs typeface="Verdana" panose="020B0604030504040204" pitchFamily="34" charset="0"/>
              </a:rPr>
              <a:t>社長？</a:t>
            </a:r>
            <a:endParaRPr kumimoji="1" lang="en-US" altLang="ja-JP" sz="800" b="1" kern="1200" dirty="0" smtClean="0">
              <a:solidFill>
                <a:schemeClr val="tx1"/>
              </a:solidFill>
              <a:latin typeface="+mj-ea"/>
              <a:ea typeface="メイリオ" panose="020B0604030504040204" pitchFamily="50" charset="-128"/>
              <a:cs typeface="Verdan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sz="800" b="1" kern="1200" dirty="0" smtClean="0">
                <a:solidFill>
                  <a:schemeClr val="tx1"/>
                </a:solidFill>
                <a:latin typeface="+mj-ea"/>
                <a:ea typeface="メイリオ" panose="020B0604030504040204" pitchFamily="50" charset="-128"/>
                <a:cs typeface="Verdana" panose="020B0604030504040204" pitchFamily="34" charset="0"/>
              </a:rPr>
              <a:t>NSPs</a:t>
            </a:r>
            <a:r>
              <a:rPr kumimoji="1" lang="en-US" sz="800" b="1" kern="1200" baseline="0" dirty="0" smtClean="0">
                <a:solidFill>
                  <a:schemeClr val="tx1"/>
                </a:solidFill>
                <a:latin typeface="+mj-ea"/>
                <a:ea typeface="メイリオ" panose="020B0604030504040204" pitchFamily="50" charset="-128"/>
                <a:cs typeface="Verdana" panose="020B0604030504040204" pitchFamily="34" charset="0"/>
              </a:rPr>
              <a:t> comment: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sz="800" b="1" kern="1200" baseline="0" dirty="0" smtClean="0">
                <a:solidFill>
                  <a:schemeClr val="tx1"/>
                </a:solidFill>
                <a:latin typeface="+mj-ea"/>
                <a:ea typeface="メイリオ" panose="020B0604030504040204" pitchFamily="50" charset="-128"/>
                <a:cs typeface="Verdana" panose="020B0604030504040204" pitchFamily="34" charset="0"/>
              </a:rPr>
              <a:t>- In the cluster, there is one president node elected out of the four president nodes.</a:t>
            </a:r>
            <a:endParaRPr kumimoji="1" lang="en-US" sz="800" b="1" kern="1200" dirty="0" smtClean="0">
              <a:solidFill>
                <a:schemeClr val="tx1"/>
              </a:solidFill>
              <a:latin typeface="+mj-ea"/>
              <a:ea typeface="メイリオ" panose="020B0604030504040204" pitchFamily="50" charset="-128"/>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27</a:t>
            </a:fld>
            <a:endParaRPr lang="ja-JP" altLang="en-US" dirty="0"/>
          </a:p>
        </p:txBody>
      </p:sp>
    </p:spTree>
    <p:extLst>
      <p:ext uri="{BB962C8B-B14F-4D97-AF65-F5344CB8AC3E}">
        <p14:creationId xmlns:p14="http://schemas.microsoft.com/office/powerpoint/2010/main" val="3895566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32</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2017</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900" dirty="0" smtClean="0">
                <a:solidFill>
                  <a:schemeClr val="bg1"/>
                </a:solidFill>
              </a:rPr>
              <a:t>NEC Group Internal Use Only</a:t>
            </a:r>
            <a:endParaRPr kumimoji="1" lang="en-US" altLang="ja-JP" sz="900" b="0" i="0" u="none" strike="noStrike" kern="1200" cap="none" spc="0" normalizeH="0" baseline="0" noProof="0" dirty="0" smtClean="0">
              <a:ln>
                <a:noFill/>
              </a:ln>
              <a:solidFill>
                <a:schemeClr val="bg1"/>
              </a:solidFill>
              <a:effectLst/>
              <a:uLnTx/>
              <a:uFillTx/>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8.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www.clusterdb.com/mysql-cluster/mysql-cluster-fault-tolerance-impact-of-deployment-decisions" TargetMode="External"/><Relationship Id="rId2" Type="http://schemas.openxmlformats.org/officeDocument/2006/relationships/hyperlink" Target="https://forums.mysql.com/read.php?25,160546,160546#msg-160546" TargetMode="External"/><Relationship Id="rId1" Type="http://schemas.openxmlformats.org/officeDocument/2006/relationships/slideLayout" Target="../slideLayouts/slideLayout8.xml"/><Relationship Id="rId6" Type="http://schemas.openxmlformats.org/officeDocument/2006/relationships/hyperlink" Target="https://github.com/renecannao/mysql-cluster-tutorial/blob/master/doc/10-recreate-a-failed-data-node-and-initial-node-restart.rst" TargetMode="External"/><Relationship Id="rId5" Type="http://schemas.openxmlformats.org/officeDocument/2006/relationships/hyperlink" Target="https://dev.mysql.com/doc/mysql-cluster-excerpt/5.5/en/mysql-cluster-logs-cluster-log.html" TargetMode="External"/><Relationship Id="rId4" Type="http://schemas.openxmlformats.org/officeDocument/2006/relationships/hyperlink" Target="https://www.mysql.com/products/cluster/faq.html"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2618500"/>
            <a:ext cx="8784000" cy="1015663"/>
          </a:xfrm>
        </p:spPr>
        <p:txBody>
          <a:bodyPr/>
          <a:lstStyle/>
          <a:p>
            <a:r>
              <a:rPr lang="en-US" altLang="ja-JP" dirty="0" smtClean="0"/>
              <a:t>MySQL</a:t>
            </a:r>
            <a:r>
              <a:rPr lang="ja-JP" altLang="en-US" dirty="0" smtClean="0"/>
              <a:t>クラスタ</a:t>
            </a:r>
            <a:r>
              <a:rPr lang="en-US" altLang="ja-JP" dirty="0" smtClean="0"/>
              <a:t/>
            </a:r>
            <a:br>
              <a:rPr lang="en-US" altLang="ja-JP" dirty="0" smtClean="0"/>
            </a:br>
            <a:r>
              <a:rPr lang="zh-TW" altLang="en-US" sz="2800" dirty="0" smtClean="0">
                <a:solidFill>
                  <a:srgbClr val="FD670B"/>
                </a:solidFill>
              </a:rPr>
              <a:t>障</a:t>
            </a:r>
            <a:r>
              <a:rPr lang="zh-TW" altLang="en-US" sz="2800" dirty="0">
                <a:solidFill>
                  <a:srgbClr val="FD670B"/>
                </a:solidFill>
              </a:rPr>
              <a:t>害検出（日本語版</a:t>
            </a:r>
            <a:r>
              <a:rPr lang="zh-TW" altLang="en-US" sz="2800" dirty="0" smtClean="0">
                <a:solidFill>
                  <a:srgbClr val="FD670B"/>
                </a:solidFill>
              </a:rPr>
              <a:t>）</a:t>
            </a:r>
            <a:endParaRPr lang="ja-JP" altLang="en-US" sz="2800" dirty="0">
              <a:solidFill>
                <a:srgbClr val="FD670B"/>
              </a:solidFill>
            </a:endParaRPr>
          </a:p>
        </p:txBody>
      </p:sp>
      <p:sp>
        <p:nvSpPr>
          <p:cNvPr id="4" name="テキスト プレースホルダー 3"/>
          <p:cNvSpPr>
            <a:spLocks noGrp="1"/>
          </p:cNvSpPr>
          <p:nvPr>
            <p:ph type="body" sz="quarter" idx="10"/>
          </p:nvPr>
        </p:nvSpPr>
        <p:spPr>
          <a:xfrm>
            <a:off x="179513" y="4032000"/>
            <a:ext cx="6552727" cy="1887696"/>
          </a:xfrm>
        </p:spPr>
        <p:txBody>
          <a:bodyPr/>
          <a:lstStyle/>
          <a:p>
            <a:r>
              <a:rPr lang="en-US" altLang="ja-JP" dirty="0"/>
              <a:t>OSS</a:t>
            </a:r>
            <a:r>
              <a:rPr lang="ja-JP" altLang="en-US" dirty="0"/>
              <a:t>技術センター</a:t>
            </a:r>
            <a:endParaRPr lang="en-US" altLang="ja-JP" dirty="0"/>
          </a:p>
          <a:p>
            <a:r>
              <a:rPr lang="en-US" altLang="ja-JP" dirty="0"/>
              <a:t>NEC</a:t>
            </a:r>
            <a:r>
              <a:rPr lang="ja-JP" altLang="en-US" dirty="0"/>
              <a:t>テレコムソフトウェアフィリピン (</a:t>
            </a:r>
            <a:r>
              <a:rPr lang="en-US" altLang="ja-JP" dirty="0"/>
              <a:t>NSP</a:t>
            </a:r>
            <a:r>
              <a:rPr lang="en-US" altLang="ja-JP" dirty="0" smtClean="0"/>
              <a:t>)</a:t>
            </a:r>
          </a:p>
          <a:p>
            <a:endParaRPr lang="en-US" altLang="ja-JP" dirty="0"/>
          </a:p>
          <a:p>
            <a:r>
              <a:rPr lang="en-US" dirty="0" smtClean="0">
                <a:cs typeface="Calibri" panose="020F0502020204030204" pitchFamily="34" charset="0"/>
              </a:rPr>
              <a:t>Version </a:t>
            </a:r>
            <a:r>
              <a:rPr lang="en-US" dirty="0">
                <a:cs typeface="Calibri" panose="020F0502020204030204" pitchFamily="34" charset="0"/>
              </a:rPr>
              <a:t>01.06</a:t>
            </a:r>
          </a:p>
          <a:p>
            <a:r>
              <a:rPr lang="en-US" altLang="ja-JP" dirty="0" smtClean="0"/>
              <a:t>2017</a:t>
            </a:r>
            <a:r>
              <a:rPr lang="ja-JP" altLang="en-US" dirty="0"/>
              <a:t>年</a:t>
            </a:r>
            <a:r>
              <a:rPr lang="en-US" altLang="ja-JP" dirty="0"/>
              <a:t>9</a:t>
            </a:r>
            <a:r>
              <a:rPr lang="ja-JP" altLang="en-US" dirty="0" smtClean="0"/>
              <a:t>月</a:t>
            </a:r>
            <a:r>
              <a:rPr lang="en-US" altLang="ja-JP" dirty="0" smtClean="0"/>
              <a:t>28</a:t>
            </a:r>
            <a:r>
              <a:rPr lang="ja-JP" altLang="en-US" dirty="0" smtClean="0"/>
              <a:t>日</a:t>
            </a:r>
            <a:endParaRPr lang="en-US" altLang="ja-JP" dirty="0"/>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1350045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a:t>クラスタ</a:t>
            </a:r>
            <a:r>
              <a:rPr lang="en-US" altLang="ja-JP" sz="2000" dirty="0" smtClean="0"/>
              <a:t>:</a:t>
            </a:r>
            <a:r>
              <a:rPr lang="ja-JP" altLang="en-US" sz="2000" dirty="0" smtClean="0"/>
              <a:t>障</a:t>
            </a:r>
            <a:r>
              <a:rPr lang="ja-JP" altLang="en-US" sz="2000" dirty="0"/>
              <a:t>害検出</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marL="0" indent="0">
              <a:buNone/>
            </a:pPr>
            <a:r>
              <a:rPr lang="en-US" altLang="ja-JP" sz="1400" dirty="0" smtClean="0"/>
              <a:t>1.3 </a:t>
            </a:r>
            <a:r>
              <a:rPr lang="ja-JP" altLang="en-US" sz="1400" dirty="0" smtClean="0"/>
              <a:t>ネ</a:t>
            </a:r>
            <a:r>
              <a:rPr lang="ja-JP" altLang="en-US" sz="1400" dirty="0"/>
              <a:t>ットワークパーティショニング</a:t>
            </a:r>
            <a:endParaRPr lang="en-US" sz="1400" dirty="0" smtClean="0"/>
          </a:p>
          <a:p>
            <a:endParaRPr lang="en-US" sz="1400" dirty="0" smtClean="0"/>
          </a:p>
          <a:p>
            <a:pPr lvl="1"/>
            <a:r>
              <a:rPr lang="ja-JP" altLang="en-US" sz="1400" dirty="0"/>
              <a:t>ストレージノードに障害が発生するたびに、残りのノードはネットワーク分割プロトコルを使用して、各ノードグループ内に複数のノードを持つか、各ノードグループで使用可能なノードの半分以上</a:t>
            </a:r>
            <a:r>
              <a:rPr lang="ja-JP" altLang="en-US" sz="1400" dirty="0" smtClean="0"/>
              <a:t>を</a:t>
            </a:r>
            <a:r>
              <a:rPr lang="ja-JP" altLang="en-US" sz="1400" dirty="0">
                <a:solidFill>
                  <a:srgbClr val="92D050"/>
                </a:solidFill>
              </a:rPr>
              <a:t>持ちます。</a:t>
            </a:r>
            <a:r>
              <a:rPr lang="ja-JP" altLang="en-US" sz="1400" dirty="0" smtClean="0"/>
              <a:t>こ</a:t>
            </a:r>
            <a:r>
              <a:rPr lang="ja-JP" altLang="en-US" sz="1400" dirty="0"/>
              <a:t>れにより、</a:t>
            </a:r>
            <a:r>
              <a:rPr lang="en-US" altLang="ja-JP" sz="1400" dirty="0"/>
              <a:t>1</a:t>
            </a:r>
            <a:r>
              <a:rPr lang="ja-JP" altLang="en-US" sz="1400" dirty="0"/>
              <a:t>つのノードグループが単独で動作し、トランザクションの一部のみをコミットする可能性を排</a:t>
            </a:r>
            <a:r>
              <a:rPr lang="ja-JP" altLang="en-US" sz="1400" dirty="0" smtClean="0"/>
              <a:t>除</a:t>
            </a:r>
            <a:r>
              <a:rPr lang="ja-JP" altLang="en-US" sz="1400" dirty="0">
                <a:solidFill>
                  <a:srgbClr val="92D050"/>
                </a:solidFill>
              </a:rPr>
              <a:t>することで、</a:t>
            </a:r>
            <a:r>
              <a:rPr lang="ja-JP" altLang="en-US" sz="1400" dirty="0" smtClean="0"/>
              <a:t>ト</a:t>
            </a:r>
            <a:r>
              <a:rPr lang="ja-JP" altLang="en-US" sz="1400" dirty="0"/>
              <a:t>ランザクションが完全にコミットされます。</a:t>
            </a:r>
            <a:endParaRPr lang="en-US" sz="1400" dirty="0" smtClean="0"/>
          </a:p>
          <a:p>
            <a:pPr lvl="1"/>
            <a:endParaRPr lang="en-US" sz="1400" dirty="0"/>
          </a:p>
          <a:p>
            <a:pPr lvl="1"/>
            <a:r>
              <a:rPr lang="ja-JP" altLang="en-US" sz="1400" dirty="0"/>
              <a:t>ネットワークパーティショニングプロトコルが実装されていない場合</a:t>
            </a:r>
            <a:r>
              <a:rPr lang="ja-JP" altLang="en-US" sz="1400" dirty="0" smtClean="0"/>
              <a:t>に</a:t>
            </a:r>
            <a:r>
              <a:rPr lang="ja-JP" altLang="en-US" sz="1400" dirty="0">
                <a:solidFill>
                  <a:srgbClr val="92D050"/>
                </a:solidFill>
              </a:rPr>
              <a:t>どの様な問題が発生するか説明します。まず、 </a:t>
            </a:r>
            <a:r>
              <a:rPr lang="en-US" altLang="ja-JP" sz="1400" dirty="0" smtClean="0"/>
              <a:t>4</a:t>
            </a:r>
            <a:r>
              <a:rPr lang="ja-JP" altLang="en-US" sz="1400" dirty="0"/>
              <a:t>つのストレージノードを持つ構成</a:t>
            </a:r>
            <a:r>
              <a:rPr lang="ja-JP" altLang="en-US" sz="1400" dirty="0" smtClean="0"/>
              <a:t>を</a:t>
            </a:r>
            <a:r>
              <a:rPr lang="ja-JP" altLang="en-US" sz="1400" dirty="0">
                <a:solidFill>
                  <a:srgbClr val="92D050"/>
                </a:solidFill>
              </a:rPr>
              <a:t>考えて下さい。</a:t>
            </a:r>
            <a:r>
              <a:rPr lang="ja-JP" altLang="en-US" sz="1400" dirty="0" smtClean="0"/>
              <a:t>す</a:t>
            </a:r>
            <a:r>
              <a:rPr lang="ja-JP" altLang="en-US" sz="1400" dirty="0"/>
              <a:t>べての接続が</a:t>
            </a:r>
            <a:r>
              <a:rPr lang="en-US" altLang="ja-JP" sz="1400" dirty="0"/>
              <a:t>{SN1</a:t>
            </a:r>
            <a:r>
              <a:rPr lang="ja-JP" altLang="en-US" sz="1400" dirty="0"/>
              <a:t>、</a:t>
            </a:r>
            <a:r>
              <a:rPr lang="en-US" altLang="ja-JP" sz="1400" dirty="0"/>
              <a:t>SN3}</a:t>
            </a:r>
            <a:r>
              <a:rPr lang="ja-JP" altLang="en-US" sz="1400" dirty="0"/>
              <a:t>と</a:t>
            </a:r>
            <a:r>
              <a:rPr lang="en-US" altLang="ja-JP" sz="1400" dirty="0"/>
              <a:t>{SN2</a:t>
            </a:r>
            <a:r>
              <a:rPr lang="ja-JP" altLang="en-US" sz="1400" dirty="0"/>
              <a:t>、</a:t>
            </a:r>
            <a:r>
              <a:rPr lang="en-US" altLang="ja-JP" sz="1400" dirty="0"/>
              <a:t>SN4}</a:t>
            </a:r>
            <a:r>
              <a:rPr lang="ja-JP" altLang="en-US" sz="1400" dirty="0"/>
              <a:t>の間で失われたとします。 どちらのセットもすべてのパーティションを格納しているため、各セットはデータベース全体にアクセスできます。 両方のセットが生き残ることが許されていれば、各セットは異なる情報を更新すること</a:t>
            </a:r>
            <a:r>
              <a:rPr lang="ja-JP" altLang="en-US" sz="1400" dirty="0" smtClean="0"/>
              <a:t>が</a:t>
            </a:r>
            <a:r>
              <a:rPr lang="ja-JP" altLang="en-US" sz="1400" dirty="0">
                <a:solidFill>
                  <a:srgbClr val="92D050"/>
                </a:solidFill>
              </a:rPr>
              <a:t>できます。</a:t>
            </a:r>
            <a:r>
              <a:rPr lang="ja-JP" altLang="en-US" sz="1400" dirty="0" smtClean="0"/>
              <a:t>し</a:t>
            </a:r>
            <a:r>
              <a:rPr lang="ja-JP" altLang="en-US" sz="1400" dirty="0"/>
              <a:t>たがっ</a:t>
            </a:r>
            <a:r>
              <a:rPr lang="ja-JP" altLang="en-US" sz="1400" dirty="0" smtClean="0"/>
              <a:t>て</a:t>
            </a:r>
            <a:r>
              <a:rPr lang="ja-JP" altLang="en-US" sz="1400" dirty="0">
                <a:solidFill>
                  <a:srgbClr val="92D050"/>
                </a:solidFill>
              </a:rPr>
              <a:t>、 </a:t>
            </a:r>
            <a:r>
              <a:rPr lang="en-US" altLang="ja-JP" sz="1400" dirty="0" smtClean="0"/>
              <a:t>2</a:t>
            </a:r>
            <a:r>
              <a:rPr lang="ja-JP" altLang="en-US" sz="1400" dirty="0"/>
              <a:t>つの一貫性のないデータベー</a:t>
            </a:r>
            <a:r>
              <a:rPr lang="ja-JP" altLang="en-US" sz="1400" dirty="0" smtClean="0"/>
              <a:t>ス</a:t>
            </a:r>
            <a:r>
              <a:rPr lang="ja-JP" altLang="en-US" sz="1400" dirty="0">
                <a:solidFill>
                  <a:srgbClr val="92D050"/>
                </a:solidFill>
              </a:rPr>
              <a:t>に繋がることになります。</a:t>
            </a:r>
            <a:endParaRPr lang="en-US" sz="1400" dirty="0">
              <a:solidFill>
                <a:srgbClr val="92D050"/>
              </a:solidFill>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891772"/>
            <a:ext cx="2590800" cy="2296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80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a:t>クラスタ</a:t>
            </a:r>
            <a:r>
              <a:rPr lang="en-US" altLang="ja-JP" sz="2000" dirty="0" smtClean="0"/>
              <a:t>:</a:t>
            </a:r>
            <a:r>
              <a:rPr lang="ja-JP" altLang="en-US" sz="2000" dirty="0" smtClean="0"/>
              <a:t>障</a:t>
            </a:r>
            <a:r>
              <a:rPr lang="ja-JP" altLang="en-US" sz="2000" dirty="0"/>
              <a:t>害検出</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lvl="1"/>
            <a:r>
              <a:rPr lang="ja-JP" altLang="en-US" sz="1400" dirty="0"/>
              <a:t>ネットワーク分割プロトコルは、生存しているストレージノードのセットがストレージノードの大部分であることを保証することによって、この問題を解決します</a:t>
            </a:r>
            <a:r>
              <a:rPr lang="ja-JP" altLang="en-US" sz="1400" dirty="0" smtClean="0"/>
              <a:t>。</a:t>
            </a:r>
            <a:r>
              <a:rPr lang="ja-JP" altLang="en-US" sz="1400" dirty="0"/>
              <a:t>存続しているストレージノードのセット</a:t>
            </a:r>
            <a:r>
              <a:rPr lang="ja-JP" altLang="en-US" sz="1400" dirty="0" smtClean="0"/>
              <a:t>が</a:t>
            </a:r>
            <a:r>
              <a:rPr lang="ja-JP" altLang="en-US" sz="1400" dirty="0">
                <a:solidFill>
                  <a:srgbClr val="92D050"/>
                </a:solidFill>
              </a:rPr>
              <a:t>丁度、ノードの半分</a:t>
            </a:r>
            <a:r>
              <a:rPr lang="ja-JP" altLang="en-US" sz="1400" dirty="0" smtClean="0"/>
              <a:t>で</a:t>
            </a:r>
            <a:r>
              <a:rPr lang="ja-JP" altLang="en-US" sz="1400" dirty="0"/>
              <a:t>ある特定のケースでは</a:t>
            </a:r>
            <a:r>
              <a:rPr lang="ja-JP" altLang="en-US" sz="1400" dirty="0" smtClean="0"/>
              <a:t>、</a:t>
            </a:r>
            <a:r>
              <a:rPr lang="en-US" altLang="ja-JP" sz="1400" dirty="0"/>
              <a:t>MGM</a:t>
            </a:r>
            <a:r>
              <a:rPr lang="ja-JP" altLang="en-US" sz="1400" dirty="0"/>
              <a:t>ノードが仲裁者として判断に使用されます</a:t>
            </a:r>
            <a:r>
              <a:rPr lang="ja-JP" altLang="en-US" sz="1400" dirty="0" smtClean="0"/>
              <a:t>。</a:t>
            </a:r>
            <a:endParaRPr lang="en-US" sz="1400" dirty="0" smtClean="0"/>
          </a:p>
          <a:p>
            <a:pPr lvl="1"/>
            <a:endParaRPr lang="en-US" sz="1400" dirty="0" smtClean="0"/>
          </a:p>
          <a:p>
            <a:pPr marL="180000" lvl="1" indent="0">
              <a:buNone/>
            </a:pPr>
            <a:r>
              <a:rPr lang="ja-JP" altLang="en-US" sz="1400" dirty="0" smtClean="0"/>
              <a:t>   </a:t>
            </a:r>
            <a:r>
              <a:rPr lang="ja-JP" altLang="en-US" sz="1400" dirty="0"/>
              <a:t>詳細については、以降のスライドを参照してください</a:t>
            </a:r>
            <a:r>
              <a:rPr lang="ja-JP" altLang="en-US" sz="1400" dirty="0" smtClean="0"/>
              <a:t> </a:t>
            </a:r>
            <a:r>
              <a:rPr lang="en-US" sz="1400" dirty="0" smtClean="0"/>
              <a:t>:</a:t>
            </a:r>
          </a:p>
          <a:p>
            <a:pPr lvl="2">
              <a:buFont typeface="Wingdings" panose="05000000000000000000" pitchFamily="2" charset="2"/>
              <a:buChar char="Ø"/>
            </a:pPr>
            <a:r>
              <a:rPr lang="ja-JP" altLang="en-US" dirty="0"/>
              <a:t>環境設定 </a:t>
            </a:r>
            <a:r>
              <a:rPr lang="en-US" dirty="0" smtClean="0"/>
              <a:t>:</a:t>
            </a:r>
          </a:p>
          <a:p>
            <a:pPr lvl="3"/>
            <a:r>
              <a:rPr lang="en-US" sz="1400" dirty="0" smtClean="0"/>
              <a:t>4 </a:t>
            </a:r>
            <a:r>
              <a:rPr lang="en-US" altLang="ja-JP" sz="1400" dirty="0"/>
              <a:t>NDB</a:t>
            </a:r>
            <a:r>
              <a:rPr lang="ja-JP" altLang="en-US" sz="1400" dirty="0"/>
              <a:t>（データ）ノード</a:t>
            </a:r>
            <a:endParaRPr lang="en-US" sz="1400" dirty="0" smtClean="0"/>
          </a:p>
          <a:p>
            <a:pPr lvl="3"/>
            <a:r>
              <a:rPr lang="en-US" sz="1400" dirty="0" smtClean="0"/>
              <a:t>1 </a:t>
            </a:r>
            <a:r>
              <a:rPr lang="en-US" sz="1400" dirty="0"/>
              <a:t>MGM</a:t>
            </a:r>
            <a:r>
              <a:rPr lang="ja-JP" altLang="en-US" sz="1400" dirty="0"/>
              <a:t>ノード</a:t>
            </a:r>
            <a:endParaRPr lang="en-US" sz="1400" dirty="0" smtClean="0"/>
          </a:p>
          <a:p>
            <a:pPr lvl="3"/>
            <a:r>
              <a:rPr lang="en-US" sz="1400" dirty="0" smtClean="0"/>
              <a:t>1 SQL</a:t>
            </a:r>
            <a:r>
              <a:rPr lang="ja-JP" altLang="en-US" sz="1400" dirty="0"/>
              <a:t>ノード</a:t>
            </a:r>
            <a:endParaRPr lang="en-US" sz="1400" dirty="0" smtClean="0"/>
          </a:p>
          <a:p>
            <a:endParaRPr lang="en-US" sz="1400" dirty="0"/>
          </a:p>
          <a:p>
            <a:endParaRPr lang="en-US" sz="1400" dirty="0"/>
          </a:p>
          <a:p>
            <a:endParaRPr lang="en-US" sz="1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498" y="2438400"/>
            <a:ext cx="5514772" cy="3714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8159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a:t>クラスタ</a:t>
            </a:r>
            <a:r>
              <a:rPr lang="en-US" altLang="ja-JP" sz="2000" dirty="0" smtClean="0"/>
              <a:t>:</a:t>
            </a:r>
            <a:r>
              <a:rPr lang="ja-JP" altLang="en-US" sz="2000" dirty="0" smtClean="0"/>
              <a:t>障</a:t>
            </a:r>
            <a:r>
              <a:rPr lang="ja-JP" altLang="en-US" sz="2000" dirty="0"/>
              <a:t>害検出</a:t>
            </a:r>
            <a:endParaRPr kumimoji="1" lang="ja-JP" altLang="en-US" sz="2000" dirty="0"/>
          </a:p>
        </p:txBody>
      </p:sp>
      <p:sp>
        <p:nvSpPr>
          <p:cNvPr id="3" name="コンテンツ プレースホルダー 2"/>
          <p:cNvSpPr>
            <a:spLocks noGrp="1"/>
          </p:cNvSpPr>
          <p:nvPr>
            <p:ph sz="quarter" idx="10"/>
          </p:nvPr>
        </p:nvSpPr>
        <p:spPr>
          <a:xfrm>
            <a:off x="179512" y="770037"/>
            <a:ext cx="8784976" cy="5697438"/>
          </a:xfrm>
        </p:spPr>
        <p:txBody>
          <a:bodyPr>
            <a:noAutofit/>
          </a:bodyPr>
          <a:lstStyle/>
          <a:p>
            <a:pPr lvl="2">
              <a:buFont typeface="Wingdings" panose="05000000000000000000" pitchFamily="2" charset="2"/>
              <a:buChar char="Ø"/>
            </a:pPr>
            <a:r>
              <a:rPr lang="en-US" altLang="ja-JP" dirty="0"/>
              <a:t>{SN1</a:t>
            </a:r>
            <a:r>
              <a:rPr lang="ja-JP" altLang="en-US" dirty="0"/>
              <a:t>、</a:t>
            </a:r>
            <a:r>
              <a:rPr lang="en-US" altLang="ja-JP" dirty="0"/>
              <a:t>SN3}</a:t>
            </a:r>
            <a:r>
              <a:rPr lang="ja-JP" altLang="en-US" dirty="0"/>
              <a:t>ノードは</a:t>
            </a:r>
            <a:r>
              <a:rPr lang="en-US" altLang="ja-JP" dirty="0"/>
              <a:t>{SN2</a:t>
            </a:r>
            <a:r>
              <a:rPr lang="ja-JP" altLang="en-US" dirty="0"/>
              <a:t>、</a:t>
            </a:r>
            <a:r>
              <a:rPr lang="en-US" altLang="ja-JP" dirty="0"/>
              <a:t>SN4}</a:t>
            </a:r>
            <a:r>
              <a:rPr lang="ja-JP" altLang="en-US" dirty="0"/>
              <a:t>ノードとの接続を持たない。 これにより、スプリットブレインシナリオ（通信障害の原因がネットワーク障害であり、実際のノードクラッシュではない場合）を引き起こす可能</a:t>
            </a:r>
            <a:r>
              <a:rPr lang="ja-JP" altLang="en-US" dirty="0" smtClean="0"/>
              <a:t>性</a:t>
            </a:r>
            <a:r>
              <a:rPr lang="ja-JP" altLang="en-US" dirty="0">
                <a:solidFill>
                  <a:srgbClr val="92D050"/>
                </a:solidFill>
              </a:rPr>
              <a:t>があります。この場合、 </a:t>
            </a:r>
            <a:r>
              <a:rPr lang="en-US" altLang="ja-JP" dirty="0" smtClean="0"/>
              <a:t>2</a:t>
            </a:r>
            <a:r>
              <a:rPr lang="ja-JP" altLang="en-US" dirty="0"/>
              <a:t>つの完全なデータセットがある環境が作成されます。</a:t>
            </a:r>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marL="358775" lvl="2" indent="0">
              <a:buNone/>
            </a:pPr>
            <a:endParaRPr lang="en-US" dirty="0" smtClean="0"/>
          </a:p>
          <a:p>
            <a:pPr marL="358775" lvl="2" indent="0">
              <a:buNone/>
            </a:pPr>
            <a:endParaRPr lang="en-US" dirty="0" smtClean="0"/>
          </a:p>
          <a:p>
            <a:pPr marL="358775" lvl="2" indent="0">
              <a:buNone/>
            </a:pPr>
            <a:endParaRPr lang="en-US" dirty="0"/>
          </a:p>
          <a:p>
            <a:pPr lvl="2">
              <a:buFont typeface="Wingdings" panose="05000000000000000000" pitchFamily="2" charset="2"/>
              <a:buChar char="Ø"/>
            </a:pPr>
            <a:r>
              <a:rPr lang="en-US" altLang="ja-JP" dirty="0"/>
              <a:t>2</a:t>
            </a:r>
            <a:r>
              <a:rPr lang="ja-JP" altLang="en-US" dirty="0"/>
              <a:t>つのセット間の接続が失われると、ハートビートが論理円で送信されるため、各ノードによってハートビートが失われます</a:t>
            </a:r>
            <a:r>
              <a:rPr lang="ja-JP" altLang="en-US" dirty="0" smtClean="0"/>
              <a:t>。</a:t>
            </a:r>
            <a:endParaRPr lang="en-US" dirty="0" smtClean="0"/>
          </a:p>
          <a:p>
            <a:pPr lvl="2">
              <a:buFont typeface="Wingdings" panose="05000000000000000000" pitchFamily="2" charset="2"/>
              <a:buChar char="Ø"/>
            </a:pPr>
            <a:r>
              <a:rPr lang="ja-JP" altLang="en-US" dirty="0"/>
              <a:t>ネットワーク分割がある場合、ネットワーク分割プロトコルは分割の両側で開始され、均等分割の場合、実行中の「クラスタ」が</a:t>
            </a:r>
            <a:r>
              <a:rPr lang="en-US" altLang="ja-JP" dirty="0"/>
              <a:t>1</a:t>
            </a:r>
            <a:r>
              <a:rPr lang="ja-JP" altLang="en-US" dirty="0"/>
              <a:t>つだけ残ることが保証されます</a:t>
            </a:r>
            <a:r>
              <a:rPr lang="ja-JP" altLang="en-US" dirty="0" smtClean="0"/>
              <a:t>。</a:t>
            </a:r>
            <a:endParaRPr lang="en-US" dirty="0" smtClean="0"/>
          </a:p>
          <a:p>
            <a:pPr lvl="2">
              <a:buFont typeface="Wingdings" panose="05000000000000000000" pitchFamily="2" charset="2"/>
              <a:buChar char="Ø"/>
            </a:pPr>
            <a:r>
              <a:rPr lang="ja-JP" altLang="en-US" dirty="0"/>
              <a:t>仲裁者は、単純なルールに従います。尋ねるノードの最初のセットには肯定的な回答が与えられ、他のすべてのセットには否定的な答えが与えられます。 ノードのセットが仲裁人に連絡できない場合、ノードは自動的にシャットダウンします。</a:t>
            </a:r>
            <a:endParaRPr lang="en-US" dirty="0" smtClean="0"/>
          </a:p>
          <a:p>
            <a:pPr lvl="2"/>
            <a:endParaRPr lang="en-US" dirty="0" smtClean="0"/>
          </a:p>
          <a:p>
            <a:endParaRPr lang="en-US" sz="1400" dirty="0"/>
          </a:p>
        </p:txBody>
      </p:sp>
      <p:grpSp>
        <p:nvGrpSpPr>
          <p:cNvPr id="35" name="Group 34"/>
          <p:cNvGrpSpPr/>
          <p:nvPr/>
        </p:nvGrpSpPr>
        <p:grpSpPr>
          <a:xfrm>
            <a:off x="2869527" y="1598953"/>
            <a:ext cx="3597948" cy="3116614"/>
            <a:chOff x="2771775" y="1308038"/>
            <a:chExt cx="3793452" cy="3468460"/>
          </a:xfrm>
        </p:grpSpPr>
        <p:grpSp>
          <p:nvGrpSpPr>
            <p:cNvPr id="23" name="Group 22"/>
            <p:cNvGrpSpPr/>
            <p:nvPr/>
          </p:nvGrpSpPr>
          <p:grpSpPr>
            <a:xfrm>
              <a:off x="2771775" y="1308038"/>
              <a:ext cx="3793452" cy="3468460"/>
              <a:chOff x="2999124" y="2431734"/>
              <a:chExt cx="3145752" cy="2787966"/>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124" y="2431734"/>
                <a:ext cx="3145752" cy="2787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bwMode="auto">
              <a:xfrm>
                <a:off x="4572000" y="3162300"/>
                <a:ext cx="0" cy="80010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 name="Straight Connector 7"/>
              <p:cNvCxnSpPr/>
              <p:nvPr/>
            </p:nvCxnSpPr>
            <p:spPr bwMode="auto">
              <a:xfrm>
                <a:off x="4048125" y="3562350"/>
                <a:ext cx="1057275" cy="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 name="Straight Connector 9"/>
              <p:cNvCxnSpPr/>
              <p:nvPr/>
            </p:nvCxnSpPr>
            <p:spPr bwMode="auto">
              <a:xfrm flipV="1">
                <a:off x="4048125" y="3162300"/>
                <a:ext cx="528637" cy="40005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Straight Connector 11"/>
              <p:cNvCxnSpPr/>
              <p:nvPr/>
            </p:nvCxnSpPr>
            <p:spPr bwMode="auto">
              <a:xfrm flipV="1">
                <a:off x="4576762" y="3562350"/>
                <a:ext cx="528638" cy="40005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 name="Straight Connector 13"/>
              <p:cNvCxnSpPr/>
              <p:nvPr/>
            </p:nvCxnSpPr>
            <p:spPr bwMode="auto">
              <a:xfrm flipH="1" flipV="1">
                <a:off x="4572000" y="3162300"/>
                <a:ext cx="533400" cy="40005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Straight Connector 15"/>
              <p:cNvCxnSpPr/>
              <p:nvPr/>
            </p:nvCxnSpPr>
            <p:spPr bwMode="auto">
              <a:xfrm flipH="1" flipV="1">
                <a:off x="4048125" y="3562350"/>
                <a:ext cx="528637" cy="40005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7" name="Lightning Bolt 16"/>
              <p:cNvSpPr/>
              <p:nvPr/>
            </p:nvSpPr>
            <p:spPr bwMode="auto">
              <a:xfrm>
                <a:off x="4162425" y="3276600"/>
                <a:ext cx="238125" cy="200025"/>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19" name="Lightning Bolt 18"/>
              <p:cNvSpPr/>
              <p:nvPr/>
            </p:nvSpPr>
            <p:spPr bwMode="auto">
              <a:xfrm flipH="1">
                <a:off x="4714871" y="3262312"/>
                <a:ext cx="238125" cy="214313"/>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0" name="Lightning Bolt 19"/>
              <p:cNvSpPr/>
              <p:nvPr/>
            </p:nvSpPr>
            <p:spPr bwMode="auto">
              <a:xfrm flipH="1">
                <a:off x="4193380" y="3655218"/>
                <a:ext cx="238125" cy="214313"/>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2" name="Lightning Bolt 21"/>
              <p:cNvSpPr/>
              <p:nvPr/>
            </p:nvSpPr>
            <p:spPr bwMode="auto">
              <a:xfrm>
                <a:off x="4714870" y="3655218"/>
                <a:ext cx="238125" cy="200025"/>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4" name="Lightning Bolt 23"/>
              <p:cNvSpPr/>
              <p:nvPr/>
            </p:nvSpPr>
            <p:spPr bwMode="auto">
              <a:xfrm flipH="1">
                <a:off x="3600447" y="4064793"/>
                <a:ext cx="238125" cy="214313"/>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6" name="Lightning Bolt 25"/>
              <p:cNvSpPr/>
              <p:nvPr/>
            </p:nvSpPr>
            <p:spPr bwMode="auto">
              <a:xfrm>
                <a:off x="3614734" y="2800350"/>
                <a:ext cx="238125" cy="200025"/>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7" name="Lightning Bolt 26"/>
              <p:cNvSpPr/>
              <p:nvPr/>
            </p:nvSpPr>
            <p:spPr bwMode="auto">
              <a:xfrm flipH="1">
                <a:off x="5314946" y="2850355"/>
                <a:ext cx="238125" cy="214313"/>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8" name="Lightning Bolt 27"/>
              <p:cNvSpPr/>
              <p:nvPr/>
            </p:nvSpPr>
            <p:spPr bwMode="auto">
              <a:xfrm>
                <a:off x="5205408" y="4114799"/>
                <a:ext cx="238125" cy="200025"/>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grpSp>
        <p:sp>
          <p:nvSpPr>
            <p:cNvPr id="29" name="Rectangle 28"/>
            <p:cNvSpPr/>
            <p:nvPr/>
          </p:nvSpPr>
          <p:spPr bwMode="auto">
            <a:xfrm>
              <a:off x="5470495" y="2588176"/>
              <a:ext cx="819301" cy="233833"/>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solidFill>
                    <a:schemeClr val="bg1"/>
                  </a:solidFill>
                  <a:latin typeface="+mj-ea"/>
                  <a:ea typeface="+mj-ea"/>
                </a:rPr>
                <a:t>SN4 = 14</a:t>
              </a:r>
              <a:endParaRPr kumimoji="1" lang="en-US" sz="900" b="1" dirty="0">
                <a:solidFill>
                  <a:schemeClr val="bg1"/>
                </a:solidFill>
                <a:latin typeface="+mj-ea"/>
                <a:ea typeface="+mj-ea"/>
              </a:endParaRPr>
            </a:p>
          </p:txBody>
        </p:sp>
        <p:sp>
          <p:nvSpPr>
            <p:cNvPr id="30" name="Rectangle 29"/>
            <p:cNvSpPr/>
            <p:nvPr/>
          </p:nvSpPr>
          <p:spPr bwMode="auto">
            <a:xfrm>
              <a:off x="4264592" y="3452990"/>
              <a:ext cx="819301" cy="233833"/>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solidFill>
                    <a:schemeClr val="bg1"/>
                  </a:solidFill>
                  <a:latin typeface="+mj-ea"/>
                  <a:ea typeface="+mj-ea"/>
                </a:rPr>
                <a:t>SN3 = 13</a:t>
              </a:r>
              <a:endParaRPr kumimoji="1" lang="en-US" sz="900" b="1" dirty="0">
                <a:solidFill>
                  <a:schemeClr val="bg1"/>
                </a:solidFill>
                <a:latin typeface="+mj-ea"/>
                <a:ea typeface="+mj-ea"/>
              </a:endParaRPr>
            </a:p>
          </p:txBody>
        </p:sp>
        <p:sp>
          <p:nvSpPr>
            <p:cNvPr id="31" name="Rectangle 30"/>
            <p:cNvSpPr/>
            <p:nvPr/>
          </p:nvSpPr>
          <p:spPr bwMode="auto">
            <a:xfrm>
              <a:off x="4255066" y="1711920"/>
              <a:ext cx="819301" cy="233833"/>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solidFill>
                    <a:schemeClr val="bg1"/>
                  </a:solidFill>
                  <a:latin typeface="+mj-ea"/>
                  <a:ea typeface="+mj-ea"/>
                </a:rPr>
                <a:t>SN1 = 11</a:t>
              </a:r>
              <a:endParaRPr kumimoji="1" lang="en-US" sz="900" b="1" dirty="0">
                <a:solidFill>
                  <a:schemeClr val="bg1"/>
                </a:solidFill>
                <a:latin typeface="+mj-ea"/>
                <a:ea typeface="+mj-ea"/>
              </a:endParaRPr>
            </a:p>
          </p:txBody>
        </p:sp>
        <p:sp>
          <p:nvSpPr>
            <p:cNvPr id="32" name="Rectangle 31"/>
            <p:cNvSpPr/>
            <p:nvPr/>
          </p:nvSpPr>
          <p:spPr bwMode="auto">
            <a:xfrm>
              <a:off x="3104486" y="2594439"/>
              <a:ext cx="819301" cy="233833"/>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solidFill>
                    <a:schemeClr val="bg1"/>
                  </a:solidFill>
                  <a:latin typeface="+mj-ea"/>
                  <a:ea typeface="+mj-ea"/>
                </a:rPr>
                <a:t>SN2 = 12</a:t>
              </a:r>
              <a:endParaRPr kumimoji="1" lang="en-US" sz="900" b="1" dirty="0">
                <a:solidFill>
                  <a:schemeClr val="bg1"/>
                </a:solidFill>
                <a:latin typeface="+mj-ea"/>
                <a:ea typeface="+mj-ea"/>
              </a:endParaRPr>
            </a:p>
          </p:txBody>
        </p:sp>
        <p:sp>
          <p:nvSpPr>
            <p:cNvPr id="34" name="Rectangle 33"/>
            <p:cNvSpPr/>
            <p:nvPr/>
          </p:nvSpPr>
          <p:spPr bwMode="auto">
            <a:xfrm>
              <a:off x="2911139" y="4052889"/>
              <a:ext cx="1666874" cy="310032"/>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2" algn="ctr"/>
              <a:r>
                <a:rPr lang="en-US" sz="800" dirty="0">
                  <a:solidFill>
                    <a:schemeClr val="bg1"/>
                  </a:solidFill>
                </a:rPr>
                <a:t>Node Group #0: SN1, SN2</a:t>
              </a:r>
            </a:p>
            <a:p>
              <a:pPr marL="0" lvl="2" algn="ctr"/>
              <a:r>
                <a:rPr lang="en-US" sz="800" dirty="0">
                  <a:solidFill>
                    <a:schemeClr val="bg1"/>
                  </a:solidFill>
                </a:rPr>
                <a:t>Node Group #1: SN3, SN4</a:t>
              </a:r>
            </a:p>
          </p:txBody>
        </p:sp>
      </p:grpSp>
    </p:spTree>
    <p:extLst>
      <p:ext uri="{BB962C8B-B14F-4D97-AF65-F5344CB8AC3E}">
        <p14:creationId xmlns:p14="http://schemas.microsoft.com/office/powerpoint/2010/main" val="2499641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a:t>クラスタ</a:t>
            </a:r>
            <a:r>
              <a:rPr lang="en-US" altLang="ja-JP" sz="2000" dirty="0" smtClean="0"/>
              <a:t>:</a:t>
            </a:r>
            <a:r>
              <a:rPr lang="ja-JP" altLang="en-US" sz="2000" dirty="0" smtClean="0"/>
              <a:t>障</a:t>
            </a:r>
            <a:r>
              <a:rPr lang="ja-JP" altLang="en-US" sz="2000" dirty="0"/>
              <a:t>害検出</a:t>
            </a:r>
            <a:endParaRPr kumimoji="1" lang="ja-JP" altLang="en-US" sz="2000" dirty="0"/>
          </a:p>
        </p:txBody>
      </p:sp>
      <p:sp>
        <p:nvSpPr>
          <p:cNvPr id="17" name="Content Placeholder 16"/>
          <p:cNvSpPr>
            <a:spLocks noGrp="1"/>
          </p:cNvSpPr>
          <p:nvPr>
            <p:ph sz="quarter" idx="10"/>
          </p:nvPr>
        </p:nvSpPr>
        <p:spPr/>
        <p:txBody>
          <a:bodyPr>
            <a:normAutofit/>
          </a:bodyPr>
          <a:lstStyle/>
          <a:p>
            <a:endParaRPr lang="en-US" sz="1600" dirty="0" smtClean="0"/>
          </a:p>
          <a:p>
            <a:endParaRPr lang="en-US" sz="1600" dirty="0"/>
          </a:p>
        </p:txBody>
      </p:sp>
      <p:pic>
        <p:nvPicPr>
          <p:cNvPr id="10270"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768409"/>
            <a:ext cx="8553450" cy="5664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bwMode="auto">
          <a:xfrm>
            <a:off x="3486150" y="942975"/>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3" name="Rectangle 42"/>
          <p:cNvSpPr/>
          <p:nvPr/>
        </p:nvSpPr>
        <p:spPr bwMode="auto">
          <a:xfrm>
            <a:off x="3486150" y="1247775"/>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4" name="Rectangle 43"/>
          <p:cNvSpPr/>
          <p:nvPr/>
        </p:nvSpPr>
        <p:spPr bwMode="auto">
          <a:xfrm>
            <a:off x="3486150" y="1543050"/>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5" name="Rectangle 44"/>
          <p:cNvSpPr/>
          <p:nvPr/>
        </p:nvSpPr>
        <p:spPr bwMode="auto">
          <a:xfrm>
            <a:off x="3486150" y="1700212"/>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6" name="Rectangle 45"/>
          <p:cNvSpPr/>
          <p:nvPr/>
        </p:nvSpPr>
        <p:spPr bwMode="auto">
          <a:xfrm>
            <a:off x="3486149" y="2166937"/>
            <a:ext cx="2771775" cy="290513"/>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7" name="Rectangle 46"/>
          <p:cNvSpPr/>
          <p:nvPr/>
        </p:nvSpPr>
        <p:spPr bwMode="auto">
          <a:xfrm>
            <a:off x="3486149" y="2919412"/>
            <a:ext cx="5000626" cy="290513"/>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8" name="Rectangle 47"/>
          <p:cNvSpPr/>
          <p:nvPr/>
        </p:nvSpPr>
        <p:spPr bwMode="auto">
          <a:xfrm>
            <a:off x="3390900" y="3228975"/>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9" name="Rectangle 48"/>
          <p:cNvSpPr/>
          <p:nvPr/>
        </p:nvSpPr>
        <p:spPr bwMode="auto">
          <a:xfrm>
            <a:off x="3476624" y="3990975"/>
            <a:ext cx="2781299" cy="31432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50" name="Rectangle 49"/>
          <p:cNvSpPr/>
          <p:nvPr/>
        </p:nvSpPr>
        <p:spPr bwMode="auto">
          <a:xfrm>
            <a:off x="3390900" y="5210175"/>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Tree>
    <p:extLst>
      <p:ext uri="{BB962C8B-B14F-4D97-AF65-F5344CB8AC3E}">
        <p14:creationId xmlns:p14="http://schemas.microsoft.com/office/powerpoint/2010/main" val="3138870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a:t>クラスタ</a:t>
            </a:r>
            <a:r>
              <a:rPr lang="en-US" altLang="ja-JP" sz="2000" dirty="0" smtClean="0"/>
              <a:t>:</a:t>
            </a:r>
            <a:r>
              <a:rPr lang="ja-JP" altLang="en-US" sz="2000" dirty="0" smtClean="0"/>
              <a:t>障</a:t>
            </a:r>
            <a:r>
              <a:rPr lang="ja-JP" altLang="en-US" sz="2000" dirty="0"/>
              <a:t>害検出</a:t>
            </a:r>
            <a:endParaRPr kumimoji="1" lang="ja-JP" altLang="en-US" sz="2000" dirty="0"/>
          </a:p>
        </p:txBody>
      </p:sp>
      <p:sp>
        <p:nvSpPr>
          <p:cNvPr id="3" name="コンテンツ プレースホルダー 2"/>
          <p:cNvSpPr>
            <a:spLocks noGrp="1"/>
          </p:cNvSpPr>
          <p:nvPr>
            <p:ph sz="quarter" idx="10"/>
          </p:nvPr>
        </p:nvSpPr>
        <p:spPr/>
        <p:txBody>
          <a:bodyPr>
            <a:noAutofit/>
          </a:bodyPr>
          <a:lstStyle/>
          <a:p>
            <a:endParaRPr lang="en-US" sz="1600" dirty="0" smtClean="0"/>
          </a:p>
          <a:p>
            <a:endParaRPr lang="en-US" sz="1600"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39" y="2904043"/>
            <a:ext cx="8786922" cy="303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3" y="885032"/>
            <a:ext cx="8784974" cy="1874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2648290" y="1574452"/>
            <a:ext cx="5971835" cy="418367"/>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Tree>
    <p:extLst>
      <p:ext uri="{BB962C8B-B14F-4D97-AF65-F5344CB8AC3E}">
        <p14:creationId xmlns:p14="http://schemas.microsoft.com/office/powerpoint/2010/main" val="1792097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a:t>クラスタ</a:t>
            </a:r>
            <a:r>
              <a:rPr lang="en-US" altLang="ja-JP" sz="2000" dirty="0" smtClean="0"/>
              <a:t>:</a:t>
            </a:r>
            <a:r>
              <a:rPr lang="ja-JP" altLang="en-US" sz="2000" dirty="0" smtClean="0"/>
              <a:t>障</a:t>
            </a:r>
            <a:r>
              <a:rPr lang="ja-JP" altLang="en-US" sz="2000" dirty="0"/>
              <a:t>害検出</a:t>
            </a:r>
            <a:endParaRPr kumimoji="1" lang="ja-JP" altLang="en-US" sz="2000" dirty="0"/>
          </a:p>
        </p:txBody>
      </p:sp>
      <p:sp>
        <p:nvSpPr>
          <p:cNvPr id="3" name="コンテンツ プレースホルダー 2"/>
          <p:cNvSpPr>
            <a:spLocks noGrp="1"/>
          </p:cNvSpPr>
          <p:nvPr>
            <p:ph sz="quarter" idx="10"/>
          </p:nvPr>
        </p:nvSpPr>
        <p:spPr/>
        <p:txBody>
          <a:bodyPr>
            <a:noAutofit/>
          </a:bodyPr>
          <a:lstStyle/>
          <a:p>
            <a:endParaRPr lang="en-US" sz="1600" dirty="0" smtClean="0"/>
          </a:p>
          <a:p>
            <a:endParaRPr lang="en-US" sz="16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703362"/>
            <a:ext cx="8784976" cy="1384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45436"/>
            <a:ext cx="8784976" cy="221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3" y="4420692"/>
            <a:ext cx="8784974" cy="2032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4230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a:t>クラスタ</a:t>
            </a:r>
            <a:r>
              <a:rPr lang="en-US" altLang="ja-JP" sz="2000" dirty="0" smtClean="0"/>
              <a:t>:</a:t>
            </a:r>
            <a:r>
              <a:rPr lang="ja-JP" altLang="en-US" sz="2000" dirty="0" smtClean="0"/>
              <a:t>障</a:t>
            </a:r>
            <a:r>
              <a:rPr lang="ja-JP" altLang="en-US" sz="2000" dirty="0"/>
              <a:t>害検出</a:t>
            </a:r>
            <a:endParaRPr kumimoji="1" lang="ja-JP" altLang="en-US" sz="2000" dirty="0"/>
          </a:p>
        </p:txBody>
      </p:sp>
      <p:sp>
        <p:nvSpPr>
          <p:cNvPr id="3" name="コンテンツ プレースホルダー 2"/>
          <p:cNvSpPr>
            <a:spLocks noGrp="1"/>
          </p:cNvSpPr>
          <p:nvPr>
            <p:ph sz="quarter" idx="10"/>
          </p:nvPr>
        </p:nvSpPr>
        <p:spPr/>
        <p:txBody>
          <a:bodyPr>
            <a:normAutofit/>
          </a:bodyPr>
          <a:lstStyle/>
          <a:p>
            <a:r>
              <a:rPr lang="ja-JP" altLang="en-US" sz="1400" b="1" dirty="0"/>
              <a:t>確認するログファイ</a:t>
            </a:r>
            <a:r>
              <a:rPr lang="ja-JP" altLang="en-US" sz="1400" b="1" dirty="0" smtClean="0"/>
              <a:t>ル</a:t>
            </a:r>
            <a:endParaRPr lang="en-US" altLang="ja-JP" sz="1400" b="1" dirty="0"/>
          </a:p>
          <a:p>
            <a:pPr lvl="1"/>
            <a:r>
              <a:rPr lang="en-US" altLang="ja-JP" sz="1400" dirty="0" smtClean="0"/>
              <a:t>MGM </a:t>
            </a:r>
            <a:r>
              <a:rPr lang="ja-JP" altLang="en-US" sz="1400" dirty="0" smtClean="0"/>
              <a:t>ノード</a:t>
            </a:r>
            <a:r>
              <a:rPr lang="ja-JP" altLang="en-US" sz="1400" dirty="0">
                <a:solidFill>
                  <a:srgbClr val="92D050"/>
                </a:solidFill>
              </a:rPr>
              <a:t>の場合</a:t>
            </a:r>
            <a:r>
              <a:rPr lang="en-US" altLang="ja-JP" sz="1400" dirty="0" smtClean="0"/>
              <a:t>: MySQL </a:t>
            </a:r>
            <a:r>
              <a:rPr lang="ja-JP" altLang="en-US" sz="1400" dirty="0" smtClean="0"/>
              <a:t>クラスタの</a:t>
            </a:r>
            <a:r>
              <a:rPr lang="ja-JP" altLang="en-US" sz="1400" dirty="0"/>
              <a:t>インストール時に作成されたデータディレクトリ</a:t>
            </a:r>
            <a:r>
              <a:rPr lang="ja-JP" altLang="en-US" sz="1400" dirty="0" smtClean="0"/>
              <a:t>に</a:t>
            </a:r>
            <a:r>
              <a:rPr lang="ja-JP" altLang="en-US" sz="1400" dirty="0">
                <a:solidFill>
                  <a:srgbClr val="92D050"/>
                </a:solidFill>
              </a:rPr>
              <a:t>あ</a:t>
            </a:r>
            <a:r>
              <a:rPr lang="ja-JP" altLang="en-US" sz="1400" dirty="0" smtClean="0">
                <a:solidFill>
                  <a:srgbClr val="92D050"/>
                </a:solidFill>
              </a:rPr>
              <a:t>る</a:t>
            </a:r>
            <a:r>
              <a:rPr lang="en-US" altLang="ja-JP" sz="1400" dirty="0" smtClean="0"/>
              <a:t>[</a:t>
            </a:r>
            <a:r>
              <a:rPr lang="en-US" altLang="ja-JP" sz="1400" dirty="0" err="1"/>
              <a:t>ndb_mgmd</a:t>
            </a:r>
            <a:r>
              <a:rPr lang="en-US" altLang="ja-JP" sz="1400" dirty="0"/>
              <a:t>]</a:t>
            </a:r>
            <a:r>
              <a:rPr lang="ja-JP" altLang="en-US" sz="1400" dirty="0"/>
              <a:t>セクションの</a:t>
            </a:r>
            <a:r>
              <a:rPr lang="en-US" altLang="ja-JP" sz="1400" dirty="0"/>
              <a:t>config.ini</a:t>
            </a:r>
            <a:r>
              <a:rPr lang="ja-JP" altLang="en-US" sz="1400" dirty="0"/>
              <a:t>設定ファイルの</a:t>
            </a:r>
            <a:r>
              <a:rPr lang="en-US" altLang="ja-JP" sz="1400" dirty="0" err="1"/>
              <a:t>DataDir</a:t>
            </a:r>
            <a:r>
              <a:rPr lang="ja-JP" altLang="en-US" sz="1400" dirty="0"/>
              <a:t>パラメータに設定されています。</a:t>
            </a:r>
            <a:endParaRPr lang="en-US" altLang="ja-JP" sz="1400" dirty="0"/>
          </a:p>
          <a:p>
            <a:pPr lvl="2"/>
            <a:endParaRPr lang="en-US" altLang="ja-JP" sz="1000" dirty="0" smtClean="0"/>
          </a:p>
          <a:p>
            <a:pPr lvl="2"/>
            <a:endParaRPr lang="en-US" altLang="ja-JP" sz="1000" dirty="0"/>
          </a:p>
          <a:p>
            <a:pPr lvl="2"/>
            <a:endParaRPr lang="en-US" altLang="ja-JP" sz="1000" dirty="0" smtClean="0"/>
          </a:p>
          <a:p>
            <a:pPr marL="358775" lvl="2" indent="0">
              <a:buNone/>
            </a:pPr>
            <a:endParaRPr lang="en-US" altLang="ja-JP" sz="1000" dirty="0"/>
          </a:p>
          <a:p>
            <a:pPr marL="358775" lvl="2" indent="0">
              <a:buNone/>
            </a:pPr>
            <a:endParaRPr lang="en-US" altLang="ja-JP" sz="1000" dirty="0" smtClean="0"/>
          </a:p>
          <a:p>
            <a:pPr lvl="2"/>
            <a:r>
              <a:rPr lang="en-US" altLang="ja-JP" sz="1000" dirty="0" err="1" smtClean="0"/>
              <a:t>ndb</a:t>
            </a:r>
            <a:r>
              <a:rPr lang="en-US" altLang="ja-JP" sz="1000" dirty="0"/>
              <a:t>_&lt;cluster number&gt;_</a:t>
            </a:r>
            <a:r>
              <a:rPr lang="en-US" altLang="ja-JP" sz="1000" dirty="0" smtClean="0"/>
              <a:t>cluster.log</a:t>
            </a:r>
            <a:endParaRPr lang="en-US" altLang="ja-JP" sz="1000" dirty="0"/>
          </a:p>
          <a:p>
            <a:pPr lvl="1"/>
            <a:r>
              <a:rPr lang="en-US" altLang="ja-JP" sz="1400" dirty="0" smtClean="0"/>
              <a:t>SQL </a:t>
            </a:r>
            <a:r>
              <a:rPr lang="ja-JP" altLang="en-US" sz="1400" dirty="0"/>
              <a:t>ノー</a:t>
            </a:r>
            <a:r>
              <a:rPr lang="ja-JP" altLang="en-US" sz="1400" dirty="0" smtClean="0"/>
              <a:t>ド</a:t>
            </a:r>
            <a:r>
              <a:rPr lang="ja-JP" altLang="en-US" sz="1400" dirty="0">
                <a:solidFill>
                  <a:srgbClr val="92D050"/>
                </a:solidFill>
              </a:rPr>
              <a:t>の場合</a:t>
            </a:r>
            <a:r>
              <a:rPr lang="en-US" altLang="ja-JP" sz="1400" dirty="0" smtClean="0"/>
              <a:t>: </a:t>
            </a:r>
            <a:r>
              <a:rPr lang="ja-JP" altLang="en-US" sz="1400" dirty="0" smtClean="0"/>
              <a:t>ロ</a:t>
            </a:r>
            <a:r>
              <a:rPr lang="ja-JP" altLang="en-US" sz="1400" dirty="0"/>
              <a:t>ーカル設定ファイル</a:t>
            </a:r>
            <a:r>
              <a:rPr lang="en-US" altLang="ja-JP" sz="1400" dirty="0" err="1"/>
              <a:t>my.cnf</a:t>
            </a:r>
            <a:r>
              <a:rPr lang="ja-JP" altLang="en-US" sz="1400" dirty="0"/>
              <a:t>のログエラーパラメータに設定されてい</a:t>
            </a:r>
            <a:r>
              <a:rPr lang="ja-JP" altLang="en-US" sz="1400" dirty="0" smtClean="0"/>
              <a:t>る</a:t>
            </a:r>
            <a:r>
              <a:rPr lang="ja-JP" altLang="en-US" sz="1400" dirty="0">
                <a:solidFill>
                  <a:srgbClr val="92D050"/>
                </a:solidFill>
              </a:rPr>
              <a:t>ファイル名です</a:t>
            </a:r>
            <a:r>
              <a:rPr lang="ja-JP" altLang="en-US" sz="1400" dirty="0" smtClean="0"/>
              <a:t>。</a:t>
            </a:r>
            <a:endParaRPr lang="en-US" altLang="ja-JP" sz="1400" dirty="0" smtClean="0"/>
          </a:p>
          <a:p>
            <a:pPr lvl="2"/>
            <a:endParaRPr lang="en-US" altLang="ja-JP" sz="1000" dirty="0"/>
          </a:p>
          <a:p>
            <a:pPr lvl="2"/>
            <a:endParaRPr lang="en-US" altLang="ja-JP" sz="1000" dirty="0" smtClean="0"/>
          </a:p>
          <a:p>
            <a:pPr lvl="2"/>
            <a:r>
              <a:rPr lang="en-US" altLang="ja-JP" sz="1000" dirty="0" smtClean="0"/>
              <a:t>mysqld.log</a:t>
            </a:r>
            <a:endParaRPr lang="en-US" altLang="ja-JP" sz="1000" dirty="0"/>
          </a:p>
          <a:p>
            <a:pPr lvl="1"/>
            <a:r>
              <a:rPr lang="en-US" altLang="ja-JP" sz="1400" dirty="0" smtClean="0"/>
              <a:t>NDBD </a:t>
            </a:r>
            <a:r>
              <a:rPr lang="ja-JP" altLang="en-US" sz="1400" dirty="0"/>
              <a:t>ノー</a:t>
            </a:r>
            <a:r>
              <a:rPr lang="ja-JP" altLang="en-US" sz="1400" dirty="0" smtClean="0"/>
              <a:t>ド</a:t>
            </a:r>
            <a:r>
              <a:rPr lang="ja-JP" altLang="en-US" sz="1400" dirty="0">
                <a:solidFill>
                  <a:srgbClr val="92D050"/>
                </a:solidFill>
              </a:rPr>
              <a:t>の場合</a:t>
            </a:r>
            <a:r>
              <a:rPr lang="en-US" altLang="ja-JP" sz="1400" dirty="0" smtClean="0"/>
              <a:t>: </a:t>
            </a:r>
            <a:r>
              <a:rPr lang="ja-JP" altLang="en-US" sz="1400" dirty="0" smtClean="0"/>
              <a:t>グ</a:t>
            </a:r>
            <a:r>
              <a:rPr lang="ja-JP" altLang="en-US" sz="1400" dirty="0"/>
              <a:t>ローバルコンフィグレーションファイル</a:t>
            </a:r>
            <a:r>
              <a:rPr lang="en-US" altLang="ja-JP" sz="1400" dirty="0"/>
              <a:t>config.ini</a:t>
            </a:r>
            <a:r>
              <a:rPr lang="ja-JP" altLang="en-US" sz="1400" dirty="0"/>
              <a:t>で指</a:t>
            </a:r>
            <a:r>
              <a:rPr lang="ja-JP" altLang="en-US" sz="1400" dirty="0" smtClean="0"/>
              <a:t>定</a:t>
            </a:r>
            <a:r>
              <a:rPr lang="ja-JP" altLang="en-US" sz="1400" dirty="0">
                <a:solidFill>
                  <a:srgbClr val="92D050"/>
                </a:solidFill>
              </a:rPr>
              <a:t>されたデータディレクトリ</a:t>
            </a:r>
            <a:r>
              <a:rPr lang="ja-JP" altLang="en-US" sz="1400" dirty="0" smtClean="0"/>
              <a:t>に</a:t>
            </a:r>
            <a:r>
              <a:rPr lang="ja-JP" altLang="en-US" sz="1400" dirty="0"/>
              <a:t>ありま</a:t>
            </a:r>
            <a:r>
              <a:rPr lang="ja-JP" altLang="en-US" sz="1400" dirty="0" smtClean="0"/>
              <a:t>す</a:t>
            </a:r>
            <a:r>
              <a:rPr lang="ja-JP" altLang="en-US" sz="1400" dirty="0">
                <a:solidFill>
                  <a:srgbClr val="92D050"/>
                </a:solidFill>
              </a:rPr>
              <a:t>。</a:t>
            </a:r>
            <a:r>
              <a:rPr lang="en-US" altLang="ja-JP" sz="1400" dirty="0" smtClean="0"/>
              <a:t>[</a:t>
            </a:r>
            <a:r>
              <a:rPr lang="en-US" altLang="ja-JP" sz="1400" dirty="0" err="1"/>
              <a:t>ndbd</a:t>
            </a:r>
            <a:r>
              <a:rPr lang="en-US" altLang="ja-JP" sz="1400" dirty="0"/>
              <a:t>]</a:t>
            </a:r>
            <a:r>
              <a:rPr lang="ja-JP" altLang="en-US" sz="1400" dirty="0"/>
              <a:t>セクションの</a:t>
            </a:r>
            <a:r>
              <a:rPr lang="en-US" altLang="ja-JP" sz="1400" dirty="0" err="1"/>
              <a:t>DataDir</a:t>
            </a:r>
            <a:r>
              <a:rPr lang="ja-JP" altLang="en-US" sz="1400" dirty="0"/>
              <a:t>パラメータを使用して設定されます。</a:t>
            </a:r>
            <a:endParaRPr lang="en-US" altLang="ja-JP" sz="1400" dirty="0" smtClean="0"/>
          </a:p>
          <a:p>
            <a:pPr lvl="2"/>
            <a:endParaRPr lang="en-US" altLang="ja-JP" sz="1000" dirty="0"/>
          </a:p>
          <a:p>
            <a:pPr lvl="2"/>
            <a:endParaRPr lang="en-US" altLang="ja-JP" sz="1000" dirty="0" smtClean="0"/>
          </a:p>
          <a:p>
            <a:pPr lvl="2"/>
            <a:endParaRPr lang="en-US" altLang="ja-JP" sz="1000" dirty="0"/>
          </a:p>
          <a:p>
            <a:pPr lvl="2"/>
            <a:endParaRPr lang="en-US" altLang="ja-JP" sz="1000" dirty="0" smtClean="0"/>
          </a:p>
          <a:p>
            <a:pPr lvl="2"/>
            <a:endParaRPr lang="en-US" altLang="ja-JP" sz="1000" dirty="0" smtClean="0"/>
          </a:p>
          <a:p>
            <a:pPr lvl="2"/>
            <a:r>
              <a:rPr lang="en-US" altLang="ja-JP" sz="1000" dirty="0" err="1" smtClean="0"/>
              <a:t>ndb</a:t>
            </a:r>
            <a:r>
              <a:rPr lang="en-US" altLang="ja-JP" sz="1000" dirty="0"/>
              <a:t>_&lt;ndb node id&gt;_out.log</a:t>
            </a:r>
          </a:p>
        </p:txBody>
      </p:sp>
      <p:sp>
        <p:nvSpPr>
          <p:cNvPr id="4" name="Rectangle 3"/>
          <p:cNvSpPr/>
          <p:nvPr/>
        </p:nvSpPr>
        <p:spPr bwMode="auto">
          <a:xfrm>
            <a:off x="670560" y="1624445"/>
            <a:ext cx="6370320" cy="95504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000" dirty="0" smtClean="0">
                <a:latin typeface="Courier New" panose="02070309020205020404" pitchFamily="49" charset="0"/>
                <a:ea typeface="+mj-ea"/>
                <a:cs typeface="Courier New" panose="02070309020205020404" pitchFamily="49" charset="0"/>
              </a:rPr>
              <a:t>[</a:t>
            </a:r>
            <a:r>
              <a:rPr lang="en-US" sz="1000" dirty="0" err="1" smtClean="0">
                <a:latin typeface="Courier New" panose="02070309020205020404" pitchFamily="49" charset="0"/>
                <a:ea typeface="+mj-ea"/>
                <a:cs typeface="Courier New" panose="02070309020205020404" pitchFamily="49" charset="0"/>
              </a:rPr>
              <a:t>ndb_mgmd</a:t>
            </a:r>
            <a:r>
              <a:rPr lang="en-US" sz="1000" dirty="0" smtClean="0">
                <a:latin typeface="Courier New" panose="02070309020205020404" pitchFamily="49" charset="0"/>
                <a:ea typeface="+mj-ea"/>
                <a:cs typeface="Courier New" panose="02070309020205020404" pitchFamily="49" charset="0"/>
              </a:rPr>
              <a:t>]</a:t>
            </a:r>
          </a:p>
          <a:p>
            <a:pPr algn="just"/>
            <a:r>
              <a:rPr lang="en-US" sz="1000" dirty="0" smtClean="0">
                <a:latin typeface="Courier New" panose="02070309020205020404" pitchFamily="49" charset="0"/>
                <a:ea typeface="+mj-ea"/>
                <a:cs typeface="Courier New" panose="02070309020205020404" pitchFamily="49" charset="0"/>
              </a:rPr>
              <a:t># Management process options:</a:t>
            </a:r>
          </a:p>
          <a:p>
            <a:pPr algn="just"/>
            <a:r>
              <a:rPr lang="en-US" sz="1000" dirty="0" err="1" smtClean="0">
                <a:latin typeface="Courier New" panose="02070309020205020404" pitchFamily="49" charset="0"/>
                <a:ea typeface="+mj-ea"/>
                <a:cs typeface="Courier New" panose="02070309020205020404" pitchFamily="49" charset="0"/>
              </a:rPr>
              <a:t>HostName</a:t>
            </a:r>
            <a:r>
              <a:rPr lang="en-US" sz="1000" dirty="0" smtClean="0">
                <a:latin typeface="Courier New" panose="02070309020205020404" pitchFamily="49" charset="0"/>
                <a:ea typeface="+mj-ea"/>
                <a:cs typeface="Courier New" panose="02070309020205020404" pitchFamily="49" charset="0"/>
              </a:rPr>
              <a:t>=192.168.50.51           # Hostname or IP address of MGM node</a:t>
            </a:r>
          </a:p>
          <a:p>
            <a:pPr algn="just"/>
            <a:r>
              <a:rPr lang="en-US" sz="1000" b="1" dirty="0" err="1" smtClean="0">
                <a:latin typeface="Courier New" panose="02070309020205020404" pitchFamily="49" charset="0"/>
                <a:ea typeface="+mj-ea"/>
                <a:cs typeface="Courier New" panose="02070309020205020404" pitchFamily="49" charset="0"/>
              </a:rPr>
              <a:t>DataDir</a:t>
            </a:r>
            <a:r>
              <a:rPr lang="en-US" sz="1000" b="1" dirty="0" smtClean="0">
                <a:latin typeface="Courier New" panose="02070309020205020404" pitchFamily="49" charset="0"/>
                <a:ea typeface="+mj-ea"/>
                <a:cs typeface="Courier New" panose="02070309020205020404" pitchFamily="49" charset="0"/>
              </a:rPr>
              <a:t>=/</a:t>
            </a:r>
            <a:r>
              <a:rPr lang="en-US" sz="1000" b="1" dirty="0" err="1" smtClean="0">
                <a:latin typeface="Courier New" panose="02070309020205020404" pitchFamily="49" charset="0"/>
                <a:ea typeface="+mj-ea"/>
                <a:cs typeface="Courier New" panose="02070309020205020404" pitchFamily="49" charset="0"/>
              </a:rPr>
              <a:t>var</a:t>
            </a:r>
            <a:r>
              <a:rPr lang="en-US" sz="1000" b="1" dirty="0" smtClean="0">
                <a:latin typeface="Courier New" panose="02070309020205020404" pitchFamily="49" charset="0"/>
                <a:ea typeface="+mj-ea"/>
                <a:cs typeface="Courier New" panose="02070309020205020404" pitchFamily="49" charset="0"/>
              </a:rPr>
              <a:t>/lib/</a:t>
            </a:r>
            <a:r>
              <a:rPr lang="en-US" sz="1000" b="1" dirty="0" err="1" smtClean="0">
                <a:latin typeface="Courier New" panose="02070309020205020404" pitchFamily="49" charset="0"/>
                <a:ea typeface="+mj-ea"/>
                <a:cs typeface="Courier New" panose="02070309020205020404" pitchFamily="49" charset="0"/>
              </a:rPr>
              <a:t>mysql</a:t>
            </a:r>
            <a:r>
              <a:rPr lang="en-US" sz="1000" b="1" dirty="0" smtClean="0">
                <a:latin typeface="Courier New" panose="02070309020205020404" pitchFamily="49" charset="0"/>
                <a:ea typeface="+mj-ea"/>
                <a:cs typeface="Courier New" panose="02070309020205020404" pitchFamily="49" charset="0"/>
              </a:rPr>
              <a:t>-cluster   </a:t>
            </a:r>
            <a:r>
              <a:rPr lang="en-US" sz="1000" dirty="0" smtClean="0">
                <a:latin typeface="Courier New" panose="02070309020205020404" pitchFamily="49" charset="0"/>
                <a:ea typeface="+mj-ea"/>
                <a:cs typeface="Courier New" panose="02070309020205020404" pitchFamily="49" charset="0"/>
              </a:rPr>
              <a:t># Directory for MGM node log files</a:t>
            </a:r>
          </a:p>
          <a:p>
            <a:pPr algn="just"/>
            <a:r>
              <a:rPr lang="en-US" sz="1000" dirty="0" err="1" smtClean="0">
                <a:latin typeface="Courier New" panose="02070309020205020404" pitchFamily="49" charset="0"/>
                <a:ea typeface="+mj-ea"/>
                <a:cs typeface="Courier New" panose="02070309020205020404" pitchFamily="49" charset="0"/>
              </a:rPr>
              <a:t>ArbitrationRank</a:t>
            </a:r>
            <a:r>
              <a:rPr lang="en-US" sz="1000" dirty="0" smtClean="0">
                <a:latin typeface="Courier New" panose="02070309020205020404" pitchFamily="49" charset="0"/>
                <a:ea typeface="+mj-ea"/>
                <a:cs typeface="Courier New" panose="02070309020205020404" pitchFamily="49" charset="0"/>
              </a:rPr>
              <a:t>=1</a:t>
            </a:r>
            <a:endParaRPr kumimoji="1" lang="en-US" sz="1000" dirty="0">
              <a:latin typeface="Courier New" panose="02070309020205020404" pitchFamily="49" charset="0"/>
              <a:ea typeface="+mj-ea"/>
              <a:cs typeface="Courier New" panose="02070309020205020404" pitchFamily="49" charset="0"/>
            </a:endParaRPr>
          </a:p>
        </p:txBody>
      </p:sp>
      <p:sp>
        <p:nvSpPr>
          <p:cNvPr id="5" name="Rectangle 4"/>
          <p:cNvSpPr/>
          <p:nvPr/>
        </p:nvSpPr>
        <p:spPr bwMode="auto">
          <a:xfrm>
            <a:off x="670560" y="3413760"/>
            <a:ext cx="6370320" cy="34544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000" dirty="0">
                <a:latin typeface="Courier New" panose="02070309020205020404" pitchFamily="49" charset="0"/>
                <a:ea typeface="+mj-ea"/>
                <a:cs typeface="Courier New" panose="02070309020205020404" pitchFamily="49" charset="0"/>
              </a:rPr>
              <a:t>log-error=</a:t>
            </a:r>
            <a:r>
              <a:rPr lang="en-US" sz="1000" b="1" dirty="0">
                <a:latin typeface="Courier New" panose="02070309020205020404" pitchFamily="49" charset="0"/>
                <a:ea typeface="+mj-ea"/>
                <a:cs typeface="Courier New" panose="02070309020205020404" pitchFamily="49" charset="0"/>
              </a:rPr>
              <a:t>/</a:t>
            </a:r>
            <a:r>
              <a:rPr lang="en-US" sz="1000" b="1" dirty="0" err="1">
                <a:latin typeface="Courier New" panose="02070309020205020404" pitchFamily="49" charset="0"/>
                <a:ea typeface="+mj-ea"/>
                <a:cs typeface="Courier New" panose="02070309020205020404" pitchFamily="49" charset="0"/>
              </a:rPr>
              <a:t>var</a:t>
            </a:r>
            <a:r>
              <a:rPr lang="en-US" sz="1000" b="1" dirty="0">
                <a:latin typeface="Courier New" panose="02070309020205020404" pitchFamily="49" charset="0"/>
                <a:ea typeface="+mj-ea"/>
                <a:cs typeface="Courier New" panose="02070309020205020404" pitchFamily="49" charset="0"/>
              </a:rPr>
              <a:t>/log/</a:t>
            </a:r>
            <a:r>
              <a:rPr lang="en-US" sz="1000" dirty="0">
                <a:latin typeface="Courier New" panose="02070309020205020404" pitchFamily="49" charset="0"/>
                <a:ea typeface="+mj-ea"/>
                <a:cs typeface="Courier New" panose="02070309020205020404" pitchFamily="49" charset="0"/>
              </a:rPr>
              <a:t>mysqld.log</a:t>
            </a:r>
            <a:endParaRPr kumimoji="1" lang="en-US" sz="1000" dirty="0">
              <a:latin typeface="Courier New" panose="02070309020205020404" pitchFamily="49" charset="0"/>
              <a:ea typeface="+mj-ea"/>
              <a:cs typeface="Courier New" panose="02070309020205020404" pitchFamily="49" charset="0"/>
            </a:endParaRPr>
          </a:p>
        </p:txBody>
      </p:sp>
      <p:sp>
        <p:nvSpPr>
          <p:cNvPr id="6" name="Rectangle 5"/>
          <p:cNvSpPr/>
          <p:nvPr/>
        </p:nvSpPr>
        <p:spPr bwMode="auto">
          <a:xfrm>
            <a:off x="670560" y="4592320"/>
            <a:ext cx="6370320" cy="95504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a:t>
            </a:r>
          </a:p>
          <a:p>
            <a:pPr algn="just"/>
            <a:r>
              <a:rPr lang="en-US" sz="1000" dirty="0">
                <a:latin typeface="Courier New" panose="02070309020205020404" pitchFamily="49" charset="0"/>
                <a:ea typeface="+mj-ea"/>
                <a:cs typeface="Courier New" panose="02070309020205020404" pitchFamily="49" charset="0"/>
              </a:rPr>
              <a:t># Options for data node "A":</a:t>
            </a:r>
          </a:p>
          <a:p>
            <a:pPr algn="just"/>
            <a:r>
              <a:rPr lang="en-US" sz="1000" dirty="0">
                <a:latin typeface="Courier New" panose="02070309020205020404" pitchFamily="49" charset="0"/>
                <a:ea typeface="+mj-ea"/>
                <a:cs typeface="Courier New" panose="02070309020205020404" pitchFamily="49" charset="0"/>
              </a:rPr>
              <a:t>                                      # (one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section per data node)</a:t>
            </a:r>
          </a:p>
          <a:p>
            <a:pPr algn="just"/>
            <a:r>
              <a:rPr lang="en-US" sz="1000" dirty="0" smtClean="0">
                <a:latin typeface="Courier New" panose="02070309020205020404" pitchFamily="49" charset="0"/>
                <a:ea typeface="+mj-ea"/>
                <a:cs typeface="Courier New" panose="02070309020205020404" pitchFamily="49" charset="0"/>
              </a:rPr>
              <a:t>…# </a:t>
            </a:r>
            <a:r>
              <a:rPr lang="en-US" sz="1000" dirty="0">
                <a:latin typeface="Courier New" panose="02070309020205020404" pitchFamily="49" charset="0"/>
                <a:ea typeface="+mj-ea"/>
                <a:cs typeface="Courier New" panose="02070309020205020404" pitchFamily="49" charset="0"/>
              </a:rPr>
              <a:t>Node ID for this data node</a:t>
            </a:r>
          </a:p>
          <a:p>
            <a:pPr algn="just"/>
            <a:r>
              <a:rPr lang="en-US" sz="1000" b="1" dirty="0" err="1">
                <a:latin typeface="Courier New" panose="02070309020205020404" pitchFamily="49" charset="0"/>
                <a:ea typeface="+mj-ea"/>
                <a:cs typeface="Courier New" panose="02070309020205020404" pitchFamily="49" charset="0"/>
              </a:rPr>
              <a:t>DataDir</a:t>
            </a:r>
            <a:r>
              <a:rPr lang="en-US" sz="1000" b="1" dirty="0">
                <a:latin typeface="Courier New" panose="02070309020205020404" pitchFamily="49" charset="0"/>
                <a:ea typeface="+mj-ea"/>
                <a:cs typeface="Courier New" panose="02070309020205020404" pitchFamily="49" charset="0"/>
              </a:rPr>
              <a:t>=/</a:t>
            </a:r>
            <a:r>
              <a:rPr lang="en-US" sz="1000" b="1" dirty="0" err="1">
                <a:latin typeface="Courier New" panose="02070309020205020404" pitchFamily="49" charset="0"/>
                <a:ea typeface="+mj-ea"/>
                <a:cs typeface="Courier New" panose="02070309020205020404" pitchFamily="49" charset="0"/>
              </a:rPr>
              <a:t>var</a:t>
            </a:r>
            <a:r>
              <a:rPr lang="en-US" sz="1000" b="1" dirty="0">
                <a:latin typeface="Courier New" panose="02070309020205020404" pitchFamily="49" charset="0"/>
                <a:ea typeface="+mj-ea"/>
                <a:cs typeface="Courier New" panose="02070309020205020404" pitchFamily="49" charset="0"/>
              </a:rPr>
              <a:t>/lib/</a:t>
            </a:r>
            <a:r>
              <a:rPr lang="en-US" sz="1000" b="1" dirty="0" err="1">
                <a:latin typeface="Courier New" panose="02070309020205020404" pitchFamily="49" charset="0"/>
                <a:ea typeface="+mj-ea"/>
                <a:cs typeface="Courier New" panose="02070309020205020404" pitchFamily="49" charset="0"/>
              </a:rPr>
              <a:t>mysql</a:t>
            </a:r>
            <a:r>
              <a:rPr lang="en-US" sz="1000" b="1" dirty="0">
                <a:latin typeface="Courier New" panose="02070309020205020404" pitchFamily="49" charset="0"/>
                <a:ea typeface="+mj-ea"/>
                <a:cs typeface="Courier New" panose="02070309020205020404" pitchFamily="49" charset="0"/>
              </a:rPr>
              <a:t>-cluster        </a:t>
            </a:r>
            <a:r>
              <a:rPr lang="en-US" sz="1000" dirty="0">
                <a:latin typeface="Courier New" panose="02070309020205020404" pitchFamily="49" charset="0"/>
                <a:ea typeface="+mj-ea"/>
                <a:cs typeface="Courier New" panose="02070309020205020404" pitchFamily="49" charset="0"/>
              </a:rPr>
              <a:t># Directory for this data node's data files</a:t>
            </a:r>
            <a:endParaRPr kumimoji="1" lang="en-US" sz="1000"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3603892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a:t>クラス</a:t>
            </a:r>
            <a:r>
              <a:rPr lang="ja-JP" altLang="en-US" sz="2000" dirty="0" smtClean="0"/>
              <a:t>タ</a:t>
            </a:r>
            <a:r>
              <a:rPr lang="en-US" altLang="ja-JP" sz="2000" dirty="0" smtClean="0"/>
              <a:t>:</a:t>
            </a:r>
            <a:r>
              <a:rPr lang="ja-JP" altLang="en-US" sz="2000" dirty="0" smtClean="0"/>
              <a:t>障</a:t>
            </a:r>
            <a:r>
              <a:rPr lang="ja-JP" altLang="en-US" sz="2000" dirty="0"/>
              <a:t>害シナリオ</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en-US" altLang="ja-JP" sz="1400" dirty="0" smtClean="0"/>
              <a:t>2.1 </a:t>
            </a:r>
            <a:r>
              <a:rPr lang="ja-JP" altLang="en-US" sz="1400" dirty="0" smtClean="0"/>
              <a:t>ス</a:t>
            </a:r>
            <a:r>
              <a:rPr lang="ja-JP" altLang="en-US" sz="1400" dirty="0"/>
              <a:t>トレージノードクラッシ</a:t>
            </a:r>
            <a:r>
              <a:rPr lang="ja-JP" altLang="en-US" sz="1400" dirty="0" smtClean="0"/>
              <a:t>ュ</a:t>
            </a:r>
            <a:endParaRPr lang="en-US" altLang="ja-JP" sz="1400" dirty="0" smtClean="0">
              <a:latin typeface="+mj-lt"/>
            </a:endParaRPr>
          </a:p>
          <a:p>
            <a:pPr lvl="1"/>
            <a:r>
              <a:rPr lang="ja-JP" altLang="en-US" sz="1400" dirty="0"/>
              <a:t>ストレージノードがクラッシュした場合、他のすべてのストレージノードには、ノード間の通信リンクが失われたことが通知されます。ストレージノードクラッシュの場合、クラッシュシナリオは次のようにシミュレー</a:t>
            </a:r>
            <a:r>
              <a:rPr lang="ja-JP" altLang="en-US" sz="1400" dirty="0" smtClean="0"/>
              <a:t>ト</a:t>
            </a:r>
            <a:r>
              <a:rPr lang="ja-JP" altLang="en-US" sz="1400" dirty="0">
                <a:solidFill>
                  <a:srgbClr val="92D050"/>
                </a:solidFill>
              </a:rPr>
              <a:t>されます</a:t>
            </a:r>
            <a:r>
              <a:rPr lang="ja-JP" altLang="en-US" sz="1400" dirty="0" smtClean="0"/>
              <a:t>：</a:t>
            </a:r>
            <a:endParaRPr lang="en-US" altLang="ja-JP" sz="1400" dirty="0"/>
          </a:p>
          <a:p>
            <a:pPr lvl="2">
              <a:buFont typeface="Wingdings" panose="05000000000000000000" pitchFamily="2" charset="2"/>
              <a:buChar char="Ø"/>
            </a:pPr>
            <a:r>
              <a:rPr lang="en-US" altLang="ja-JP" dirty="0" err="1"/>
              <a:t>ndbd</a:t>
            </a:r>
            <a:r>
              <a:rPr lang="ja-JP" altLang="en-US" dirty="0"/>
              <a:t>プロセスを強制終了する：</a:t>
            </a:r>
            <a:r>
              <a:rPr lang="en-US" altLang="ja-JP" dirty="0"/>
              <a:t>kill &lt;</a:t>
            </a:r>
            <a:r>
              <a:rPr lang="en-US" altLang="ja-JP" dirty="0" err="1"/>
              <a:t>ndbd</a:t>
            </a:r>
            <a:r>
              <a:rPr lang="en-US" altLang="ja-JP" dirty="0"/>
              <a:t> PID&gt;</a:t>
            </a:r>
          </a:p>
          <a:p>
            <a:pPr lvl="2">
              <a:buFont typeface="Wingdings" panose="05000000000000000000" pitchFamily="2" charset="2"/>
              <a:buChar char="Ø"/>
            </a:pPr>
            <a:r>
              <a:rPr lang="en-US" altLang="ja-JP" dirty="0" err="1"/>
              <a:t>ndb</a:t>
            </a:r>
            <a:r>
              <a:rPr lang="ja-JP" altLang="en-US" dirty="0"/>
              <a:t>ノードサーバのシャットダウン：</a:t>
            </a:r>
            <a:r>
              <a:rPr lang="en-US" altLang="ja-JP" dirty="0"/>
              <a:t>shutdown –h </a:t>
            </a:r>
            <a:r>
              <a:rPr lang="en-US" altLang="ja-JP" dirty="0" smtClean="0"/>
              <a:t>now</a:t>
            </a:r>
            <a:endParaRPr lang="en-US" altLang="ja-JP" dirty="0" smtClean="0">
              <a:latin typeface="+mj-lt"/>
            </a:endParaRPr>
          </a:p>
          <a:p>
            <a:pPr lvl="1"/>
            <a:r>
              <a:rPr lang="ja-JP" altLang="en-US" sz="1400" dirty="0"/>
              <a:t>ノードクラッシュがシミュレートされたときのサンプルロ</a:t>
            </a:r>
            <a:r>
              <a:rPr lang="ja-JP" altLang="en-US" sz="1400" dirty="0" smtClean="0"/>
              <a:t>グ</a:t>
            </a:r>
            <a:r>
              <a:rPr lang="ja-JP" altLang="en-US" sz="1400" dirty="0">
                <a:solidFill>
                  <a:srgbClr val="92D050"/>
                </a:solidFill>
              </a:rPr>
              <a:t>は以下の通りです</a:t>
            </a:r>
            <a:r>
              <a:rPr lang="ja-JP" altLang="en-US" sz="1400" dirty="0" smtClean="0"/>
              <a:t>：</a:t>
            </a:r>
            <a:endParaRPr lang="en-US" altLang="ja-JP" sz="1400" dirty="0" smtClean="0">
              <a:latin typeface="+mj-lt"/>
            </a:endParaRPr>
          </a:p>
          <a:p>
            <a:pPr lvl="2">
              <a:buFont typeface="Wingdings" panose="05000000000000000000" pitchFamily="2" charset="2"/>
              <a:buChar char="Ø"/>
            </a:pPr>
            <a:r>
              <a:rPr lang="ja-JP" altLang="en-US" dirty="0" smtClean="0">
                <a:latin typeface="+mj-lt"/>
              </a:rPr>
              <a:t>設定</a:t>
            </a:r>
            <a:r>
              <a:rPr lang="en-US" altLang="ja-JP" dirty="0" smtClean="0">
                <a:latin typeface="+mj-lt"/>
              </a:rPr>
              <a:t>: 1 MGM, 2 SQL, 4 NDB</a:t>
            </a:r>
          </a:p>
          <a:p>
            <a:pPr marL="358775" lvl="2" indent="0">
              <a:buNone/>
            </a:pPr>
            <a:r>
              <a:rPr lang="en-US" altLang="en-US" sz="1000" b="1" dirty="0">
                <a:latin typeface="+mj-lt"/>
              </a:rPr>
              <a:t>[SQL </a:t>
            </a:r>
            <a:r>
              <a:rPr lang="ja-JP" altLang="en-US" sz="1000" b="1" dirty="0" smtClean="0">
                <a:latin typeface="+mj-lt"/>
              </a:rPr>
              <a:t>ノード</a:t>
            </a:r>
            <a:r>
              <a:rPr lang="en-US" altLang="en-US" sz="1000" b="1" dirty="0" smtClean="0">
                <a:latin typeface="+mj-lt"/>
              </a:rPr>
              <a:t>: </a:t>
            </a:r>
            <a:r>
              <a:rPr lang="en-US" altLang="en-US" sz="1000" dirty="0" smtClean="0">
                <a:latin typeface="+mj-lt"/>
              </a:rPr>
              <a:t>mysqld.log</a:t>
            </a:r>
            <a:r>
              <a:rPr lang="en-US" altLang="en-US" sz="1000" b="1" dirty="0" smtClean="0">
                <a:latin typeface="+mj-lt"/>
              </a:rPr>
              <a:t>]</a:t>
            </a:r>
            <a:endParaRPr lang="en-US" altLang="en-US" sz="1000" b="1" dirty="0">
              <a:latin typeface="+mj-lt"/>
            </a:endParaRPr>
          </a:p>
          <a:p>
            <a:pPr lvl="2"/>
            <a:endParaRPr lang="en-US" altLang="ja-JP" sz="1000" dirty="0" smtClean="0">
              <a:latin typeface="+mj-lt"/>
            </a:endParaRPr>
          </a:p>
          <a:p>
            <a:pPr marL="358775" lvl="2" indent="0">
              <a:buNone/>
            </a:pPr>
            <a:endParaRPr lang="en-US" altLang="ja-JP" sz="1200" dirty="0" smtClean="0">
              <a:latin typeface="+mj-lt"/>
            </a:endParaRPr>
          </a:p>
          <a:p>
            <a:pPr marL="358775" lvl="2" indent="0">
              <a:buNone/>
            </a:pPr>
            <a:r>
              <a:rPr lang="en-US" altLang="ja-JP" sz="1000" b="1" dirty="0" smtClean="0">
                <a:latin typeface="+mj-lt"/>
              </a:rPr>
              <a:t>[</a:t>
            </a:r>
            <a:r>
              <a:rPr lang="ja-JP" altLang="en-US" sz="1000" b="1" dirty="0" smtClean="0">
                <a:latin typeface="+mj-lt"/>
              </a:rPr>
              <a:t>他の</a:t>
            </a:r>
            <a:r>
              <a:rPr lang="en-US" altLang="ja-JP" sz="1000" b="1" dirty="0" smtClean="0">
                <a:latin typeface="+mj-lt"/>
              </a:rPr>
              <a:t>SQL </a:t>
            </a:r>
            <a:r>
              <a:rPr lang="ja-JP" altLang="en-US" sz="1000" b="1" dirty="0" smtClean="0">
                <a:latin typeface="+mj-lt"/>
              </a:rPr>
              <a:t>ノード</a:t>
            </a:r>
            <a:r>
              <a:rPr lang="en-US" altLang="ja-JP" sz="1000" b="1" dirty="0" smtClean="0">
                <a:latin typeface="+mj-lt"/>
              </a:rPr>
              <a:t>: </a:t>
            </a:r>
            <a:r>
              <a:rPr lang="ja-JP" altLang="en-US" sz="1000" dirty="0" smtClean="0">
                <a:latin typeface="+mj-lt"/>
              </a:rPr>
              <a:t>ログ変更は</a:t>
            </a:r>
            <a:r>
              <a:rPr lang="en-US" altLang="ja-JP" sz="1000" dirty="0" smtClean="0">
                <a:latin typeface="+mj-lt"/>
              </a:rPr>
              <a:t>SQL </a:t>
            </a:r>
            <a:r>
              <a:rPr lang="ja-JP" altLang="en-US" sz="1000" dirty="0" smtClean="0">
                <a:latin typeface="+mj-lt"/>
              </a:rPr>
              <a:t>ノード</a:t>
            </a:r>
            <a:r>
              <a:rPr lang="en-US" altLang="ja-JP" sz="1000" dirty="0" smtClean="0">
                <a:latin typeface="+mj-lt"/>
              </a:rPr>
              <a:t>1</a:t>
            </a:r>
            <a:r>
              <a:rPr lang="ja-JP" altLang="en-US" sz="1000" dirty="0" smtClean="0">
                <a:latin typeface="+mj-lt"/>
              </a:rPr>
              <a:t>と同じ</a:t>
            </a:r>
            <a:r>
              <a:rPr lang="en-US" altLang="ja-JP" sz="1000" b="1" dirty="0" smtClean="0">
                <a:latin typeface="+mj-lt"/>
              </a:rPr>
              <a:t>]</a:t>
            </a:r>
          </a:p>
          <a:p>
            <a:pPr marL="358775" lvl="2" indent="0">
              <a:buNone/>
            </a:pPr>
            <a:endParaRPr lang="en-US" altLang="ja-JP" sz="1000" b="1" dirty="0" smtClean="0">
              <a:latin typeface="+mj-lt"/>
            </a:endParaRPr>
          </a:p>
          <a:p>
            <a:pPr marL="358775" lvl="2" indent="0">
              <a:buNone/>
            </a:pPr>
            <a:r>
              <a:rPr lang="en-US" altLang="ja-JP" sz="1000" b="1" dirty="0" smtClean="0">
                <a:latin typeface="+mj-lt"/>
              </a:rPr>
              <a:t>[NDB </a:t>
            </a:r>
            <a:r>
              <a:rPr lang="ja-JP" altLang="en-US" sz="1000" b="1" dirty="0" smtClean="0">
                <a:latin typeface="+mj-lt"/>
              </a:rPr>
              <a:t>ノード</a:t>
            </a:r>
            <a:r>
              <a:rPr lang="en-US" altLang="ja-JP" sz="1000" b="1" dirty="0" smtClean="0">
                <a:latin typeface="+mj-lt"/>
              </a:rPr>
              <a:t>: </a:t>
            </a:r>
            <a:r>
              <a:rPr lang="en-US" altLang="ja-JP" sz="1000" dirty="0" smtClean="0">
                <a:latin typeface="+mj-lt"/>
              </a:rPr>
              <a:t>ndb_10_out.log</a:t>
            </a:r>
            <a:r>
              <a:rPr lang="en-US" altLang="ja-JP" sz="1000" b="1" dirty="0" smtClean="0">
                <a:latin typeface="+mj-lt"/>
              </a:rPr>
              <a:t>]</a:t>
            </a:r>
          </a:p>
          <a:p>
            <a:pPr marL="358775" lvl="2" indent="0">
              <a:buNone/>
            </a:pPr>
            <a:endParaRPr lang="en-US" altLang="ja-JP" sz="1000" b="1" dirty="0" smtClean="0">
              <a:latin typeface="+mj-lt"/>
            </a:endParaRPr>
          </a:p>
          <a:p>
            <a:pPr marL="358775" lvl="2" indent="0">
              <a:buNone/>
            </a:pPr>
            <a:endParaRPr lang="en-US" altLang="ja-JP" sz="1000" b="1" dirty="0" smtClean="0">
              <a:latin typeface="+mj-lt"/>
            </a:endParaRPr>
          </a:p>
        </p:txBody>
      </p:sp>
      <p:sp>
        <p:nvSpPr>
          <p:cNvPr id="26" name="Rectangle 25"/>
          <p:cNvSpPr/>
          <p:nvPr/>
        </p:nvSpPr>
        <p:spPr bwMode="auto">
          <a:xfrm>
            <a:off x="609600" y="3241040"/>
            <a:ext cx="7378973" cy="28448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smtClean="0">
                <a:latin typeface="Calibri" panose="020F0502020204030204" pitchFamily="34" charset="0"/>
                <a:ea typeface="+mj-ea"/>
              </a:rPr>
              <a:t>2017-05-26T07:32:32.302281Z </a:t>
            </a:r>
            <a:r>
              <a:rPr lang="en-US" sz="1000" dirty="0">
                <a:latin typeface="Calibri" panose="020F0502020204030204" pitchFamily="34" charset="0"/>
                <a:ea typeface="+mj-ea"/>
              </a:rPr>
              <a:t>1 [Note] NDB Schema </a:t>
            </a:r>
            <a:r>
              <a:rPr lang="en-US" sz="1000" dirty="0" err="1">
                <a:latin typeface="Calibri" panose="020F0502020204030204" pitchFamily="34" charset="0"/>
                <a:ea typeface="+mj-ea"/>
              </a:rPr>
              <a:t>dist</a:t>
            </a:r>
            <a:r>
              <a:rPr lang="en-US" sz="1000" dirty="0">
                <a:latin typeface="Calibri" panose="020F0502020204030204" pitchFamily="34" charset="0"/>
                <a:ea typeface="+mj-ea"/>
              </a:rPr>
              <a:t>: Data node: 13 failed, subscriber bitmask 000000000</a:t>
            </a:r>
            <a:endParaRPr kumimoji="1" lang="en-US" sz="1000" dirty="0">
              <a:latin typeface="Calibri" panose="020F0502020204030204" pitchFamily="34" charset="0"/>
              <a:ea typeface="+mj-ea"/>
            </a:endParaRPr>
          </a:p>
        </p:txBody>
      </p:sp>
      <p:sp>
        <p:nvSpPr>
          <p:cNvPr id="27" name="Rectangle 26"/>
          <p:cNvSpPr/>
          <p:nvPr/>
        </p:nvSpPr>
        <p:spPr bwMode="auto">
          <a:xfrm>
            <a:off x="609600" y="4358640"/>
            <a:ext cx="7378973" cy="135128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t>
            </a:r>
            <a:r>
              <a:rPr lang="en-US" sz="1000" dirty="0" err="1">
                <a:latin typeface="Calibri" panose="020F0502020204030204" pitchFamily="34" charset="0"/>
                <a:ea typeface="+mj-ea"/>
              </a:rPr>
              <a:t>findNeighbours</a:t>
            </a:r>
            <a:r>
              <a:rPr lang="en-US" sz="1000" dirty="0">
                <a:latin typeface="Calibri" panose="020F0502020204030204" pitchFamily="34" charset="0"/>
                <a:ea typeface="+mj-ea"/>
              </a:rPr>
              <a:t> from: 5090 old (left: 12 right: 13) new (12 11)</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Inserting failed node 13 into takeover queue, length now=1</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Removed node 13 from takeover queue, 0 failed nodes remaining</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Adjusting disk write speed bounds due to : Node restart ongoing</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Node 13 has completed node fail handling</a:t>
            </a:r>
            <a:endParaRPr kumimoji="1" lang="en-US" sz="1000" dirty="0">
              <a:latin typeface="Calibri" panose="020F0502020204030204" pitchFamily="34" charset="0"/>
              <a:ea typeface="+mj-ea"/>
            </a:endParaRPr>
          </a:p>
        </p:txBody>
      </p:sp>
    </p:spTree>
    <p:extLst>
      <p:ext uri="{BB962C8B-B14F-4D97-AF65-F5344CB8AC3E}">
        <p14:creationId xmlns:p14="http://schemas.microsoft.com/office/powerpoint/2010/main" val="1663928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a:t>クラスタ</a:t>
            </a:r>
            <a:r>
              <a:rPr lang="en-US" altLang="ja-JP" sz="2000" dirty="0" smtClean="0"/>
              <a:t>:</a:t>
            </a:r>
            <a:r>
              <a:rPr lang="ja-JP" altLang="en-US" sz="2000" dirty="0" smtClean="0"/>
              <a:t>障</a:t>
            </a:r>
            <a:r>
              <a:rPr lang="ja-JP" altLang="en-US" sz="2000" dirty="0"/>
              <a:t>害シナリオ</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268288" lvl="4" indent="0">
              <a:buNone/>
            </a:pPr>
            <a:r>
              <a:rPr lang="en-US" altLang="ja-JP" sz="1000" b="1" dirty="0" smtClean="0"/>
              <a:t>[NDB</a:t>
            </a:r>
            <a:r>
              <a:rPr lang="ja-JP" altLang="en-US" sz="1000" dirty="0"/>
              <a:t>ノード</a:t>
            </a:r>
            <a:r>
              <a:rPr lang="en-US" altLang="ja-JP" sz="1000" b="1" dirty="0" smtClean="0"/>
              <a:t>: </a:t>
            </a:r>
            <a:r>
              <a:rPr lang="en-US" altLang="ja-JP" sz="1000" b="0" dirty="0" smtClean="0"/>
              <a:t>ndb_11_out.log</a:t>
            </a:r>
            <a:r>
              <a:rPr lang="en-US" altLang="ja-JP" sz="1000" b="1" dirty="0" smtClean="0"/>
              <a:t>]</a:t>
            </a:r>
          </a:p>
          <a:p>
            <a:pPr marL="0" indent="0">
              <a:buNone/>
            </a:pPr>
            <a:endParaRPr kumimoji="1" lang="en-US" altLang="ja-JP" sz="1600" dirty="0" smtClean="0"/>
          </a:p>
          <a:p>
            <a:pPr marL="0" indent="0">
              <a:buNone/>
            </a:pPr>
            <a:endParaRPr lang="en-US" altLang="ja-JP" sz="1600" dirty="0"/>
          </a:p>
          <a:p>
            <a:pPr marL="0" indent="0">
              <a:buNone/>
            </a:pPr>
            <a:endParaRPr kumimoji="1" lang="en-US" altLang="ja-JP" sz="1600" dirty="0" smtClean="0"/>
          </a:p>
          <a:p>
            <a:pPr marL="0" indent="0">
              <a:buNone/>
            </a:pPr>
            <a:endParaRPr lang="en-US" altLang="ja-JP" sz="1600" dirty="0"/>
          </a:p>
          <a:p>
            <a:pPr marL="0" indent="0">
              <a:buNone/>
            </a:pPr>
            <a:endParaRPr kumimoji="1" lang="en-US" altLang="ja-JP" sz="1600" dirty="0" smtClean="0"/>
          </a:p>
          <a:p>
            <a:pPr marL="0" indent="0">
              <a:buNone/>
            </a:pPr>
            <a:endParaRPr lang="en-US" altLang="ja-JP" sz="1600" dirty="0"/>
          </a:p>
          <a:p>
            <a:pPr marL="0" indent="0">
              <a:buNone/>
            </a:pPr>
            <a:endParaRPr kumimoji="1" lang="en-US" altLang="ja-JP" sz="1000" dirty="0" smtClean="0"/>
          </a:p>
          <a:p>
            <a:pPr marL="284163" lvl="4" indent="0">
              <a:spcBef>
                <a:spcPts val="500"/>
              </a:spcBef>
              <a:buNone/>
            </a:pPr>
            <a:r>
              <a:rPr lang="en-US" altLang="ja-JP" sz="1000" dirty="0" smtClean="0"/>
              <a:t>[NDB</a:t>
            </a:r>
            <a:r>
              <a:rPr lang="ja-JP" altLang="en-US" sz="1000" dirty="0"/>
              <a:t>ノード</a:t>
            </a:r>
            <a:r>
              <a:rPr lang="en-US" altLang="ja-JP" sz="1000" dirty="0" smtClean="0"/>
              <a:t>: </a:t>
            </a:r>
            <a:r>
              <a:rPr lang="en-US" altLang="ja-JP" sz="1000" b="0" dirty="0" smtClean="0"/>
              <a:t>ndb_12_out.log</a:t>
            </a:r>
            <a:r>
              <a:rPr lang="en-US" altLang="ja-JP" sz="1000" dirty="0"/>
              <a:t>]</a:t>
            </a:r>
          </a:p>
          <a:p>
            <a:pPr marL="0" indent="0">
              <a:buNone/>
            </a:pPr>
            <a:endParaRPr kumimoji="1" lang="en-US" altLang="ja-JP" sz="1600" dirty="0" smtClean="0"/>
          </a:p>
          <a:p>
            <a:pPr marL="0" indent="0">
              <a:buNone/>
            </a:pPr>
            <a:endParaRPr lang="en-US" altLang="ja-JP" sz="1600" dirty="0"/>
          </a:p>
          <a:p>
            <a:pPr marL="0" indent="0">
              <a:buNone/>
            </a:pPr>
            <a:endParaRPr kumimoji="1" lang="en-US" altLang="ja-JP" sz="1600" dirty="0" smtClean="0"/>
          </a:p>
          <a:p>
            <a:pPr marL="0" indent="0">
              <a:buNone/>
            </a:pPr>
            <a:endParaRPr lang="en-US" altLang="ja-JP" sz="1600" dirty="0"/>
          </a:p>
          <a:p>
            <a:pPr marL="0" indent="0">
              <a:buNone/>
            </a:pPr>
            <a:endParaRPr lang="en-US" altLang="ja-JP" sz="1600" dirty="0"/>
          </a:p>
          <a:p>
            <a:pPr marL="0" indent="0">
              <a:buNone/>
            </a:pPr>
            <a:endParaRPr kumimoji="1" lang="en-US" altLang="ja-JP" sz="800" dirty="0" smtClean="0"/>
          </a:p>
          <a:p>
            <a:pPr marL="284163" lvl="4" indent="0">
              <a:spcBef>
                <a:spcPts val="500"/>
              </a:spcBef>
              <a:buNone/>
            </a:pPr>
            <a:r>
              <a:rPr lang="en-US" altLang="ja-JP" sz="1000" dirty="0"/>
              <a:t>[</a:t>
            </a:r>
            <a:r>
              <a:rPr lang="en-US" altLang="ja-JP" sz="1000" dirty="0" smtClean="0"/>
              <a:t>NDB</a:t>
            </a:r>
            <a:r>
              <a:rPr lang="ja-JP" altLang="en-US" sz="1000" dirty="0"/>
              <a:t>ノード</a:t>
            </a:r>
            <a:r>
              <a:rPr lang="en-US" altLang="ja-JP" sz="1000" dirty="0" smtClean="0"/>
              <a:t>: </a:t>
            </a:r>
            <a:r>
              <a:rPr lang="en-US" altLang="ja-JP" sz="1000" b="0" dirty="0"/>
              <a:t>ndb_12_out.log</a:t>
            </a:r>
            <a:r>
              <a:rPr lang="en-US" altLang="ja-JP" sz="1000" dirty="0"/>
              <a:t>]</a:t>
            </a:r>
          </a:p>
          <a:p>
            <a:pPr marL="0" indent="0">
              <a:buNone/>
            </a:pPr>
            <a:endParaRPr kumimoji="1" lang="ja-JP" altLang="en-US" sz="1600" dirty="0"/>
          </a:p>
        </p:txBody>
      </p:sp>
      <p:sp>
        <p:nvSpPr>
          <p:cNvPr id="4" name="Rectangle 3"/>
          <p:cNvSpPr/>
          <p:nvPr/>
        </p:nvSpPr>
        <p:spPr bwMode="auto">
          <a:xfrm>
            <a:off x="538480" y="1107440"/>
            <a:ext cx="7450093" cy="194056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t>
            </a:r>
            <a:r>
              <a:rPr lang="en-US" sz="1000" dirty="0" err="1">
                <a:latin typeface="Calibri" panose="020F0502020204030204" pitchFamily="34" charset="0"/>
                <a:ea typeface="+mj-ea"/>
              </a:rPr>
              <a:t>findNeighbours</a:t>
            </a:r>
            <a:r>
              <a:rPr lang="en-US" sz="1000" dirty="0">
                <a:latin typeface="Calibri" panose="020F0502020204030204" pitchFamily="34" charset="0"/>
                <a:ea typeface="+mj-ea"/>
              </a:rPr>
              <a:t> from: 5090 old (left: 13 right: 12) new (10 12)</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ALERT    -- Arbitration check won - node group majority</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President restarts arbitration thread [state=6]</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Starting take over of node 13</a:t>
            </a:r>
          </a:p>
          <a:p>
            <a:r>
              <a:rPr lang="en-US" sz="1000" dirty="0">
                <a:latin typeface="Calibri" panose="020F0502020204030204" pitchFamily="34" charset="0"/>
                <a:ea typeface="+mj-ea"/>
              </a:rPr>
              <a:t> </a:t>
            </a:r>
            <a:r>
              <a:rPr lang="en-US" sz="1000" dirty="0" err="1">
                <a:latin typeface="Calibri" panose="020F0502020204030204" pitchFamily="34" charset="0"/>
                <a:ea typeface="+mj-ea"/>
              </a:rPr>
              <a:t>execGCP_NOMORETRANS</a:t>
            </a:r>
            <a:r>
              <a:rPr lang="en-US" sz="1000" dirty="0">
                <a:latin typeface="Calibri" panose="020F0502020204030204" pitchFamily="34" charset="0"/>
                <a:ea typeface="+mj-ea"/>
              </a:rPr>
              <a:t>(90300/13) </a:t>
            </a:r>
            <a:r>
              <a:rPr lang="en-US" sz="1000" dirty="0" err="1">
                <a:latin typeface="Calibri" panose="020F0502020204030204" pitchFamily="34" charset="0"/>
                <a:ea typeface="+mj-ea"/>
              </a:rPr>
              <a:t>c_ongoing_take_over_cnt</a:t>
            </a:r>
            <a:r>
              <a:rPr lang="en-US" sz="1000" dirty="0">
                <a:latin typeface="Calibri" panose="020F0502020204030204" pitchFamily="34" charset="0"/>
                <a:ea typeface="+mj-ea"/>
              </a:rPr>
              <a:t> -&gt; seize</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Completed take over of failed node 13</a:t>
            </a:r>
          </a:p>
          <a:p>
            <a:r>
              <a:rPr lang="en-US" sz="1000" dirty="0">
                <a:latin typeface="Calibri" panose="020F0502020204030204" pitchFamily="34" charset="0"/>
                <a:ea typeface="+mj-ea"/>
              </a:rPr>
              <a:t> completing </a:t>
            </a:r>
            <a:r>
              <a:rPr lang="en-US" sz="1000" dirty="0" err="1">
                <a:latin typeface="Calibri" panose="020F0502020204030204" pitchFamily="34" charset="0"/>
                <a:ea typeface="+mj-ea"/>
              </a:rPr>
              <a:t>gcp</a:t>
            </a:r>
            <a:r>
              <a:rPr lang="en-US" sz="1000" dirty="0">
                <a:latin typeface="Calibri" panose="020F0502020204030204" pitchFamily="34" charset="0"/>
                <a:ea typeface="+mj-ea"/>
              </a:rPr>
              <a:t> 90300/13 in </a:t>
            </a:r>
            <a:r>
              <a:rPr lang="en-US" sz="1000" dirty="0" err="1">
                <a:latin typeface="Calibri" panose="020F0502020204030204" pitchFamily="34" charset="0"/>
                <a:ea typeface="+mj-ea"/>
              </a:rPr>
              <a:t>execTAKE_OVERTCCONF</a:t>
            </a:r>
            <a:endParaRPr lang="en-US" sz="1000" dirty="0">
              <a:latin typeface="Calibri" panose="020F0502020204030204" pitchFamily="34" charset="0"/>
              <a:ea typeface="+mj-ea"/>
            </a:endParaRP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Node 13 has completed node fail handling</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Adjusting disk write speed bounds due to : Node restart ongoing</a:t>
            </a:r>
            <a:endParaRPr kumimoji="1" lang="en-US" sz="1000" dirty="0">
              <a:latin typeface="Calibri" panose="020F0502020204030204" pitchFamily="34" charset="0"/>
              <a:ea typeface="+mj-ea"/>
            </a:endParaRPr>
          </a:p>
        </p:txBody>
      </p:sp>
      <p:sp>
        <p:nvSpPr>
          <p:cNvPr id="5" name="Rectangle 4"/>
          <p:cNvSpPr/>
          <p:nvPr/>
        </p:nvSpPr>
        <p:spPr bwMode="auto">
          <a:xfrm>
            <a:off x="538480" y="3434080"/>
            <a:ext cx="7450093" cy="147320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t>
            </a:r>
            <a:r>
              <a:rPr lang="en-US" sz="1000" dirty="0" err="1">
                <a:latin typeface="Calibri" panose="020F0502020204030204" pitchFamily="34" charset="0"/>
                <a:ea typeface="+mj-ea"/>
              </a:rPr>
              <a:t>findNeighbours</a:t>
            </a:r>
            <a:r>
              <a:rPr lang="en-US" sz="1000" dirty="0">
                <a:latin typeface="Calibri" panose="020F0502020204030204" pitchFamily="34" charset="0"/>
                <a:ea typeface="+mj-ea"/>
              </a:rPr>
              <a:t> from: 5090 old (left: 11 right: 10) new (11 10)</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a:t>
            </a:r>
            <a:r>
              <a:rPr lang="en-US" sz="1000" dirty="0" err="1">
                <a:latin typeface="Calibri" panose="020F0502020204030204" pitchFamily="34" charset="0"/>
                <a:ea typeface="+mj-ea"/>
              </a:rPr>
              <a:t>start_resend</a:t>
            </a:r>
            <a:r>
              <a:rPr lang="en-US" sz="1000" dirty="0">
                <a:latin typeface="Calibri" panose="020F0502020204030204" pitchFamily="34" charset="0"/>
                <a:ea typeface="+mj-ea"/>
              </a:rPr>
              <a:t>(1, empty bucket (90300/13 90300/12) -&gt; active</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Inserting failed node 13 into takeover queue, length now=1</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Removed node 13 from takeover queue, 0 failed nodes remaining</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Node 13 has completed node fail handling</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Adjusting disk write speed bounds due to : Node restart ongoing</a:t>
            </a:r>
            <a:endParaRPr kumimoji="1" lang="en-US" sz="1000" dirty="0">
              <a:latin typeface="Calibri" panose="020F0502020204030204" pitchFamily="34" charset="0"/>
              <a:ea typeface="+mj-ea"/>
            </a:endParaRPr>
          </a:p>
        </p:txBody>
      </p:sp>
      <p:sp>
        <p:nvSpPr>
          <p:cNvPr id="6" name="Rectangle 5"/>
          <p:cNvSpPr/>
          <p:nvPr/>
        </p:nvSpPr>
        <p:spPr bwMode="auto">
          <a:xfrm>
            <a:off x="538480" y="5334000"/>
            <a:ext cx="7450093" cy="1068388"/>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Received signal 15. Performing stop.</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The data node run-time environment has been stopped</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Shutdown initiated</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Shutdown completed - exiting</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Angel shutting down</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Node 13: Node shutdown completed. Initiated by signal 15.</a:t>
            </a:r>
            <a:endParaRPr kumimoji="1" lang="en-US" sz="1000" dirty="0">
              <a:latin typeface="Calibri" panose="020F0502020204030204" pitchFamily="34" charset="0"/>
              <a:ea typeface="+mj-ea"/>
            </a:endParaRPr>
          </a:p>
        </p:txBody>
      </p:sp>
    </p:spTree>
    <p:extLst>
      <p:ext uri="{BB962C8B-B14F-4D97-AF65-F5344CB8AC3E}">
        <p14:creationId xmlns:p14="http://schemas.microsoft.com/office/powerpoint/2010/main" val="995488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a:t>クラスタ</a:t>
            </a:r>
            <a:r>
              <a:rPr lang="en-US" altLang="ja-JP" sz="2000" dirty="0" smtClean="0"/>
              <a:t>:</a:t>
            </a:r>
            <a:r>
              <a:rPr lang="ja-JP" altLang="en-US" sz="2000" dirty="0" smtClean="0"/>
              <a:t>障</a:t>
            </a:r>
            <a:r>
              <a:rPr lang="ja-JP" altLang="en-US" sz="2000" dirty="0"/>
              <a:t>害シナリオ</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173038" indent="0">
              <a:buNone/>
            </a:pPr>
            <a:r>
              <a:rPr kumimoji="1" lang="en-US" altLang="ja-JP" sz="1000" b="1" dirty="0" smtClean="0"/>
              <a:t>[MGM</a:t>
            </a:r>
            <a:r>
              <a:rPr lang="ja-JP" altLang="en-US" sz="1000" b="1" dirty="0" smtClean="0"/>
              <a:t>ノ</a:t>
            </a:r>
            <a:r>
              <a:rPr lang="ja-JP" altLang="en-US" sz="1000" b="1" dirty="0"/>
              <a:t>ード</a:t>
            </a:r>
            <a:r>
              <a:rPr kumimoji="1" lang="en-US" altLang="ja-JP" sz="1000" b="1" dirty="0" smtClean="0"/>
              <a:t>: </a:t>
            </a:r>
            <a:r>
              <a:rPr kumimoji="1" lang="en-US" altLang="ja-JP" sz="1000" dirty="0" smtClean="0"/>
              <a:t>ndb_1_cluster.log</a:t>
            </a:r>
            <a:r>
              <a:rPr kumimoji="1" lang="en-US" altLang="ja-JP" sz="1000" b="1" dirty="0" smtClean="0"/>
              <a:t>]</a:t>
            </a:r>
            <a:endParaRPr kumimoji="1" lang="ja-JP" altLang="en-US" sz="1000" b="1" dirty="0"/>
          </a:p>
        </p:txBody>
      </p:sp>
      <p:sp>
        <p:nvSpPr>
          <p:cNvPr id="4" name="Rectangle 3"/>
          <p:cNvSpPr/>
          <p:nvPr/>
        </p:nvSpPr>
        <p:spPr bwMode="auto">
          <a:xfrm>
            <a:off x="426720" y="1239520"/>
            <a:ext cx="8280400" cy="343408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smtClean="0">
                <a:latin typeface="Calibri" panose="020F0502020204030204" pitchFamily="34" charset="0"/>
                <a:ea typeface="+mj-ea"/>
              </a:rPr>
              <a:t>2017-06-16 </a:t>
            </a:r>
            <a:r>
              <a:rPr lang="en-US" sz="1000" dirty="0">
                <a:latin typeface="Calibri" panose="020F0502020204030204" pitchFamily="34" charset="0"/>
                <a:ea typeface="+mj-ea"/>
              </a:rPr>
              <a:t>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13: Node shutdown completed. Initiated by signal 15.</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 Node 13 Disconnected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10: Node 13 Disconnected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10: Communication to Node 13 closed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10: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Communication to Node 13 closed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11: Arbitration check won - node group majority</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President restarts arbitration thread [state=6]</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11: Node 13 Disconnected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12: Communication to Node 13 closed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12: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12: Node 13 Disconnected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10: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12: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19:30:43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Communication to Node 13 opened</a:t>
            </a:r>
          </a:p>
          <a:p>
            <a:r>
              <a:rPr lang="en-US" sz="1000" dirty="0">
                <a:latin typeface="Calibri" panose="020F0502020204030204" pitchFamily="34" charset="0"/>
                <a:ea typeface="+mj-ea"/>
              </a:rPr>
              <a:t> 2017-06-16 19:30:43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12: Communication to Node 13 opened</a:t>
            </a:r>
          </a:p>
          <a:p>
            <a:r>
              <a:rPr lang="en-US" sz="1000" dirty="0">
                <a:latin typeface="Calibri" panose="020F0502020204030204" pitchFamily="34" charset="0"/>
                <a:ea typeface="+mj-ea"/>
              </a:rPr>
              <a:t> 2017-06-16 19:30:44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10: Communication to Node 13 opened</a:t>
            </a:r>
            <a:endParaRPr kumimoji="1" lang="en-US" sz="1000" dirty="0">
              <a:latin typeface="Calibri" panose="020F0502020204030204" pitchFamily="34" charset="0"/>
              <a:ea typeface="+mj-ea"/>
            </a:endParaRPr>
          </a:p>
        </p:txBody>
      </p:sp>
    </p:spTree>
    <p:extLst>
      <p:ext uri="{BB962C8B-B14F-4D97-AF65-F5344CB8AC3E}">
        <p14:creationId xmlns:p14="http://schemas.microsoft.com/office/powerpoint/2010/main" val="1696073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a:t>クラスタ</a:t>
            </a:r>
            <a:r>
              <a:rPr lang="en-US" altLang="ja-JP" sz="2000" dirty="0" smtClean="0"/>
              <a:t>:</a:t>
            </a:r>
            <a:r>
              <a:rPr lang="ja-JP" altLang="en-US" sz="2000" dirty="0" smtClean="0"/>
              <a:t>障</a:t>
            </a:r>
            <a:r>
              <a:rPr lang="ja-JP" altLang="en-US" sz="2000" dirty="0"/>
              <a:t>害シナリオ</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en-US" altLang="ja-JP" sz="1400" dirty="0" smtClean="0"/>
              <a:t>2.2 SQL</a:t>
            </a:r>
            <a:r>
              <a:rPr lang="ja-JP" altLang="en-US" sz="1400" dirty="0"/>
              <a:t>ノードのクラッシュ</a:t>
            </a:r>
            <a:endParaRPr lang="en-US" altLang="ja-JP" sz="1400" dirty="0" smtClean="0"/>
          </a:p>
          <a:p>
            <a:pPr lvl="1"/>
            <a:r>
              <a:rPr lang="en-US" altLang="ja-JP" sz="1400" dirty="0"/>
              <a:t>SQL</a:t>
            </a:r>
            <a:r>
              <a:rPr lang="ja-JP" altLang="en-US" sz="1400" dirty="0"/>
              <a:t>ノードがクラッシュした場合、管理ノード（および他の</a:t>
            </a:r>
            <a:r>
              <a:rPr lang="en-US" altLang="ja-JP" sz="1400" dirty="0"/>
              <a:t>SQL</a:t>
            </a:r>
            <a:r>
              <a:rPr lang="ja-JP" altLang="en-US" sz="1400" dirty="0"/>
              <a:t>ノード）に損失とログが適切に通知されます。ただし、どのストレージノードでもアクティビティは検出されません（ログの更新は検出されません）。</a:t>
            </a:r>
            <a:r>
              <a:rPr lang="en-US" altLang="ja-JP" sz="1400" dirty="0"/>
              <a:t>SQL</a:t>
            </a:r>
            <a:r>
              <a:rPr lang="ja-JP" altLang="en-US" sz="1400" dirty="0"/>
              <a:t>ノードクラッシュの場合、クラッシュシナリオは次のようにシミュレー</a:t>
            </a:r>
            <a:r>
              <a:rPr lang="ja-JP" altLang="en-US" sz="1400" dirty="0" smtClean="0"/>
              <a:t>ト</a:t>
            </a:r>
            <a:r>
              <a:rPr lang="ja-JP" altLang="en-US" sz="1400" dirty="0">
                <a:solidFill>
                  <a:srgbClr val="92D050"/>
                </a:solidFill>
              </a:rPr>
              <a:t>されます</a:t>
            </a:r>
            <a:r>
              <a:rPr lang="ja-JP" altLang="en-US" sz="1400" dirty="0" smtClean="0"/>
              <a:t>：</a:t>
            </a:r>
            <a:endParaRPr lang="en-US" altLang="ja-JP" sz="1400" dirty="0"/>
          </a:p>
          <a:p>
            <a:pPr lvl="2">
              <a:buFont typeface="Wingdings" panose="05000000000000000000" pitchFamily="2" charset="2"/>
              <a:buChar char="Ø"/>
            </a:pPr>
            <a:r>
              <a:rPr lang="en-US" altLang="ja-JP" dirty="0" err="1"/>
              <a:t>mysqld</a:t>
            </a:r>
            <a:r>
              <a:rPr lang="ja-JP" altLang="en-US" dirty="0"/>
              <a:t>プロセスを強制終了する：</a:t>
            </a:r>
            <a:r>
              <a:rPr lang="en-US" altLang="ja-JP" dirty="0"/>
              <a:t>kill &lt;</a:t>
            </a:r>
            <a:r>
              <a:rPr lang="en-US" altLang="ja-JP" dirty="0" err="1"/>
              <a:t>mysqld</a:t>
            </a:r>
            <a:r>
              <a:rPr lang="en-US" altLang="ja-JP" dirty="0"/>
              <a:t> PID&gt;</a:t>
            </a:r>
          </a:p>
          <a:p>
            <a:pPr lvl="2">
              <a:buFont typeface="Wingdings" panose="05000000000000000000" pitchFamily="2" charset="2"/>
              <a:buChar char="Ø"/>
            </a:pPr>
            <a:r>
              <a:rPr lang="en-US" altLang="ja-JP" dirty="0" err="1"/>
              <a:t>mysqld</a:t>
            </a:r>
            <a:r>
              <a:rPr lang="ja-JP" altLang="en-US" dirty="0"/>
              <a:t>ノードサーバのシャットダウン：</a:t>
            </a:r>
            <a:r>
              <a:rPr lang="en-US" altLang="ja-JP" dirty="0"/>
              <a:t>shutdown –h </a:t>
            </a:r>
            <a:r>
              <a:rPr lang="en-US" altLang="ja-JP" dirty="0" smtClean="0"/>
              <a:t>now</a:t>
            </a:r>
          </a:p>
          <a:p>
            <a:pPr lvl="1"/>
            <a:r>
              <a:rPr lang="ja-JP" altLang="en-US" sz="1400" dirty="0"/>
              <a:t>ノードクラッシュがシミュレートされたときのサンプルロ</a:t>
            </a:r>
            <a:r>
              <a:rPr lang="ja-JP" altLang="en-US" sz="1400" dirty="0" smtClean="0"/>
              <a:t>グ</a:t>
            </a:r>
            <a:r>
              <a:rPr lang="ja-JP" altLang="en-US" sz="1400" dirty="0">
                <a:solidFill>
                  <a:srgbClr val="92D050"/>
                </a:solidFill>
              </a:rPr>
              <a:t>は以下の通りです</a:t>
            </a:r>
            <a:r>
              <a:rPr lang="ja-JP" altLang="en-US" sz="1400" dirty="0" smtClean="0"/>
              <a:t>：</a:t>
            </a:r>
            <a:endParaRPr lang="en-US" altLang="ja-JP" sz="1400" dirty="0"/>
          </a:p>
          <a:p>
            <a:pPr lvl="2">
              <a:buFont typeface="Wingdings" panose="05000000000000000000" pitchFamily="2" charset="2"/>
              <a:buChar char="Ø"/>
            </a:pPr>
            <a:r>
              <a:rPr lang="ja-JP" altLang="en-US" dirty="0" smtClean="0"/>
              <a:t>設定</a:t>
            </a:r>
            <a:r>
              <a:rPr lang="en-US" altLang="ja-JP" dirty="0" smtClean="0"/>
              <a:t>: </a:t>
            </a:r>
            <a:r>
              <a:rPr lang="en-US" altLang="ja-JP" dirty="0"/>
              <a:t>1 MGM, 2 SQL, 4 </a:t>
            </a:r>
            <a:r>
              <a:rPr lang="en-US" altLang="ja-JP" dirty="0" smtClean="0"/>
              <a:t>NDB</a:t>
            </a:r>
          </a:p>
          <a:p>
            <a:pPr lvl="2"/>
            <a:endParaRPr lang="en-US" altLang="ja-JP" sz="500" dirty="0"/>
          </a:p>
          <a:p>
            <a:pPr marL="358775" lvl="2" indent="0">
              <a:buNone/>
            </a:pPr>
            <a:r>
              <a:rPr lang="en-US" altLang="en-US" sz="1000" b="1" dirty="0"/>
              <a:t>[SQL </a:t>
            </a:r>
            <a:r>
              <a:rPr lang="ja-JP" altLang="en-US" sz="1000" b="1" dirty="0" smtClean="0"/>
              <a:t>ノード</a:t>
            </a:r>
            <a:r>
              <a:rPr lang="en-US" altLang="en-US" sz="1000" b="1" dirty="0" smtClean="0"/>
              <a:t>: </a:t>
            </a:r>
            <a:r>
              <a:rPr lang="en-US" altLang="en-US" sz="1000" dirty="0" smtClean="0"/>
              <a:t>mysqld.log; </a:t>
            </a:r>
            <a:r>
              <a:rPr lang="ja-JP" altLang="en-US" sz="1000" dirty="0"/>
              <a:t>このノードはクラスタに他の実行中するノード</a:t>
            </a:r>
            <a:r>
              <a:rPr lang="en-US" altLang="en-US" sz="1000" b="1" dirty="0" smtClean="0"/>
              <a:t>]</a:t>
            </a:r>
            <a:endParaRPr lang="en-US" altLang="en-US" sz="1000" b="1" dirty="0"/>
          </a:p>
          <a:p>
            <a:pPr lvl="2"/>
            <a:endParaRPr lang="en-US" altLang="ja-JP" sz="1000" dirty="0" smtClean="0"/>
          </a:p>
          <a:p>
            <a:pPr lvl="2"/>
            <a:endParaRPr lang="en-US" altLang="ja-JP" sz="1000" dirty="0"/>
          </a:p>
          <a:p>
            <a:pPr lvl="2"/>
            <a:endParaRPr lang="en-US" altLang="ja-JP" sz="1000" dirty="0" smtClean="0"/>
          </a:p>
          <a:p>
            <a:pPr lvl="2"/>
            <a:endParaRPr lang="en-US" altLang="ja-JP" sz="1000" dirty="0" smtClean="0"/>
          </a:p>
          <a:p>
            <a:pPr lvl="2"/>
            <a:endParaRPr lang="en-US" altLang="ja-JP" sz="500" dirty="0"/>
          </a:p>
          <a:p>
            <a:pPr marL="358775" lvl="2" indent="0">
              <a:buNone/>
            </a:pPr>
            <a:r>
              <a:rPr lang="en-US" altLang="ja-JP" sz="1000" b="1" dirty="0" smtClean="0"/>
              <a:t>[MGM </a:t>
            </a:r>
            <a:r>
              <a:rPr lang="ja-JP" altLang="en-US" sz="1000" b="1" dirty="0" smtClean="0"/>
              <a:t>ノード</a:t>
            </a:r>
            <a:r>
              <a:rPr lang="en-US" altLang="ja-JP" sz="1000" b="1" dirty="0" smtClean="0"/>
              <a:t>: </a:t>
            </a:r>
            <a:r>
              <a:rPr lang="en-US" altLang="ja-JP" sz="1000" dirty="0" smtClean="0"/>
              <a:t>ndb_1_cluster.log</a:t>
            </a:r>
            <a:r>
              <a:rPr lang="en-US" altLang="ja-JP" sz="1000" b="1" dirty="0" smtClean="0"/>
              <a:t>]</a:t>
            </a:r>
          </a:p>
          <a:p>
            <a:pPr marL="358775" lvl="2" indent="0">
              <a:buNone/>
            </a:pPr>
            <a:endParaRPr lang="en-US" altLang="ja-JP" sz="1000" dirty="0" smtClean="0"/>
          </a:p>
          <a:p>
            <a:pPr marL="358775" lvl="2" indent="0">
              <a:buNone/>
            </a:pPr>
            <a:endParaRPr lang="en-US" altLang="ja-JP" sz="1000" b="1" dirty="0"/>
          </a:p>
          <a:p>
            <a:pPr marL="0" indent="0">
              <a:buNone/>
            </a:pPr>
            <a:endParaRPr kumimoji="1" lang="ja-JP" altLang="en-US" sz="1600" dirty="0"/>
          </a:p>
        </p:txBody>
      </p:sp>
      <p:sp>
        <p:nvSpPr>
          <p:cNvPr id="4" name="Rectangle 3"/>
          <p:cNvSpPr/>
          <p:nvPr/>
        </p:nvSpPr>
        <p:spPr bwMode="auto">
          <a:xfrm>
            <a:off x="629920" y="3291840"/>
            <a:ext cx="8138160" cy="84328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cs typeface="Courier New" panose="02070309020205020404" pitchFamily="49" charset="0"/>
              </a:rPr>
              <a:t>2017-06-08T18:06:37.652758Z 1 [Note] NDB Schema </a:t>
            </a:r>
            <a:r>
              <a:rPr lang="en-US" sz="1000" dirty="0" err="1">
                <a:latin typeface="Calibri" panose="020F0502020204030204" pitchFamily="34" charset="0"/>
                <a:ea typeface="+mj-ea"/>
                <a:cs typeface="Courier New" panose="02070309020205020404" pitchFamily="49" charset="0"/>
              </a:rPr>
              <a:t>dist</a:t>
            </a:r>
            <a:r>
              <a:rPr lang="en-US" sz="1000" dirty="0">
                <a:latin typeface="Calibri" panose="020F0502020204030204" pitchFamily="34" charset="0"/>
                <a:ea typeface="+mj-ea"/>
                <a:cs typeface="Courier New" panose="02070309020205020404" pitchFamily="49" charset="0"/>
              </a:rPr>
              <a:t>: Data node: 10 reports unsubscribe from node 60, subscriber bitmask 2000000000000000</a:t>
            </a:r>
          </a:p>
          <a:p>
            <a:r>
              <a:rPr lang="en-US" sz="1000" dirty="0">
                <a:latin typeface="Calibri" panose="020F0502020204030204" pitchFamily="34" charset="0"/>
                <a:ea typeface="+mj-ea"/>
                <a:cs typeface="Courier New" panose="02070309020205020404" pitchFamily="49" charset="0"/>
              </a:rPr>
              <a:t>2017-06-08T18:06:37.652846Z 1 [Note] NDB Schema </a:t>
            </a:r>
            <a:r>
              <a:rPr lang="en-US" sz="1000" dirty="0" err="1">
                <a:latin typeface="Calibri" panose="020F0502020204030204" pitchFamily="34" charset="0"/>
                <a:ea typeface="+mj-ea"/>
                <a:cs typeface="Courier New" panose="02070309020205020404" pitchFamily="49" charset="0"/>
              </a:rPr>
              <a:t>dist</a:t>
            </a:r>
            <a:r>
              <a:rPr lang="en-US" sz="1000" dirty="0">
                <a:latin typeface="Calibri" panose="020F0502020204030204" pitchFamily="34" charset="0"/>
                <a:ea typeface="+mj-ea"/>
                <a:cs typeface="Courier New" panose="02070309020205020404" pitchFamily="49" charset="0"/>
              </a:rPr>
              <a:t>: Data node: 13 reports unsubscribe from node 60, subscriber bitmask 2000000000000000</a:t>
            </a:r>
          </a:p>
          <a:p>
            <a:r>
              <a:rPr lang="en-US" sz="1000" dirty="0">
                <a:latin typeface="Calibri" panose="020F0502020204030204" pitchFamily="34" charset="0"/>
                <a:ea typeface="+mj-ea"/>
                <a:cs typeface="Courier New" panose="02070309020205020404" pitchFamily="49" charset="0"/>
              </a:rPr>
              <a:t>2017-06-08T18:06:37.652854Z 1 [Note] NDB Schema </a:t>
            </a:r>
            <a:r>
              <a:rPr lang="en-US" sz="1000" dirty="0" err="1">
                <a:latin typeface="Calibri" panose="020F0502020204030204" pitchFamily="34" charset="0"/>
                <a:ea typeface="+mj-ea"/>
                <a:cs typeface="Courier New" panose="02070309020205020404" pitchFamily="49" charset="0"/>
              </a:rPr>
              <a:t>dist</a:t>
            </a:r>
            <a:r>
              <a:rPr lang="en-US" sz="1000" dirty="0">
                <a:latin typeface="Calibri" panose="020F0502020204030204" pitchFamily="34" charset="0"/>
                <a:ea typeface="+mj-ea"/>
                <a:cs typeface="Courier New" panose="02070309020205020404" pitchFamily="49" charset="0"/>
              </a:rPr>
              <a:t>: Data node: 12 reports unsubscribe from node 60, subscriber bitmask 2000000000000000</a:t>
            </a:r>
          </a:p>
          <a:p>
            <a:r>
              <a:rPr lang="en-US" sz="1000" dirty="0">
                <a:latin typeface="Calibri" panose="020F0502020204030204" pitchFamily="34" charset="0"/>
                <a:ea typeface="+mj-ea"/>
                <a:cs typeface="Courier New" panose="02070309020205020404" pitchFamily="49" charset="0"/>
              </a:rPr>
              <a:t>2017-06-08T18:06:37.652859Z 1 [Note] NDB Schema </a:t>
            </a:r>
            <a:r>
              <a:rPr lang="en-US" sz="1000" dirty="0" err="1">
                <a:latin typeface="Calibri" panose="020F0502020204030204" pitchFamily="34" charset="0"/>
                <a:ea typeface="+mj-ea"/>
                <a:cs typeface="Courier New" panose="02070309020205020404" pitchFamily="49" charset="0"/>
              </a:rPr>
              <a:t>dist</a:t>
            </a:r>
            <a:r>
              <a:rPr lang="en-US" sz="1000" dirty="0">
                <a:latin typeface="Calibri" panose="020F0502020204030204" pitchFamily="34" charset="0"/>
                <a:ea typeface="+mj-ea"/>
                <a:cs typeface="Courier New" panose="02070309020205020404" pitchFamily="49" charset="0"/>
              </a:rPr>
              <a:t>: Data node: 11 reports unsubscribe from node 60, subscriber bitmask 2000000000000000</a:t>
            </a:r>
            <a:endParaRPr kumimoji="1" lang="en-US" sz="1000" dirty="0">
              <a:latin typeface="Calibri" panose="020F0502020204030204" pitchFamily="34" charset="0"/>
              <a:ea typeface="+mj-ea"/>
              <a:cs typeface="Courier New" panose="02070309020205020404" pitchFamily="49" charset="0"/>
            </a:endParaRPr>
          </a:p>
        </p:txBody>
      </p:sp>
      <p:sp>
        <p:nvSpPr>
          <p:cNvPr id="5" name="Rectangle 4"/>
          <p:cNvSpPr/>
          <p:nvPr/>
        </p:nvSpPr>
        <p:spPr bwMode="auto">
          <a:xfrm>
            <a:off x="629920" y="4512628"/>
            <a:ext cx="8138160" cy="200152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10: Node 60 Disconnected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10: Communication to Node 60 closed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11: Communication to Node 60 closed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11: Node 60 Disconnected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12: Node 60 Disconnected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12: Communication to Node 60 closed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13: Communication to Node 60 closed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13: Node 60 Disconnected</a:t>
            </a:r>
          </a:p>
          <a:p>
            <a:r>
              <a:rPr lang="en-US" sz="1000" dirty="0">
                <a:latin typeface="Calibri" panose="020F0502020204030204" pitchFamily="34" charset="0"/>
                <a:ea typeface="+mj-ea"/>
                <a:cs typeface="Courier New" panose="02070309020205020404" pitchFamily="49" charset="0"/>
              </a:rPr>
              <a:t>2017-06-14 17:01:50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11: Communication to Node 60 opened</a:t>
            </a:r>
          </a:p>
          <a:p>
            <a:r>
              <a:rPr lang="en-US" sz="1000" dirty="0">
                <a:latin typeface="Calibri" panose="020F0502020204030204" pitchFamily="34" charset="0"/>
                <a:ea typeface="+mj-ea"/>
                <a:cs typeface="Courier New" panose="02070309020205020404" pitchFamily="49" charset="0"/>
              </a:rPr>
              <a:t>2017-06-14 17:01:50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12: Communication to Node 60 opened</a:t>
            </a:r>
          </a:p>
          <a:p>
            <a:r>
              <a:rPr lang="en-US" sz="1000" dirty="0">
                <a:latin typeface="Calibri" panose="020F0502020204030204" pitchFamily="34" charset="0"/>
                <a:ea typeface="+mj-ea"/>
                <a:cs typeface="Courier New" panose="02070309020205020404" pitchFamily="49" charset="0"/>
              </a:rPr>
              <a:t>2017-06-14 17:01:50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13: Communication to Node 60 opened</a:t>
            </a:r>
          </a:p>
          <a:p>
            <a:r>
              <a:rPr lang="en-US" sz="1000" dirty="0">
                <a:latin typeface="Calibri" panose="020F0502020204030204" pitchFamily="34" charset="0"/>
                <a:ea typeface="+mj-ea"/>
                <a:cs typeface="Courier New" panose="02070309020205020404" pitchFamily="49" charset="0"/>
              </a:rPr>
              <a:t>2017-06-14 17:01:51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10: Communication to Node 60 opened</a:t>
            </a:r>
            <a:endParaRPr kumimoji="1" lang="en-US" sz="1000" dirty="0">
              <a:latin typeface="Calibri" panose="020F0502020204030204" pitchFamily="34" charset="0"/>
              <a:ea typeface="+mj-ea"/>
              <a:cs typeface="Courier New" panose="02070309020205020404" pitchFamily="49" charset="0"/>
            </a:endParaRPr>
          </a:p>
        </p:txBody>
      </p:sp>
    </p:spTree>
    <p:extLst>
      <p:ext uri="{BB962C8B-B14F-4D97-AF65-F5344CB8AC3E}">
        <p14:creationId xmlns:p14="http://schemas.microsoft.com/office/powerpoint/2010/main" val="2131870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a:t>クラスタ</a:t>
            </a:r>
            <a:r>
              <a:rPr lang="en-US" altLang="ja-JP" sz="2000" dirty="0" smtClean="0"/>
              <a:t>:</a:t>
            </a:r>
            <a:r>
              <a:rPr lang="ja-JP" altLang="en-US" sz="2000" dirty="0" smtClean="0"/>
              <a:t>障</a:t>
            </a:r>
            <a:r>
              <a:rPr lang="ja-JP" altLang="en-US" sz="2000" dirty="0"/>
              <a:t>害シナリオ</a:t>
            </a:r>
            <a:endParaRPr kumimoji="1" lang="ja-JP" altLang="en-US" sz="2000" dirty="0"/>
          </a:p>
        </p:txBody>
      </p:sp>
      <p:sp>
        <p:nvSpPr>
          <p:cNvPr id="3" name="コンテンツ プレースホルダー 2"/>
          <p:cNvSpPr>
            <a:spLocks noGrp="1"/>
          </p:cNvSpPr>
          <p:nvPr>
            <p:ph sz="quarter" idx="10"/>
          </p:nvPr>
        </p:nvSpPr>
        <p:spPr/>
        <p:txBody>
          <a:bodyPr/>
          <a:lstStyle/>
          <a:p>
            <a:pPr marL="0" indent="0">
              <a:buNone/>
            </a:pPr>
            <a:r>
              <a:rPr lang="en-US" altLang="ja-JP" sz="1400" dirty="0" smtClean="0"/>
              <a:t>2.3 </a:t>
            </a:r>
            <a:r>
              <a:rPr lang="ja-JP" altLang="en-US" sz="1400" dirty="0" smtClean="0"/>
              <a:t>接</a:t>
            </a:r>
            <a:r>
              <a:rPr lang="ja-JP" altLang="en-US" sz="1400" dirty="0"/>
              <a:t>続障害</a:t>
            </a:r>
            <a:endParaRPr lang="en-US" altLang="ja-JP" sz="1400" dirty="0"/>
          </a:p>
          <a:p>
            <a:pPr lvl="1"/>
            <a:r>
              <a:rPr lang="ja-JP" altLang="en-US" sz="1400" dirty="0"/>
              <a:t>接続障害のシナリオは、ノードがクラスタとのネットワーク接続を失った場合です。このシナリオは、次のようにシミュレー</a:t>
            </a:r>
            <a:r>
              <a:rPr lang="ja-JP" altLang="en-US" sz="1400" dirty="0" smtClean="0"/>
              <a:t>ト</a:t>
            </a:r>
            <a:r>
              <a:rPr lang="ja-JP" altLang="en-US" sz="1400" dirty="0">
                <a:solidFill>
                  <a:srgbClr val="92D050"/>
                </a:solidFill>
              </a:rPr>
              <a:t>されます</a:t>
            </a:r>
            <a:r>
              <a:rPr lang="ja-JP" altLang="en-US" sz="1400" dirty="0" smtClean="0"/>
              <a:t>：</a:t>
            </a:r>
            <a:endParaRPr lang="en-US" altLang="ja-JP" sz="1400" dirty="0"/>
          </a:p>
          <a:p>
            <a:pPr lvl="2">
              <a:buFont typeface="Wingdings" panose="05000000000000000000" pitchFamily="2" charset="2"/>
              <a:buChar char="Ø"/>
            </a:pPr>
            <a:r>
              <a:rPr lang="ja-JP" altLang="en-US" dirty="0"/>
              <a:t>他のノードから受信したパケットを破棄する： </a:t>
            </a:r>
            <a:r>
              <a:rPr lang="en-US" altLang="ja-JP" dirty="0" err="1"/>
              <a:t>iptables</a:t>
            </a:r>
            <a:r>
              <a:rPr lang="en-US" altLang="ja-JP" dirty="0"/>
              <a:t> –I INPUT –s &lt;IP</a:t>
            </a:r>
            <a:r>
              <a:rPr lang="ja-JP" altLang="en-US" dirty="0"/>
              <a:t>番号</a:t>
            </a:r>
            <a:r>
              <a:rPr lang="en-US" altLang="ja-JP" dirty="0"/>
              <a:t>&gt; -</a:t>
            </a:r>
            <a:r>
              <a:rPr lang="en-US" altLang="ja-JP" dirty="0" err="1"/>
              <a:t>i</a:t>
            </a:r>
            <a:r>
              <a:rPr lang="en-US" altLang="ja-JP" dirty="0"/>
              <a:t> &lt;</a:t>
            </a:r>
            <a:r>
              <a:rPr lang="ja-JP" altLang="en-US" dirty="0"/>
              <a:t>インタフェース名</a:t>
            </a:r>
            <a:r>
              <a:rPr lang="en-US" altLang="ja-JP" dirty="0"/>
              <a:t>&gt;  -j DROP</a:t>
            </a:r>
          </a:p>
          <a:p>
            <a:pPr lvl="2">
              <a:buFont typeface="Wingdings" panose="05000000000000000000" pitchFamily="2" charset="2"/>
              <a:buChar char="Ø"/>
            </a:pPr>
            <a:r>
              <a:rPr lang="ja-JP" altLang="en-US" dirty="0"/>
              <a:t>インタフェースをシャットダウンする： </a:t>
            </a:r>
            <a:r>
              <a:rPr lang="en-US" altLang="ja-JP" dirty="0" err="1"/>
              <a:t>ifdown</a:t>
            </a:r>
            <a:r>
              <a:rPr lang="en-US" altLang="ja-JP" dirty="0"/>
              <a:t> &lt;</a:t>
            </a:r>
            <a:r>
              <a:rPr lang="ja-JP" altLang="en-US" dirty="0"/>
              <a:t>インタフェース名</a:t>
            </a:r>
            <a:r>
              <a:rPr lang="en-US" altLang="ja-JP" dirty="0" smtClean="0"/>
              <a:t>&gt;</a:t>
            </a:r>
            <a:endParaRPr lang="en-US" altLang="ja-JP" sz="1400" dirty="0"/>
          </a:p>
          <a:p>
            <a:pPr lvl="1"/>
            <a:r>
              <a:rPr lang="en-US" altLang="ja-JP" sz="1400" dirty="0"/>
              <a:t>DB</a:t>
            </a:r>
            <a:r>
              <a:rPr lang="ja-JP" altLang="en-US" sz="1400" dirty="0"/>
              <a:t>ノードがクラスタとのネットワーク接続を失ったときのサンプルログ</a:t>
            </a:r>
            <a:r>
              <a:rPr lang="ja-JP" altLang="en-US" sz="1400" dirty="0">
                <a:solidFill>
                  <a:srgbClr val="92D050"/>
                </a:solidFill>
              </a:rPr>
              <a:t>は次の通りです</a:t>
            </a:r>
            <a:r>
              <a:rPr lang="ja-JP" altLang="en-US" sz="1400" dirty="0" smtClean="0"/>
              <a:t>：</a:t>
            </a:r>
            <a:endParaRPr lang="en-US" altLang="ja-JP" sz="1400" dirty="0" smtClean="0"/>
          </a:p>
          <a:p>
            <a:pPr lvl="2">
              <a:buFont typeface="Wingdings" panose="05000000000000000000" pitchFamily="2" charset="2"/>
              <a:buChar char="Ø"/>
            </a:pPr>
            <a:r>
              <a:rPr lang="ja-JP" altLang="en-US" dirty="0" smtClean="0"/>
              <a:t>設定</a:t>
            </a:r>
            <a:r>
              <a:rPr lang="en-US" altLang="ja-JP" dirty="0" smtClean="0"/>
              <a:t>: 1 MGM, 2 SQL, 2 NDB</a:t>
            </a:r>
          </a:p>
          <a:p>
            <a:pPr lvl="2"/>
            <a:endParaRPr lang="en-US" altLang="ja-JP" sz="500" dirty="0" smtClean="0"/>
          </a:p>
          <a:p>
            <a:pPr marL="358775" lvl="2" indent="0">
              <a:buNone/>
            </a:pPr>
            <a:r>
              <a:rPr lang="en-US" altLang="ja-JP" sz="1000" b="1" dirty="0"/>
              <a:t>[MGM </a:t>
            </a:r>
            <a:r>
              <a:rPr lang="ja-JP" altLang="en-US" sz="1000" b="1" dirty="0" smtClean="0"/>
              <a:t>ノード</a:t>
            </a:r>
            <a:r>
              <a:rPr lang="en-US" altLang="ja-JP" sz="1000" b="1" dirty="0" smtClean="0"/>
              <a:t>: </a:t>
            </a:r>
            <a:r>
              <a:rPr lang="en-US" altLang="ja-JP" sz="1000" dirty="0"/>
              <a:t>ndb_1_cluster.log</a:t>
            </a:r>
            <a:r>
              <a:rPr lang="en-US" altLang="ja-JP" sz="1000" b="1" dirty="0" smtClean="0"/>
              <a:t>]</a:t>
            </a:r>
            <a:endParaRPr lang="en-US" altLang="ja-JP" sz="1000" dirty="0"/>
          </a:p>
        </p:txBody>
      </p:sp>
      <p:sp>
        <p:nvSpPr>
          <p:cNvPr id="4" name="Rectangle 3"/>
          <p:cNvSpPr/>
          <p:nvPr/>
        </p:nvSpPr>
        <p:spPr bwMode="auto">
          <a:xfrm>
            <a:off x="629920" y="3287554"/>
            <a:ext cx="8138160" cy="2873692"/>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cs typeface="Courier New" panose="02070309020205020404" pitchFamily="49" charset="0"/>
              </a:rPr>
              <a:t> 2017-06-19 00:55:30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1 missed heartbeat 2</a:t>
            </a:r>
          </a:p>
          <a:p>
            <a:r>
              <a:rPr lang="en-US" sz="1000" dirty="0">
                <a:latin typeface="Calibri" panose="020F0502020204030204" pitchFamily="34" charset="0"/>
                <a:ea typeface="+mj-ea"/>
                <a:cs typeface="Courier New" panose="02070309020205020404" pitchFamily="49" charset="0"/>
              </a:rPr>
              <a:t> 2017-06-19 00:55:30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4 missed heartbeat 2</a:t>
            </a:r>
          </a:p>
          <a:p>
            <a:r>
              <a:rPr lang="en-US" sz="1000" dirty="0">
                <a:latin typeface="Calibri" panose="020F0502020204030204" pitchFamily="34" charset="0"/>
                <a:ea typeface="+mj-ea"/>
                <a:cs typeface="Courier New" panose="02070309020205020404" pitchFamily="49" charset="0"/>
              </a:rPr>
              <a:t> 2017-06-19 00:55:30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5 missed heartbeat 2</a:t>
            </a:r>
          </a:p>
          <a:p>
            <a:r>
              <a:rPr lang="en-US" sz="1000" dirty="0">
                <a:latin typeface="Calibri" panose="020F0502020204030204" pitchFamily="34" charset="0"/>
                <a:ea typeface="+mj-ea"/>
                <a:cs typeface="Courier New" panose="02070309020205020404" pitchFamily="49" charset="0"/>
              </a:rPr>
              <a:t> 2017-06-19 00:55:33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1 missed heartbeat 3</a:t>
            </a:r>
          </a:p>
          <a:p>
            <a:r>
              <a:rPr lang="en-US" sz="1000" dirty="0">
                <a:latin typeface="Calibri" panose="020F0502020204030204" pitchFamily="34" charset="0"/>
                <a:ea typeface="+mj-ea"/>
                <a:cs typeface="Courier New" panose="02070309020205020404" pitchFamily="49" charset="0"/>
              </a:rPr>
              <a:t> 2017-06-19 00:55:33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4 missed heartbeat 3</a:t>
            </a:r>
          </a:p>
          <a:p>
            <a:r>
              <a:rPr lang="en-US" sz="1000" dirty="0">
                <a:latin typeface="Calibri" panose="020F0502020204030204" pitchFamily="34" charset="0"/>
                <a:ea typeface="+mj-ea"/>
                <a:cs typeface="Courier New" panose="02070309020205020404" pitchFamily="49" charset="0"/>
              </a:rPr>
              <a:t> 2017-06-19 00:55:33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5 missed heartbeat 3</a:t>
            </a:r>
          </a:p>
          <a:p>
            <a:r>
              <a:rPr lang="en-US" sz="1000" dirty="0">
                <a:latin typeface="Calibri" panose="020F0502020204030204" pitchFamily="34" charset="0"/>
                <a:ea typeface="+mj-ea"/>
                <a:cs typeface="Courier New" panose="02070309020205020404" pitchFamily="49" charset="0"/>
              </a:rPr>
              <a:t> 2017-06-19 00:55:33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 Node 3 Disconnected</a:t>
            </a:r>
          </a:p>
          <a:p>
            <a:r>
              <a:rPr lang="en-US" sz="1000" dirty="0">
                <a:latin typeface="Calibri" panose="020F0502020204030204" pitchFamily="34" charset="0"/>
                <a:ea typeface="+mj-ea"/>
                <a:cs typeface="Courier New" panose="02070309020205020404" pitchFamily="49" charset="0"/>
              </a:rPr>
              <a:t> 2017-06-19 00:55:36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2: Node 3 missed heartbeat 2</a:t>
            </a:r>
          </a:p>
          <a:p>
            <a:r>
              <a:rPr lang="en-US" sz="1000" dirty="0">
                <a:latin typeface="Calibri" panose="020F0502020204030204" pitchFamily="34" charset="0"/>
                <a:ea typeface="+mj-ea"/>
                <a:cs typeface="Courier New" panose="02070309020205020404" pitchFamily="49" charset="0"/>
              </a:rPr>
              <a:t> 2017-06-19 00:55:41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2: Node 3 missed heartbeat 3</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2: Node 3 missed heartbeat 4</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2: Node 3 declared dead due to missed heartbeat</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2: Communication to Node 3 closed</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2: Network partitioning - arbitration required</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2: President restarts arbitration thread [state=7]</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2: Arbitration won - positive reply from node 1</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2: NR Status: node=3,OLD=Initial </a:t>
            </a:r>
            <a:r>
              <a:rPr lang="en-US" sz="1000" dirty="0" err="1">
                <a:latin typeface="Calibri" panose="020F0502020204030204" pitchFamily="34" charset="0"/>
                <a:ea typeface="+mj-ea"/>
                <a:cs typeface="Courier New" panose="02070309020205020404" pitchFamily="49" charset="0"/>
              </a:rPr>
              <a:t>state,NEW</a:t>
            </a:r>
            <a:r>
              <a:rPr lang="en-US" sz="1000" dirty="0">
                <a:latin typeface="Calibri" panose="020F0502020204030204" pitchFamily="34" charset="0"/>
                <a:ea typeface="+mj-ea"/>
                <a:cs typeface="Courier New" panose="02070309020205020404" pitchFamily="49" charset="0"/>
              </a:rPr>
              <a:t>=Node failed, fail handling ongoing</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2: LCP Take over started</a:t>
            </a:r>
            <a:endParaRPr kumimoji="1" lang="en-US" sz="1000" dirty="0">
              <a:latin typeface="Calibri" panose="020F0502020204030204" pitchFamily="34" charset="0"/>
              <a:ea typeface="+mj-ea"/>
              <a:cs typeface="Courier New" panose="02070309020205020404" pitchFamily="49" charset="0"/>
            </a:endParaRPr>
          </a:p>
        </p:txBody>
      </p:sp>
    </p:spTree>
    <p:extLst>
      <p:ext uri="{BB962C8B-B14F-4D97-AF65-F5344CB8AC3E}">
        <p14:creationId xmlns:p14="http://schemas.microsoft.com/office/powerpoint/2010/main" val="1013308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smtClean="0"/>
              <a:t>クラスタ</a:t>
            </a:r>
            <a:r>
              <a:rPr lang="en-US" altLang="ja-JP" sz="2000" dirty="0" smtClean="0"/>
              <a:t>:</a:t>
            </a:r>
            <a:r>
              <a:rPr lang="ja-JP" altLang="en-US" sz="2000" dirty="0" smtClean="0"/>
              <a:t>障害シナリオ</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marL="0" indent="0">
              <a:buNone/>
            </a:pPr>
            <a:r>
              <a:rPr lang="en-US" altLang="ja-JP" sz="1400" dirty="0" smtClean="0"/>
              <a:t>2.4 </a:t>
            </a:r>
            <a:r>
              <a:rPr lang="ja-JP" altLang="en-US" sz="1400" dirty="0" smtClean="0"/>
              <a:t>管</a:t>
            </a:r>
            <a:r>
              <a:rPr lang="ja-JP" altLang="en-US" sz="1400" dirty="0"/>
              <a:t>理ノードのクラッシュ</a:t>
            </a:r>
            <a:endParaRPr lang="en-US" sz="1400" dirty="0" smtClean="0"/>
          </a:p>
          <a:p>
            <a:endParaRPr lang="en-US" sz="1400" dirty="0" smtClean="0"/>
          </a:p>
          <a:p>
            <a:pPr lvl="1"/>
            <a:r>
              <a:rPr lang="ja-JP" altLang="en-US" sz="1400" dirty="0"/>
              <a:t>ストレージノードと</a:t>
            </a:r>
            <a:r>
              <a:rPr lang="en-US" altLang="ja-JP" sz="1400" dirty="0"/>
              <a:t>MySQL</a:t>
            </a:r>
            <a:r>
              <a:rPr lang="ja-JP" altLang="en-US" sz="1400" dirty="0"/>
              <a:t>サーバノードは管理サーバに依存せず、実行中の</a:t>
            </a:r>
            <a:r>
              <a:rPr lang="en-US" altLang="ja-JP" sz="1400" dirty="0"/>
              <a:t>MySQL Cluster</a:t>
            </a:r>
            <a:r>
              <a:rPr lang="ja-JP" altLang="en-US" sz="1400" dirty="0"/>
              <a:t>に影響を与えずに何度も失敗し、何度も再起動される可能性があります。</a:t>
            </a:r>
            <a:endParaRPr lang="en-US" sz="1400" dirty="0" smtClean="0"/>
          </a:p>
          <a:p>
            <a:pPr lvl="1"/>
            <a:endParaRPr lang="en-US" sz="1400" dirty="0"/>
          </a:p>
          <a:p>
            <a:pPr lvl="1"/>
            <a:r>
              <a:rPr lang="ja-JP" altLang="en-US" sz="1400" dirty="0"/>
              <a:t>実行時の管理ノードのクラッシュの結果</a:t>
            </a:r>
            <a:endParaRPr lang="en-US" sz="1400" dirty="0" smtClean="0"/>
          </a:p>
          <a:p>
            <a:pPr lvl="2">
              <a:buFont typeface="Wingdings" panose="05000000000000000000" pitchFamily="2" charset="2"/>
              <a:buChar char="Ø"/>
            </a:pPr>
            <a:r>
              <a:rPr lang="ja-JP" altLang="en-US" dirty="0"/>
              <a:t>クラスタの継続的な操作は管理ノードに依存しないため、クラスタ内の他の実行ノードは影響</a:t>
            </a:r>
            <a:r>
              <a:rPr lang="ja-JP" altLang="en-US" dirty="0" smtClean="0"/>
              <a:t>を受けま</a:t>
            </a:r>
            <a:r>
              <a:rPr lang="ja-JP" altLang="en-US" dirty="0"/>
              <a:t>せん。</a:t>
            </a:r>
            <a:endParaRPr lang="en-US" dirty="0" smtClean="0"/>
          </a:p>
          <a:p>
            <a:pPr lvl="2">
              <a:buFont typeface="Wingdings" panose="05000000000000000000" pitchFamily="2" charset="2"/>
              <a:buChar char="Ø"/>
            </a:pPr>
            <a:r>
              <a:rPr lang="ja-JP" altLang="en-US" dirty="0"/>
              <a:t>管理サーバーが停止している場合、障害発生時に稼動していた他のノードは引き続きクラスタになります。</a:t>
            </a:r>
            <a:endParaRPr lang="en-US" dirty="0" smtClean="0"/>
          </a:p>
          <a:p>
            <a:pPr lvl="2">
              <a:buFont typeface="Wingdings" panose="05000000000000000000" pitchFamily="2" charset="2"/>
              <a:buChar char="Ø"/>
            </a:pPr>
            <a:r>
              <a:rPr lang="ja-JP" altLang="en-US" dirty="0"/>
              <a:t>管理サーバーがノードをクラスタに参加させる必要があるため、管理ノードがクラッシュした場合、新しいノードはクラスタに参加できません</a:t>
            </a:r>
            <a:endParaRPr lang="en-US" dirty="0" smtClean="0"/>
          </a:p>
          <a:p>
            <a:pPr lvl="1"/>
            <a:endParaRPr lang="en-US" sz="1400" dirty="0"/>
          </a:p>
          <a:p>
            <a:pPr lvl="1"/>
            <a:r>
              <a:rPr lang="ja-JP" altLang="en-US" sz="1400" dirty="0"/>
              <a:t>ログファイル</a:t>
            </a:r>
            <a:endParaRPr lang="en-US" sz="1400" dirty="0" smtClean="0"/>
          </a:p>
          <a:p>
            <a:pPr lvl="2">
              <a:buFont typeface="Wingdings" panose="05000000000000000000" pitchFamily="2" charset="2"/>
              <a:buChar char="Ø"/>
            </a:pPr>
            <a:r>
              <a:rPr lang="ja-JP" altLang="en-US" dirty="0"/>
              <a:t>ログファイル経由で管理ノードのクラッシュをチェックす</a:t>
            </a:r>
            <a:r>
              <a:rPr lang="ja-JP" altLang="en-US" dirty="0" smtClean="0"/>
              <a:t>る</a:t>
            </a:r>
            <a:r>
              <a:rPr lang="ja-JP" altLang="en-US" dirty="0">
                <a:solidFill>
                  <a:srgbClr val="92D050"/>
                </a:solidFill>
              </a:rPr>
              <a:t>場合</a:t>
            </a:r>
            <a:r>
              <a:rPr lang="ja-JP" altLang="en-US" dirty="0" smtClean="0"/>
              <a:t>、</a:t>
            </a:r>
            <a:r>
              <a:rPr lang="ja-JP" altLang="en-US" dirty="0"/>
              <a:t>次のログファイルを確認します </a:t>
            </a:r>
            <a:r>
              <a:rPr lang="en-US" dirty="0" smtClean="0"/>
              <a:t>:</a:t>
            </a:r>
          </a:p>
          <a:p>
            <a:pPr lvl="3"/>
            <a:r>
              <a:rPr lang="en-US" sz="1400" dirty="0"/>
              <a:t>MGM</a:t>
            </a:r>
            <a:r>
              <a:rPr lang="ja-JP" altLang="en-US" sz="1400" dirty="0"/>
              <a:t>ノード </a:t>
            </a:r>
            <a:r>
              <a:rPr lang="en-US" sz="1400" dirty="0" smtClean="0"/>
              <a:t>: ndb_</a:t>
            </a:r>
            <a:r>
              <a:rPr lang="en-US" sz="1400" i="1" dirty="0" smtClean="0"/>
              <a:t>node_id</a:t>
            </a:r>
            <a:r>
              <a:rPr lang="en-US" sz="1400" dirty="0" smtClean="0"/>
              <a:t>_cluster.log</a:t>
            </a:r>
          </a:p>
          <a:p>
            <a:pPr lvl="3"/>
            <a:r>
              <a:rPr lang="en-US" sz="1400" dirty="0" smtClean="0"/>
              <a:t>NDB</a:t>
            </a:r>
            <a:r>
              <a:rPr lang="ja-JP" altLang="en-US" sz="1400" dirty="0" smtClean="0"/>
              <a:t>ノ</a:t>
            </a:r>
            <a:r>
              <a:rPr lang="ja-JP" altLang="en-US" sz="1400" dirty="0"/>
              <a:t>ード </a:t>
            </a:r>
            <a:r>
              <a:rPr lang="en-US" sz="1400" dirty="0" smtClean="0"/>
              <a:t>: ndb_</a:t>
            </a:r>
            <a:r>
              <a:rPr lang="en-US" sz="1400" i="1" dirty="0" smtClean="0"/>
              <a:t>node_id_</a:t>
            </a:r>
            <a:r>
              <a:rPr lang="en-US" sz="1400" dirty="0" smtClean="0"/>
              <a:t>out.log</a:t>
            </a:r>
          </a:p>
          <a:p>
            <a:pPr lvl="2">
              <a:buFont typeface="Wingdings" panose="05000000000000000000" pitchFamily="2" charset="2"/>
              <a:buChar char="Ø"/>
            </a:pPr>
            <a:r>
              <a:rPr lang="en-US" altLang="ja-JP" dirty="0" err="1"/>
              <a:t>ndbinfo</a:t>
            </a:r>
            <a:r>
              <a:rPr lang="ja-JP" altLang="en-US" dirty="0"/>
              <a:t>データベースを介して管理ノードのクラッシュをチェックすることもできます。</a:t>
            </a:r>
            <a:endParaRPr lang="en-US" dirty="0" smtClean="0"/>
          </a:p>
          <a:p>
            <a:pPr lvl="3"/>
            <a:r>
              <a:rPr lang="ja-JP" altLang="en-US" sz="1400" dirty="0"/>
              <a:t>管理ノードがアービトレータとして設定されている場合、</a:t>
            </a:r>
            <a:r>
              <a:rPr lang="en-US" altLang="ja-JP" sz="1400" dirty="0" err="1"/>
              <a:t>ndbinfo</a:t>
            </a:r>
            <a:r>
              <a:rPr lang="ja-JP" altLang="en-US" sz="1400" dirty="0"/>
              <a:t>の以下のテーブルをチェックすることができます。</a:t>
            </a:r>
            <a:endParaRPr lang="en-US" sz="1400" dirty="0" smtClean="0"/>
          </a:p>
          <a:p>
            <a:pPr lvl="3"/>
            <a:r>
              <a:rPr lang="ja-JP" altLang="en-US" sz="1400" dirty="0"/>
              <a:t>表 </a:t>
            </a:r>
            <a:r>
              <a:rPr lang="en-US" sz="1400" dirty="0" smtClean="0"/>
              <a:t>: </a:t>
            </a:r>
            <a:r>
              <a:rPr lang="en-US" sz="1400" dirty="0" err="1" smtClean="0"/>
              <a:t>arbitrator_validity_detail</a:t>
            </a:r>
            <a:r>
              <a:rPr lang="en-US" sz="1400" dirty="0" smtClean="0"/>
              <a:t>, </a:t>
            </a:r>
            <a:r>
              <a:rPr lang="en-US" sz="1400" dirty="0" err="1" smtClean="0"/>
              <a:t>arbitrator_validity_summary</a:t>
            </a:r>
            <a:endParaRPr lang="en-US" sz="1400" dirty="0" smtClean="0"/>
          </a:p>
        </p:txBody>
      </p:sp>
    </p:spTree>
    <p:extLst>
      <p:ext uri="{BB962C8B-B14F-4D97-AF65-F5344CB8AC3E}">
        <p14:creationId xmlns:p14="http://schemas.microsoft.com/office/powerpoint/2010/main" val="1843582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smtClean="0"/>
              <a:t>クラスタ</a:t>
            </a:r>
            <a:r>
              <a:rPr lang="en-US" altLang="ja-JP" sz="2000" dirty="0" smtClean="0"/>
              <a:t>:</a:t>
            </a:r>
            <a:r>
              <a:rPr lang="ja-JP" altLang="en-US" sz="2000" dirty="0" smtClean="0"/>
              <a:t>障害シナリオ</a:t>
            </a:r>
            <a:endParaRPr kumimoji="1" lang="ja-JP" altLang="en-US" sz="2000" dirty="0"/>
          </a:p>
        </p:txBody>
      </p:sp>
      <p:sp>
        <p:nvSpPr>
          <p:cNvPr id="3" name="コンテンツ プレースホルダー 2"/>
          <p:cNvSpPr>
            <a:spLocks noGrp="1"/>
          </p:cNvSpPr>
          <p:nvPr>
            <p:ph sz="quarter" idx="10"/>
          </p:nvPr>
        </p:nvSpPr>
        <p:spPr>
          <a:xfrm>
            <a:off x="101600" y="836712"/>
            <a:ext cx="8966200" cy="5616476"/>
          </a:xfrm>
        </p:spPr>
        <p:txBody>
          <a:bodyPr>
            <a:noAutofit/>
          </a:bodyPr>
          <a:lstStyle/>
          <a:p>
            <a:r>
              <a:rPr lang="ja-JP" altLang="en-US" sz="1400" dirty="0"/>
              <a:t>管理ノードクラッシュのログの確認</a:t>
            </a:r>
            <a:endParaRPr lang="en-US" sz="1400" dirty="0" smtClean="0"/>
          </a:p>
          <a:p>
            <a:pPr lvl="1"/>
            <a:r>
              <a:rPr lang="en-US" altLang="ja-JP" sz="1400" dirty="0"/>
              <a:t>MGM</a:t>
            </a:r>
            <a:r>
              <a:rPr lang="ja-JP" altLang="en-US" sz="1400" dirty="0"/>
              <a:t>ノードで「ネットワーク障害または接続の問題」が発生した場合</a:t>
            </a:r>
            <a:endParaRPr lang="en-US" sz="1400" dirty="0" smtClean="0"/>
          </a:p>
          <a:p>
            <a:pPr lvl="2">
              <a:buFont typeface="Wingdings" panose="05000000000000000000" pitchFamily="2" charset="2"/>
              <a:buChar char="q"/>
            </a:pPr>
            <a:r>
              <a:rPr lang="en-US" dirty="0" smtClean="0"/>
              <a:t> </a:t>
            </a:r>
            <a:r>
              <a:rPr lang="ja-JP" altLang="en-US" dirty="0"/>
              <a:t>環境設定：</a:t>
            </a:r>
            <a:r>
              <a:rPr lang="en-US" altLang="ja-JP" dirty="0"/>
              <a:t>1 MGM</a:t>
            </a:r>
            <a:r>
              <a:rPr lang="ja-JP" altLang="en-US" dirty="0"/>
              <a:t>ノード</a:t>
            </a:r>
            <a:endParaRPr lang="en-US" dirty="0" smtClean="0"/>
          </a:p>
          <a:p>
            <a:pPr lvl="2">
              <a:buFont typeface="Wingdings" panose="05000000000000000000" pitchFamily="2" charset="2"/>
              <a:buChar char="Ø"/>
            </a:pPr>
            <a:r>
              <a:rPr lang="ja-JP" altLang="en-US" dirty="0">
                <a:solidFill>
                  <a:srgbClr val="92D050"/>
                </a:solidFill>
              </a:rPr>
              <a:t>全ての</a:t>
            </a:r>
            <a:r>
              <a:rPr lang="en-US" altLang="ja-JP" dirty="0" err="1">
                <a:solidFill>
                  <a:srgbClr val="92D050"/>
                </a:solidFill>
              </a:rPr>
              <a:t>ndb</a:t>
            </a:r>
            <a:r>
              <a:rPr lang="ja-JP" altLang="en-US" dirty="0">
                <a:solidFill>
                  <a:srgbClr val="92D050"/>
                </a:solidFill>
              </a:rPr>
              <a:t>ノードで</a:t>
            </a:r>
            <a:r>
              <a:rPr lang="en-US" altLang="ja-JP" dirty="0" err="1">
                <a:solidFill>
                  <a:srgbClr val="92D050"/>
                </a:solidFill>
              </a:rPr>
              <a:t>mgm</a:t>
            </a:r>
            <a:r>
              <a:rPr lang="ja-JP" altLang="en-US" dirty="0">
                <a:solidFill>
                  <a:srgbClr val="92D050"/>
                </a:solidFill>
              </a:rPr>
              <a:t>ノードが失われると、</a:t>
            </a:r>
            <a:r>
              <a:rPr lang="en-US" altLang="ja-JP" dirty="0" err="1">
                <a:solidFill>
                  <a:srgbClr val="92D050"/>
                </a:solidFill>
              </a:rPr>
              <a:t>ndb</a:t>
            </a:r>
            <a:r>
              <a:rPr lang="en-US" altLang="ja-JP" dirty="0">
                <a:solidFill>
                  <a:srgbClr val="92D050"/>
                </a:solidFill>
              </a:rPr>
              <a:t>_ &lt;</a:t>
            </a:r>
            <a:r>
              <a:rPr lang="en-US" altLang="ja-JP" dirty="0" err="1">
                <a:solidFill>
                  <a:srgbClr val="92D050"/>
                </a:solidFill>
              </a:rPr>
              <a:t>nodeid</a:t>
            </a:r>
            <a:r>
              <a:rPr lang="en-US" altLang="ja-JP" dirty="0">
                <a:solidFill>
                  <a:srgbClr val="92D050"/>
                </a:solidFill>
              </a:rPr>
              <a:t>&gt; _out.log</a:t>
            </a:r>
            <a:r>
              <a:rPr lang="ja-JP" altLang="en-US" dirty="0">
                <a:solidFill>
                  <a:srgbClr val="92D050"/>
                </a:solidFill>
              </a:rPr>
              <a:t>に次のログが記録されま</a:t>
            </a:r>
            <a:r>
              <a:rPr lang="ja-JP" altLang="en-US" dirty="0" smtClean="0">
                <a:solidFill>
                  <a:srgbClr val="92D050"/>
                </a:solidFill>
              </a:rPr>
              <a:t>す</a:t>
            </a:r>
            <a:r>
              <a:rPr lang="en-US" altLang="ja-JP" dirty="0" smtClean="0">
                <a:solidFill>
                  <a:srgbClr val="92D050"/>
                </a:solidFill>
              </a:rPr>
              <a:t>:</a:t>
            </a:r>
            <a:endParaRPr lang="en-US" dirty="0" smtClean="0">
              <a:solidFill>
                <a:srgbClr val="92D050"/>
              </a:solidFill>
            </a:endParaRPr>
          </a:p>
          <a:p>
            <a:pPr lvl="2">
              <a:buFont typeface="Wingdings" panose="05000000000000000000" pitchFamily="2" charset="2"/>
              <a:buChar char="Ø"/>
            </a:pPr>
            <a:endParaRPr lang="en-US" sz="1000" dirty="0" smtClean="0"/>
          </a:p>
          <a:p>
            <a:pPr lvl="2">
              <a:buFont typeface="Wingdings" panose="05000000000000000000" pitchFamily="2" charset="2"/>
              <a:buChar char="Ø"/>
            </a:pPr>
            <a:endParaRPr lang="en-US" sz="1000" dirty="0"/>
          </a:p>
          <a:p>
            <a:pPr lvl="2">
              <a:buFont typeface="Wingdings" panose="05000000000000000000" pitchFamily="2" charset="2"/>
              <a:buChar char="Ø"/>
            </a:pPr>
            <a:endParaRPr lang="en-US" sz="1000" dirty="0" smtClean="0"/>
          </a:p>
          <a:p>
            <a:pPr lvl="2">
              <a:buFont typeface="Wingdings" panose="05000000000000000000" pitchFamily="2" charset="2"/>
              <a:buChar char="Ø"/>
            </a:pPr>
            <a:endParaRPr lang="en-US" sz="1000" dirty="0"/>
          </a:p>
          <a:p>
            <a:pPr lvl="2">
              <a:buFont typeface="Wingdings" panose="05000000000000000000" pitchFamily="2" charset="2"/>
              <a:buChar char="Ø"/>
            </a:pPr>
            <a:endParaRPr lang="en-US" sz="1000" dirty="0" smtClean="0"/>
          </a:p>
          <a:p>
            <a:pPr lvl="2">
              <a:buFont typeface="Wingdings" panose="05000000000000000000" pitchFamily="2" charset="2"/>
              <a:buChar char="Ø"/>
            </a:pPr>
            <a:r>
              <a:rPr lang="ja-JP" altLang="en-US" dirty="0"/>
              <a:t>クラスタ内の他のノードへのネットワーク接続が失われた</a:t>
            </a:r>
            <a:r>
              <a:rPr lang="en-US" altLang="ja-JP" dirty="0" err="1"/>
              <a:t>mgm</a:t>
            </a:r>
            <a:r>
              <a:rPr lang="ja-JP" altLang="en-US" dirty="0"/>
              <a:t>ノードでは、次のログが記録されま</a:t>
            </a:r>
            <a:r>
              <a:rPr lang="ja-JP" altLang="en-US" dirty="0" smtClean="0"/>
              <a:t>す</a:t>
            </a:r>
            <a:r>
              <a:rPr lang="en-US" altLang="ja-JP" dirty="0" smtClean="0"/>
              <a:t>:</a:t>
            </a:r>
            <a:endParaRPr lang="en-US"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marL="358775" lvl="2" indent="0">
              <a:buNone/>
            </a:pPr>
            <a:endParaRPr lang="en-US" sz="500" dirty="0" smtClean="0"/>
          </a:p>
          <a:p>
            <a:pPr lvl="2">
              <a:buFont typeface="Wingdings" panose="05000000000000000000" pitchFamily="2" charset="2"/>
              <a:buChar char="q"/>
            </a:pPr>
            <a:r>
              <a:rPr lang="ja-JP" altLang="en-US" sz="1000" dirty="0" smtClean="0"/>
              <a:t> </a:t>
            </a:r>
            <a:r>
              <a:rPr lang="ja-JP" altLang="en-US" dirty="0" smtClean="0"/>
              <a:t>環</a:t>
            </a:r>
            <a:r>
              <a:rPr lang="ja-JP" altLang="en-US" dirty="0"/>
              <a:t>境設定</a:t>
            </a:r>
            <a:r>
              <a:rPr lang="en-US" dirty="0" smtClean="0"/>
              <a:t>: 2 MGM Nodes</a:t>
            </a:r>
          </a:p>
          <a:p>
            <a:pPr lvl="2">
              <a:buFont typeface="Wingdings" panose="05000000000000000000" pitchFamily="2" charset="2"/>
              <a:buChar char="Ø"/>
            </a:pPr>
            <a:r>
              <a:rPr lang="ja-JP" altLang="en-US" dirty="0">
                <a:solidFill>
                  <a:srgbClr val="92D050"/>
                </a:solidFill>
              </a:rPr>
              <a:t>全ての</a:t>
            </a:r>
            <a:r>
              <a:rPr lang="en-US" altLang="ja-JP" dirty="0" err="1">
                <a:solidFill>
                  <a:srgbClr val="92D050"/>
                </a:solidFill>
              </a:rPr>
              <a:t>ndb</a:t>
            </a:r>
            <a:r>
              <a:rPr lang="ja-JP" altLang="en-US" dirty="0">
                <a:solidFill>
                  <a:srgbClr val="92D050"/>
                </a:solidFill>
              </a:rPr>
              <a:t>ノードで</a:t>
            </a:r>
            <a:r>
              <a:rPr lang="en-US" altLang="ja-JP" dirty="0" err="1">
                <a:solidFill>
                  <a:srgbClr val="92D050"/>
                </a:solidFill>
              </a:rPr>
              <a:t>mgm</a:t>
            </a:r>
            <a:r>
              <a:rPr lang="ja-JP" altLang="en-US" dirty="0">
                <a:solidFill>
                  <a:srgbClr val="92D050"/>
                </a:solidFill>
              </a:rPr>
              <a:t>ノードが失われると、</a:t>
            </a:r>
            <a:r>
              <a:rPr lang="en-US" altLang="ja-JP" dirty="0" err="1">
                <a:solidFill>
                  <a:srgbClr val="92D050"/>
                </a:solidFill>
              </a:rPr>
              <a:t>ndb</a:t>
            </a:r>
            <a:r>
              <a:rPr lang="en-US" altLang="ja-JP" dirty="0">
                <a:solidFill>
                  <a:srgbClr val="92D050"/>
                </a:solidFill>
              </a:rPr>
              <a:t>_ &lt;</a:t>
            </a:r>
            <a:r>
              <a:rPr lang="en-US" altLang="ja-JP" dirty="0" err="1">
                <a:solidFill>
                  <a:srgbClr val="92D050"/>
                </a:solidFill>
              </a:rPr>
              <a:t>nodeid</a:t>
            </a:r>
            <a:r>
              <a:rPr lang="en-US" altLang="ja-JP" dirty="0">
                <a:solidFill>
                  <a:srgbClr val="92D050"/>
                </a:solidFill>
              </a:rPr>
              <a:t>&gt; _out.log</a:t>
            </a:r>
            <a:r>
              <a:rPr lang="ja-JP" altLang="en-US" dirty="0">
                <a:solidFill>
                  <a:srgbClr val="92D050"/>
                </a:solidFill>
              </a:rPr>
              <a:t>に次のログが記録されます</a:t>
            </a:r>
            <a:r>
              <a:rPr lang="en-US" altLang="ja-JP" dirty="0" smtClean="0"/>
              <a:t>:</a:t>
            </a:r>
            <a:endParaRPr lang="en-US" dirty="0"/>
          </a:p>
        </p:txBody>
      </p:sp>
      <p:sp>
        <p:nvSpPr>
          <p:cNvPr id="5" name="Rectangle 4"/>
          <p:cNvSpPr/>
          <p:nvPr/>
        </p:nvSpPr>
        <p:spPr bwMode="auto">
          <a:xfrm>
            <a:off x="457200" y="2011680"/>
            <a:ext cx="8280400" cy="85344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2017-05-25 15:44:30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Lost arbitrator node 1 - process failure [state=6]</a:t>
            </a:r>
          </a:p>
          <a:p>
            <a:r>
              <a:rPr lang="en-US" sz="1000" dirty="0">
                <a:latin typeface="Courier New" panose="02070309020205020404" pitchFamily="49" charset="0"/>
                <a:ea typeface="+mj-ea"/>
                <a:cs typeface="Courier New" panose="02070309020205020404" pitchFamily="49" charset="0"/>
              </a:rPr>
              <a:t>2017-05-25 16:36:04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President restarts arbitration thread [state=1</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ea typeface="+mj-ea"/>
                <a:cs typeface="Courier New" panose="02070309020205020404" pitchFamily="49" charset="0"/>
              </a:rPr>
              <a:t>&gt;&gt; (1)</a:t>
            </a:r>
            <a:endParaRPr lang="en-US" sz="1000" b="1"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2017-05-25 16:37:04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WARNING  -- Could not find an arbitrator, cluster is not </a:t>
            </a:r>
            <a:r>
              <a:rPr lang="en-US" sz="1000" dirty="0" smtClean="0">
                <a:latin typeface="Courier New" panose="02070309020205020404" pitchFamily="49" charset="0"/>
                <a:ea typeface="+mj-ea"/>
                <a:cs typeface="Courier New" panose="02070309020205020404" pitchFamily="49" charset="0"/>
              </a:rPr>
              <a:t>partition-safe  </a:t>
            </a:r>
            <a:r>
              <a:rPr lang="en-US" sz="1000" b="1" dirty="0" smtClean="0">
                <a:latin typeface="Courier New" panose="02070309020205020404" pitchFamily="49" charset="0"/>
                <a:cs typeface="Courier New" panose="02070309020205020404" pitchFamily="49" charset="0"/>
              </a:rPr>
              <a:t>&gt;&gt; </a:t>
            </a:r>
            <a:r>
              <a:rPr lang="en-US" sz="1000" b="1" dirty="0">
                <a:latin typeface="Courier New" panose="02070309020205020404" pitchFamily="49" charset="0"/>
                <a:cs typeface="Courier New" panose="02070309020205020404" pitchFamily="49" charset="0"/>
              </a:rPr>
              <a:t>(1</a:t>
            </a:r>
            <a:r>
              <a:rPr lang="en-US" sz="1000" b="1" dirty="0" smtClean="0">
                <a:latin typeface="Courier New" panose="02070309020205020404" pitchFamily="49" charset="0"/>
                <a:cs typeface="Courier New" panose="02070309020205020404" pitchFamily="49" charset="0"/>
              </a:rPr>
              <a:t>)</a:t>
            </a:r>
          </a:p>
          <a:p>
            <a:endParaRPr kumimoji="1" lang="en-US" sz="1000" b="1" dirty="0">
              <a:latin typeface="Courier New" panose="02070309020205020404" pitchFamily="49" charset="0"/>
              <a:ea typeface="+mj-ea"/>
              <a:cs typeface="Courier New" panose="02070309020205020404" pitchFamily="49" charset="0"/>
            </a:endParaRPr>
          </a:p>
          <a:p>
            <a:r>
              <a:rPr lang="ja-JP" altLang="en-US" sz="1000" b="1" dirty="0">
                <a:latin typeface="Courier New" panose="02070309020205020404" pitchFamily="49" charset="0"/>
                <a:ea typeface="+mj-ea"/>
                <a:cs typeface="Courier New" panose="02070309020205020404" pitchFamily="49" charset="0"/>
              </a:rPr>
              <a:t>（</a:t>
            </a:r>
            <a:r>
              <a:rPr lang="en-US" altLang="ja-JP" sz="1000" b="1" dirty="0">
                <a:latin typeface="Courier New" panose="02070309020205020404" pitchFamily="49" charset="0"/>
                <a:ea typeface="+mj-ea"/>
                <a:cs typeface="Courier New" panose="02070309020205020404" pitchFamily="49" charset="0"/>
              </a:rPr>
              <a:t>1</a:t>
            </a:r>
            <a:r>
              <a:rPr lang="ja-JP" altLang="en-US" sz="1000" b="1" dirty="0">
                <a:latin typeface="Courier New" panose="02070309020205020404" pitchFamily="49" charset="0"/>
                <a:ea typeface="+mj-ea"/>
                <a:cs typeface="Courier New" panose="02070309020205020404" pitchFamily="49" charset="0"/>
              </a:rPr>
              <a:t>）ログインした社長</a:t>
            </a:r>
            <a:r>
              <a:rPr lang="en-US" altLang="ja-JP" sz="1000" b="1" dirty="0" err="1">
                <a:latin typeface="Courier New" panose="02070309020205020404" pitchFamily="49" charset="0"/>
                <a:ea typeface="+mj-ea"/>
                <a:cs typeface="Courier New" panose="02070309020205020404" pitchFamily="49" charset="0"/>
              </a:rPr>
              <a:t>ndb</a:t>
            </a:r>
            <a:r>
              <a:rPr lang="ja-JP" altLang="en-US" sz="1000" b="1" dirty="0">
                <a:latin typeface="Courier New" panose="02070309020205020404" pitchFamily="49" charset="0"/>
                <a:ea typeface="+mj-ea"/>
                <a:cs typeface="Courier New" panose="02070309020205020404" pitchFamily="49" charset="0"/>
              </a:rPr>
              <a:t>ノードのみ。</a:t>
            </a:r>
            <a:endParaRPr kumimoji="1" lang="en-US" sz="1000" dirty="0">
              <a:latin typeface="Courier New" panose="02070309020205020404" pitchFamily="49" charset="0"/>
              <a:ea typeface="+mj-ea"/>
              <a:cs typeface="Courier New" panose="02070309020205020404" pitchFamily="49" charset="0"/>
            </a:endParaRPr>
          </a:p>
        </p:txBody>
      </p:sp>
      <p:sp>
        <p:nvSpPr>
          <p:cNvPr id="6" name="Rectangle 5"/>
          <p:cNvSpPr/>
          <p:nvPr/>
        </p:nvSpPr>
        <p:spPr bwMode="auto">
          <a:xfrm>
            <a:off x="457200" y="3393440"/>
            <a:ext cx="8280400" cy="98552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2017-05-25 16:05:53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 Node 11 Disconnected</a:t>
            </a:r>
          </a:p>
          <a:p>
            <a:r>
              <a:rPr lang="en-US" sz="1000" dirty="0">
                <a:latin typeface="Courier New" panose="02070309020205020404" pitchFamily="49" charset="0"/>
                <a:ea typeface="+mj-ea"/>
                <a:cs typeface="Courier New" panose="02070309020205020404" pitchFamily="49" charset="0"/>
              </a:rPr>
              <a:t>2017-05-25 16:05:53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 Node 12 Disconnected</a:t>
            </a:r>
          </a:p>
          <a:p>
            <a:r>
              <a:rPr lang="en-US" sz="1000" dirty="0">
                <a:latin typeface="Courier New" panose="02070309020205020404" pitchFamily="49" charset="0"/>
                <a:ea typeface="+mj-ea"/>
                <a:cs typeface="Courier New" panose="02070309020205020404" pitchFamily="49" charset="0"/>
              </a:rPr>
              <a:t>2017-05-25 16:05:53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 Node 13 Disconnected</a:t>
            </a:r>
          </a:p>
          <a:p>
            <a:r>
              <a:rPr lang="en-US" sz="1000" dirty="0">
                <a:latin typeface="Courier New" panose="02070309020205020404" pitchFamily="49" charset="0"/>
                <a:ea typeface="+mj-ea"/>
                <a:cs typeface="Courier New" panose="02070309020205020404" pitchFamily="49" charset="0"/>
              </a:rPr>
              <a:t>2017-05-25 16:05:53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 Node 14 </a:t>
            </a:r>
            <a:r>
              <a:rPr lang="en-US" sz="1000" dirty="0" smtClean="0">
                <a:latin typeface="Courier New" panose="02070309020205020404" pitchFamily="49" charset="0"/>
                <a:ea typeface="+mj-ea"/>
                <a:cs typeface="Courier New" panose="02070309020205020404" pitchFamily="49" charset="0"/>
              </a:rPr>
              <a:t>Disconnected</a:t>
            </a:r>
          </a:p>
          <a:p>
            <a:endParaRPr kumimoji="1" lang="en-US" sz="1000" dirty="0">
              <a:latin typeface="Courier New" panose="02070309020205020404" pitchFamily="49" charset="0"/>
              <a:ea typeface="+mj-ea"/>
              <a:cs typeface="Courier New" panose="02070309020205020404" pitchFamily="49" charset="0"/>
            </a:endParaRPr>
          </a:p>
          <a:p>
            <a:r>
              <a:rPr lang="en-US" altLang="ja-JP" sz="1000" b="1" dirty="0">
                <a:latin typeface="Courier New" panose="02070309020205020404" pitchFamily="49" charset="0"/>
                <a:ea typeface="+mj-ea"/>
                <a:cs typeface="Courier New" panose="02070309020205020404" pitchFamily="49" charset="0"/>
              </a:rPr>
              <a:t>MGM</a:t>
            </a:r>
            <a:r>
              <a:rPr lang="ja-JP" altLang="en-US" sz="1000" b="1" dirty="0">
                <a:latin typeface="Courier New" panose="02070309020205020404" pitchFamily="49" charset="0"/>
                <a:ea typeface="+mj-ea"/>
                <a:cs typeface="Courier New" panose="02070309020205020404" pitchFamily="49" charset="0"/>
              </a:rPr>
              <a:t>ノードはクラスタから切断されているため、他のノードと通信できなくなります。</a:t>
            </a:r>
            <a:endParaRPr kumimoji="1" lang="en-US" sz="1000" b="1" dirty="0">
              <a:latin typeface="Courier New" panose="02070309020205020404" pitchFamily="49" charset="0"/>
              <a:ea typeface="+mj-ea"/>
              <a:cs typeface="Courier New" panose="02070309020205020404" pitchFamily="49" charset="0"/>
            </a:endParaRPr>
          </a:p>
        </p:txBody>
      </p:sp>
      <p:sp>
        <p:nvSpPr>
          <p:cNvPr id="7" name="Rectangle 6"/>
          <p:cNvSpPr/>
          <p:nvPr/>
        </p:nvSpPr>
        <p:spPr bwMode="auto">
          <a:xfrm>
            <a:off x="457200" y="5161280"/>
            <a:ext cx="8280400" cy="85344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2017-05-25 15:44:30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Lost arbitrator node 1 - process failure [state=6]</a:t>
            </a:r>
          </a:p>
          <a:p>
            <a:r>
              <a:rPr lang="en-US" sz="1000" dirty="0">
                <a:latin typeface="Courier New" panose="02070309020205020404" pitchFamily="49" charset="0"/>
                <a:ea typeface="+mj-ea"/>
                <a:cs typeface="Courier New" panose="02070309020205020404" pitchFamily="49" charset="0"/>
              </a:rPr>
              <a:t>2017-05-25 16:36:04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President restarts arbitration thread [state=1</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&gt;&gt; </a:t>
            </a:r>
            <a:r>
              <a:rPr lang="en-US" sz="1000" b="1" dirty="0">
                <a:latin typeface="Courier New" panose="02070309020205020404" pitchFamily="49" charset="0"/>
                <a:cs typeface="Courier New" panose="02070309020205020404" pitchFamily="49" charset="0"/>
              </a:rPr>
              <a:t>(1)</a:t>
            </a:r>
            <a:endParaRPr lang="en-US" sz="1000" b="1"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2017-05-25 18:28:35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Started arbitrator node 2 [ticket=12500002453dc4d1</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ea typeface="+mj-ea"/>
                <a:cs typeface="Courier New" panose="02070309020205020404" pitchFamily="49" charset="0"/>
              </a:rPr>
              <a:t>&gt;&gt; (1)</a:t>
            </a:r>
          </a:p>
          <a:p>
            <a:endParaRPr kumimoji="1" lang="en-US" sz="1000" b="1" dirty="0">
              <a:latin typeface="Courier New" panose="02070309020205020404" pitchFamily="49" charset="0"/>
              <a:ea typeface="+mj-ea"/>
              <a:cs typeface="Courier New" panose="02070309020205020404" pitchFamily="49" charset="0"/>
            </a:endParaRPr>
          </a:p>
          <a:p>
            <a:r>
              <a:rPr lang="ja-JP" altLang="en-US" sz="1000" b="1" dirty="0">
                <a:latin typeface="Courier New" panose="02070309020205020404" pitchFamily="49" charset="0"/>
                <a:ea typeface="+mj-ea"/>
                <a:cs typeface="Courier New" panose="02070309020205020404" pitchFamily="49" charset="0"/>
              </a:rPr>
              <a:t>（</a:t>
            </a:r>
            <a:r>
              <a:rPr lang="en-US" altLang="ja-JP" sz="1000" b="1" dirty="0">
                <a:latin typeface="Courier New" panose="02070309020205020404" pitchFamily="49" charset="0"/>
                <a:ea typeface="+mj-ea"/>
                <a:cs typeface="Courier New" panose="02070309020205020404" pitchFamily="49" charset="0"/>
              </a:rPr>
              <a:t>1</a:t>
            </a:r>
            <a:r>
              <a:rPr lang="ja-JP" altLang="en-US" sz="1000" b="1" dirty="0">
                <a:latin typeface="Courier New" panose="02070309020205020404" pitchFamily="49" charset="0"/>
                <a:ea typeface="+mj-ea"/>
                <a:cs typeface="Courier New" panose="02070309020205020404" pitchFamily="49" charset="0"/>
              </a:rPr>
              <a:t>）ログインした社長</a:t>
            </a:r>
            <a:r>
              <a:rPr lang="en-US" altLang="ja-JP" sz="1000" b="1" dirty="0" err="1">
                <a:latin typeface="Courier New" panose="02070309020205020404" pitchFamily="49" charset="0"/>
                <a:ea typeface="+mj-ea"/>
                <a:cs typeface="Courier New" panose="02070309020205020404" pitchFamily="49" charset="0"/>
              </a:rPr>
              <a:t>ndb</a:t>
            </a:r>
            <a:r>
              <a:rPr lang="ja-JP" altLang="en-US" sz="1000" b="1" dirty="0">
                <a:latin typeface="Courier New" panose="02070309020205020404" pitchFamily="49" charset="0"/>
                <a:ea typeface="+mj-ea"/>
                <a:cs typeface="Courier New" panose="02070309020205020404" pitchFamily="49" charset="0"/>
              </a:rPr>
              <a:t>ノードのみ。</a:t>
            </a:r>
            <a:endParaRPr kumimoji="1" lang="en-US" sz="1000"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22356668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smtClean="0"/>
              <a:t>クラスタ</a:t>
            </a:r>
            <a:r>
              <a:rPr lang="en-US" altLang="ja-JP" sz="2000" dirty="0" smtClean="0"/>
              <a:t>:</a:t>
            </a:r>
            <a:r>
              <a:rPr lang="ja-JP" altLang="en-US" sz="2000" dirty="0" smtClean="0"/>
              <a:t>障害シナリオ</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lvl="2">
              <a:buFont typeface="Wingdings" panose="05000000000000000000" pitchFamily="2" charset="2"/>
              <a:buChar char="Ø"/>
            </a:pPr>
            <a:r>
              <a:rPr lang="ja-JP" altLang="en-US" dirty="0"/>
              <a:t>クラスタ内の他のノードとのネットワーク接続が失われた</a:t>
            </a:r>
            <a:r>
              <a:rPr lang="en-US" altLang="ja-JP" dirty="0" err="1"/>
              <a:t>mgm</a:t>
            </a:r>
            <a:r>
              <a:rPr lang="en-US" altLang="ja-JP" dirty="0"/>
              <a:t> node</a:t>
            </a:r>
            <a:r>
              <a:rPr lang="ja-JP" altLang="en-US" dirty="0"/>
              <a:t>（</a:t>
            </a:r>
            <a:r>
              <a:rPr lang="en-US" altLang="ja-JP" dirty="0"/>
              <a:t>2</a:t>
            </a:r>
            <a:r>
              <a:rPr lang="ja-JP" altLang="en-US" dirty="0"/>
              <a:t>）では、次のログが記録されます </a:t>
            </a:r>
            <a:r>
              <a:rPr lang="en-US" dirty="0" smtClean="0"/>
              <a:t>:</a:t>
            </a:r>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lvl="2">
              <a:buFont typeface="Wingdings" panose="05000000000000000000" pitchFamily="2" charset="2"/>
              <a:buChar char="Ø"/>
            </a:pPr>
            <a:r>
              <a:rPr lang="ja-JP" altLang="en-US" dirty="0" smtClean="0"/>
              <a:t>ク</a:t>
            </a:r>
            <a:r>
              <a:rPr lang="ja-JP" altLang="en-US" dirty="0"/>
              <a:t>ラスタ内の他のノードへのネットワーク接続が失われた</a:t>
            </a:r>
            <a:r>
              <a:rPr lang="en-US" altLang="ja-JP" dirty="0" err="1"/>
              <a:t>mgm</a:t>
            </a:r>
            <a:r>
              <a:rPr lang="en-US" altLang="ja-JP" dirty="0"/>
              <a:t> node</a:t>
            </a:r>
            <a:r>
              <a:rPr lang="ja-JP" altLang="en-US" dirty="0"/>
              <a:t>（</a:t>
            </a:r>
            <a:r>
              <a:rPr lang="en-US" altLang="ja-JP" dirty="0"/>
              <a:t>1</a:t>
            </a:r>
            <a:r>
              <a:rPr lang="ja-JP" altLang="en-US" dirty="0"/>
              <a:t>）では、次のログが記録されます </a:t>
            </a:r>
            <a:r>
              <a:rPr lang="en-US" dirty="0" smtClean="0"/>
              <a:t>:</a:t>
            </a:r>
            <a:endParaRPr lang="en-US" dirty="0"/>
          </a:p>
          <a:p>
            <a:pPr lvl="2"/>
            <a:endParaRPr lang="en-US" sz="1000" dirty="0"/>
          </a:p>
        </p:txBody>
      </p:sp>
      <p:sp>
        <p:nvSpPr>
          <p:cNvPr id="5" name="Rectangle 4"/>
          <p:cNvSpPr/>
          <p:nvPr/>
        </p:nvSpPr>
        <p:spPr bwMode="auto">
          <a:xfrm>
            <a:off x="457200" y="1361440"/>
            <a:ext cx="8280400" cy="387096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Communication to Node 1 closed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Lost arbitrator node 1 - process failure [state=6]</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President restarts arbitration thread [state=1]</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Communication to Node 1 closed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Lost arbitrator node 1 - process failure [state=6]</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Communication to Node 1 closed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Lost arbitrator node 1 - process failure [state=6]</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14: Node 1 Disconnected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Communication to Node 1 closed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Lost arbitrator node 1 - process failure [state=6]</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11: Node 1 Disconnected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12: Node 1 Disconnected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13: Node 1 Disconnected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2: Node 1 Disconnected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Prepare arbitrator node 2 [ticket=12500002453dc4d1]</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Prepare arbitrator node 2 [ticket=12500002453dc4d1]</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Prepare arbitrator node 2 [ticket=12500002453dc4d1]</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Communication to Node 1 opened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Communication to Node 1 opened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Communication to Node 1 opened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Started arbitrator node 2 [ticket=12500002453dc4d1]</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Communication to Node 1 </a:t>
            </a:r>
            <a:r>
              <a:rPr lang="en-US" sz="1000" dirty="0" smtClean="0">
                <a:latin typeface="Courier New" panose="02070309020205020404" pitchFamily="49" charset="0"/>
                <a:ea typeface="+mj-ea"/>
                <a:cs typeface="Courier New" panose="02070309020205020404" pitchFamily="49" charset="0"/>
              </a:rPr>
              <a:t>opened</a:t>
            </a:r>
          </a:p>
          <a:p>
            <a:endParaRPr kumimoji="1" lang="en-US" sz="1000" dirty="0">
              <a:latin typeface="Courier New" panose="02070309020205020404" pitchFamily="49" charset="0"/>
              <a:ea typeface="+mj-ea"/>
              <a:cs typeface="Courier New" panose="02070309020205020404" pitchFamily="49" charset="0"/>
            </a:endParaRPr>
          </a:p>
          <a:p>
            <a:r>
              <a:rPr lang="en-US" altLang="ja-JP" sz="1000" b="1" dirty="0">
                <a:latin typeface="Courier New" panose="02070309020205020404" pitchFamily="49" charset="0"/>
                <a:ea typeface="+mj-ea"/>
                <a:cs typeface="Courier New" panose="02070309020205020404" pitchFamily="49" charset="0"/>
              </a:rPr>
              <a:t>MGM</a:t>
            </a:r>
            <a:r>
              <a:rPr lang="ja-JP" altLang="en-US" sz="1000" b="1" dirty="0">
                <a:latin typeface="Courier New" panose="02070309020205020404" pitchFamily="49" charset="0"/>
                <a:ea typeface="+mj-ea"/>
                <a:cs typeface="Courier New" panose="02070309020205020404" pitchFamily="49" charset="0"/>
              </a:rPr>
              <a:t>ノード</a:t>
            </a:r>
            <a:r>
              <a:rPr lang="en-US" altLang="ja-JP" sz="1000" b="1" dirty="0">
                <a:latin typeface="Courier New" panose="02070309020205020404" pitchFamily="49" charset="0"/>
                <a:ea typeface="+mj-ea"/>
                <a:cs typeface="Courier New" panose="02070309020205020404" pitchFamily="49" charset="0"/>
              </a:rPr>
              <a:t>1</a:t>
            </a:r>
            <a:r>
              <a:rPr lang="ja-JP" altLang="en-US" sz="1000" b="1" dirty="0">
                <a:latin typeface="Courier New" panose="02070309020205020404" pitchFamily="49" charset="0"/>
                <a:ea typeface="+mj-ea"/>
                <a:cs typeface="Courier New" panose="02070309020205020404" pitchFamily="49" charset="0"/>
              </a:rPr>
              <a:t>は、調停ノードであるクラスタから切断されてい</a:t>
            </a:r>
            <a:r>
              <a:rPr lang="ja-JP" altLang="en-US" sz="1000" b="1" dirty="0" smtClean="0">
                <a:latin typeface="Courier New" panose="02070309020205020404" pitchFamily="49" charset="0"/>
                <a:ea typeface="+mj-ea"/>
                <a:cs typeface="Courier New" panose="02070309020205020404" pitchFamily="49" charset="0"/>
              </a:rPr>
              <a:t>る</a:t>
            </a:r>
            <a:r>
              <a:rPr lang="ja-JP" altLang="en-US" sz="1000" b="1" dirty="0">
                <a:solidFill>
                  <a:srgbClr val="7030A0"/>
                </a:solidFill>
                <a:latin typeface="Courier New" panose="02070309020205020404" pitchFamily="49" charset="0"/>
                <a:cs typeface="Courier New" panose="02070309020205020404" pitchFamily="49" charset="0"/>
              </a:rPr>
              <a:t>ため</a:t>
            </a:r>
            <a:r>
              <a:rPr lang="ja-JP" altLang="en-US" sz="1000" b="1" dirty="0" smtClean="0">
                <a:latin typeface="Courier New" panose="02070309020205020404" pitchFamily="49" charset="0"/>
                <a:ea typeface="+mj-ea"/>
                <a:cs typeface="Courier New" panose="02070309020205020404" pitchFamily="49" charset="0"/>
              </a:rPr>
              <a:t>、</a:t>
            </a:r>
            <a:r>
              <a:rPr lang="en-US" altLang="ja-JP" sz="1000" b="1" dirty="0">
                <a:latin typeface="Courier New" panose="02070309020205020404" pitchFamily="49" charset="0"/>
                <a:ea typeface="+mj-ea"/>
                <a:cs typeface="Courier New" panose="02070309020205020404" pitchFamily="49" charset="0"/>
              </a:rPr>
              <a:t>MGM</a:t>
            </a:r>
            <a:r>
              <a:rPr lang="ja-JP" altLang="en-US" sz="1000" b="1" dirty="0">
                <a:latin typeface="Courier New" panose="02070309020205020404" pitchFamily="49" charset="0"/>
                <a:ea typeface="+mj-ea"/>
                <a:cs typeface="Courier New" panose="02070309020205020404" pitchFamily="49" charset="0"/>
              </a:rPr>
              <a:t>ノード</a:t>
            </a:r>
            <a:r>
              <a:rPr lang="en-US" altLang="ja-JP" sz="1000" b="1" dirty="0">
                <a:latin typeface="Courier New" panose="02070309020205020404" pitchFamily="49" charset="0"/>
                <a:ea typeface="+mj-ea"/>
                <a:cs typeface="Courier New" panose="02070309020205020404" pitchFamily="49" charset="0"/>
              </a:rPr>
              <a:t>2</a:t>
            </a:r>
            <a:r>
              <a:rPr lang="ja-JP" altLang="en-US" sz="1000" b="1" dirty="0">
                <a:latin typeface="Courier New" panose="02070309020205020404" pitchFamily="49" charset="0"/>
                <a:ea typeface="+mj-ea"/>
                <a:cs typeface="Courier New" panose="02070309020205020404" pitchFamily="49" charset="0"/>
              </a:rPr>
              <a:t>は新しい調停ノードとして選</a:t>
            </a:r>
            <a:r>
              <a:rPr lang="ja-JP" altLang="en-US" sz="1000" b="1" dirty="0" smtClean="0">
                <a:latin typeface="Courier New" panose="02070309020205020404" pitchFamily="49" charset="0"/>
                <a:ea typeface="+mj-ea"/>
                <a:cs typeface="Courier New" panose="02070309020205020404" pitchFamily="49" charset="0"/>
              </a:rPr>
              <a:t>出</a:t>
            </a:r>
            <a:r>
              <a:rPr lang="ja-JP" altLang="en-US" sz="1000" b="1" dirty="0">
                <a:solidFill>
                  <a:srgbClr val="7030A0"/>
                </a:solidFill>
                <a:latin typeface="Courier New" panose="02070309020205020404" pitchFamily="49" charset="0"/>
                <a:cs typeface="Courier New" panose="02070309020205020404" pitchFamily="49" charset="0"/>
              </a:rPr>
              <a:t>されま</a:t>
            </a:r>
            <a:r>
              <a:rPr lang="ja-JP" altLang="en-US" sz="1000" b="1" dirty="0" smtClean="0">
                <a:solidFill>
                  <a:srgbClr val="7030A0"/>
                </a:solidFill>
                <a:latin typeface="Courier New" panose="02070309020205020404" pitchFamily="49" charset="0"/>
                <a:cs typeface="Courier New" panose="02070309020205020404" pitchFamily="49" charset="0"/>
              </a:rPr>
              <a:t>す</a:t>
            </a:r>
            <a:r>
              <a:rPr lang="ja-JP" altLang="en-US" sz="1000" b="1" dirty="0" smtClean="0">
                <a:latin typeface="Courier New" panose="02070309020205020404" pitchFamily="49" charset="0"/>
                <a:ea typeface="+mj-ea"/>
                <a:cs typeface="Courier New" panose="02070309020205020404" pitchFamily="49" charset="0"/>
              </a:rPr>
              <a:t>。</a:t>
            </a:r>
            <a:endParaRPr kumimoji="1" lang="en-US" sz="1000" b="1" dirty="0">
              <a:latin typeface="Courier New" panose="02070309020205020404" pitchFamily="49" charset="0"/>
              <a:ea typeface="+mj-ea"/>
              <a:cs typeface="Courier New" panose="02070309020205020404" pitchFamily="49" charset="0"/>
            </a:endParaRPr>
          </a:p>
        </p:txBody>
      </p:sp>
      <p:sp>
        <p:nvSpPr>
          <p:cNvPr id="6" name="Rectangle 5"/>
          <p:cNvSpPr/>
          <p:nvPr/>
        </p:nvSpPr>
        <p:spPr bwMode="auto">
          <a:xfrm>
            <a:off x="457200" y="5882640"/>
            <a:ext cx="8280400" cy="42672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000" b="1" dirty="0">
                <a:latin typeface="Courier New" panose="02070309020205020404" pitchFamily="49" charset="0"/>
                <a:cs typeface="Courier New" panose="02070309020205020404" pitchFamily="49" charset="0"/>
              </a:rPr>
              <a:t>ロギングを担当するプロセスが強制終了されたため、何も記録されません。</a:t>
            </a: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9898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smtClean="0"/>
              <a:t>クラスタ</a:t>
            </a:r>
            <a:r>
              <a:rPr lang="en-US" altLang="ja-JP" sz="2000" dirty="0" smtClean="0"/>
              <a:t>:</a:t>
            </a:r>
            <a:r>
              <a:rPr lang="ja-JP" altLang="en-US" sz="2000" dirty="0" smtClean="0"/>
              <a:t>障害シナリオ</a:t>
            </a:r>
            <a:endParaRPr kumimoji="1" lang="ja-JP" altLang="en-US" sz="2000" dirty="0"/>
          </a:p>
        </p:txBody>
      </p:sp>
      <p:sp>
        <p:nvSpPr>
          <p:cNvPr id="3" name="コンテンツ プレースホルダー 2"/>
          <p:cNvSpPr>
            <a:spLocks noGrp="1"/>
          </p:cNvSpPr>
          <p:nvPr>
            <p:ph sz="quarter" idx="10"/>
          </p:nvPr>
        </p:nvSpPr>
        <p:spPr>
          <a:xfrm>
            <a:off x="76200" y="836712"/>
            <a:ext cx="8888288" cy="5616476"/>
          </a:xfrm>
        </p:spPr>
        <p:txBody>
          <a:bodyPr>
            <a:noAutofit/>
          </a:bodyPr>
          <a:lstStyle/>
          <a:p>
            <a:pPr lvl="1"/>
            <a:r>
              <a:rPr lang="en-US" altLang="ja-JP" sz="1400" dirty="0" err="1"/>
              <a:t>ndb_mgmd</a:t>
            </a:r>
            <a:r>
              <a:rPr lang="ja-JP" altLang="en-US" sz="1400" dirty="0"/>
              <a:t>プロセスがクラッシュし</a:t>
            </a:r>
            <a:r>
              <a:rPr lang="ja-JP" altLang="en-US" sz="1400" dirty="0" smtClean="0"/>
              <a:t>た</a:t>
            </a:r>
            <a:r>
              <a:rPr lang="ja-JP" altLang="en-US" sz="1400" dirty="0">
                <a:solidFill>
                  <a:srgbClr val="92D050"/>
                </a:solidFill>
              </a:rPr>
              <a:t>場合</a:t>
            </a:r>
            <a:r>
              <a:rPr lang="en-US" sz="1400" dirty="0">
                <a:solidFill>
                  <a:srgbClr val="92D050"/>
                </a:solidFill>
              </a:rPr>
              <a:t> </a:t>
            </a:r>
            <a:r>
              <a:rPr lang="ja-JP" altLang="en-US" sz="1400" dirty="0" smtClean="0"/>
              <a:t>（</a:t>
            </a:r>
            <a:r>
              <a:rPr lang="ja-JP" altLang="en-US" sz="1400" dirty="0" smtClean="0">
                <a:solidFill>
                  <a:srgbClr val="92D050"/>
                </a:solidFill>
                <a:latin typeface="+mj-ea"/>
              </a:rPr>
              <a:t>プロセスを</a:t>
            </a:r>
            <a:r>
              <a:rPr lang="en-US" altLang="ja-JP" sz="1400" dirty="0" smtClean="0">
                <a:solidFill>
                  <a:srgbClr val="92D050"/>
                </a:solidFill>
                <a:latin typeface="+mj-ea"/>
              </a:rPr>
              <a:t>kill</a:t>
            </a:r>
            <a:r>
              <a:rPr lang="ja-JP" altLang="en-US" sz="1400" dirty="0" smtClean="0">
                <a:solidFill>
                  <a:srgbClr val="92D050"/>
                </a:solidFill>
                <a:latin typeface="+mj-ea"/>
              </a:rPr>
              <a:t>コマンドで終了させる。 </a:t>
            </a:r>
            <a:r>
              <a:rPr lang="ja-JP" altLang="en-US" sz="1400" dirty="0" smtClean="0"/>
              <a:t>）</a:t>
            </a:r>
            <a:endParaRPr lang="en-US" sz="1400" dirty="0" smtClean="0"/>
          </a:p>
          <a:p>
            <a:pPr lvl="2">
              <a:buFont typeface="Wingdings" panose="05000000000000000000" pitchFamily="2" charset="2"/>
              <a:buChar char="q"/>
            </a:pPr>
            <a:r>
              <a:rPr lang="en-US" dirty="0" smtClean="0"/>
              <a:t> </a:t>
            </a:r>
            <a:r>
              <a:rPr lang="ja-JP" altLang="en-US" dirty="0"/>
              <a:t>環境設定：</a:t>
            </a:r>
            <a:r>
              <a:rPr lang="en-US" altLang="ja-JP" dirty="0"/>
              <a:t>1 MGM</a:t>
            </a:r>
            <a:r>
              <a:rPr lang="ja-JP" altLang="en-US" dirty="0"/>
              <a:t>ノー</a:t>
            </a:r>
            <a:r>
              <a:rPr lang="ja-JP" altLang="en-US" dirty="0" smtClean="0"/>
              <a:t>ド</a:t>
            </a:r>
            <a:endParaRPr lang="en-US" sz="1000" dirty="0"/>
          </a:p>
          <a:p>
            <a:pPr marL="285750" lvl="2" indent="0">
              <a:buFont typeface="Wingdings" panose="05000000000000000000" pitchFamily="2" charset="2"/>
              <a:buChar char="Ø"/>
            </a:pPr>
            <a:r>
              <a:rPr lang="ja-JP" altLang="en-US" dirty="0">
                <a:solidFill>
                  <a:srgbClr val="92D050"/>
                </a:solidFill>
              </a:rPr>
              <a:t>全ての</a:t>
            </a:r>
            <a:r>
              <a:rPr lang="en-US" altLang="ja-JP" dirty="0" err="1">
                <a:solidFill>
                  <a:srgbClr val="92D050"/>
                </a:solidFill>
              </a:rPr>
              <a:t>ndb</a:t>
            </a:r>
            <a:r>
              <a:rPr lang="ja-JP" altLang="en-US" dirty="0">
                <a:solidFill>
                  <a:srgbClr val="92D050"/>
                </a:solidFill>
              </a:rPr>
              <a:t>ノードで</a:t>
            </a:r>
            <a:r>
              <a:rPr lang="en-US" altLang="ja-JP" dirty="0" err="1">
                <a:solidFill>
                  <a:srgbClr val="92D050"/>
                </a:solidFill>
              </a:rPr>
              <a:t>mgm</a:t>
            </a:r>
            <a:r>
              <a:rPr lang="ja-JP" altLang="en-US" dirty="0">
                <a:solidFill>
                  <a:srgbClr val="92D050"/>
                </a:solidFill>
              </a:rPr>
              <a:t>ノードが失われると、</a:t>
            </a:r>
            <a:r>
              <a:rPr lang="en-US" altLang="ja-JP" dirty="0" err="1">
                <a:solidFill>
                  <a:srgbClr val="92D050"/>
                </a:solidFill>
              </a:rPr>
              <a:t>ndb</a:t>
            </a:r>
            <a:r>
              <a:rPr lang="en-US" altLang="ja-JP" dirty="0">
                <a:solidFill>
                  <a:srgbClr val="92D050"/>
                </a:solidFill>
              </a:rPr>
              <a:t>_ &lt;</a:t>
            </a:r>
            <a:r>
              <a:rPr lang="en-US" altLang="ja-JP" dirty="0" err="1">
                <a:solidFill>
                  <a:srgbClr val="92D050"/>
                </a:solidFill>
              </a:rPr>
              <a:t>nodeid</a:t>
            </a:r>
            <a:r>
              <a:rPr lang="en-US" altLang="ja-JP" dirty="0">
                <a:solidFill>
                  <a:srgbClr val="92D050"/>
                </a:solidFill>
              </a:rPr>
              <a:t>&gt; _out.log</a:t>
            </a:r>
            <a:r>
              <a:rPr lang="ja-JP" altLang="en-US" dirty="0">
                <a:solidFill>
                  <a:srgbClr val="92D050"/>
                </a:solidFill>
              </a:rPr>
              <a:t>に次のログが記録され</a:t>
            </a:r>
            <a:r>
              <a:rPr lang="ja-JP" altLang="en-US" dirty="0" smtClean="0">
                <a:solidFill>
                  <a:srgbClr val="92D050"/>
                </a:solidFill>
              </a:rPr>
              <a:t>ます</a:t>
            </a:r>
            <a:r>
              <a:rPr lang="en-US" altLang="ja-JP" dirty="0">
                <a:solidFill>
                  <a:srgbClr val="92D050"/>
                </a:solidFill>
              </a:rPr>
              <a:t>:</a:t>
            </a:r>
            <a:endParaRPr lang="en-US" dirty="0" smtClean="0">
              <a:solidFill>
                <a:srgbClr val="92D050"/>
              </a:solidFill>
            </a:endParaRPr>
          </a:p>
          <a:p>
            <a:pPr lvl="2"/>
            <a:endParaRPr lang="en-US" sz="1000" dirty="0"/>
          </a:p>
          <a:p>
            <a:pPr lvl="2"/>
            <a:endParaRPr lang="en-US" sz="1000" dirty="0" smtClean="0"/>
          </a:p>
          <a:p>
            <a:pPr lvl="2"/>
            <a:endParaRPr lang="en-US" sz="1000" dirty="0"/>
          </a:p>
          <a:p>
            <a:pPr lvl="2"/>
            <a:endParaRPr lang="en-US" sz="1000" dirty="0" smtClean="0"/>
          </a:p>
          <a:p>
            <a:pPr lvl="2"/>
            <a:endParaRPr lang="en-US" sz="500" dirty="0" smtClean="0"/>
          </a:p>
          <a:p>
            <a:pPr marL="285750" lvl="2" indent="0">
              <a:buFont typeface="Wingdings" panose="05000000000000000000" pitchFamily="2" charset="2"/>
              <a:buChar char="Ø"/>
            </a:pPr>
            <a:r>
              <a:rPr lang="ja-JP" altLang="en-US" dirty="0" smtClean="0"/>
              <a:t>ク</a:t>
            </a:r>
            <a:r>
              <a:rPr lang="ja-JP" altLang="en-US" dirty="0"/>
              <a:t>ラスタ内の他のノードへのネットワーク接続が失われた</a:t>
            </a:r>
            <a:r>
              <a:rPr lang="en-US" altLang="ja-JP" dirty="0" err="1"/>
              <a:t>mgm</a:t>
            </a:r>
            <a:r>
              <a:rPr lang="ja-JP" altLang="en-US" dirty="0"/>
              <a:t>ノードでは、次のログが記録されま</a:t>
            </a:r>
            <a:r>
              <a:rPr lang="ja-JP" altLang="en-US" dirty="0" smtClean="0"/>
              <a:t>す</a:t>
            </a:r>
            <a:endParaRPr lang="en-US" dirty="0" smtClean="0"/>
          </a:p>
          <a:p>
            <a:pPr lvl="2"/>
            <a:endParaRPr lang="en-US" sz="1000" dirty="0"/>
          </a:p>
          <a:p>
            <a:pPr lvl="2"/>
            <a:endParaRPr lang="en-US" sz="1000" dirty="0" smtClean="0"/>
          </a:p>
          <a:p>
            <a:pPr marL="358775" lvl="2" indent="0">
              <a:buNone/>
            </a:pPr>
            <a:endParaRPr lang="en-US" sz="1000" dirty="0" smtClean="0"/>
          </a:p>
          <a:p>
            <a:pPr lvl="2">
              <a:buFont typeface="Wingdings" panose="05000000000000000000" pitchFamily="2" charset="2"/>
              <a:buChar char="q"/>
            </a:pPr>
            <a:r>
              <a:rPr lang="en-US" sz="1000" dirty="0" smtClean="0"/>
              <a:t> </a:t>
            </a:r>
            <a:r>
              <a:rPr lang="ja-JP" altLang="en-US" dirty="0"/>
              <a:t>環境設定：</a:t>
            </a:r>
            <a:r>
              <a:rPr lang="en-US" altLang="ja-JP" dirty="0"/>
              <a:t>2</a:t>
            </a:r>
            <a:r>
              <a:rPr lang="ja-JP" altLang="en-US" dirty="0"/>
              <a:t>つの</a:t>
            </a:r>
            <a:r>
              <a:rPr lang="en-US" altLang="ja-JP" dirty="0"/>
              <a:t>MGM</a:t>
            </a:r>
            <a:r>
              <a:rPr lang="ja-JP" altLang="en-US" dirty="0"/>
              <a:t>ノー</a:t>
            </a:r>
            <a:r>
              <a:rPr lang="ja-JP" altLang="en-US" dirty="0" smtClean="0"/>
              <a:t>ド</a:t>
            </a:r>
            <a:endParaRPr lang="en-US" dirty="0" smtClean="0"/>
          </a:p>
          <a:p>
            <a:pPr marL="285750" lvl="2" indent="0">
              <a:buFont typeface="Wingdings" panose="05000000000000000000" pitchFamily="2" charset="2"/>
              <a:buChar char="Ø"/>
            </a:pPr>
            <a:r>
              <a:rPr lang="ja-JP" altLang="en-US" dirty="0">
                <a:solidFill>
                  <a:srgbClr val="92D050"/>
                </a:solidFill>
              </a:rPr>
              <a:t>全ての</a:t>
            </a:r>
            <a:r>
              <a:rPr lang="en-US" altLang="ja-JP" dirty="0" err="1">
                <a:solidFill>
                  <a:srgbClr val="92D050"/>
                </a:solidFill>
              </a:rPr>
              <a:t>ndb</a:t>
            </a:r>
            <a:r>
              <a:rPr lang="ja-JP" altLang="en-US" dirty="0">
                <a:solidFill>
                  <a:srgbClr val="92D050"/>
                </a:solidFill>
              </a:rPr>
              <a:t>ノードで</a:t>
            </a:r>
            <a:r>
              <a:rPr lang="en-US" altLang="ja-JP" dirty="0" err="1">
                <a:solidFill>
                  <a:srgbClr val="92D050"/>
                </a:solidFill>
              </a:rPr>
              <a:t>mgm</a:t>
            </a:r>
            <a:r>
              <a:rPr lang="ja-JP" altLang="en-US" dirty="0">
                <a:solidFill>
                  <a:srgbClr val="92D050"/>
                </a:solidFill>
              </a:rPr>
              <a:t>ノードが失われると、</a:t>
            </a:r>
            <a:r>
              <a:rPr lang="en-US" altLang="ja-JP" dirty="0" err="1">
                <a:solidFill>
                  <a:srgbClr val="92D050"/>
                </a:solidFill>
              </a:rPr>
              <a:t>ndb</a:t>
            </a:r>
            <a:r>
              <a:rPr lang="en-US" altLang="ja-JP" dirty="0">
                <a:solidFill>
                  <a:srgbClr val="92D050"/>
                </a:solidFill>
              </a:rPr>
              <a:t>_ &lt;</a:t>
            </a:r>
            <a:r>
              <a:rPr lang="en-US" altLang="ja-JP" dirty="0" err="1">
                <a:solidFill>
                  <a:srgbClr val="92D050"/>
                </a:solidFill>
              </a:rPr>
              <a:t>nodeid</a:t>
            </a:r>
            <a:r>
              <a:rPr lang="en-US" altLang="ja-JP" dirty="0">
                <a:solidFill>
                  <a:srgbClr val="92D050"/>
                </a:solidFill>
              </a:rPr>
              <a:t>&gt; _out.log</a:t>
            </a:r>
            <a:r>
              <a:rPr lang="ja-JP" altLang="en-US" dirty="0">
                <a:solidFill>
                  <a:srgbClr val="92D050"/>
                </a:solidFill>
              </a:rPr>
              <a:t>に次のログが記録されます</a:t>
            </a:r>
            <a:r>
              <a:rPr lang="en-US" altLang="ja-JP" dirty="0">
                <a:solidFill>
                  <a:srgbClr val="92D050"/>
                </a:solidFill>
              </a:rPr>
              <a:t>:</a:t>
            </a:r>
            <a:endParaRPr lang="en-US" altLang="en-US" dirty="0">
              <a:solidFill>
                <a:srgbClr val="92D050"/>
              </a:solidFill>
            </a:endParaRPr>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marL="285750" lvl="2" indent="0">
              <a:buFont typeface="Wingdings" panose="05000000000000000000" pitchFamily="2" charset="2"/>
              <a:buChar char="Ø"/>
            </a:pPr>
            <a:r>
              <a:rPr lang="ja-JP" altLang="en-US" dirty="0"/>
              <a:t>クラスタ内の他のノードへのネットワーク接続が失われた</a:t>
            </a:r>
            <a:r>
              <a:rPr lang="en-US" altLang="ja-JP" dirty="0" err="1"/>
              <a:t>mgm</a:t>
            </a:r>
            <a:r>
              <a:rPr lang="ja-JP" altLang="en-US" dirty="0"/>
              <a:t>ノードでは、次のログが記録されま</a:t>
            </a:r>
            <a:r>
              <a:rPr lang="ja-JP" altLang="en-US" dirty="0" smtClean="0"/>
              <a:t>す</a:t>
            </a:r>
            <a:r>
              <a:rPr lang="en-US" altLang="ja-JP" dirty="0" smtClean="0"/>
              <a:t>:</a:t>
            </a:r>
            <a:endParaRPr lang="en-US" dirty="0"/>
          </a:p>
          <a:p>
            <a:pPr lvl="2"/>
            <a:endParaRPr lang="en-US" sz="1000" dirty="0" smtClean="0"/>
          </a:p>
          <a:p>
            <a:pPr lvl="2"/>
            <a:endParaRPr lang="en-US" sz="1000" dirty="0" smtClean="0"/>
          </a:p>
          <a:p>
            <a:pPr lvl="2"/>
            <a:endParaRPr lang="en-US" sz="1000" dirty="0" smtClean="0"/>
          </a:p>
          <a:p>
            <a:pPr lvl="2"/>
            <a:endParaRPr lang="en-US" sz="1000" dirty="0"/>
          </a:p>
          <a:p>
            <a:pPr lvl="2"/>
            <a:endParaRPr lang="en-US" sz="1000" dirty="0" smtClean="0"/>
          </a:p>
          <a:p>
            <a:pPr lvl="2"/>
            <a:endParaRPr lang="en-US" sz="1000" dirty="0"/>
          </a:p>
        </p:txBody>
      </p:sp>
      <p:sp>
        <p:nvSpPr>
          <p:cNvPr id="4" name="Rectangle 3"/>
          <p:cNvSpPr/>
          <p:nvPr/>
        </p:nvSpPr>
        <p:spPr bwMode="auto">
          <a:xfrm>
            <a:off x="457200" y="1724659"/>
            <a:ext cx="8280400" cy="85344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2017-05-25 15:44:30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Lost arbitrator node 1 - process failure [state=6]</a:t>
            </a:r>
          </a:p>
          <a:p>
            <a:r>
              <a:rPr lang="en-US" sz="1000" dirty="0">
                <a:latin typeface="Courier New" panose="02070309020205020404" pitchFamily="49" charset="0"/>
                <a:ea typeface="+mj-ea"/>
                <a:cs typeface="Courier New" panose="02070309020205020404" pitchFamily="49" charset="0"/>
              </a:rPr>
              <a:t>2017-05-25 16:36:04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President restarts arbitration thread [state=1</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&gt;&gt; </a:t>
            </a:r>
            <a:r>
              <a:rPr lang="en-US" sz="1000" b="1" dirty="0">
                <a:latin typeface="Courier New" panose="02070309020205020404" pitchFamily="49" charset="0"/>
                <a:cs typeface="Courier New" panose="02070309020205020404" pitchFamily="49" charset="0"/>
              </a:rPr>
              <a:t>(1)</a:t>
            </a:r>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2017-05-25 16:37:04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WARNING  -- Could not find an arbitrator, cluster is not </a:t>
            </a:r>
            <a:r>
              <a:rPr lang="en-US" sz="1000" dirty="0" smtClean="0">
                <a:latin typeface="Courier New" panose="02070309020205020404" pitchFamily="49" charset="0"/>
                <a:ea typeface="+mj-ea"/>
                <a:cs typeface="Courier New" panose="02070309020205020404" pitchFamily="49" charset="0"/>
              </a:rPr>
              <a:t>partition-safe </a:t>
            </a:r>
            <a:r>
              <a:rPr lang="en-US" sz="1000" b="1" dirty="0" smtClean="0">
                <a:latin typeface="Courier New" panose="02070309020205020404" pitchFamily="49" charset="0"/>
                <a:cs typeface="Courier New" panose="02070309020205020404" pitchFamily="49" charset="0"/>
              </a:rPr>
              <a:t>&gt;&gt; </a:t>
            </a:r>
            <a:r>
              <a:rPr lang="en-US" sz="1000" b="1" dirty="0">
                <a:latin typeface="Courier New" panose="02070309020205020404" pitchFamily="49" charset="0"/>
                <a:cs typeface="Courier New" panose="02070309020205020404" pitchFamily="49" charset="0"/>
              </a:rPr>
              <a:t>(1</a:t>
            </a:r>
            <a:r>
              <a:rPr lang="en-US" sz="1000" b="1" dirty="0" smtClean="0">
                <a:latin typeface="Courier New" panose="02070309020205020404" pitchFamily="49" charset="0"/>
                <a:cs typeface="Courier New" panose="02070309020205020404" pitchFamily="49" charset="0"/>
              </a:rPr>
              <a:t>)</a:t>
            </a:r>
          </a:p>
          <a:p>
            <a:endParaRPr kumimoji="1" lang="en-US" sz="1000" b="1" dirty="0">
              <a:latin typeface="Courier New" panose="02070309020205020404" pitchFamily="49" charset="0"/>
              <a:ea typeface="+mj-ea"/>
              <a:cs typeface="Courier New" panose="02070309020205020404" pitchFamily="49" charset="0"/>
            </a:endParaRPr>
          </a:p>
          <a:p>
            <a:r>
              <a:rPr lang="ja-JP" altLang="en-US" sz="1000" b="1" dirty="0">
                <a:latin typeface="Courier New" panose="02070309020205020404" pitchFamily="49" charset="0"/>
                <a:ea typeface="+mj-ea"/>
                <a:cs typeface="Courier New" panose="02070309020205020404" pitchFamily="49" charset="0"/>
              </a:rPr>
              <a:t>（</a:t>
            </a:r>
            <a:r>
              <a:rPr lang="en-US" altLang="ja-JP" sz="1000" b="1" dirty="0">
                <a:latin typeface="Courier New" panose="02070309020205020404" pitchFamily="49" charset="0"/>
                <a:ea typeface="+mj-ea"/>
                <a:cs typeface="Courier New" panose="02070309020205020404" pitchFamily="49" charset="0"/>
              </a:rPr>
              <a:t>1</a:t>
            </a:r>
            <a:r>
              <a:rPr lang="ja-JP" altLang="en-US" sz="1000" b="1" dirty="0">
                <a:latin typeface="Courier New" panose="02070309020205020404" pitchFamily="49" charset="0"/>
                <a:ea typeface="+mj-ea"/>
                <a:cs typeface="Courier New" panose="02070309020205020404" pitchFamily="49" charset="0"/>
              </a:rPr>
              <a:t>）ログインした社長</a:t>
            </a:r>
            <a:r>
              <a:rPr lang="en-US" altLang="ja-JP" sz="1000" b="1" dirty="0" err="1">
                <a:latin typeface="Courier New" panose="02070309020205020404" pitchFamily="49" charset="0"/>
                <a:ea typeface="+mj-ea"/>
                <a:cs typeface="Courier New" panose="02070309020205020404" pitchFamily="49" charset="0"/>
              </a:rPr>
              <a:t>ndb</a:t>
            </a:r>
            <a:r>
              <a:rPr lang="ja-JP" altLang="en-US" sz="1000" b="1" dirty="0">
                <a:latin typeface="Courier New" panose="02070309020205020404" pitchFamily="49" charset="0"/>
                <a:ea typeface="+mj-ea"/>
                <a:cs typeface="Courier New" panose="02070309020205020404" pitchFamily="49" charset="0"/>
              </a:rPr>
              <a:t>ノードのみ。</a:t>
            </a:r>
            <a:endParaRPr kumimoji="1" lang="en-US" sz="1000" dirty="0">
              <a:latin typeface="Courier New" panose="02070309020205020404" pitchFamily="49" charset="0"/>
              <a:ea typeface="+mj-ea"/>
              <a:cs typeface="Courier New" panose="02070309020205020404" pitchFamily="49" charset="0"/>
            </a:endParaRPr>
          </a:p>
        </p:txBody>
      </p:sp>
      <p:sp>
        <p:nvSpPr>
          <p:cNvPr id="5" name="Rectangle 4"/>
          <p:cNvSpPr/>
          <p:nvPr/>
        </p:nvSpPr>
        <p:spPr bwMode="auto">
          <a:xfrm>
            <a:off x="457200" y="3011169"/>
            <a:ext cx="8280400" cy="42672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000" b="1" dirty="0">
                <a:latin typeface="Courier New" panose="02070309020205020404" pitchFamily="49" charset="0"/>
                <a:ea typeface="+mj-ea"/>
                <a:cs typeface="Courier New" panose="02070309020205020404" pitchFamily="49" charset="0"/>
              </a:rPr>
              <a:t>ロギングを担当するプロセスが強制終了されたため、何も記録されません。</a:t>
            </a:r>
            <a:endParaRPr kumimoji="1" lang="en-US" sz="1000" dirty="0">
              <a:latin typeface="Courier New" panose="02070309020205020404" pitchFamily="49" charset="0"/>
              <a:ea typeface="+mj-ea"/>
              <a:cs typeface="Courier New" panose="02070309020205020404" pitchFamily="49" charset="0"/>
            </a:endParaRPr>
          </a:p>
        </p:txBody>
      </p:sp>
      <p:sp>
        <p:nvSpPr>
          <p:cNvPr id="8" name="Rectangle 7"/>
          <p:cNvSpPr/>
          <p:nvPr/>
        </p:nvSpPr>
        <p:spPr bwMode="auto">
          <a:xfrm>
            <a:off x="457200" y="5568315"/>
            <a:ext cx="8280400" cy="42672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000" b="1" dirty="0">
                <a:latin typeface="Courier New" panose="02070309020205020404" pitchFamily="49" charset="0"/>
                <a:ea typeface="+mj-ea"/>
                <a:cs typeface="Courier New" panose="02070309020205020404" pitchFamily="49" charset="0"/>
              </a:rPr>
              <a:t>ロギングを担当するプロセスが強制終了されたため、何も記録されません。</a:t>
            </a:r>
            <a:endParaRPr kumimoji="1" lang="en-US" sz="1000" dirty="0">
              <a:latin typeface="Courier New" panose="02070309020205020404" pitchFamily="49" charset="0"/>
              <a:ea typeface="+mj-ea"/>
              <a:cs typeface="Courier New" panose="02070309020205020404" pitchFamily="49" charset="0"/>
            </a:endParaRPr>
          </a:p>
        </p:txBody>
      </p:sp>
      <p:sp>
        <p:nvSpPr>
          <p:cNvPr id="9" name="Rectangle 8"/>
          <p:cNvSpPr/>
          <p:nvPr/>
        </p:nvSpPr>
        <p:spPr bwMode="auto">
          <a:xfrm>
            <a:off x="457200" y="4210049"/>
            <a:ext cx="8280400" cy="85344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2017-05-25 15:44:30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Lost arbitrator node 1 - process failure [state=6]</a:t>
            </a:r>
          </a:p>
          <a:p>
            <a:r>
              <a:rPr lang="en-US" sz="1000" dirty="0">
                <a:latin typeface="Courier New" panose="02070309020205020404" pitchFamily="49" charset="0"/>
                <a:ea typeface="+mj-ea"/>
                <a:cs typeface="Courier New" panose="02070309020205020404" pitchFamily="49" charset="0"/>
              </a:rPr>
              <a:t>2017-05-25 16:36:04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President restarts arbitration thread [state=1</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&gt;&gt; </a:t>
            </a:r>
            <a:r>
              <a:rPr lang="en-US" sz="1000" b="1" dirty="0">
                <a:latin typeface="Courier New" panose="02070309020205020404" pitchFamily="49" charset="0"/>
                <a:cs typeface="Courier New" panose="02070309020205020404" pitchFamily="49" charset="0"/>
              </a:rPr>
              <a:t>(1)</a:t>
            </a:r>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2017-05-25 18:28:35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Started arbitrator node 2 [ticket=12500002453dc4d1</a:t>
            </a:r>
            <a:r>
              <a:rPr lang="en-US" sz="1000" dirty="0" smtClean="0">
                <a:latin typeface="Courier New" panose="02070309020205020404" pitchFamily="49" charset="0"/>
                <a:ea typeface="+mj-ea"/>
                <a:cs typeface="Courier New" panose="02070309020205020404" pitchFamily="49" charset="0"/>
              </a:rPr>
              <a:t>]</a:t>
            </a: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&gt;&gt; (1</a:t>
            </a:r>
            <a:r>
              <a:rPr lang="en-US" sz="1000" b="1"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ea typeface="+mj-ea"/>
              <a:cs typeface="Courier New" panose="02070309020205020404" pitchFamily="49" charset="0"/>
            </a:endParaRPr>
          </a:p>
          <a:p>
            <a:endParaRPr kumimoji="1" lang="en-US" sz="1000" b="1" dirty="0">
              <a:latin typeface="Courier New" panose="02070309020205020404" pitchFamily="49" charset="0"/>
              <a:ea typeface="+mj-ea"/>
              <a:cs typeface="Courier New" panose="02070309020205020404" pitchFamily="49" charset="0"/>
            </a:endParaRPr>
          </a:p>
          <a:p>
            <a:r>
              <a:rPr lang="ja-JP" altLang="en-US" sz="1000" b="1" dirty="0">
                <a:latin typeface="Courier New" panose="02070309020205020404" pitchFamily="49" charset="0"/>
                <a:ea typeface="+mj-ea"/>
                <a:cs typeface="Courier New" panose="02070309020205020404" pitchFamily="49" charset="0"/>
              </a:rPr>
              <a:t>（</a:t>
            </a:r>
            <a:r>
              <a:rPr lang="en-US" altLang="ja-JP" sz="1000" b="1" dirty="0">
                <a:latin typeface="Courier New" panose="02070309020205020404" pitchFamily="49" charset="0"/>
                <a:ea typeface="+mj-ea"/>
                <a:cs typeface="Courier New" panose="02070309020205020404" pitchFamily="49" charset="0"/>
              </a:rPr>
              <a:t>1</a:t>
            </a:r>
            <a:r>
              <a:rPr lang="ja-JP" altLang="en-US" sz="1000" b="1" dirty="0">
                <a:latin typeface="Courier New" panose="02070309020205020404" pitchFamily="49" charset="0"/>
                <a:ea typeface="+mj-ea"/>
                <a:cs typeface="Courier New" panose="02070309020205020404" pitchFamily="49" charset="0"/>
              </a:rPr>
              <a:t>）ログインした社長</a:t>
            </a:r>
            <a:r>
              <a:rPr lang="en-US" altLang="ja-JP" sz="1000" b="1" dirty="0" err="1">
                <a:latin typeface="Courier New" panose="02070309020205020404" pitchFamily="49" charset="0"/>
                <a:ea typeface="+mj-ea"/>
                <a:cs typeface="Courier New" panose="02070309020205020404" pitchFamily="49" charset="0"/>
              </a:rPr>
              <a:t>ndb</a:t>
            </a:r>
            <a:r>
              <a:rPr lang="ja-JP" altLang="en-US" sz="1000" b="1" dirty="0">
                <a:latin typeface="Courier New" panose="02070309020205020404" pitchFamily="49" charset="0"/>
                <a:ea typeface="+mj-ea"/>
                <a:cs typeface="Courier New" panose="02070309020205020404" pitchFamily="49" charset="0"/>
              </a:rPr>
              <a:t>ノードのみ。</a:t>
            </a:r>
            <a:endParaRPr kumimoji="1" lang="en-US" sz="1000"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38084582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smtClean="0"/>
              <a:t>クラスタ</a:t>
            </a:r>
            <a:r>
              <a:rPr lang="en-US" altLang="ja-JP" sz="2000" dirty="0" smtClean="0"/>
              <a:t>:</a:t>
            </a:r>
            <a:r>
              <a:rPr lang="ja-JP" altLang="en-US" sz="2000" dirty="0" smtClean="0"/>
              <a:t>障害シナリオ</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marL="285750" lvl="2" indent="0">
              <a:buFont typeface="Wingdings" panose="05000000000000000000" pitchFamily="2" charset="2"/>
              <a:buChar char="Ø"/>
            </a:pPr>
            <a:r>
              <a:rPr lang="ja-JP" altLang="en-US" dirty="0"/>
              <a:t>クラスタ内の他のノードにネットワーク接続されている</a:t>
            </a:r>
            <a:r>
              <a:rPr lang="en-US" altLang="ja-JP" dirty="0" err="1"/>
              <a:t>mgm</a:t>
            </a:r>
            <a:r>
              <a:rPr lang="en-US" altLang="ja-JP" dirty="0"/>
              <a:t> node</a:t>
            </a:r>
            <a:r>
              <a:rPr lang="ja-JP" altLang="en-US" dirty="0"/>
              <a:t>（</a:t>
            </a:r>
            <a:r>
              <a:rPr lang="en-US" altLang="ja-JP" dirty="0"/>
              <a:t>2</a:t>
            </a:r>
            <a:r>
              <a:rPr lang="ja-JP" altLang="en-US" dirty="0"/>
              <a:t>）では、以下が記録されま</a:t>
            </a:r>
            <a:r>
              <a:rPr lang="ja-JP" altLang="en-US" dirty="0" smtClean="0"/>
              <a:t>す</a:t>
            </a:r>
            <a:r>
              <a:rPr lang="en-US" altLang="ja-JP" dirty="0" smtClean="0"/>
              <a:t>:</a:t>
            </a:r>
            <a:endParaRPr lang="en-US" dirty="0" smtClean="0"/>
          </a:p>
          <a:p>
            <a:pPr lvl="1"/>
            <a:endParaRPr lang="en-US" sz="1200" dirty="0"/>
          </a:p>
        </p:txBody>
      </p:sp>
      <p:sp>
        <p:nvSpPr>
          <p:cNvPr id="6" name="Rectangle 5"/>
          <p:cNvSpPr/>
          <p:nvPr/>
        </p:nvSpPr>
        <p:spPr bwMode="auto">
          <a:xfrm>
            <a:off x="457200" y="1410652"/>
            <a:ext cx="8280400" cy="4258628"/>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Started arbitrator node 1 [ticket=7e61000149f03768]</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Node 51: API mysql-5.7.18 ndb-7.5.6</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Node 51 Connected</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Node 51: API mysql-5.7.18 ndb-7.5.6</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Node 51 Connected</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Node 51: API mysql-5.7.18 ndb-7.5.6</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Node 51 Connected</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Node 51: API mysql-5.7.18 ndb-7.5.6</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11: Node 1 Disconnected</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Communication to Node 1 closed</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Lost arbitrator node 1 - process failure [state=6]</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President restarts arbitration thread [state=1]</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Communication to Node 1 closed</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Communication to Node 1 </a:t>
            </a:r>
            <a:r>
              <a:rPr lang="en-US" sz="1000" dirty="0" smtClean="0">
                <a:latin typeface="Courier New" panose="02070309020205020404" pitchFamily="49" charset="0"/>
                <a:ea typeface="+mj-ea"/>
                <a:cs typeface="Courier New" panose="02070309020205020404" pitchFamily="49" charset="0"/>
              </a:rPr>
              <a:t>closed</a:t>
            </a:r>
          </a:p>
          <a:p>
            <a:r>
              <a:rPr lang="en-US" sz="1000" dirty="0" smtClean="0">
                <a:latin typeface="Courier New" panose="02070309020205020404" pitchFamily="49" charset="0"/>
                <a:cs typeface="Courier New" panose="02070309020205020404" pitchFamily="49" charset="0"/>
              </a:rPr>
              <a:t>2017-06-27 </a:t>
            </a:r>
            <a:r>
              <a:rPr lang="en-US" sz="1000" dirty="0">
                <a:latin typeface="Courier New" panose="02070309020205020404" pitchFamily="49" charset="0"/>
                <a:cs typeface="Courier New" panose="02070309020205020404" pitchFamily="49" charset="0"/>
              </a:rPr>
              <a:t>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ALERT    -- Node 13: Node 1 Disconnected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14: Communication to Node 1 closed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ALERT    -- Node 14: Node 1 Disconnected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ALERT    -- Node 12: Node 1 Disconnected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ALERT    -- Node 2: Node 1 Disconnected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12: Communication to Node 1 opened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13: Communication to Node 1 opened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11: Communication to Node 1 opened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12: Prepare arbitrator node 2 [ticket=7e61000249f22df6]</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13: Prepare arbitrator node 2 [ticket=7e61000249f22df6]</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14: Prepare arbitrator node 2 [ticket=7e61000249f22df6]</a:t>
            </a:r>
          </a:p>
          <a:p>
            <a:r>
              <a:rPr lang="en-US" sz="1000" dirty="0">
                <a:latin typeface="Courier New" panose="02070309020205020404" pitchFamily="49" charset="0"/>
                <a:cs typeface="Courier New" panose="02070309020205020404" pitchFamily="49" charset="0"/>
              </a:rPr>
              <a:t>2017-06-27 22:11:03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14: Communication to Node 1 opened</a:t>
            </a:r>
          </a:p>
          <a:p>
            <a:r>
              <a:rPr lang="en-US" sz="1000" dirty="0">
                <a:latin typeface="Courier New" panose="02070309020205020404" pitchFamily="49" charset="0"/>
                <a:cs typeface="Courier New" panose="02070309020205020404" pitchFamily="49" charset="0"/>
              </a:rPr>
              <a:t>2017-06-27 22:11:03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11: Started arbitrator node 2 [ticket=7e61000249f22df6]</a:t>
            </a:r>
          </a:p>
        </p:txBody>
      </p:sp>
    </p:spTree>
    <p:extLst>
      <p:ext uri="{BB962C8B-B14F-4D97-AF65-F5344CB8AC3E}">
        <p14:creationId xmlns:p14="http://schemas.microsoft.com/office/powerpoint/2010/main" val="31468473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smtClean="0"/>
              <a:t>クラスタ</a:t>
            </a:r>
            <a:r>
              <a:rPr lang="en-US" altLang="ja-JP" sz="2000" dirty="0" smtClean="0"/>
              <a:t>:</a:t>
            </a:r>
            <a:r>
              <a:rPr lang="ja-JP" altLang="en-US" sz="2000" dirty="0" smtClean="0"/>
              <a:t>障害シナリオ</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lvl="1"/>
            <a:r>
              <a:rPr lang="ja-JP" altLang="en-US" sz="1400" dirty="0"/>
              <a:t>管理ノードクラッシュの</a:t>
            </a:r>
            <a:r>
              <a:rPr lang="en-US" altLang="ja-JP" sz="1400" dirty="0" err="1"/>
              <a:t>ndbinfo</a:t>
            </a:r>
            <a:r>
              <a:rPr lang="ja-JP" altLang="en-US" sz="1400" dirty="0"/>
              <a:t>データベースの確認</a:t>
            </a:r>
            <a:endParaRPr lang="en-US" sz="1400" dirty="0" smtClean="0"/>
          </a:p>
          <a:p>
            <a:pPr lvl="2">
              <a:buFont typeface="Wingdings" panose="05000000000000000000" pitchFamily="2" charset="2"/>
              <a:buChar char="Ø"/>
            </a:pPr>
            <a:r>
              <a:rPr lang="ja-JP" altLang="en-US" dirty="0"/>
              <a:t>管理ノードが（デフォルトでは）アービトレータである場合、</a:t>
            </a:r>
            <a:r>
              <a:rPr lang="en-US" altLang="ja-JP" dirty="0" err="1"/>
              <a:t>ndbinfo</a:t>
            </a:r>
            <a:r>
              <a:rPr lang="ja-JP" altLang="en-US" dirty="0"/>
              <a:t>データベースの</a:t>
            </a:r>
            <a:r>
              <a:rPr lang="en-US" altLang="ja-JP" dirty="0" err="1"/>
              <a:t>arbitrator_validity_detail</a:t>
            </a:r>
            <a:r>
              <a:rPr lang="ja-JP" altLang="en-US" dirty="0"/>
              <a:t>テーブルと</a:t>
            </a:r>
            <a:r>
              <a:rPr lang="en-US" altLang="ja-JP" dirty="0" err="1"/>
              <a:t>arbitrator_validity_summary</a:t>
            </a:r>
            <a:r>
              <a:rPr lang="ja-JP" altLang="en-US" dirty="0"/>
              <a:t>テーブルで、アービトレータの有効性を確認できます。</a:t>
            </a:r>
            <a:endParaRPr lang="en-US" dirty="0" smtClean="0"/>
          </a:p>
          <a:p>
            <a:pPr lvl="1"/>
            <a:endParaRPr lang="en-US" sz="1200" dirty="0"/>
          </a:p>
          <a:p>
            <a:pPr lvl="1"/>
            <a:endParaRPr lang="en-US" sz="1200" dirty="0" smtClean="0"/>
          </a:p>
          <a:p>
            <a:pPr lvl="1"/>
            <a:endParaRPr lang="en-US" sz="1200" dirty="0"/>
          </a:p>
        </p:txBody>
      </p:sp>
      <p:sp>
        <p:nvSpPr>
          <p:cNvPr id="4" name="Rectangle 3"/>
          <p:cNvSpPr/>
          <p:nvPr/>
        </p:nvSpPr>
        <p:spPr bwMode="auto">
          <a:xfrm>
            <a:off x="457200" y="1950720"/>
            <a:ext cx="8280400" cy="167640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ea typeface="+mj-ea"/>
                <a:cs typeface="Courier New" panose="02070309020205020404" pitchFamily="49" charset="0"/>
              </a:rPr>
              <a:t>mysql</a:t>
            </a:r>
            <a:r>
              <a:rPr lang="en-US" sz="1000" dirty="0">
                <a:latin typeface="Courier New" panose="02070309020205020404" pitchFamily="49" charset="0"/>
                <a:ea typeface="+mj-ea"/>
                <a:cs typeface="Courier New" panose="02070309020205020404" pitchFamily="49" charset="0"/>
              </a:rPr>
              <a:t>&gt; </a:t>
            </a:r>
            <a:r>
              <a:rPr lang="en-US" sz="1000" b="1" dirty="0">
                <a:latin typeface="Courier New" panose="02070309020205020404" pitchFamily="49" charset="0"/>
                <a:ea typeface="+mj-ea"/>
                <a:cs typeface="Courier New" panose="02070309020205020404" pitchFamily="49" charset="0"/>
              </a:rPr>
              <a:t>select * from </a:t>
            </a:r>
            <a:r>
              <a:rPr lang="en-US" sz="1000" b="1" dirty="0" err="1">
                <a:latin typeface="Courier New" panose="02070309020205020404" pitchFamily="49" charset="0"/>
                <a:ea typeface="+mj-ea"/>
                <a:cs typeface="Courier New" panose="02070309020205020404" pitchFamily="49" charset="0"/>
              </a:rPr>
              <a:t>arbitrator_validity_detail</a:t>
            </a:r>
            <a:r>
              <a:rPr lang="en-US" sz="1000" b="1"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a:t>
            </a:r>
            <a:r>
              <a:rPr lang="en-US" sz="1000" dirty="0" err="1">
                <a:latin typeface="Courier New" panose="02070309020205020404" pitchFamily="49" charset="0"/>
                <a:ea typeface="+mj-ea"/>
                <a:cs typeface="Courier New" panose="02070309020205020404" pitchFamily="49" charset="0"/>
              </a:rPr>
              <a:t>node_id</a:t>
            </a:r>
            <a:r>
              <a:rPr lang="en-US" sz="1000" dirty="0">
                <a:latin typeface="Courier New" panose="02070309020205020404" pitchFamily="49" charset="0"/>
                <a:ea typeface="+mj-ea"/>
                <a:cs typeface="Courier New" panose="02070309020205020404" pitchFamily="49" charset="0"/>
              </a:rPr>
              <a:t> | arbitrator | </a:t>
            </a:r>
            <a:r>
              <a:rPr lang="en-US" sz="1000" dirty="0" err="1">
                <a:latin typeface="Courier New" panose="02070309020205020404" pitchFamily="49" charset="0"/>
                <a:ea typeface="+mj-ea"/>
                <a:cs typeface="Courier New" panose="02070309020205020404" pitchFamily="49" charset="0"/>
              </a:rPr>
              <a:t>arb_ticket</a:t>
            </a:r>
            <a:r>
              <a:rPr lang="en-US" sz="1000" dirty="0">
                <a:latin typeface="Courier New" panose="02070309020205020404" pitchFamily="49" charset="0"/>
                <a:ea typeface="+mj-ea"/>
                <a:cs typeface="Courier New" panose="02070309020205020404" pitchFamily="49" charset="0"/>
              </a:rPr>
              <a:t>       | </a:t>
            </a:r>
            <a:r>
              <a:rPr lang="en-US" sz="1000" dirty="0" err="1">
                <a:latin typeface="Courier New" panose="02070309020205020404" pitchFamily="49" charset="0"/>
                <a:ea typeface="+mj-ea"/>
                <a:cs typeface="Courier New" panose="02070309020205020404" pitchFamily="49" charset="0"/>
              </a:rPr>
              <a:t>arb_connected</a:t>
            </a:r>
            <a:r>
              <a:rPr lang="en-US" sz="1000" dirty="0">
                <a:latin typeface="Courier New" panose="02070309020205020404" pitchFamily="49" charset="0"/>
                <a:ea typeface="+mj-ea"/>
                <a:cs typeface="Courier New" panose="02070309020205020404" pitchFamily="49" charset="0"/>
              </a:rPr>
              <a:t> | </a:t>
            </a:r>
            <a:r>
              <a:rPr lang="en-US" sz="1000" dirty="0" err="1">
                <a:latin typeface="Courier New" panose="02070309020205020404" pitchFamily="49" charset="0"/>
                <a:ea typeface="+mj-ea"/>
                <a:cs typeface="Courier New" panose="02070309020205020404" pitchFamily="49" charset="0"/>
              </a:rPr>
              <a:t>arb_state</a:t>
            </a:r>
            <a:r>
              <a:rPr lang="en-US" sz="1000" dirty="0">
                <a:latin typeface="Courier New" panose="02070309020205020404" pitchFamily="49" charset="0"/>
                <a:ea typeface="+mj-ea"/>
                <a:cs typeface="Courier New" panose="02070309020205020404" pitchFamily="49" charset="0"/>
              </a:rPr>
              <a:t> |</a:t>
            </a:r>
          </a:p>
          <a:p>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11 |          2 | 12500002453dc4d1 | Yes           | ARBIT_RUN |</a:t>
            </a:r>
          </a:p>
          <a:p>
            <a:r>
              <a:rPr lang="en-US" sz="1000" dirty="0">
                <a:latin typeface="Courier New" panose="02070309020205020404" pitchFamily="49" charset="0"/>
                <a:ea typeface="+mj-ea"/>
                <a:cs typeface="Courier New" panose="02070309020205020404" pitchFamily="49" charset="0"/>
              </a:rPr>
              <a:t>|      12 |          2 | 12500002453dc4d1 | Yes           | ARBIT_RUN |</a:t>
            </a:r>
          </a:p>
          <a:p>
            <a:r>
              <a:rPr lang="en-US" sz="1000" dirty="0">
                <a:latin typeface="Courier New" panose="02070309020205020404" pitchFamily="49" charset="0"/>
                <a:ea typeface="+mj-ea"/>
                <a:cs typeface="Courier New" panose="02070309020205020404" pitchFamily="49" charset="0"/>
              </a:rPr>
              <a:t>|      13 |          2 | 12500002453dc4d1 | Yes           | ARBIT_RUN |</a:t>
            </a:r>
          </a:p>
          <a:p>
            <a:r>
              <a:rPr lang="en-US" sz="1000" dirty="0">
                <a:latin typeface="Courier New" panose="02070309020205020404" pitchFamily="49" charset="0"/>
                <a:ea typeface="+mj-ea"/>
                <a:cs typeface="Courier New" panose="02070309020205020404" pitchFamily="49" charset="0"/>
              </a:rPr>
              <a:t>|      14 |          2 | 12500002453dc4d1 | Yes           | ARBIT_RUN |</a:t>
            </a:r>
          </a:p>
          <a:p>
            <a:r>
              <a:rPr lang="en-US" sz="1000" dirty="0">
                <a:latin typeface="Courier New" panose="02070309020205020404" pitchFamily="49" charset="0"/>
                <a:ea typeface="+mj-ea"/>
                <a:cs typeface="Courier New" panose="02070309020205020404" pitchFamily="49" charset="0"/>
              </a:rPr>
              <a:t>+---------+------------+------------------+---------------+-----------+</a:t>
            </a:r>
          </a:p>
        </p:txBody>
      </p:sp>
      <p:sp>
        <p:nvSpPr>
          <p:cNvPr id="5" name="Rectangular Callout 4"/>
          <p:cNvSpPr/>
          <p:nvPr/>
        </p:nvSpPr>
        <p:spPr>
          <a:xfrm>
            <a:off x="2471569" y="3511288"/>
            <a:ext cx="2125831" cy="415888"/>
          </a:xfrm>
          <a:prstGeom prst="wedgeRectCallout">
            <a:avLst>
              <a:gd name="adj1" fmla="val -59412"/>
              <a:gd name="adj2" fmla="val -1079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1000" dirty="0"/>
              <a:t>仲裁役として機能する管理ノードの</a:t>
            </a:r>
            <a:r>
              <a:rPr lang="en-US" altLang="ja-JP" sz="1000" dirty="0" err="1"/>
              <a:t>NodeId</a:t>
            </a:r>
            <a:endParaRPr lang="en-US" sz="1000" dirty="0"/>
          </a:p>
        </p:txBody>
      </p:sp>
      <p:sp>
        <p:nvSpPr>
          <p:cNvPr id="6" name="Rectangular Callout 5"/>
          <p:cNvSpPr/>
          <p:nvPr/>
        </p:nvSpPr>
        <p:spPr>
          <a:xfrm>
            <a:off x="6058048" y="1956136"/>
            <a:ext cx="2384911" cy="415888"/>
          </a:xfrm>
          <a:prstGeom prst="wedgeRectCallout">
            <a:avLst>
              <a:gd name="adj1" fmla="val -97636"/>
              <a:gd name="adj2" fmla="val 5818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1000" dirty="0"/>
              <a:t>管理ノードとデータノードとの接続状態</a:t>
            </a:r>
            <a:endParaRPr lang="en-US" sz="1000" dirty="0"/>
          </a:p>
        </p:txBody>
      </p:sp>
      <p:sp>
        <p:nvSpPr>
          <p:cNvPr id="10" name="Rectangle 9"/>
          <p:cNvSpPr/>
          <p:nvPr/>
        </p:nvSpPr>
        <p:spPr bwMode="auto">
          <a:xfrm>
            <a:off x="457200" y="4236720"/>
            <a:ext cx="8280400" cy="167640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ea typeface="+mj-ea"/>
                <a:cs typeface="Courier New" panose="02070309020205020404" pitchFamily="49" charset="0"/>
              </a:rPr>
              <a:t>mysql</a:t>
            </a:r>
            <a:r>
              <a:rPr lang="en-US" sz="1000" dirty="0">
                <a:latin typeface="Courier New" panose="02070309020205020404" pitchFamily="49" charset="0"/>
                <a:ea typeface="+mj-ea"/>
                <a:cs typeface="Courier New" panose="02070309020205020404" pitchFamily="49" charset="0"/>
              </a:rPr>
              <a:t>&gt; select * from </a:t>
            </a:r>
            <a:r>
              <a:rPr lang="en-US" sz="1000" dirty="0" err="1">
                <a:latin typeface="Courier New" panose="02070309020205020404" pitchFamily="49" charset="0"/>
                <a:ea typeface="+mj-ea"/>
                <a:cs typeface="Courier New" panose="02070309020205020404" pitchFamily="49" charset="0"/>
              </a:rPr>
              <a:t>arbitrator_validity_detail</a:t>
            </a:r>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a:t>
            </a:r>
            <a:r>
              <a:rPr lang="en-US" sz="1000" dirty="0" err="1">
                <a:latin typeface="Courier New" panose="02070309020205020404" pitchFamily="49" charset="0"/>
                <a:ea typeface="+mj-ea"/>
                <a:cs typeface="Courier New" panose="02070309020205020404" pitchFamily="49" charset="0"/>
              </a:rPr>
              <a:t>node_id</a:t>
            </a:r>
            <a:r>
              <a:rPr lang="en-US" sz="1000" dirty="0">
                <a:latin typeface="Courier New" panose="02070309020205020404" pitchFamily="49" charset="0"/>
                <a:ea typeface="+mj-ea"/>
                <a:cs typeface="Courier New" panose="02070309020205020404" pitchFamily="49" charset="0"/>
              </a:rPr>
              <a:t> | arbitrator | </a:t>
            </a:r>
            <a:r>
              <a:rPr lang="en-US" sz="1000" dirty="0" err="1">
                <a:latin typeface="Courier New" panose="02070309020205020404" pitchFamily="49" charset="0"/>
                <a:ea typeface="+mj-ea"/>
                <a:cs typeface="Courier New" panose="02070309020205020404" pitchFamily="49" charset="0"/>
              </a:rPr>
              <a:t>arb_ticket</a:t>
            </a:r>
            <a:r>
              <a:rPr lang="en-US" sz="1000" dirty="0">
                <a:latin typeface="Courier New" panose="02070309020205020404" pitchFamily="49" charset="0"/>
                <a:ea typeface="+mj-ea"/>
                <a:cs typeface="Courier New" panose="02070309020205020404" pitchFamily="49" charset="0"/>
              </a:rPr>
              <a:t>       | </a:t>
            </a:r>
            <a:r>
              <a:rPr lang="en-US" sz="1000" dirty="0" err="1">
                <a:latin typeface="Courier New" panose="02070309020205020404" pitchFamily="49" charset="0"/>
                <a:ea typeface="+mj-ea"/>
                <a:cs typeface="Courier New" panose="02070309020205020404" pitchFamily="49" charset="0"/>
              </a:rPr>
              <a:t>arb_connected</a:t>
            </a:r>
            <a:r>
              <a:rPr lang="en-US" sz="1000" dirty="0">
                <a:latin typeface="Courier New" panose="02070309020205020404" pitchFamily="49" charset="0"/>
                <a:ea typeface="+mj-ea"/>
                <a:cs typeface="Courier New" panose="02070309020205020404" pitchFamily="49" charset="0"/>
              </a:rPr>
              <a:t> | </a:t>
            </a:r>
            <a:r>
              <a:rPr lang="en-US" sz="1000" dirty="0" err="1">
                <a:latin typeface="Courier New" panose="02070309020205020404" pitchFamily="49" charset="0"/>
                <a:ea typeface="+mj-ea"/>
                <a:cs typeface="Courier New" panose="02070309020205020404" pitchFamily="49" charset="0"/>
              </a:rPr>
              <a:t>arb_state</a:t>
            </a:r>
            <a:r>
              <a:rPr lang="en-US" sz="1000" dirty="0">
                <a:latin typeface="Courier New" panose="02070309020205020404" pitchFamily="49" charset="0"/>
                <a:ea typeface="+mj-ea"/>
                <a:cs typeface="Courier New" panose="02070309020205020404" pitchFamily="49" charset="0"/>
              </a:rPr>
              <a:t>  |</a:t>
            </a:r>
          </a:p>
          <a:p>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11 |          0 | 12500003457f27eb | No            | ARBIT_FIND |</a:t>
            </a:r>
          </a:p>
          <a:p>
            <a:r>
              <a:rPr lang="en-US" sz="1000" dirty="0">
                <a:latin typeface="Courier New" panose="02070309020205020404" pitchFamily="49" charset="0"/>
                <a:ea typeface="+mj-ea"/>
                <a:cs typeface="Courier New" panose="02070309020205020404" pitchFamily="49" charset="0"/>
              </a:rPr>
              <a:t>|      12 |          0 | 12500002453dc4d1 | No            | ARBIT_NULL |</a:t>
            </a:r>
          </a:p>
          <a:p>
            <a:r>
              <a:rPr lang="en-US" sz="1000" dirty="0">
                <a:latin typeface="Courier New" panose="02070309020205020404" pitchFamily="49" charset="0"/>
                <a:ea typeface="+mj-ea"/>
                <a:cs typeface="Courier New" panose="02070309020205020404" pitchFamily="49" charset="0"/>
              </a:rPr>
              <a:t>|      13 |          0 | 12500002453dc4d1 | No            | ARBIT_NULL |</a:t>
            </a:r>
          </a:p>
          <a:p>
            <a:r>
              <a:rPr lang="en-US" sz="1000" dirty="0">
                <a:latin typeface="Courier New" panose="02070309020205020404" pitchFamily="49" charset="0"/>
                <a:ea typeface="+mj-ea"/>
                <a:cs typeface="Courier New" panose="02070309020205020404" pitchFamily="49" charset="0"/>
              </a:rPr>
              <a:t>|      14 |          0 | 12500002453dc4d1 | No            | ARBIT_NULL |</a:t>
            </a:r>
          </a:p>
          <a:p>
            <a:r>
              <a:rPr lang="en-US" sz="1000" dirty="0">
                <a:latin typeface="Courier New" panose="02070309020205020404" pitchFamily="49" charset="0"/>
                <a:ea typeface="+mj-ea"/>
                <a:cs typeface="Courier New" panose="02070309020205020404" pitchFamily="49" charset="0"/>
              </a:rPr>
              <a:t>+---------+------------+------------------+---------------+------------+</a:t>
            </a:r>
          </a:p>
        </p:txBody>
      </p:sp>
      <p:sp>
        <p:nvSpPr>
          <p:cNvPr id="11" name="Rectangular Callout 10"/>
          <p:cNvSpPr/>
          <p:nvPr/>
        </p:nvSpPr>
        <p:spPr>
          <a:xfrm>
            <a:off x="6339168" y="4483996"/>
            <a:ext cx="2550832" cy="1181847"/>
          </a:xfrm>
          <a:prstGeom prst="wedgeRectCallout">
            <a:avLst>
              <a:gd name="adj1" fmla="val -71132"/>
              <a:gd name="adj2" fmla="val -1846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000" b="1" dirty="0"/>
              <a:t>社長</a:t>
            </a:r>
            <a:r>
              <a:rPr lang="en-US" altLang="ja-JP" sz="1000" b="1" dirty="0" err="1"/>
              <a:t>ndb</a:t>
            </a:r>
            <a:r>
              <a:rPr lang="ja-JP" altLang="en-US" sz="1000" b="1" dirty="0"/>
              <a:t>ノードの</a:t>
            </a:r>
            <a:r>
              <a:rPr lang="en-US" altLang="ja-JP" sz="1000" b="1" dirty="0"/>
              <a:t>ARBIT_FIND</a:t>
            </a:r>
            <a:r>
              <a:rPr lang="ja-JP" altLang="en-US" sz="1000" b="1" dirty="0"/>
              <a:t>状態（社長</a:t>
            </a:r>
            <a:r>
              <a:rPr lang="en-US" altLang="ja-JP" sz="1000" b="1" dirty="0" err="1"/>
              <a:t>ndb</a:t>
            </a:r>
            <a:r>
              <a:rPr lang="ja-JP" altLang="en-US" sz="1000" b="1" dirty="0"/>
              <a:t>ノードがアービトレータノードを探している）</a:t>
            </a:r>
          </a:p>
          <a:p>
            <a:r>
              <a:rPr lang="ja-JP" altLang="en-US" sz="1000" b="1" dirty="0"/>
              <a:t>非大統領の</a:t>
            </a:r>
            <a:r>
              <a:rPr lang="en-US" altLang="ja-JP" sz="1000" b="1" dirty="0" err="1"/>
              <a:t>ndb</a:t>
            </a:r>
            <a:r>
              <a:rPr lang="ja-JP" altLang="en-US" sz="1000" b="1" dirty="0"/>
              <a:t>ノードの</a:t>
            </a:r>
            <a:r>
              <a:rPr lang="en-US" altLang="ja-JP" sz="1000" b="1" dirty="0"/>
              <a:t>ARBIT_NULL</a:t>
            </a:r>
            <a:r>
              <a:rPr lang="ja-JP" altLang="en-US" sz="1000" b="1" dirty="0"/>
              <a:t>状態。アービトレータノードが見つからないことを意味します。</a:t>
            </a:r>
            <a:endParaRPr lang="en-US" sz="1000" dirty="0"/>
          </a:p>
        </p:txBody>
      </p:sp>
    </p:spTree>
    <p:extLst>
      <p:ext uri="{BB962C8B-B14F-4D97-AF65-F5344CB8AC3E}">
        <p14:creationId xmlns:p14="http://schemas.microsoft.com/office/powerpoint/2010/main" val="2841634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sz="2000" dirty="0" smtClean="0"/>
              <a:t>2. MySQL</a:t>
            </a:r>
            <a:r>
              <a:rPr lang="ja-JP" altLang="en-US" sz="2000" dirty="0" smtClean="0"/>
              <a:t>クラスタ</a:t>
            </a:r>
            <a:r>
              <a:rPr lang="en-US" altLang="ja-JP" sz="2000" dirty="0" smtClean="0"/>
              <a:t>:</a:t>
            </a:r>
            <a:r>
              <a:rPr lang="ja-JP" altLang="en-US" sz="2000" dirty="0" smtClean="0"/>
              <a:t>障害シナリオ</a:t>
            </a:r>
            <a:endParaRPr lang="en-US" sz="2000" dirty="0"/>
          </a:p>
        </p:txBody>
      </p:sp>
      <p:sp>
        <p:nvSpPr>
          <p:cNvPr id="3" name="Content Placeholder 2"/>
          <p:cNvSpPr>
            <a:spLocks noGrp="1"/>
          </p:cNvSpPr>
          <p:nvPr>
            <p:ph sz="quarter" idx="10"/>
          </p:nvPr>
        </p:nvSpPr>
        <p:spPr/>
        <p:txBody>
          <a:bodyPr>
            <a:normAutofit/>
          </a:bodyPr>
          <a:lstStyle/>
          <a:p>
            <a:pPr marL="0" indent="0">
              <a:buNone/>
            </a:pPr>
            <a:r>
              <a:rPr lang="en-US" altLang="ja-JP" sz="1400" dirty="0" smtClean="0"/>
              <a:t>2.5 </a:t>
            </a:r>
            <a:r>
              <a:rPr lang="ja-JP" altLang="en-US" sz="1400" dirty="0" smtClean="0"/>
              <a:t>デ</a:t>
            </a:r>
            <a:r>
              <a:rPr lang="ja-JP" altLang="en-US" sz="1400" dirty="0"/>
              <a:t>ィスク障</a:t>
            </a:r>
            <a:r>
              <a:rPr lang="ja-JP" altLang="en-US" sz="1400" dirty="0" smtClean="0"/>
              <a:t>害</a:t>
            </a:r>
            <a:endParaRPr lang="en-US" sz="1400" dirty="0" smtClean="0"/>
          </a:p>
          <a:p>
            <a:pPr lvl="1"/>
            <a:r>
              <a:rPr lang="ja-JP" altLang="en-US" sz="1400" dirty="0"/>
              <a:t>すべてのストレージノードは独自のデータを格納します。 ノードがファイルシステムが破損したことを検出すると、ノードは実行を停止します。 ファイルシステムがクリアされると、ノード回復プロトコルを使用してノードが再起動されます</a:t>
            </a:r>
            <a:r>
              <a:rPr lang="ja-JP" altLang="en-US" sz="1400" dirty="0" smtClean="0"/>
              <a:t>。</a:t>
            </a:r>
            <a:endParaRPr lang="en-US" sz="1400" dirty="0" smtClean="0"/>
          </a:p>
          <a:p>
            <a:pPr lvl="1"/>
            <a:r>
              <a:rPr lang="ja-JP" altLang="en-US" sz="1400" dirty="0"/>
              <a:t>例 </a:t>
            </a:r>
            <a:r>
              <a:rPr lang="en-US" sz="1400" dirty="0" smtClean="0"/>
              <a:t>:</a:t>
            </a:r>
          </a:p>
          <a:p>
            <a:pPr lvl="2">
              <a:buFont typeface="Wingdings" panose="05000000000000000000" pitchFamily="2" charset="2"/>
              <a:buChar char="Ø"/>
            </a:pPr>
            <a:r>
              <a:rPr lang="en-US" altLang="ja-JP" dirty="0"/>
              <a:t>2</a:t>
            </a:r>
            <a:r>
              <a:rPr lang="ja-JP" altLang="en-US" dirty="0"/>
              <a:t>つのデータノード（</a:t>
            </a:r>
            <a:r>
              <a:rPr lang="en-US" altLang="ja-JP" dirty="0"/>
              <a:t>1</a:t>
            </a:r>
            <a:r>
              <a:rPr lang="ja-JP" altLang="en-US" dirty="0"/>
              <a:t>ノードグループ）実行中</a:t>
            </a:r>
            <a:endParaRPr lang="en-US" dirty="0" smtClean="0"/>
          </a:p>
          <a:p>
            <a:pPr lvl="2">
              <a:buFont typeface="Wingdings" panose="05000000000000000000" pitchFamily="2" charset="2"/>
              <a:buChar char="Ø"/>
            </a:pPr>
            <a:r>
              <a:rPr lang="ja-JP" altLang="en-US" dirty="0"/>
              <a:t>ノード＃</a:t>
            </a:r>
            <a:r>
              <a:rPr lang="en-US" altLang="ja-JP" dirty="0"/>
              <a:t>12</a:t>
            </a:r>
            <a:r>
              <a:rPr lang="ja-JP" altLang="en-US" dirty="0"/>
              <a:t>でファイルシステムディレクトリが壊れています</a:t>
            </a:r>
            <a:r>
              <a:rPr lang="en-US" dirty="0" smtClean="0"/>
              <a:t> </a:t>
            </a:r>
            <a:r>
              <a:rPr lang="ja-JP" altLang="en-US" dirty="0"/>
              <a:t>。 </a:t>
            </a:r>
            <a:r>
              <a:rPr lang="ja-JP" altLang="en-US" dirty="0" smtClean="0"/>
              <a:t>（</a:t>
            </a:r>
            <a:r>
              <a:rPr lang="ja-JP" altLang="en-US" dirty="0">
                <a:solidFill>
                  <a:srgbClr val="92D050"/>
                </a:solidFill>
                <a:latin typeface="+mj-ea"/>
              </a:rPr>
              <a:t>ディレクトリ</a:t>
            </a:r>
            <a:r>
              <a:rPr lang="en-US" altLang="ja-JP" dirty="0">
                <a:solidFill>
                  <a:srgbClr val="92D050"/>
                </a:solidFill>
                <a:latin typeface="+mj-ea"/>
              </a:rPr>
              <a:t>[ndb_12_fs]</a:t>
            </a:r>
            <a:r>
              <a:rPr lang="ja-JP" altLang="en-US" dirty="0">
                <a:solidFill>
                  <a:srgbClr val="92D050"/>
                </a:solidFill>
                <a:latin typeface="+mj-ea"/>
              </a:rPr>
              <a:t>を</a:t>
            </a:r>
            <a:r>
              <a:rPr lang="en-US" altLang="ja-JP" dirty="0">
                <a:solidFill>
                  <a:srgbClr val="92D050"/>
                </a:solidFill>
                <a:latin typeface="+mj-ea"/>
              </a:rPr>
              <a:t>rm</a:t>
            </a:r>
            <a:r>
              <a:rPr lang="ja-JP" altLang="en-US" dirty="0">
                <a:solidFill>
                  <a:srgbClr val="92D050"/>
                </a:solidFill>
                <a:latin typeface="+mj-ea"/>
              </a:rPr>
              <a:t>コマンドで削除する。 </a:t>
            </a:r>
            <a:r>
              <a:rPr lang="ja-JP" altLang="en-US" dirty="0" smtClean="0"/>
              <a:t>）</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0196"/>
          <a:stretch/>
        </p:blipFill>
        <p:spPr bwMode="auto">
          <a:xfrm>
            <a:off x="391887" y="3105988"/>
            <a:ext cx="4180114" cy="1912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40368"/>
          <a:stretch/>
        </p:blipFill>
        <p:spPr bwMode="auto">
          <a:xfrm>
            <a:off x="2939144" y="4284122"/>
            <a:ext cx="5878286" cy="2001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bwMode="auto">
          <a:xfrm>
            <a:off x="4702632" y="3254827"/>
            <a:ext cx="1262740" cy="555174"/>
          </a:xfrm>
          <a:prstGeom prst="wedgeRectCallout">
            <a:avLst>
              <a:gd name="adj1" fmla="val -146166"/>
              <a:gd name="adj2" fmla="val 78938"/>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900" b="1" dirty="0">
                <a:latin typeface="+mj-ea"/>
                <a:ea typeface="+mj-ea"/>
              </a:rPr>
              <a:t>2</a:t>
            </a:r>
            <a:r>
              <a:rPr lang="ja-JP" altLang="en-US" sz="900" b="1" dirty="0">
                <a:latin typeface="+mj-ea"/>
                <a:ea typeface="+mj-ea"/>
              </a:rPr>
              <a:t>つの</a:t>
            </a:r>
            <a:r>
              <a:rPr lang="en-US" altLang="ja-JP" sz="900" b="1" dirty="0" err="1">
                <a:latin typeface="+mj-ea"/>
                <a:ea typeface="+mj-ea"/>
              </a:rPr>
              <a:t>ndb</a:t>
            </a:r>
            <a:r>
              <a:rPr lang="ja-JP" altLang="en-US" sz="900" b="1" dirty="0">
                <a:latin typeface="+mj-ea"/>
                <a:ea typeface="+mj-ea"/>
              </a:rPr>
              <a:t>ノードが動作しています</a:t>
            </a:r>
            <a:endParaRPr kumimoji="1" lang="en-US" sz="900" b="1" dirty="0">
              <a:latin typeface="+mj-ea"/>
              <a:ea typeface="+mj-ea"/>
            </a:endParaRPr>
          </a:p>
        </p:txBody>
      </p:sp>
      <p:sp>
        <p:nvSpPr>
          <p:cNvPr id="12" name="Rectangular Callout 11"/>
          <p:cNvSpPr/>
          <p:nvPr/>
        </p:nvSpPr>
        <p:spPr bwMode="auto">
          <a:xfrm>
            <a:off x="6161319" y="3532414"/>
            <a:ext cx="1262740" cy="555174"/>
          </a:xfrm>
          <a:prstGeom prst="wedgeRectCallout">
            <a:avLst>
              <a:gd name="adj1" fmla="val -268580"/>
              <a:gd name="adj2" fmla="val 200506"/>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b="1" dirty="0">
                <a:latin typeface="+mj-ea"/>
                <a:ea typeface="+mj-ea"/>
              </a:rPr>
              <a:t>ファイルシステムディレクトリが存在する</a:t>
            </a:r>
            <a:endParaRPr kumimoji="1" lang="en-US" sz="900" b="1" dirty="0">
              <a:latin typeface="+mj-ea"/>
              <a:ea typeface="+mj-ea"/>
            </a:endParaRPr>
          </a:p>
        </p:txBody>
      </p:sp>
      <p:grpSp>
        <p:nvGrpSpPr>
          <p:cNvPr id="9" name="Group 8"/>
          <p:cNvGrpSpPr/>
          <p:nvPr/>
        </p:nvGrpSpPr>
        <p:grpSpPr>
          <a:xfrm>
            <a:off x="7554690" y="3543301"/>
            <a:ext cx="1262740" cy="598720"/>
            <a:chOff x="7554690" y="3543301"/>
            <a:chExt cx="1262740" cy="598720"/>
          </a:xfrm>
        </p:grpSpPr>
        <p:sp>
          <p:nvSpPr>
            <p:cNvPr id="11" name="Rectangular Callout 10"/>
            <p:cNvSpPr/>
            <p:nvPr/>
          </p:nvSpPr>
          <p:spPr bwMode="auto">
            <a:xfrm>
              <a:off x="7554690" y="3543301"/>
              <a:ext cx="1262740" cy="555174"/>
            </a:xfrm>
            <a:prstGeom prst="wedgeRectCallout">
              <a:avLst>
                <a:gd name="adj1" fmla="val -221166"/>
                <a:gd name="adj2" fmla="val 286780"/>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latin typeface="+mj-ea"/>
                  <a:ea typeface="+mj-ea"/>
                </a:rPr>
                <a:t>2 </a:t>
              </a:r>
              <a:r>
                <a:rPr kumimoji="1" lang="en-US" sz="900" b="1" dirty="0" err="1" smtClean="0">
                  <a:latin typeface="+mj-ea"/>
                  <a:ea typeface="+mj-ea"/>
                </a:rPr>
                <a:t>ndb</a:t>
              </a:r>
              <a:r>
                <a:rPr kumimoji="1" lang="en-US" sz="900" b="1" dirty="0" smtClean="0">
                  <a:latin typeface="+mj-ea"/>
                  <a:ea typeface="+mj-ea"/>
                </a:rPr>
                <a:t> nodes running</a:t>
              </a:r>
              <a:endParaRPr kumimoji="1" lang="en-US" sz="900" b="1" dirty="0">
                <a:latin typeface="+mj-ea"/>
                <a:ea typeface="+mj-ea"/>
              </a:endParaRPr>
            </a:p>
          </p:txBody>
        </p:sp>
        <p:sp>
          <p:nvSpPr>
            <p:cNvPr id="13" name="Rectangular Callout 12"/>
            <p:cNvSpPr/>
            <p:nvPr/>
          </p:nvSpPr>
          <p:spPr bwMode="auto">
            <a:xfrm>
              <a:off x="7554690" y="3586847"/>
              <a:ext cx="1262740" cy="555174"/>
            </a:xfrm>
            <a:prstGeom prst="wedgeRectCallout">
              <a:avLst>
                <a:gd name="adj1" fmla="val -353925"/>
                <a:gd name="adj2" fmla="val 341682"/>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b="1" dirty="0">
                  <a:latin typeface="+mj-ea"/>
                </a:rPr>
                <a:t>ファイルシステムディレクトリが削除されました</a:t>
              </a:r>
              <a:endParaRPr lang="en-US" sz="900" b="1" dirty="0">
                <a:latin typeface="+mj-ea"/>
              </a:endParaRPr>
            </a:p>
          </p:txBody>
        </p:sp>
      </p:grpSp>
      <p:sp>
        <p:nvSpPr>
          <p:cNvPr id="10" name="TextBox 9"/>
          <p:cNvSpPr txBox="1"/>
          <p:nvPr/>
        </p:nvSpPr>
        <p:spPr>
          <a:xfrm>
            <a:off x="1643743" y="3532414"/>
            <a:ext cx="1099981" cy="276999"/>
          </a:xfrm>
          <a:prstGeom prst="rect">
            <a:avLst/>
          </a:prstGeom>
          <a:solidFill>
            <a:schemeClr val="bg1"/>
          </a:solidFill>
          <a:ln>
            <a:solidFill>
              <a:schemeClr val="tx1"/>
            </a:solidFill>
          </a:ln>
        </p:spPr>
        <p:txBody>
          <a:bodyPr wrap="none" rtlCol="0">
            <a:spAutoFit/>
          </a:bodyPr>
          <a:lstStyle/>
          <a:p>
            <a:r>
              <a:rPr lang="en-US" sz="1200" b="1" dirty="0"/>
              <a:t>MGM</a:t>
            </a:r>
            <a:r>
              <a:rPr lang="ja-JP" altLang="en-US" sz="1200" b="1" dirty="0"/>
              <a:t>ノード</a:t>
            </a:r>
            <a:endParaRPr lang="en-US" sz="1200" b="1" dirty="0"/>
          </a:p>
        </p:txBody>
      </p:sp>
      <p:sp>
        <p:nvSpPr>
          <p:cNvPr id="16" name="TextBox 15"/>
          <p:cNvSpPr txBox="1"/>
          <p:nvPr/>
        </p:nvSpPr>
        <p:spPr>
          <a:xfrm>
            <a:off x="7837715" y="5403831"/>
            <a:ext cx="686326" cy="461665"/>
          </a:xfrm>
          <a:prstGeom prst="rect">
            <a:avLst/>
          </a:prstGeom>
          <a:solidFill>
            <a:schemeClr val="bg1"/>
          </a:solidFill>
          <a:ln>
            <a:solidFill>
              <a:schemeClr val="tx1"/>
            </a:solidFill>
          </a:ln>
        </p:spPr>
        <p:txBody>
          <a:bodyPr wrap="square" rtlCol="0">
            <a:spAutoFit/>
          </a:bodyPr>
          <a:lstStyle/>
          <a:p>
            <a:r>
              <a:rPr lang="en-US" sz="1200" b="1" dirty="0" smtClean="0"/>
              <a:t>NDB</a:t>
            </a:r>
            <a:r>
              <a:rPr lang="ja-JP" altLang="en-US" sz="1200" b="1" dirty="0" smtClean="0"/>
              <a:t>ノ</a:t>
            </a:r>
            <a:r>
              <a:rPr lang="ja-JP" altLang="en-US" sz="1200" b="1" dirty="0"/>
              <a:t>ード</a:t>
            </a:r>
            <a:endParaRPr lang="en-US" sz="1200" b="1" dirty="0"/>
          </a:p>
        </p:txBody>
      </p:sp>
    </p:spTree>
    <p:extLst>
      <p:ext uri="{BB962C8B-B14F-4D97-AF65-F5344CB8AC3E}">
        <p14:creationId xmlns:p14="http://schemas.microsoft.com/office/powerpoint/2010/main" val="6403889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sz="2000" dirty="0" smtClean="0"/>
              <a:t>2. MySQL</a:t>
            </a:r>
            <a:r>
              <a:rPr lang="ja-JP" altLang="en-US" sz="2000" dirty="0" smtClean="0"/>
              <a:t>クラスタ</a:t>
            </a:r>
            <a:r>
              <a:rPr lang="en-US" altLang="ja-JP" sz="2000" dirty="0" smtClean="0"/>
              <a:t>:</a:t>
            </a:r>
            <a:r>
              <a:rPr lang="ja-JP" altLang="en-US" sz="2000" dirty="0" smtClean="0"/>
              <a:t>障害シナリオ</a:t>
            </a:r>
            <a:endParaRPr lang="en-US" sz="2000" dirty="0"/>
          </a:p>
        </p:txBody>
      </p:sp>
      <p:pic>
        <p:nvPicPr>
          <p:cNvPr id="10"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b="84937"/>
          <a:stretch/>
        </p:blipFill>
        <p:spPr bwMode="auto">
          <a:xfrm>
            <a:off x="179513" y="836712"/>
            <a:ext cx="5038725" cy="872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bwMode="auto">
          <a:xfrm>
            <a:off x="5388430" y="1293167"/>
            <a:ext cx="2079170" cy="740972"/>
          </a:xfrm>
          <a:prstGeom prst="wedgeRectCallout">
            <a:avLst>
              <a:gd name="adj1" fmla="val -242298"/>
              <a:gd name="adj2" fmla="val -30745"/>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b="1" dirty="0"/>
              <a:t>Node 11 was restarted, this will trigger </a:t>
            </a:r>
            <a:r>
              <a:rPr lang="en-US" sz="900" b="1" dirty="0" smtClean="0"/>
              <a:t>the Cluster </a:t>
            </a:r>
            <a:r>
              <a:rPr lang="en-US" sz="900" b="1" dirty="0"/>
              <a:t>to use the Data in Node 12.</a:t>
            </a:r>
          </a:p>
        </p:txBody>
      </p:sp>
      <p:pic>
        <p:nvPicPr>
          <p:cNvPr id="2054" name="Picture 6"/>
          <p:cNvPicPr>
            <a:picLocks noGrp="1" noChangeAspect="1" noChangeArrowheads="1"/>
          </p:cNvPicPr>
          <p:nvPr>
            <p:ph sz="quarter" idx="10"/>
          </p:nvPr>
        </p:nvPicPr>
        <p:blipFill rotWithShape="1">
          <a:blip r:embed="rId3">
            <a:extLst>
              <a:ext uri="{28A0092B-C50C-407E-A947-70E740481C1C}">
                <a14:useLocalDpi xmlns:a14="http://schemas.microsoft.com/office/drawing/2010/main" val="0"/>
              </a:ext>
            </a:extLst>
          </a:blip>
          <a:srcRect b="55424"/>
          <a:stretch/>
        </p:blipFill>
        <p:spPr bwMode="auto">
          <a:xfrm>
            <a:off x="179513" y="1848077"/>
            <a:ext cx="7324725" cy="1863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ular Callout 14"/>
          <p:cNvSpPr/>
          <p:nvPr/>
        </p:nvSpPr>
        <p:spPr bwMode="auto">
          <a:xfrm>
            <a:off x="5388430" y="1272884"/>
            <a:ext cx="2079170" cy="740972"/>
          </a:xfrm>
          <a:prstGeom prst="wedgeRectCallout">
            <a:avLst>
              <a:gd name="adj1" fmla="val -137585"/>
              <a:gd name="adj2" fmla="val 105883"/>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b="1" dirty="0"/>
              <a:t>Node 11 was restarted, this will trigger </a:t>
            </a:r>
            <a:r>
              <a:rPr lang="en-US" sz="900" b="1" dirty="0" smtClean="0"/>
              <a:t>the Cluster </a:t>
            </a:r>
            <a:r>
              <a:rPr lang="en-US" sz="900" b="1" dirty="0"/>
              <a:t>to use the Data in Node 12</a:t>
            </a:r>
            <a:r>
              <a:rPr lang="en-US" sz="900" b="1" dirty="0" smtClean="0"/>
              <a:t>.</a:t>
            </a:r>
          </a:p>
          <a:p>
            <a:endParaRPr lang="en-US" sz="900" b="1" dirty="0"/>
          </a:p>
          <a:p>
            <a:endParaRPr lang="en-US" sz="900" b="1" dirty="0"/>
          </a:p>
        </p:txBody>
      </p:sp>
      <p:pic>
        <p:nvPicPr>
          <p:cNvPr id="2055"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b="43448"/>
          <a:stretch/>
        </p:blipFill>
        <p:spPr bwMode="auto">
          <a:xfrm>
            <a:off x="175533" y="3840165"/>
            <a:ext cx="7324725" cy="2364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ular Callout 16"/>
          <p:cNvSpPr/>
          <p:nvPr/>
        </p:nvSpPr>
        <p:spPr bwMode="auto">
          <a:xfrm>
            <a:off x="5388430" y="1272884"/>
            <a:ext cx="2079170" cy="304800"/>
          </a:xfrm>
          <a:prstGeom prst="wedgeRectCallout">
            <a:avLst>
              <a:gd name="adj1" fmla="val -91512"/>
              <a:gd name="adj2" fmla="val 1307305"/>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b="1" dirty="0" smtClean="0"/>
              <a:t>the </a:t>
            </a:r>
            <a:r>
              <a:rPr lang="en-US" sz="900" b="1" dirty="0"/>
              <a:t>Data in Node 12</a:t>
            </a:r>
            <a:r>
              <a:rPr lang="en-US" sz="900" b="1" dirty="0" smtClean="0"/>
              <a:t>.</a:t>
            </a:r>
          </a:p>
          <a:p>
            <a:endParaRPr lang="en-US" sz="900" b="1" dirty="0"/>
          </a:p>
          <a:p>
            <a:endParaRPr lang="en-US" sz="900" b="1" dirty="0"/>
          </a:p>
        </p:txBody>
      </p:sp>
      <p:sp>
        <p:nvSpPr>
          <p:cNvPr id="5" name="Rectangle 4"/>
          <p:cNvSpPr/>
          <p:nvPr/>
        </p:nvSpPr>
        <p:spPr bwMode="auto">
          <a:xfrm>
            <a:off x="5388430" y="1207199"/>
            <a:ext cx="2906484" cy="1699287"/>
          </a:xfrm>
          <a:prstGeom prst="rect">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900" b="1" dirty="0"/>
              <a:t>ノード</a:t>
            </a:r>
            <a:r>
              <a:rPr lang="en-US" altLang="ja-JP" sz="900" b="1" dirty="0"/>
              <a:t>11</a:t>
            </a:r>
            <a:r>
              <a:rPr lang="ja-JP" altLang="en-US" sz="900" b="1" dirty="0"/>
              <a:t>が再起動された場合、ノード</a:t>
            </a:r>
            <a:r>
              <a:rPr lang="en-US" altLang="ja-JP" sz="900" b="1" dirty="0"/>
              <a:t>12</a:t>
            </a:r>
            <a:r>
              <a:rPr lang="ja-JP" altLang="en-US" sz="900" b="1" dirty="0"/>
              <a:t>のデータを使用するようにクラスタがトリガされます。</a:t>
            </a:r>
          </a:p>
          <a:p>
            <a:endParaRPr lang="ja-JP" altLang="en-US" sz="900" b="1" dirty="0"/>
          </a:p>
          <a:p>
            <a:r>
              <a:rPr lang="ja-JP" altLang="en-US" sz="900" b="1" dirty="0"/>
              <a:t>ノード</a:t>
            </a:r>
            <a:r>
              <a:rPr lang="en-US" altLang="ja-JP" sz="900" b="1" dirty="0"/>
              <a:t>11</a:t>
            </a:r>
            <a:r>
              <a:rPr lang="ja-JP" altLang="en-US" sz="900" b="1" dirty="0"/>
              <a:t>が再起動されると、クラスタはノード</a:t>
            </a:r>
            <a:r>
              <a:rPr lang="en-US" altLang="ja-JP" sz="900" b="1" dirty="0"/>
              <a:t>12</a:t>
            </a:r>
            <a:r>
              <a:rPr lang="ja-JP" altLang="en-US" sz="900" b="1" dirty="0"/>
              <a:t>をデータのソースとして選択しようとしますが、クラスタは</a:t>
            </a:r>
            <a:r>
              <a:rPr lang="en-US" altLang="ja-JP" sz="900" b="1" dirty="0" smtClean="0"/>
              <a:t>File</a:t>
            </a:r>
            <a:r>
              <a:rPr lang="ja-JP" altLang="en-US" sz="900" b="1" dirty="0"/>
              <a:t>システムでエラーを検出します。</a:t>
            </a:r>
          </a:p>
          <a:p>
            <a:endParaRPr lang="ja-JP" altLang="en-US" sz="900" b="1" dirty="0"/>
          </a:p>
          <a:p>
            <a:r>
              <a:rPr lang="ja-JP" altLang="en-US" sz="900" b="1" dirty="0"/>
              <a:t>エラーが検出されたため、ノード</a:t>
            </a:r>
            <a:r>
              <a:rPr lang="en-US" altLang="ja-JP" sz="900" b="1" dirty="0"/>
              <a:t>12</a:t>
            </a:r>
            <a:r>
              <a:rPr lang="ja-JP" altLang="en-US" sz="900" b="1" dirty="0"/>
              <a:t>は終了しました。</a:t>
            </a:r>
            <a:endParaRPr lang="en-US" sz="900" b="1" dirty="0"/>
          </a:p>
        </p:txBody>
      </p:sp>
      <p:sp>
        <p:nvSpPr>
          <p:cNvPr id="20" name="TextBox 19"/>
          <p:cNvSpPr txBox="1"/>
          <p:nvPr/>
        </p:nvSpPr>
        <p:spPr>
          <a:xfrm>
            <a:off x="1328058" y="3494314"/>
            <a:ext cx="686326" cy="461665"/>
          </a:xfrm>
          <a:prstGeom prst="rect">
            <a:avLst/>
          </a:prstGeom>
          <a:solidFill>
            <a:schemeClr val="bg1"/>
          </a:solidFill>
          <a:ln>
            <a:solidFill>
              <a:schemeClr val="tx1"/>
            </a:solidFill>
          </a:ln>
        </p:spPr>
        <p:txBody>
          <a:bodyPr wrap="square" rtlCol="0">
            <a:spAutoFit/>
          </a:bodyPr>
          <a:lstStyle/>
          <a:p>
            <a:r>
              <a:rPr lang="en-US" sz="1200" b="1" dirty="0" smtClean="0"/>
              <a:t>NDB</a:t>
            </a:r>
            <a:r>
              <a:rPr lang="ja-JP" altLang="en-US" sz="1200" b="1" dirty="0" smtClean="0"/>
              <a:t>ノ</a:t>
            </a:r>
            <a:r>
              <a:rPr lang="ja-JP" altLang="en-US" sz="1200" b="1" dirty="0"/>
              <a:t>ード</a:t>
            </a:r>
            <a:endParaRPr lang="en-US" sz="1200" b="1" dirty="0"/>
          </a:p>
        </p:txBody>
      </p:sp>
      <p:sp>
        <p:nvSpPr>
          <p:cNvPr id="21" name="TextBox 20"/>
          <p:cNvSpPr txBox="1"/>
          <p:nvPr/>
        </p:nvSpPr>
        <p:spPr>
          <a:xfrm>
            <a:off x="2014384" y="874301"/>
            <a:ext cx="686326" cy="461665"/>
          </a:xfrm>
          <a:prstGeom prst="rect">
            <a:avLst/>
          </a:prstGeom>
          <a:solidFill>
            <a:schemeClr val="bg1"/>
          </a:solidFill>
          <a:ln>
            <a:solidFill>
              <a:schemeClr val="tx1"/>
            </a:solidFill>
          </a:ln>
        </p:spPr>
        <p:txBody>
          <a:bodyPr wrap="square" rtlCol="0">
            <a:spAutoFit/>
          </a:bodyPr>
          <a:lstStyle/>
          <a:p>
            <a:r>
              <a:rPr lang="en-US" sz="1200" b="1" dirty="0"/>
              <a:t>MGM</a:t>
            </a:r>
            <a:r>
              <a:rPr lang="ja-JP" altLang="en-US" sz="1200" b="1" dirty="0"/>
              <a:t>ノー</a:t>
            </a:r>
            <a:r>
              <a:rPr lang="ja-JP" altLang="en-US" sz="1200" b="1" dirty="0" smtClean="0"/>
              <a:t>ド</a:t>
            </a:r>
            <a:endParaRPr lang="en-US" sz="1200" b="1" dirty="0"/>
          </a:p>
        </p:txBody>
      </p:sp>
    </p:spTree>
    <p:extLst>
      <p:ext uri="{BB962C8B-B14F-4D97-AF65-F5344CB8AC3E}">
        <p14:creationId xmlns:p14="http://schemas.microsoft.com/office/powerpoint/2010/main" val="1360514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改訂履歴</a:t>
            </a:r>
            <a:endParaRPr kumimoji="1" lang="ja-JP" altLang="en-US" sz="2000" dirty="0"/>
          </a:p>
        </p:txBody>
      </p:sp>
      <p:graphicFrame>
        <p:nvGraphicFramePr>
          <p:cNvPr id="10" name="Table 9"/>
          <p:cNvGraphicFramePr>
            <a:graphicFrameLocks noGrp="1"/>
          </p:cNvGraphicFramePr>
          <p:nvPr>
            <p:extLst>
              <p:ext uri="{D42A27DB-BD31-4B8C-83A1-F6EECF244321}">
                <p14:modId xmlns:p14="http://schemas.microsoft.com/office/powerpoint/2010/main" val="3210357212"/>
              </p:ext>
            </p:extLst>
          </p:nvPr>
        </p:nvGraphicFramePr>
        <p:xfrm>
          <a:off x="342898" y="1141400"/>
          <a:ext cx="8512259" cy="4592320"/>
        </p:xfrm>
        <a:graphic>
          <a:graphicData uri="http://schemas.openxmlformats.org/drawingml/2006/table">
            <a:tbl>
              <a:tblPr firstRow="1" bandRow="1">
                <a:tableStyleId>{93296810-A885-4BE3-A3E7-6D5BEEA58F35}</a:tableStyleId>
              </a:tblPr>
              <a:tblGrid>
                <a:gridCol w="929030"/>
                <a:gridCol w="1151255"/>
                <a:gridCol w="1124391"/>
                <a:gridCol w="1284483"/>
                <a:gridCol w="4023100"/>
              </a:tblGrid>
              <a:tr h="370840">
                <a:tc>
                  <a:txBody>
                    <a:bodyPr/>
                    <a:lstStyle/>
                    <a:p>
                      <a:r>
                        <a:rPr lang="ja-JP" altLang="en-US" sz="1200" b="0" dirty="0" smtClean="0">
                          <a:latin typeface="+mj-lt"/>
                          <a:cs typeface="Calibri" panose="020F0502020204030204" pitchFamily="34" charset="0"/>
                        </a:rPr>
                        <a:t>版数</a:t>
                      </a:r>
                      <a:endParaRPr lang="en-US" sz="1200" b="0" dirty="0">
                        <a:latin typeface="+mj-lt"/>
                        <a:cs typeface="Calibri" panose="020F0502020204030204" pitchFamily="34" charset="0"/>
                      </a:endParaRPr>
                    </a:p>
                  </a:txBody>
                  <a:tcPr anchor="ctr"/>
                </a:tc>
                <a:tc>
                  <a:txBody>
                    <a:bodyPr/>
                    <a:lstStyle/>
                    <a:p>
                      <a:r>
                        <a:rPr lang="ja-JP" altLang="en-US" sz="1200" b="0" dirty="0" smtClean="0">
                          <a:latin typeface="+mj-lt"/>
                          <a:cs typeface="Calibri" panose="020F0502020204030204" pitchFamily="34" charset="0"/>
                        </a:rPr>
                        <a:t>日付</a:t>
                      </a:r>
                      <a:endParaRPr lang="en-US" sz="1200" b="0" dirty="0">
                        <a:latin typeface="+mj-lt"/>
                        <a:cs typeface="Calibri" panose="020F0502020204030204" pitchFamily="34" charset="0"/>
                      </a:endParaRPr>
                    </a:p>
                  </a:txBody>
                  <a:tcPr anchor="ctr"/>
                </a:tc>
                <a:tc>
                  <a:txBody>
                    <a:bodyPr/>
                    <a:lstStyle/>
                    <a:p>
                      <a:r>
                        <a:rPr lang="ja-JP" altLang="en-US" sz="1200" b="0" dirty="0" smtClean="0">
                          <a:latin typeface="+mj-lt"/>
                          <a:cs typeface="Calibri" panose="020F0502020204030204" pitchFamily="34" charset="0"/>
                        </a:rPr>
                        <a:t>作成者</a:t>
                      </a:r>
                      <a:endParaRPr lang="en-US" sz="1200" b="0" dirty="0">
                        <a:latin typeface="+mj-lt"/>
                        <a:cs typeface="Calibri" panose="020F0502020204030204" pitchFamily="34" charset="0"/>
                      </a:endParaRPr>
                    </a:p>
                  </a:txBody>
                  <a:tcPr anchor="ctr"/>
                </a:tc>
                <a:tc>
                  <a:txBody>
                    <a:bodyPr/>
                    <a:lstStyle/>
                    <a:p>
                      <a:r>
                        <a:rPr lang="ja-JP" altLang="en-US" sz="1200" b="0" smtClean="0">
                          <a:latin typeface="+mj-lt"/>
                          <a:cs typeface="Calibri" panose="020F0502020204030204" pitchFamily="34" charset="0"/>
                        </a:rPr>
                        <a:t>承認者</a:t>
                      </a:r>
                      <a:endParaRPr lang="en-US" sz="1200" b="0" dirty="0">
                        <a:latin typeface="+mj-lt"/>
                        <a:cs typeface="Calibri" panose="020F0502020204030204" pitchFamily="34" charset="0"/>
                      </a:endParaRPr>
                    </a:p>
                  </a:txBody>
                  <a:tcPr anchor="ctr"/>
                </a:tc>
                <a:tc>
                  <a:txBody>
                    <a:bodyPr/>
                    <a:lstStyle/>
                    <a:p>
                      <a:r>
                        <a:rPr lang="ja-JP" altLang="en-US" sz="1200" b="0" smtClean="0">
                          <a:latin typeface="+mj-lt"/>
                          <a:cs typeface="Calibri" panose="020F0502020204030204" pitchFamily="34" charset="0"/>
                        </a:rPr>
                        <a:t>内容</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00.01</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2017/06/23</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lang="ja-JP" altLang="en-US" sz="1200" b="0" dirty="0" smtClean="0">
                          <a:latin typeface="+mj-lt"/>
                          <a:cs typeface="Calibri" panose="020F0502020204030204" pitchFamily="34" charset="0"/>
                        </a:rPr>
                        <a:t>ドラフト版</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01.00</a:t>
                      </a:r>
                      <a:endParaRPr lang="en-US" sz="1200" b="0" dirty="0">
                        <a:latin typeface="+mj-lt"/>
                        <a:cs typeface="Calibri" panose="020F0502020204030204" pitchFamily="34" charset="0"/>
                      </a:endParaRPr>
                    </a:p>
                  </a:txBody>
                  <a:tcPr anchor="ctr"/>
                </a:tc>
                <a:tc>
                  <a:txBody>
                    <a:bodyPr/>
                    <a:lstStyle/>
                    <a:p>
                      <a:r>
                        <a:rPr kumimoji="1" lang="en-US" sz="1200" b="0" kern="1200" dirty="0" smtClean="0">
                          <a:solidFill>
                            <a:schemeClr val="dk1"/>
                          </a:solidFill>
                          <a:latin typeface="+mn-lt"/>
                          <a:ea typeface="+mn-ea"/>
                          <a:cs typeface="Calibri" panose="020F0502020204030204" pitchFamily="34" charset="0"/>
                        </a:rPr>
                        <a:t>2017/06/30</a:t>
                      </a:r>
                      <a:endParaRPr kumimoji="1" lang="en-US" sz="1200" b="0" kern="1200" dirty="0">
                        <a:solidFill>
                          <a:schemeClr val="dk1"/>
                        </a:solidFill>
                        <a:latin typeface="+mn-lt"/>
                        <a:ea typeface="+mn-ea"/>
                        <a:cs typeface="Calibri" panose="020F0502020204030204" pitchFamily="34" charset="0"/>
                      </a:endParaRPr>
                    </a:p>
                  </a:txBody>
                  <a:tcPr anchor="ctr"/>
                </a:tc>
                <a:tc>
                  <a:txBody>
                    <a:bodyPr/>
                    <a:lstStyle/>
                    <a:p>
                      <a:r>
                        <a:rPr kumimoji="1" lang="en-US" sz="1200" b="0" kern="1200" dirty="0" smtClean="0">
                          <a:solidFill>
                            <a:schemeClr val="dk1"/>
                          </a:solidFill>
                          <a:latin typeface="+mn-lt"/>
                          <a:ea typeface="+mn-ea"/>
                          <a:cs typeface="Calibri" panose="020F0502020204030204" pitchFamily="34" charset="0"/>
                        </a:rPr>
                        <a:t>NSP-</a:t>
                      </a:r>
                      <a:r>
                        <a:rPr kumimoji="1" lang="en-US" sz="1200" b="0" kern="1200" dirty="0" err="1" smtClean="0">
                          <a:solidFill>
                            <a:schemeClr val="dk1"/>
                          </a:solidFill>
                          <a:latin typeface="+mn-lt"/>
                          <a:ea typeface="+mn-ea"/>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kumimoji="1" lang="ja-JP" altLang="en-US" sz="1200" b="0" kern="1200" dirty="0" smtClean="0">
                          <a:solidFill>
                            <a:schemeClr val="dk1"/>
                          </a:solidFill>
                          <a:latin typeface="+mn-lt"/>
                          <a:ea typeface="+mn-ea"/>
                          <a:cs typeface="Calibri" panose="020F0502020204030204" pitchFamily="34" charset="0"/>
                        </a:rPr>
                        <a:t>第</a:t>
                      </a:r>
                      <a:r>
                        <a:rPr kumimoji="1" lang="en-US" altLang="ja-JP" sz="1200" b="0" kern="1200" dirty="0" smtClean="0">
                          <a:solidFill>
                            <a:schemeClr val="dk1"/>
                          </a:solidFill>
                          <a:latin typeface="+mn-lt"/>
                          <a:ea typeface="+mn-ea"/>
                          <a:cs typeface="Calibri" panose="020F0502020204030204" pitchFamily="34" charset="0"/>
                        </a:rPr>
                        <a:t>1</a:t>
                      </a:r>
                      <a:r>
                        <a:rPr kumimoji="1" lang="ja-JP" altLang="en-US" sz="1200" b="0" kern="1200" dirty="0" smtClean="0">
                          <a:solidFill>
                            <a:schemeClr val="dk1"/>
                          </a:solidFill>
                          <a:latin typeface="+mn-lt"/>
                          <a:ea typeface="+mn-ea"/>
                          <a:cs typeface="Calibri" panose="020F0502020204030204" pitchFamily="34" charset="0"/>
                        </a:rPr>
                        <a:t>四半期報告書を</a:t>
                      </a:r>
                      <a:r>
                        <a:rPr kumimoji="1" lang="en-US" altLang="ja-JP" sz="1200" b="0" kern="1200" dirty="0" smtClean="0">
                          <a:solidFill>
                            <a:schemeClr val="dk1"/>
                          </a:solidFill>
                          <a:latin typeface="+mn-lt"/>
                          <a:ea typeface="+mn-ea"/>
                          <a:cs typeface="Calibri" panose="020F0502020204030204" pitchFamily="34" charset="0"/>
                        </a:rPr>
                        <a:t>NCOS</a:t>
                      </a:r>
                      <a:r>
                        <a:rPr kumimoji="1" lang="ja-JP" altLang="en-US" sz="1200" b="0" kern="1200" dirty="0" smtClean="0">
                          <a:solidFill>
                            <a:schemeClr val="dk1"/>
                          </a:solidFill>
                          <a:latin typeface="+mn-lt"/>
                          <a:ea typeface="+mn-ea"/>
                          <a:cs typeface="Calibri" panose="020F0502020204030204" pitchFamily="34" charset="0"/>
                        </a:rPr>
                        <a:t>に公開</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01.01</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2017/09/12</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kumimoji="1" lang="ja-JP" altLang="en-US" sz="1200" b="0" kern="1200" dirty="0" smtClean="0">
                          <a:solidFill>
                            <a:schemeClr val="dk1"/>
                          </a:solidFill>
                          <a:latin typeface="+mn-lt"/>
                          <a:ea typeface="+mn-ea"/>
                          <a:cs typeface="Calibri" panose="020F0502020204030204" pitchFamily="34" charset="0"/>
                        </a:rPr>
                        <a:t>次の情報を追加しました：</a:t>
                      </a:r>
                    </a:p>
                    <a:p>
                      <a:r>
                        <a:rPr kumimoji="1" lang="ja-JP" altLang="en-US" sz="1200" b="0" kern="1200" dirty="0" smtClean="0">
                          <a:solidFill>
                            <a:schemeClr val="dk1"/>
                          </a:solidFill>
                          <a:latin typeface="+mn-lt"/>
                          <a:ea typeface="+mn-ea"/>
                          <a:cs typeface="Calibri" panose="020F0502020204030204" pitchFamily="34" charset="0"/>
                        </a:rPr>
                        <a:t>ー ネットワークパーティショニング</a:t>
                      </a:r>
                    </a:p>
                    <a:p>
                      <a:r>
                        <a:rPr kumimoji="1" lang="ja-JP" altLang="en-US" sz="1200" b="0" kern="1200" dirty="0" smtClean="0">
                          <a:solidFill>
                            <a:schemeClr val="dk1"/>
                          </a:solidFill>
                          <a:latin typeface="+mn-lt"/>
                          <a:ea typeface="+mn-ea"/>
                          <a:cs typeface="Calibri" panose="020F0502020204030204" pitchFamily="34" charset="0"/>
                        </a:rPr>
                        <a:t>ー 管理ノードのクラッシュ</a:t>
                      </a:r>
                    </a:p>
                    <a:p>
                      <a:r>
                        <a:rPr kumimoji="1" lang="ja-JP" altLang="en-US" sz="1200" b="0" kern="1200" dirty="0" smtClean="0">
                          <a:solidFill>
                            <a:schemeClr val="dk1"/>
                          </a:solidFill>
                          <a:latin typeface="+mn-lt"/>
                          <a:ea typeface="+mn-ea"/>
                          <a:cs typeface="Calibri" panose="020F0502020204030204" pitchFamily="34" charset="0"/>
                        </a:rPr>
                        <a:t>ー ディスク障害</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01.02</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2017/09/13</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pgarcia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kumimoji="1" lang="ja-JP" altLang="en-US" sz="1200" b="0" kern="1200" dirty="0" smtClean="0">
                          <a:solidFill>
                            <a:schemeClr val="dk1"/>
                          </a:solidFill>
                          <a:latin typeface="+mn-lt"/>
                          <a:ea typeface="+mn-ea"/>
                          <a:cs typeface="Calibri" panose="020F0502020204030204" pitchFamily="34" charset="0"/>
                        </a:rPr>
                        <a:t>レビューコメントからの変更</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01.03</a:t>
                      </a:r>
                      <a:endParaRPr lang="en-US" sz="1200" b="0" dirty="0">
                        <a:latin typeface="+mj-lt"/>
                        <a:cs typeface="Calibri" panose="020F0502020204030204" pitchFamily="34" charset="0"/>
                      </a:endParaRPr>
                    </a:p>
                  </a:txBody>
                  <a:tcPr anchor="ctr"/>
                </a:tc>
                <a:tc>
                  <a:txBody>
                    <a:bodyPr/>
                    <a:lstStyle/>
                    <a:p>
                      <a:r>
                        <a:rPr kumimoji="1" lang="en-US" sz="1200" b="0" kern="1200" dirty="0" smtClean="0">
                          <a:solidFill>
                            <a:schemeClr val="dk1"/>
                          </a:solidFill>
                          <a:latin typeface="+mn-lt"/>
                          <a:ea typeface="+mn-ea"/>
                          <a:cs typeface="Calibri" panose="020F0502020204030204" pitchFamily="34" charset="0"/>
                        </a:rPr>
                        <a:t>2017/09/21</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lang="ja-JP" altLang="en-US" sz="1200" b="0" dirty="0" smtClean="0">
                          <a:latin typeface="+mj-lt"/>
                          <a:cs typeface="Calibri" panose="020F0502020204030204" pitchFamily="34" charset="0"/>
                        </a:rPr>
                        <a:t>変更されたフォントサイズ</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01.04</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2017/09/21</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pgarcia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baseline="0" dirty="0" smtClean="0"/>
                        <a:t>スライド</a:t>
                      </a:r>
                      <a:r>
                        <a:rPr lang="en-US" altLang="ja-JP" sz="1200" baseline="0" dirty="0" smtClean="0"/>
                        <a:t>20</a:t>
                      </a:r>
                      <a:r>
                        <a:rPr lang="ja-JP" altLang="en-US" sz="1200" baseline="0" dirty="0" smtClean="0"/>
                        <a:t>のタイトルを目次に合わせました</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01.05</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2017/09/22</a:t>
                      </a:r>
                      <a:endParaRPr lang="en-US" sz="1200" b="0" dirty="0">
                        <a:latin typeface="+mj-lt"/>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200" b="0" kern="1200" dirty="0" smtClean="0">
                          <a:solidFill>
                            <a:schemeClr val="dk1"/>
                          </a:solidFill>
                          <a:latin typeface="+mn-lt"/>
                          <a:ea typeface="+mn-ea"/>
                          <a:cs typeface="Calibri" panose="020F0502020204030204" pitchFamily="34" charset="0"/>
                        </a:rPr>
                        <a:t>NSP-</a:t>
                      </a:r>
                      <a:r>
                        <a:rPr kumimoji="1" lang="en-US" sz="1200" b="0" kern="1200" dirty="0" err="1" smtClean="0">
                          <a:solidFill>
                            <a:schemeClr val="dk1"/>
                          </a:solidFill>
                          <a:latin typeface="+mn-lt"/>
                          <a:ea typeface="+mn-ea"/>
                          <a:cs typeface="Calibri" panose="020F0502020204030204" pitchFamily="34" charset="0"/>
                        </a:rPr>
                        <a:t>planteras.ra</a:t>
                      </a:r>
                      <a:endParaRPr kumimoji="1" lang="en-US" sz="1200" b="0" kern="1200" dirty="0" smtClean="0">
                        <a:solidFill>
                          <a:schemeClr val="dk1"/>
                        </a:solidFill>
                        <a:latin typeface="+mn-lt"/>
                        <a:ea typeface="+mn-ea"/>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200" b="0" kern="1200" dirty="0" smtClean="0">
                          <a:solidFill>
                            <a:schemeClr val="dk1"/>
                          </a:solidFill>
                          <a:latin typeface="+mn-lt"/>
                          <a:ea typeface="+mn-ea"/>
                          <a:cs typeface="Calibri" panose="020F0502020204030204" pitchFamily="34" charset="0"/>
                        </a:rPr>
                        <a:t>NSP-</a:t>
                      </a:r>
                      <a:r>
                        <a:rPr kumimoji="1" lang="en-US" sz="1200" b="0" kern="1200" dirty="0" err="1" smtClean="0">
                          <a:solidFill>
                            <a:schemeClr val="dk1"/>
                          </a:solidFill>
                          <a:latin typeface="+mn-lt"/>
                          <a:ea typeface="+mn-ea"/>
                          <a:cs typeface="Calibri" panose="020F0502020204030204" pitchFamily="34" charset="0"/>
                        </a:rPr>
                        <a:t>pgarcia</a:t>
                      </a:r>
                      <a:endParaRPr kumimoji="1" lang="en-US" sz="1200" b="0" kern="1200" dirty="0" smtClean="0">
                        <a:solidFill>
                          <a:schemeClr val="dk1"/>
                        </a:solidFill>
                        <a:latin typeface="+mn-lt"/>
                        <a:ea typeface="+mn-ea"/>
                        <a:cs typeface="Calibri" panose="020F0502020204030204" pitchFamily="34" charset="0"/>
                      </a:endParaRPr>
                    </a:p>
                    <a:p>
                      <a:endParaRPr lang="en-US" sz="1200" b="0" dirty="0">
                        <a:latin typeface="+mj-lt"/>
                        <a:cs typeface="Calibri" panose="020F0502020204030204" pitchFamily="34" charset="0"/>
                      </a:endParaRPr>
                    </a:p>
                  </a:txBody>
                  <a:tcPr anchor="ctr"/>
                </a:tc>
                <a:tc>
                  <a:txBody>
                    <a:bodyPr/>
                    <a:lstStyle/>
                    <a:p>
                      <a:r>
                        <a:rPr kumimoji="1" lang="ja-JP" altLang="en-US" sz="1200" b="0" kern="1200" dirty="0" smtClean="0">
                          <a:solidFill>
                            <a:schemeClr val="dk1"/>
                          </a:solidFill>
                          <a:latin typeface="+mn-lt"/>
                          <a:ea typeface="+mn-ea"/>
                          <a:cs typeface="Calibri" panose="020F0502020204030204" pitchFamily="34" charset="0"/>
                        </a:rPr>
                        <a:t>目次、表題の見直し（章番号、表題の完全一致化）</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01.06</a:t>
                      </a:r>
                      <a:endParaRPr lang="en-US" sz="1200" b="0" dirty="0">
                        <a:latin typeface="+mj-lt"/>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200" b="0" kern="1200" dirty="0" smtClean="0">
                          <a:solidFill>
                            <a:schemeClr val="dk1"/>
                          </a:solidFill>
                          <a:latin typeface="+mn-lt"/>
                          <a:ea typeface="+mn-ea"/>
                          <a:cs typeface="Calibri" panose="020F0502020204030204" pitchFamily="34" charset="0"/>
                        </a:rPr>
                        <a:t>2017/09/28</a:t>
                      </a:r>
                      <a:endParaRPr kumimoji="1" lang="en-US" sz="1200" b="0" kern="1200" dirty="0" smtClean="0">
                        <a:solidFill>
                          <a:schemeClr val="dk1"/>
                        </a:solidFill>
                        <a:latin typeface="+mn-lt"/>
                        <a:ea typeface="+mn-ea"/>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200" b="0" kern="1200" dirty="0" smtClean="0">
                          <a:solidFill>
                            <a:schemeClr val="dk1"/>
                          </a:solidFill>
                          <a:latin typeface="+mn-lt"/>
                          <a:ea typeface="+mn-ea"/>
                          <a:cs typeface="Calibri" panose="020F0502020204030204" pitchFamily="34" charset="0"/>
                        </a:rPr>
                        <a:t>NSP-</a:t>
                      </a:r>
                      <a:r>
                        <a:rPr kumimoji="1" lang="en-US" sz="1200" b="0" kern="1200" dirty="0" err="1" smtClean="0">
                          <a:solidFill>
                            <a:schemeClr val="dk1"/>
                          </a:solidFill>
                          <a:latin typeface="+mn-lt"/>
                          <a:ea typeface="+mn-ea"/>
                          <a:cs typeface="Calibri" panose="020F0502020204030204" pitchFamily="34" charset="0"/>
                        </a:rPr>
                        <a:t>pgarcia</a:t>
                      </a:r>
                      <a:endParaRPr kumimoji="1" lang="en-US" sz="1200" b="0" kern="1200" dirty="0" smtClean="0">
                        <a:solidFill>
                          <a:schemeClr val="dk1"/>
                        </a:solidFill>
                        <a:latin typeface="+mn-lt"/>
                        <a:ea typeface="+mn-ea"/>
                        <a:cs typeface="Calibri" panose="020F0502020204030204" pitchFamily="34" charset="0"/>
                      </a:endParaRPr>
                    </a:p>
                  </a:txBody>
                  <a:tcPr anchor="ctr"/>
                </a:tc>
                <a:tc>
                  <a:txBody>
                    <a:bodyPr/>
                    <a:lstStyle/>
                    <a:p>
                      <a:r>
                        <a:rPr lang="en-US" altLang="ja-JP" sz="1200" b="0" dirty="0" smtClean="0">
                          <a:latin typeface="+mj-lt"/>
                          <a:cs typeface="Calibri" panose="020F0502020204030204" pitchFamily="34" charset="0"/>
                        </a:rPr>
                        <a:t>NSP</a:t>
                      </a:r>
                      <a:r>
                        <a:rPr lang="ja-JP" altLang="en-US" sz="1200" b="0" dirty="0" smtClean="0">
                          <a:latin typeface="+mj-lt"/>
                          <a:cs typeface="Calibri" panose="020F0502020204030204" pitchFamily="34" charset="0"/>
                        </a:rPr>
                        <a:t>内部レビューに基づいて修正</a:t>
                      </a:r>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bl>
          </a:graphicData>
        </a:graphic>
      </p:graphicFrame>
    </p:spTree>
    <p:extLst>
      <p:ext uri="{BB962C8B-B14F-4D97-AF65-F5344CB8AC3E}">
        <p14:creationId xmlns:p14="http://schemas.microsoft.com/office/powerpoint/2010/main" val="26085108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sz="2000" dirty="0" smtClean="0"/>
              <a:t>2. MySQL</a:t>
            </a:r>
            <a:r>
              <a:rPr lang="ja-JP" altLang="en-US" sz="2000" dirty="0" smtClean="0"/>
              <a:t>クラスタ</a:t>
            </a:r>
            <a:r>
              <a:rPr lang="en-US" altLang="ja-JP" sz="2000" dirty="0" smtClean="0"/>
              <a:t>:</a:t>
            </a:r>
            <a:r>
              <a:rPr lang="ja-JP" altLang="en-US" sz="2000" dirty="0" smtClean="0"/>
              <a:t>障害シナリオ</a:t>
            </a:r>
            <a:endParaRPr lang="en-US" sz="2000" dirty="0"/>
          </a:p>
        </p:txBody>
      </p:sp>
      <p:sp>
        <p:nvSpPr>
          <p:cNvPr id="3" name="Content Placeholder 2"/>
          <p:cNvSpPr>
            <a:spLocks noGrp="1"/>
          </p:cNvSpPr>
          <p:nvPr>
            <p:ph sz="quarter" idx="10"/>
          </p:nvPr>
        </p:nvSpPr>
        <p:spPr/>
        <p:txBody>
          <a:bodyPr/>
          <a:lstStyle/>
          <a:p>
            <a:endParaRPr lang="en-US" dirty="0" smtClean="0"/>
          </a:p>
          <a:p>
            <a:endParaRPr lang="en-US" dirty="0"/>
          </a:p>
        </p:txBody>
      </p:sp>
      <p:pic>
        <p:nvPicPr>
          <p:cNvPr id="4"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t="-1" b="38698"/>
          <a:stretch/>
        </p:blipFill>
        <p:spPr bwMode="auto">
          <a:xfrm>
            <a:off x="878065" y="836712"/>
            <a:ext cx="7387870" cy="2985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108174" y="3272097"/>
            <a:ext cx="686326" cy="461665"/>
          </a:xfrm>
          <a:prstGeom prst="rect">
            <a:avLst/>
          </a:prstGeom>
          <a:solidFill>
            <a:schemeClr val="bg1"/>
          </a:solidFill>
          <a:ln>
            <a:solidFill>
              <a:schemeClr val="tx1"/>
            </a:solidFill>
          </a:ln>
        </p:spPr>
        <p:txBody>
          <a:bodyPr wrap="square" rtlCol="0">
            <a:spAutoFit/>
          </a:bodyPr>
          <a:lstStyle/>
          <a:p>
            <a:r>
              <a:rPr lang="en-US" sz="1200" b="1" dirty="0"/>
              <a:t>MGM</a:t>
            </a:r>
            <a:r>
              <a:rPr lang="ja-JP" altLang="en-US" sz="1200" b="1" dirty="0"/>
              <a:t>ノード</a:t>
            </a:r>
            <a:endParaRPr lang="en-US" sz="1200" b="1" dirty="0"/>
          </a:p>
        </p:txBody>
      </p:sp>
      <p:sp>
        <p:nvSpPr>
          <p:cNvPr id="6" name="Rectangular Callout 5"/>
          <p:cNvSpPr/>
          <p:nvPr/>
        </p:nvSpPr>
        <p:spPr bwMode="auto">
          <a:xfrm>
            <a:off x="6146801" y="1858960"/>
            <a:ext cx="1952170" cy="547266"/>
          </a:xfrm>
          <a:prstGeom prst="wedgeRectCallout">
            <a:avLst>
              <a:gd name="adj1" fmla="val -149972"/>
              <a:gd name="adj2" fmla="val -64839"/>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b="1" dirty="0">
                <a:latin typeface="+mj-ea"/>
                <a:ea typeface="+mj-ea"/>
              </a:rPr>
              <a:t>ファイルシステムの破損により、ノード</a:t>
            </a:r>
            <a:r>
              <a:rPr lang="en-US" altLang="ja-JP" sz="900" b="1" dirty="0">
                <a:latin typeface="+mj-ea"/>
                <a:ea typeface="+mj-ea"/>
              </a:rPr>
              <a:t>12</a:t>
            </a:r>
            <a:r>
              <a:rPr lang="ja-JP" altLang="en-US" sz="900" b="1" dirty="0">
                <a:latin typeface="+mj-ea"/>
                <a:ea typeface="+mj-ea"/>
              </a:rPr>
              <a:t>が終了しました。</a:t>
            </a:r>
            <a:endParaRPr lang="en-US" sz="900" b="1" dirty="0">
              <a:latin typeface="+mj-ea"/>
              <a:ea typeface="+mj-ea"/>
            </a:endParaRPr>
          </a:p>
        </p:txBody>
      </p:sp>
    </p:spTree>
    <p:extLst>
      <p:ext uri="{BB962C8B-B14F-4D97-AF65-F5344CB8AC3E}">
        <p14:creationId xmlns:p14="http://schemas.microsoft.com/office/powerpoint/2010/main" val="37814480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sz="2000" dirty="0"/>
              <a:t>参考文献</a:t>
            </a:r>
            <a:endParaRPr lang="en-US" sz="2000" dirty="0"/>
          </a:p>
        </p:txBody>
      </p:sp>
      <p:sp>
        <p:nvSpPr>
          <p:cNvPr id="3" name="Content Placeholder 2"/>
          <p:cNvSpPr>
            <a:spLocks noGrp="1"/>
          </p:cNvSpPr>
          <p:nvPr>
            <p:ph sz="quarter" idx="10"/>
          </p:nvPr>
        </p:nvSpPr>
        <p:spPr/>
        <p:txBody>
          <a:bodyPr>
            <a:normAutofit/>
          </a:bodyPr>
          <a:lstStyle/>
          <a:p>
            <a:pPr>
              <a:buFont typeface="Wingdings" panose="05000000000000000000" pitchFamily="2" charset="2"/>
              <a:buChar char="§"/>
            </a:pPr>
            <a:r>
              <a:rPr lang="en-US" sz="1400" dirty="0" smtClean="0"/>
              <a:t>mysql-cluster-technical-whitepaper.pdf</a:t>
            </a:r>
            <a:endParaRPr lang="en-US" sz="1400" dirty="0"/>
          </a:p>
          <a:p>
            <a:pPr>
              <a:buFont typeface="Wingdings" panose="05000000000000000000" pitchFamily="2" charset="2"/>
              <a:buChar char="§"/>
            </a:pPr>
            <a:r>
              <a:rPr lang="en-US" sz="1400" dirty="0">
                <a:hlinkClick r:id="rId2"/>
              </a:rPr>
              <a:t>https://</a:t>
            </a:r>
            <a:r>
              <a:rPr lang="en-US" sz="1400" dirty="0" smtClean="0">
                <a:hlinkClick r:id="rId2"/>
              </a:rPr>
              <a:t>forums.mysql.com/read.php?25,160546,160546#msg-160546</a:t>
            </a:r>
            <a:endParaRPr lang="en-US" sz="1400" dirty="0"/>
          </a:p>
          <a:p>
            <a:pPr>
              <a:buFont typeface="Wingdings" panose="05000000000000000000" pitchFamily="2" charset="2"/>
              <a:buChar char="§"/>
            </a:pPr>
            <a:r>
              <a:rPr lang="en-US" sz="1400" dirty="0">
                <a:hlinkClick r:id="rId3"/>
              </a:rPr>
              <a:t>http://</a:t>
            </a:r>
            <a:r>
              <a:rPr lang="en-US" sz="1400" dirty="0" smtClean="0">
                <a:hlinkClick r:id="rId3"/>
              </a:rPr>
              <a:t>www.clusterdb.com/mysql-cluster/mysql-cluster-fault-tolerance-impact-of-deployment-decisions</a:t>
            </a:r>
            <a:endParaRPr lang="en-US" sz="1400" dirty="0"/>
          </a:p>
          <a:p>
            <a:pPr>
              <a:buFont typeface="Wingdings" panose="05000000000000000000" pitchFamily="2" charset="2"/>
              <a:buChar char="§"/>
            </a:pPr>
            <a:r>
              <a:rPr lang="en-US" sz="1400" dirty="0">
                <a:hlinkClick r:id="rId4"/>
              </a:rPr>
              <a:t>https://</a:t>
            </a:r>
            <a:r>
              <a:rPr lang="en-US" sz="1400" dirty="0" smtClean="0">
                <a:hlinkClick r:id="rId4"/>
              </a:rPr>
              <a:t>www.mysql.com/products/cluster/faq.html</a:t>
            </a:r>
            <a:endParaRPr lang="en-US" sz="1400" dirty="0"/>
          </a:p>
          <a:p>
            <a:pPr>
              <a:buFont typeface="Wingdings" panose="05000000000000000000" pitchFamily="2" charset="2"/>
              <a:buChar char="§"/>
            </a:pPr>
            <a:r>
              <a:rPr lang="en-US" sz="1400" dirty="0">
                <a:hlinkClick r:id="rId5"/>
              </a:rPr>
              <a:t>https://</a:t>
            </a:r>
            <a:r>
              <a:rPr lang="en-US" sz="1400" dirty="0" smtClean="0">
                <a:hlinkClick r:id="rId5"/>
              </a:rPr>
              <a:t>dev.mysql.com/doc/mysql-cluster-excerpt/5.5/en/mysql-cluster-logs-cluster-log.html</a:t>
            </a:r>
            <a:endParaRPr lang="en-US" sz="1400" dirty="0" smtClean="0"/>
          </a:p>
          <a:p>
            <a:pPr>
              <a:buFont typeface="Wingdings" panose="05000000000000000000" pitchFamily="2" charset="2"/>
              <a:buChar char="§"/>
            </a:pPr>
            <a:r>
              <a:rPr lang="en-US" sz="1400" dirty="0">
                <a:hlinkClick r:id="rId6"/>
              </a:rPr>
              <a:t>https://</a:t>
            </a:r>
            <a:r>
              <a:rPr lang="en-US" sz="1400" dirty="0" smtClean="0">
                <a:hlinkClick r:id="rId6"/>
              </a:rPr>
              <a:t>github.com/renecannao/mysql-cluster-tutorial/blob/master/doc/10-recreate-a-failed-data-node-and-initial-node-restart.rst</a:t>
            </a:r>
            <a:endParaRPr lang="en-US" sz="1400" dirty="0" smtClean="0"/>
          </a:p>
          <a:p>
            <a:pPr>
              <a:buFont typeface="Wingdings" panose="05000000000000000000" pitchFamily="2" charset="2"/>
              <a:buChar char="§"/>
            </a:pPr>
            <a:endParaRPr lang="en-US" sz="1400" dirty="0"/>
          </a:p>
          <a:p>
            <a:pPr>
              <a:buFont typeface="Wingdings" panose="05000000000000000000" pitchFamily="2" charset="2"/>
              <a:buChar char="§"/>
            </a:pPr>
            <a:endParaRPr lang="en-US" sz="1400" dirty="0"/>
          </a:p>
          <a:p>
            <a:pPr>
              <a:buFont typeface="Wingdings" panose="05000000000000000000" pitchFamily="2" charset="2"/>
              <a:buChar char="§"/>
            </a:pPr>
            <a:endParaRPr lang="en-US" sz="1400" dirty="0"/>
          </a:p>
        </p:txBody>
      </p:sp>
    </p:spTree>
    <p:extLst>
      <p:ext uri="{BB962C8B-B14F-4D97-AF65-F5344CB8AC3E}">
        <p14:creationId xmlns:p14="http://schemas.microsoft.com/office/powerpoint/2010/main" val="2703156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lang="ja-JP" altLang="en-US" dirty="0"/>
              <a:t>目次</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AutoNum type="arabicPeriod"/>
            </a:pPr>
            <a:r>
              <a:rPr lang="en-US" altLang="ja-JP" sz="1400" dirty="0"/>
              <a:t>MySQL</a:t>
            </a:r>
            <a:r>
              <a:rPr lang="ja-JP" altLang="en-US" sz="1400" dirty="0"/>
              <a:t>クラスタ</a:t>
            </a:r>
            <a:r>
              <a:rPr lang="en-US" altLang="ja-JP" sz="1400" dirty="0" smtClean="0"/>
              <a:t>:</a:t>
            </a:r>
            <a:r>
              <a:rPr lang="ja-JP" altLang="en-US" sz="1400" dirty="0" smtClean="0"/>
              <a:t>障</a:t>
            </a:r>
            <a:r>
              <a:rPr lang="ja-JP" altLang="en-US" sz="1400" dirty="0"/>
              <a:t>害</a:t>
            </a:r>
            <a:r>
              <a:rPr lang="ja-JP" altLang="en-US" sz="1400" dirty="0" smtClean="0"/>
              <a:t>検出</a:t>
            </a:r>
            <a:r>
              <a:rPr lang="en-US" altLang="ja-JP" sz="1400" dirty="0" smtClean="0"/>
              <a:t>.…………………………………………………………………….	5</a:t>
            </a:r>
          </a:p>
          <a:p>
            <a:pPr lvl="1"/>
            <a:r>
              <a:rPr lang="en-US" altLang="ja-JP" sz="1400" dirty="0" smtClean="0"/>
              <a:t>1.1 </a:t>
            </a:r>
            <a:r>
              <a:rPr lang="ja-JP" altLang="en-US" sz="1400" dirty="0" smtClean="0"/>
              <a:t>通信ロス</a:t>
            </a:r>
            <a:r>
              <a:rPr lang="en-US" altLang="ja-JP" sz="1400" dirty="0" smtClean="0"/>
              <a:t>…………………………………….…………………………………………………….	7</a:t>
            </a:r>
          </a:p>
          <a:p>
            <a:pPr lvl="1"/>
            <a:r>
              <a:rPr lang="en-US" altLang="ja-JP" sz="1400" dirty="0" smtClean="0"/>
              <a:t>1.2 </a:t>
            </a:r>
            <a:r>
              <a:rPr lang="ja-JP" altLang="en-US" sz="1400" dirty="0" smtClean="0"/>
              <a:t>ハ</a:t>
            </a:r>
            <a:r>
              <a:rPr lang="ja-JP" altLang="en-US" sz="1400" dirty="0"/>
              <a:t>ートビート障</a:t>
            </a:r>
            <a:r>
              <a:rPr lang="ja-JP" altLang="en-US" sz="1400" dirty="0" smtClean="0"/>
              <a:t>害</a:t>
            </a:r>
            <a:r>
              <a:rPr lang="en-US" altLang="ja-JP" sz="1400" dirty="0" smtClean="0"/>
              <a:t>………………………………………………………………………………	7</a:t>
            </a:r>
          </a:p>
          <a:p>
            <a:pPr lvl="1"/>
            <a:r>
              <a:rPr lang="en-US" altLang="ja-JP" sz="1400" dirty="0" smtClean="0"/>
              <a:t>1.3 </a:t>
            </a:r>
            <a:r>
              <a:rPr lang="ja-JP" altLang="en-US" sz="1400" dirty="0" smtClean="0"/>
              <a:t>ネ</a:t>
            </a:r>
            <a:r>
              <a:rPr lang="ja-JP" altLang="en-US" sz="1400" dirty="0"/>
              <a:t>ットワークパーティショニン</a:t>
            </a:r>
            <a:r>
              <a:rPr lang="ja-JP" altLang="en-US" sz="1400" dirty="0" smtClean="0"/>
              <a:t>グ</a:t>
            </a:r>
            <a:r>
              <a:rPr lang="en-US" altLang="ja-JP" sz="1400" dirty="0" smtClean="0"/>
              <a:t>………………………………………………………..	10</a:t>
            </a:r>
          </a:p>
          <a:p>
            <a:pPr marL="346075" indent="-346075">
              <a:buFont typeface="+mj-lt"/>
              <a:buAutoNum type="arabicPeriod"/>
            </a:pPr>
            <a:r>
              <a:rPr lang="en-US" altLang="ja-JP" sz="1400" dirty="0"/>
              <a:t>MySQL</a:t>
            </a:r>
            <a:r>
              <a:rPr lang="ja-JP" altLang="en-US" sz="1400" dirty="0"/>
              <a:t>クラスタ</a:t>
            </a:r>
            <a:r>
              <a:rPr lang="en-US" altLang="ja-JP" sz="1400" dirty="0" smtClean="0"/>
              <a:t>:</a:t>
            </a:r>
            <a:r>
              <a:rPr lang="ja-JP" altLang="en-US" sz="1400" dirty="0" smtClean="0"/>
              <a:t>障</a:t>
            </a:r>
            <a:r>
              <a:rPr lang="ja-JP" altLang="en-US" sz="1400" dirty="0"/>
              <a:t>害シナリ</a:t>
            </a:r>
            <a:r>
              <a:rPr lang="ja-JP" altLang="en-US" sz="1400" dirty="0" smtClean="0"/>
              <a:t>オ</a:t>
            </a:r>
            <a:r>
              <a:rPr lang="en-US" altLang="ja-JP" sz="1400" dirty="0" smtClean="0"/>
              <a:t>..……………………………………………………………	17</a:t>
            </a:r>
          </a:p>
          <a:p>
            <a:pPr lvl="1"/>
            <a:r>
              <a:rPr lang="en-US" altLang="ja-JP" sz="1400" dirty="0" smtClean="0"/>
              <a:t>2.1 </a:t>
            </a:r>
            <a:r>
              <a:rPr lang="ja-JP" altLang="en-US" sz="1400" dirty="0" smtClean="0"/>
              <a:t>ストレージノードクラッシュ</a:t>
            </a:r>
            <a:r>
              <a:rPr lang="en-US" altLang="ja-JP" sz="1400" dirty="0" smtClean="0"/>
              <a:t>………………………………………………………………	17</a:t>
            </a:r>
          </a:p>
          <a:p>
            <a:pPr lvl="1"/>
            <a:r>
              <a:rPr lang="en-US" altLang="ja-JP" sz="1400" dirty="0" smtClean="0"/>
              <a:t>2.2 SQL</a:t>
            </a:r>
            <a:r>
              <a:rPr lang="ja-JP" altLang="en-US" sz="1400" dirty="0"/>
              <a:t>ノードのクラッシ</a:t>
            </a:r>
            <a:r>
              <a:rPr lang="ja-JP" altLang="en-US" sz="1400" dirty="0" smtClean="0"/>
              <a:t>ュ</a:t>
            </a:r>
            <a:r>
              <a:rPr lang="en-US" altLang="ja-JP" sz="1400" dirty="0" smtClean="0"/>
              <a:t>…………………………………………………………………….	20</a:t>
            </a:r>
          </a:p>
          <a:p>
            <a:pPr lvl="1"/>
            <a:r>
              <a:rPr lang="en-US" altLang="ja-JP" sz="1400" dirty="0" smtClean="0"/>
              <a:t>2.3 </a:t>
            </a:r>
            <a:r>
              <a:rPr lang="ja-JP" altLang="en-US" sz="1400" dirty="0" smtClean="0"/>
              <a:t>接</a:t>
            </a:r>
            <a:r>
              <a:rPr lang="ja-JP" altLang="en-US" sz="1400" dirty="0"/>
              <a:t>続障</a:t>
            </a:r>
            <a:r>
              <a:rPr lang="ja-JP" altLang="en-US" sz="1400" dirty="0" smtClean="0"/>
              <a:t>害</a:t>
            </a:r>
            <a:r>
              <a:rPr lang="en-US" altLang="ja-JP" sz="1400" dirty="0" smtClean="0"/>
              <a:t>……………………………………………………………………………………………	21</a:t>
            </a:r>
          </a:p>
          <a:p>
            <a:pPr lvl="1"/>
            <a:r>
              <a:rPr lang="en-US" altLang="ja-JP" sz="1400" dirty="0" smtClean="0"/>
              <a:t>2.4 </a:t>
            </a:r>
            <a:r>
              <a:rPr lang="ja-JP" altLang="en-US" sz="1400" dirty="0" smtClean="0"/>
              <a:t>管</a:t>
            </a:r>
            <a:r>
              <a:rPr lang="ja-JP" altLang="en-US" sz="1400" dirty="0"/>
              <a:t>理ノードのクラッシ</a:t>
            </a:r>
            <a:r>
              <a:rPr lang="ja-JP" altLang="en-US" sz="1400" dirty="0" smtClean="0"/>
              <a:t>ュ</a:t>
            </a:r>
            <a:r>
              <a:rPr lang="en-US" altLang="ja-JP" sz="1400" dirty="0" smtClean="0"/>
              <a:t>……………………………………………………………........	22</a:t>
            </a:r>
          </a:p>
          <a:p>
            <a:pPr lvl="1"/>
            <a:r>
              <a:rPr lang="en-US" altLang="ja-JP" sz="1400" dirty="0" smtClean="0"/>
              <a:t>2.5 </a:t>
            </a:r>
            <a:r>
              <a:rPr lang="ja-JP" altLang="en-US" sz="1400" dirty="0" smtClean="0"/>
              <a:t>デ</a:t>
            </a:r>
            <a:r>
              <a:rPr lang="ja-JP" altLang="en-US" sz="1400" dirty="0"/>
              <a:t>ィスク障</a:t>
            </a:r>
            <a:r>
              <a:rPr lang="ja-JP" altLang="en-US" sz="1400" dirty="0" smtClean="0"/>
              <a:t>害</a:t>
            </a:r>
            <a:r>
              <a:rPr lang="en-US" altLang="ja-JP" sz="1400" dirty="0" smtClean="0"/>
              <a:t>…………………………………………………………………………………….	28</a:t>
            </a:r>
          </a:p>
          <a:p>
            <a:pPr marL="457200" indent="-457200">
              <a:buFont typeface="+mj-lt"/>
              <a:buAutoNum type="arabicPeriod"/>
            </a:pPr>
            <a:endParaRPr lang="en-US" altLang="ja-JP" sz="1400" dirty="0"/>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lang="en-US" altLang="ja-JP" dirty="0"/>
              <a:t>MySQL</a:t>
            </a:r>
            <a:r>
              <a:rPr lang="ja-JP" altLang="en-US" dirty="0"/>
              <a:t>クラスタの調査</a:t>
            </a:r>
            <a:endParaRPr kumimoji="1" lang="ja-JP" altLang="en-US" dirty="0"/>
          </a:p>
        </p:txBody>
      </p:sp>
      <p:sp>
        <p:nvSpPr>
          <p:cNvPr id="3" name="テキスト プレースホルダー 2"/>
          <p:cNvSpPr>
            <a:spLocks noGrp="1"/>
          </p:cNvSpPr>
          <p:nvPr>
            <p:ph type="body" sz="quarter" idx="10"/>
          </p:nvPr>
        </p:nvSpPr>
        <p:spPr>
          <a:xfrm>
            <a:off x="179388" y="3852000"/>
            <a:ext cx="7200900" cy="400110"/>
          </a:xfrm>
        </p:spPr>
        <p:txBody>
          <a:bodyPr/>
          <a:lstStyle/>
          <a:p>
            <a:r>
              <a:rPr lang="ja-JP" altLang="en-US" dirty="0">
                <a:solidFill>
                  <a:schemeClr val="accent6">
                    <a:lumMod val="90000"/>
                    <a:lumOff val="10000"/>
                  </a:schemeClr>
                </a:solidFill>
              </a:rPr>
              <a:t>障害検出</a:t>
            </a:r>
          </a:p>
        </p:txBody>
      </p:sp>
    </p:spTree>
    <p:extLst>
      <p:ext uri="{BB962C8B-B14F-4D97-AF65-F5344CB8AC3E}">
        <p14:creationId xmlns:p14="http://schemas.microsoft.com/office/powerpoint/2010/main" val="3919338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smtClean="0"/>
              <a:t>クラスタ</a:t>
            </a:r>
            <a:r>
              <a:rPr lang="en-US" altLang="ja-JP" sz="2000" dirty="0" smtClean="0"/>
              <a:t>:</a:t>
            </a:r>
            <a:r>
              <a:rPr lang="ja-JP" altLang="en-US" sz="2000" dirty="0" smtClean="0"/>
              <a:t>障害検出</a:t>
            </a:r>
            <a:endParaRPr kumimoji="1" lang="ja-JP" altLang="en-US" sz="2000" dirty="0"/>
          </a:p>
        </p:txBody>
      </p:sp>
      <p:sp>
        <p:nvSpPr>
          <p:cNvPr id="3" name="コンテンツ プレースホルダー 2"/>
          <p:cNvSpPr>
            <a:spLocks noGrp="1"/>
          </p:cNvSpPr>
          <p:nvPr>
            <p:ph sz="quarter" idx="10"/>
          </p:nvPr>
        </p:nvSpPr>
        <p:spPr/>
        <p:txBody>
          <a:bodyPr>
            <a:normAutofit/>
          </a:bodyPr>
          <a:lstStyle/>
          <a:p>
            <a:r>
              <a:rPr lang="ja-JP" altLang="en-US" sz="1400" dirty="0"/>
              <a:t>障害が発生したノードを検出するには、通信ロスとハートビート障害の</a:t>
            </a:r>
            <a:r>
              <a:rPr lang="en-US" altLang="ja-JP" sz="1400" dirty="0"/>
              <a:t>2</a:t>
            </a:r>
            <a:r>
              <a:rPr lang="ja-JP" altLang="en-US" sz="1400" dirty="0"/>
              <a:t>つの方法があります。 いずれの場合も、メッセージはすべてのストレージノードに送信され、ネットワークパーティションプロトコルは、</a:t>
            </a:r>
            <a:r>
              <a:rPr lang="en-US" altLang="ja-JP" sz="1400" dirty="0"/>
              <a:t>MySQL </a:t>
            </a:r>
            <a:r>
              <a:rPr lang="ja-JP" altLang="en-US" sz="1400" dirty="0"/>
              <a:t>クラスタの実行を継続するのに十分なノードが残っているかどうかを判断するために使用されます。</a:t>
            </a:r>
            <a:r>
              <a:rPr lang="en-US" altLang="ja-JP" sz="1400" dirty="0"/>
              <a:t> </a:t>
            </a:r>
          </a:p>
          <a:p>
            <a:pPr marL="0" indent="0">
              <a:buNone/>
            </a:pPr>
            <a:endParaRPr lang="en-US" altLang="ja-JP" sz="1400" dirty="0"/>
          </a:p>
          <a:p>
            <a:pPr marL="173038" indent="0">
              <a:buNone/>
            </a:pPr>
            <a:r>
              <a:rPr lang="ja-JP" altLang="en-US" sz="1400" dirty="0" smtClean="0">
                <a:solidFill>
                  <a:srgbClr val="92D050"/>
                </a:solidFill>
              </a:rPr>
              <a:t>一部のノードが障害として報告された場合、</a:t>
            </a:r>
            <a:r>
              <a:rPr lang="ja-JP" altLang="en-US" sz="1400" dirty="0">
                <a:solidFill>
                  <a:srgbClr val="92D050"/>
                </a:solidFill>
                <a:latin typeface="+mj-ea"/>
              </a:rPr>
              <a:t>実際にはクラスタ間で全ての接続が失われた２つのクラスタが存在する場合があります</a:t>
            </a:r>
            <a:r>
              <a:rPr lang="ja-JP" altLang="en-US" sz="1400" dirty="0" smtClean="0">
                <a:solidFill>
                  <a:srgbClr val="92D050"/>
                </a:solidFill>
              </a:rPr>
              <a:t>。</a:t>
            </a:r>
            <a:r>
              <a:rPr lang="ja-JP" altLang="en-US" sz="1400" dirty="0" smtClean="0"/>
              <a:t>この場合、データベースの不一致が発生する可能性があるため、両方を存続させることはできません。</a:t>
            </a:r>
            <a:endParaRPr lang="en-US" altLang="ja-JP" sz="1400" dirty="0" smtClean="0"/>
          </a:p>
          <a:p>
            <a:pPr marL="173038" indent="0">
              <a:buNone/>
            </a:pPr>
            <a:endParaRPr lang="en-US" altLang="ja-JP" sz="1400" dirty="0"/>
          </a:p>
          <a:p>
            <a:pPr marL="173038" indent="0">
              <a:buNone/>
            </a:pPr>
            <a:r>
              <a:rPr lang="en-US" altLang="ja-JP" sz="1400" dirty="0"/>
              <a:t>MySQL </a:t>
            </a:r>
            <a:r>
              <a:rPr lang="ja-JP" altLang="en-US" sz="1400" dirty="0"/>
              <a:t>クラスタは、ネットワークパーティショニングプロトコルを使用してアプリケーションの利用可能性を確保し、実行を継続するクラスタの一部を自動的に選択します。 クラスタの他の部分にあるすべてのノードが自動的に再起動され、新しいノードとしてクラスタに接続されます。</a:t>
            </a:r>
            <a:endParaRPr lang="en-US" altLang="ja-JP" sz="1400" dirty="0"/>
          </a:p>
        </p:txBody>
      </p:sp>
    </p:spTree>
    <p:extLst>
      <p:ext uri="{BB962C8B-B14F-4D97-AF65-F5344CB8AC3E}">
        <p14:creationId xmlns:p14="http://schemas.microsoft.com/office/powerpoint/2010/main" val="2282123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a:t>クラスタ</a:t>
            </a:r>
            <a:r>
              <a:rPr lang="en-US" altLang="ja-JP" sz="2000" dirty="0" smtClean="0"/>
              <a:t>:</a:t>
            </a:r>
            <a:r>
              <a:rPr lang="ja-JP" altLang="en-US" sz="2000" dirty="0" smtClean="0"/>
              <a:t>障</a:t>
            </a:r>
            <a:r>
              <a:rPr lang="ja-JP" altLang="en-US" sz="2000" dirty="0"/>
              <a:t>害検</a:t>
            </a:r>
            <a:r>
              <a:rPr lang="ja-JP" altLang="en-US" sz="2000" dirty="0" smtClean="0"/>
              <a:t>出</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en-US" altLang="ja-JP" sz="1400" dirty="0" smtClean="0"/>
              <a:t>1.1 </a:t>
            </a:r>
            <a:r>
              <a:rPr lang="ja-JP" altLang="en-US" sz="1400" dirty="0" smtClean="0"/>
              <a:t>通</a:t>
            </a:r>
            <a:r>
              <a:rPr lang="ja-JP" altLang="en-US" sz="1400" dirty="0"/>
              <a:t>信ロス</a:t>
            </a:r>
            <a:r>
              <a:rPr lang="en-US" altLang="ja-JP" sz="1400" b="1" dirty="0"/>
              <a:t>	</a:t>
            </a:r>
          </a:p>
          <a:p>
            <a:pPr marL="0" indent="0">
              <a:buNone/>
            </a:pPr>
            <a:endParaRPr lang="en-US" altLang="ja-JP" sz="1400" dirty="0"/>
          </a:p>
          <a:p>
            <a:pPr marL="173038" indent="0">
              <a:buNone/>
            </a:pPr>
            <a:r>
              <a:rPr lang="en-US" altLang="ja-JP" sz="1400" dirty="0"/>
              <a:t>MySQL </a:t>
            </a:r>
            <a:r>
              <a:rPr lang="ja-JP" altLang="en-US" sz="1400" dirty="0"/>
              <a:t>クラスタノードは、異なる通信プロトコルで接続されています。 現在、</a:t>
            </a:r>
            <a:r>
              <a:rPr lang="en-US" altLang="ja-JP" sz="1400" dirty="0"/>
              <a:t>TCP</a:t>
            </a:r>
            <a:r>
              <a:rPr lang="ja-JP" altLang="en-US" sz="1400" dirty="0"/>
              <a:t>、スケーラブルなコヒーレントインタフェース、</a:t>
            </a:r>
            <a:r>
              <a:rPr lang="en-US" altLang="ja-JP" sz="1400" dirty="0"/>
              <a:t>OSE</a:t>
            </a:r>
            <a:r>
              <a:rPr lang="ja-JP" altLang="en-US" sz="1400" dirty="0"/>
              <a:t>、および共有メモリはすべて実装され、使用されています。 通常、すべてのストレージノードは相互に接続されており、各アプリケーションノードはすべてのストレージノードに接続されています。 （共有メモリを除いて、これらの接続を使用して、異なるコンピュータに存在するノードを接続することができます）。</a:t>
            </a:r>
            <a:endParaRPr lang="en-US" altLang="ja-JP" sz="1400" dirty="0"/>
          </a:p>
          <a:p>
            <a:pPr marL="173038" indent="0">
              <a:buNone/>
            </a:pPr>
            <a:endParaRPr lang="en-US" altLang="ja-JP" sz="1400" dirty="0"/>
          </a:p>
          <a:p>
            <a:pPr marL="173038" indent="0">
              <a:buNone/>
            </a:pPr>
            <a:r>
              <a:rPr lang="ja-JP" altLang="en-US" sz="1400" dirty="0"/>
              <a:t>ストレージノードが</a:t>
            </a:r>
            <a:r>
              <a:rPr lang="en-US" altLang="ja-JP" sz="1400" dirty="0"/>
              <a:t>2</a:t>
            </a:r>
            <a:r>
              <a:rPr lang="ja-JP" altLang="en-US" sz="1400" dirty="0"/>
              <a:t>つのノード間の接続が失われたこ</a:t>
            </a:r>
            <a:r>
              <a:rPr lang="ja-JP" altLang="en-US" sz="1400" dirty="0" smtClean="0"/>
              <a:t>と</a:t>
            </a:r>
            <a:r>
              <a:rPr lang="ja-JP" altLang="en-US" sz="1400" dirty="0">
                <a:solidFill>
                  <a:srgbClr val="92D050"/>
                </a:solidFill>
              </a:rPr>
              <a:t>を検出した場合、直ちに</a:t>
            </a:r>
            <a:r>
              <a:rPr lang="ja-JP" altLang="en-US" sz="1400" dirty="0" smtClean="0"/>
              <a:t>他</a:t>
            </a:r>
            <a:r>
              <a:rPr lang="ja-JP" altLang="en-US" sz="1400" dirty="0"/>
              <a:t>のすべてのストレージノード</a:t>
            </a:r>
            <a:r>
              <a:rPr lang="ja-JP" altLang="en-US" sz="1400" dirty="0" smtClean="0"/>
              <a:t>に</a:t>
            </a:r>
            <a:r>
              <a:rPr lang="ja-JP" altLang="en-US" sz="1400" dirty="0">
                <a:solidFill>
                  <a:srgbClr val="92D050"/>
                </a:solidFill>
                <a:latin typeface="+mj-ea"/>
              </a:rPr>
              <a:t>通知され、ノードは障害が発生したものとして分類されます</a:t>
            </a:r>
            <a:r>
              <a:rPr lang="ja-JP" altLang="en-US" sz="1400" dirty="0" smtClean="0">
                <a:solidFill>
                  <a:srgbClr val="FF0000"/>
                </a:solidFill>
              </a:rPr>
              <a:t>。 </a:t>
            </a:r>
            <a:r>
              <a:rPr lang="ja-JP" altLang="en-US" sz="1400" dirty="0"/>
              <a:t>障害が発生したノードは自動的に再起動し、新しいノードとして</a:t>
            </a:r>
            <a:r>
              <a:rPr lang="en-US" altLang="ja-JP" sz="1400" dirty="0"/>
              <a:t>MySQL</a:t>
            </a:r>
            <a:r>
              <a:rPr lang="ja-JP" altLang="en-US" sz="1400" dirty="0"/>
              <a:t> クラスタに接続し、アプリケーションは影響を受けません。 通信損失は</a:t>
            </a:r>
            <a:r>
              <a:rPr lang="ja-JP" altLang="en-US" sz="1400" dirty="0" smtClean="0"/>
              <a:t>、ノードが故障したことを検出する最速の方法です。</a:t>
            </a:r>
            <a:endParaRPr lang="en-US" altLang="ja-JP" sz="1400" dirty="0"/>
          </a:p>
          <a:p>
            <a:pPr marL="173038" indent="0">
              <a:buNone/>
            </a:pPr>
            <a:endParaRPr lang="en-US" altLang="ja-JP" sz="1400" dirty="0"/>
          </a:p>
          <a:p>
            <a:pPr marL="0" indent="0">
              <a:buNone/>
            </a:pPr>
            <a:r>
              <a:rPr lang="en-US" altLang="ja-JP" sz="1400" dirty="0" smtClean="0"/>
              <a:t>1.2 </a:t>
            </a:r>
            <a:r>
              <a:rPr lang="ja-JP" altLang="en-US" sz="1400" dirty="0" smtClean="0"/>
              <a:t>ハ</a:t>
            </a:r>
            <a:r>
              <a:rPr lang="ja-JP" altLang="en-US" sz="1400" dirty="0"/>
              <a:t>ートビート障害</a:t>
            </a:r>
            <a:endParaRPr lang="en-US" altLang="ja-JP" sz="1400" b="1" dirty="0"/>
          </a:p>
          <a:p>
            <a:endParaRPr lang="en-US" altLang="ja-JP" sz="1400" b="1" dirty="0"/>
          </a:p>
          <a:p>
            <a:pPr marL="173038" indent="0">
              <a:buNone/>
            </a:pPr>
            <a:r>
              <a:rPr lang="ja-JP" altLang="en-US" sz="1400" dirty="0"/>
              <a:t>通信損失によって検出できないノード障害も存</a:t>
            </a:r>
            <a:r>
              <a:rPr lang="ja-JP" altLang="en-US" sz="1400" dirty="0" smtClean="0"/>
              <a:t>在</a:t>
            </a:r>
            <a:r>
              <a:rPr lang="ja-JP" altLang="en-US" sz="1400" dirty="0">
                <a:solidFill>
                  <a:srgbClr val="92D050"/>
                </a:solidFill>
              </a:rPr>
              <a:t>します。</a:t>
            </a:r>
            <a:r>
              <a:rPr lang="ja-JP" altLang="en-US" sz="1400" dirty="0" smtClean="0">
                <a:solidFill>
                  <a:srgbClr val="92D050"/>
                </a:solidFill>
              </a:rPr>
              <a:t> </a:t>
            </a:r>
            <a:r>
              <a:rPr lang="ja-JP" altLang="en-US" sz="1400" dirty="0"/>
              <a:t>ディスクの問題、メモリの問題、プロセッサの枯渇などがあります。 これらの障害によりノードが正常に動</a:t>
            </a:r>
            <a:r>
              <a:rPr lang="ja-JP" altLang="en-US" sz="1400" dirty="0" smtClean="0"/>
              <a:t>作</a:t>
            </a:r>
            <a:r>
              <a:rPr lang="ja-JP" altLang="en-US" sz="1400" dirty="0">
                <a:solidFill>
                  <a:srgbClr val="92D050"/>
                </a:solidFill>
              </a:rPr>
              <a:t>しなくなしますが、</a:t>
            </a:r>
            <a:r>
              <a:rPr lang="ja-JP" altLang="en-US" sz="1400" dirty="0" smtClean="0"/>
              <a:t>残</a:t>
            </a:r>
            <a:r>
              <a:rPr lang="ja-JP" altLang="en-US" sz="1400" dirty="0"/>
              <a:t>りの</a:t>
            </a:r>
            <a:r>
              <a:rPr lang="en-US" altLang="ja-JP" sz="1400" dirty="0"/>
              <a:t>MySQL </a:t>
            </a:r>
            <a:r>
              <a:rPr lang="ja-JP" altLang="en-US" sz="1400" dirty="0"/>
              <a:t>クラスタへのノード接続は破棄されません。 この種の障害を検出するには、ハートビートプロトコルが使用されます。</a:t>
            </a:r>
            <a:endParaRPr lang="en-US" altLang="ja-JP" sz="1400" dirty="0"/>
          </a:p>
        </p:txBody>
      </p:sp>
    </p:spTree>
    <p:extLst>
      <p:ext uri="{BB962C8B-B14F-4D97-AF65-F5344CB8AC3E}">
        <p14:creationId xmlns:p14="http://schemas.microsoft.com/office/powerpoint/2010/main" val="605035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a:t>クラスタ</a:t>
            </a:r>
            <a:r>
              <a:rPr lang="en-US" altLang="ja-JP" sz="2000" dirty="0" smtClean="0"/>
              <a:t>:</a:t>
            </a:r>
            <a:r>
              <a:rPr lang="ja-JP" altLang="en-US" sz="2000" dirty="0" smtClean="0"/>
              <a:t>障</a:t>
            </a:r>
            <a:r>
              <a:rPr lang="ja-JP" altLang="en-US" sz="2000" dirty="0"/>
              <a:t>害検出</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173038" indent="0">
              <a:buNone/>
            </a:pPr>
            <a:r>
              <a:rPr lang="ja-JP" altLang="en-US" sz="1400" dirty="0"/>
              <a:t>ストレージノードは論理円で構成されています</a:t>
            </a:r>
            <a:r>
              <a:rPr lang="ja-JP" altLang="en-US" sz="1400" dirty="0" smtClean="0"/>
              <a:t>（</a:t>
            </a:r>
            <a:r>
              <a:rPr lang="en-US" altLang="ja-JP" sz="1400" dirty="0">
                <a:solidFill>
                  <a:srgbClr val="92D050"/>
                </a:solidFill>
              </a:rPr>
              <a:t> Figure </a:t>
            </a:r>
            <a:r>
              <a:rPr lang="en-US" altLang="ja-JP" sz="1400" dirty="0" smtClean="0"/>
              <a:t>3</a:t>
            </a:r>
            <a:r>
              <a:rPr lang="ja-JP" altLang="en-US" sz="1400" dirty="0"/>
              <a:t>）。各ストレージノードは、サークル内の次のストレージノードにハートビート信号を送信します。ストレージノードが</a:t>
            </a:r>
            <a:r>
              <a:rPr lang="en-US" altLang="ja-JP" sz="1400" dirty="0"/>
              <a:t>3</a:t>
            </a:r>
            <a:r>
              <a:rPr lang="ja-JP" altLang="en-US" sz="1400" dirty="0"/>
              <a:t>つの連続したハートビート信号を送信できない場合、次のストレージノードはストレージノードをデッド</a:t>
            </a:r>
            <a:r>
              <a:rPr lang="ja-JP" altLang="en-US" sz="1400" dirty="0" smtClean="0"/>
              <a:t>と</a:t>
            </a:r>
            <a:r>
              <a:rPr lang="ja-JP" altLang="en-US" sz="1400" dirty="0">
                <a:solidFill>
                  <a:srgbClr val="92D050"/>
                </a:solidFill>
              </a:rPr>
              <a:t>しま</a:t>
            </a:r>
            <a:r>
              <a:rPr lang="ja-JP" altLang="en-US" sz="1400" dirty="0" smtClean="0">
                <a:solidFill>
                  <a:srgbClr val="92D050"/>
                </a:solidFill>
              </a:rPr>
              <a:t>す</a:t>
            </a:r>
            <a:r>
              <a:rPr lang="ja-JP" altLang="en-US" sz="1400" dirty="0" smtClean="0">
                <a:solidFill>
                  <a:srgbClr val="7030A0"/>
                </a:solidFill>
              </a:rPr>
              <a:t> </a:t>
            </a:r>
            <a:r>
              <a:rPr lang="ja-JP" altLang="en-US" sz="1400" dirty="0" smtClean="0"/>
              <a:t>。</a:t>
            </a:r>
            <a:r>
              <a:rPr lang="ja-JP" altLang="en-US" sz="1400" dirty="0"/>
              <a:t>障害が発生したノードは、すべてのストレージノードに報告され、ノードは失敗したものとして共同で分類されます。</a:t>
            </a:r>
            <a:endParaRPr lang="en-US" altLang="ja-JP" sz="1400" dirty="0"/>
          </a:p>
        </p:txBody>
      </p:sp>
      <p:pic>
        <p:nvPicPr>
          <p:cNvPr id="4" name="Picture 3"/>
          <p:cNvPicPr>
            <a:picLocks noChangeAspect="1"/>
          </p:cNvPicPr>
          <p:nvPr/>
        </p:nvPicPr>
        <p:blipFill>
          <a:blip r:embed="rId3"/>
          <a:stretch>
            <a:fillRect/>
          </a:stretch>
        </p:blipFill>
        <p:spPr>
          <a:xfrm>
            <a:off x="3148190" y="2379529"/>
            <a:ext cx="2847619" cy="2952381"/>
          </a:xfrm>
          <a:prstGeom prst="rect">
            <a:avLst/>
          </a:prstGeom>
          <a:ln>
            <a:solidFill>
              <a:schemeClr val="tx1"/>
            </a:solidFill>
          </a:ln>
        </p:spPr>
      </p:pic>
    </p:spTree>
    <p:extLst>
      <p:ext uri="{BB962C8B-B14F-4D97-AF65-F5344CB8AC3E}">
        <p14:creationId xmlns:p14="http://schemas.microsoft.com/office/powerpoint/2010/main" val="3088866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sz="2000" dirty="0" smtClean="0"/>
              <a:t>1. MySQL</a:t>
            </a:r>
            <a:r>
              <a:rPr lang="ja-JP" altLang="en-US" sz="2000" dirty="0"/>
              <a:t>クラスタ</a:t>
            </a:r>
            <a:r>
              <a:rPr lang="en-US" altLang="ja-JP" sz="2000" dirty="0" smtClean="0"/>
              <a:t>:</a:t>
            </a:r>
            <a:r>
              <a:rPr lang="ja-JP" altLang="en-US" sz="2000" dirty="0" smtClean="0"/>
              <a:t>障</a:t>
            </a:r>
            <a:r>
              <a:rPr lang="ja-JP" altLang="en-US" sz="2000" dirty="0"/>
              <a:t>害検出</a:t>
            </a:r>
            <a:endParaRPr lang="en-US" sz="2000" dirty="0"/>
          </a:p>
        </p:txBody>
      </p:sp>
      <p:sp>
        <p:nvSpPr>
          <p:cNvPr id="3" name="Content Placeholder 2"/>
          <p:cNvSpPr>
            <a:spLocks noGrp="1"/>
          </p:cNvSpPr>
          <p:nvPr>
            <p:ph sz="quarter" idx="10"/>
          </p:nvPr>
        </p:nvSpPr>
        <p:spPr>
          <a:xfrm>
            <a:off x="179512" y="836712"/>
            <a:ext cx="8784976" cy="5616476"/>
          </a:xfrm>
        </p:spPr>
        <p:txBody>
          <a:bodyPr>
            <a:normAutofit/>
          </a:bodyPr>
          <a:lstStyle/>
          <a:p>
            <a:pPr lvl="1"/>
            <a:r>
              <a:rPr lang="ja-JP" altLang="en-US" sz="1400" dirty="0"/>
              <a:t>構成ファイルハートビート障害検出に関連するパラメータ</a:t>
            </a:r>
            <a:endParaRPr lang="en-US" sz="1400" dirty="0" smtClean="0"/>
          </a:p>
          <a:p>
            <a:pPr lvl="2">
              <a:buFont typeface="Wingdings" panose="05000000000000000000" pitchFamily="2" charset="2"/>
              <a:buChar char="Ø"/>
            </a:pPr>
            <a:r>
              <a:rPr lang="en-US" dirty="0" err="1" smtClean="0"/>
              <a:t>ndbd</a:t>
            </a:r>
            <a:r>
              <a:rPr lang="en-US" dirty="0" smtClean="0"/>
              <a:t> </a:t>
            </a:r>
            <a:r>
              <a:rPr lang="ja-JP" altLang="en-US" dirty="0"/>
              <a:t>セクション</a:t>
            </a:r>
            <a:endParaRPr lang="en-US" dirty="0" smtClean="0"/>
          </a:p>
          <a:p>
            <a:pPr lvl="3">
              <a:buFont typeface="Wingdings" panose="05000000000000000000" pitchFamily="2" charset="2"/>
              <a:buChar char="§"/>
            </a:pPr>
            <a:r>
              <a:rPr lang="en-US" sz="1400" dirty="0" err="1" smtClean="0"/>
              <a:t>HeartbeatIntervalDbDb</a:t>
            </a:r>
            <a:r>
              <a:rPr lang="en-US" sz="1400" dirty="0" smtClean="0"/>
              <a:t>		</a:t>
            </a:r>
            <a:r>
              <a:rPr lang="ja-JP" altLang="en-US" sz="1400" dirty="0"/>
              <a:t>データノード間のハートビートメッセージ間隔</a:t>
            </a:r>
            <a:endParaRPr lang="en-US" sz="1400" dirty="0" smtClean="0"/>
          </a:p>
          <a:p>
            <a:pPr lvl="3">
              <a:buFont typeface="Wingdings" panose="05000000000000000000" pitchFamily="2" charset="2"/>
              <a:buChar char="§"/>
            </a:pPr>
            <a:r>
              <a:rPr lang="en-US" sz="1400" dirty="0" err="1" smtClean="0"/>
              <a:t>HeartbeatIntervalDbApi</a:t>
            </a:r>
            <a:r>
              <a:rPr lang="en-US" sz="1400" dirty="0" smtClean="0"/>
              <a:t>		</a:t>
            </a:r>
            <a:r>
              <a:rPr lang="ja-JP" altLang="en-US" sz="1400" dirty="0" smtClean="0"/>
              <a:t>デ</a:t>
            </a:r>
            <a:r>
              <a:rPr lang="ja-JP" altLang="en-US" sz="1400" dirty="0"/>
              <a:t>ータノードと</a:t>
            </a:r>
            <a:r>
              <a:rPr lang="en-US" altLang="ja-JP" sz="1400" dirty="0"/>
              <a:t>SQL</a:t>
            </a:r>
            <a:r>
              <a:rPr lang="ja-JP" altLang="en-US" sz="1400" dirty="0"/>
              <a:t>ノード間のハートビートメッセージ間隔</a:t>
            </a:r>
            <a:endParaRPr lang="en-US" sz="1400" dirty="0" smtClean="0"/>
          </a:p>
          <a:p>
            <a:pPr lvl="3">
              <a:buFont typeface="Wingdings" panose="05000000000000000000" pitchFamily="2" charset="2"/>
              <a:buChar char="§"/>
            </a:pPr>
            <a:r>
              <a:rPr lang="en-US" sz="1400" dirty="0" err="1" smtClean="0"/>
              <a:t>HeartbeatOrder</a:t>
            </a:r>
            <a:r>
              <a:rPr lang="en-US" sz="1400" dirty="0" smtClean="0"/>
              <a:t>		</a:t>
            </a:r>
            <a:r>
              <a:rPr lang="ja-JP" altLang="en-US" sz="1400" dirty="0" smtClean="0"/>
              <a:t>ハ</a:t>
            </a:r>
            <a:r>
              <a:rPr lang="ja-JP" altLang="en-US" sz="1400" dirty="0"/>
              <a:t>ートビートメッセージングオーダー。 ハートビートメ</a:t>
            </a:r>
            <a:r>
              <a:rPr lang="ja-JP" altLang="en-US" sz="1400" dirty="0" smtClean="0"/>
              <a:t>ッ</a:t>
            </a:r>
            <a:r>
              <a:rPr lang="en-US" altLang="ja-JP" sz="1400" dirty="0" smtClean="0"/>
              <a:t>				</a:t>
            </a:r>
            <a:r>
              <a:rPr lang="ja-JP" altLang="en-US" sz="1400" dirty="0" smtClean="0"/>
              <a:t>セ</a:t>
            </a:r>
            <a:r>
              <a:rPr lang="ja-JP" altLang="en-US" sz="1400" dirty="0"/>
              <a:t>ージの転送は、最も低いハートビート順序値を持つノー</a:t>
            </a:r>
            <a:r>
              <a:rPr lang="ja-JP" altLang="en-US" sz="1400" dirty="0" smtClean="0"/>
              <a:t>ド</a:t>
            </a:r>
            <a:r>
              <a:rPr lang="en-US" altLang="ja-JP" sz="1400" dirty="0" smtClean="0"/>
              <a:t>				</a:t>
            </a:r>
            <a:r>
              <a:rPr lang="ja-JP" altLang="en-US" sz="1400" dirty="0" smtClean="0"/>
              <a:t>から開始</a:t>
            </a:r>
            <a:r>
              <a:rPr lang="ja-JP" altLang="en-US" sz="1400" dirty="0"/>
              <a:t>されます</a:t>
            </a:r>
            <a:r>
              <a:rPr lang="ja-JP" altLang="en-US" sz="1400" dirty="0" smtClean="0"/>
              <a:t>。</a:t>
            </a:r>
            <a:endParaRPr lang="en-US" sz="1400" dirty="0" smtClean="0"/>
          </a:p>
        </p:txBody>
      </p:sp>
      <p:pic>
        <p:nvPicPr>
          <p:cNvPr id="4" name="Picture 3"/>
          <p:cNvPicPr>
            <a:picLocks noChangeAspect="1"/>
          </p:cNvPicPr>
          <p:nvPr/>
        </p:nvPicPr>
        <p:blipFill>
          <a:blip r:embed="rId2"/>
          <a:stretch>
            <a:fillRect/>
          </a:stretch>
        </p:blipFill>
        <p:spPr>
          <a:xfrm>
            <a:off x="506590" y="2918009"/>
            <a:ext cx="2847619" cy="2952381"/>
          </a:xfrm>
          <a:prstGeom prst="rect">
            <a:avLst/>
          </a:prstGeom>
          <a:ln>
            <a:solidFill>
              <a:schemeClr val="tx1"/>
            </a:solidFill>
          </a:ln>
        </p:spPr>
      </p:pic>
      <p:graphicFrame>
        <p:nvGraphicFramePr>
          <p:cNvPr id="5" name="Table 4"/>
          <p:cNvGraphicFramePr>
            <a:graphicFrameLocks noGrp="1"/>
          </p:cNvGraphicFramePr>
          <p:nvPr>
            <p:extLst>
              <p:ext uri="{D42A27DB-BD31-4B8C-83A1-F6EECF244321}">
                <p14:modId xmlns:p14="http://schemas.microsoft.com/office/powerpoint/2010/main" val="2517430112"/>
              </p:ext>
            </p:extLst>
          </p:nvPr>
        </p:nvGraphicFramePr>
        <p:xfrm>
          <a:off x="3901865" y="3281679"/>
          <a:ext cx="4530935" cy="640080"/>
        </p:xfrm>
        <a:graphic>
          <a:graphicData uri="http://schemas.openxmlformats.org/drawingml/2006/table">
            <a:tbl>
              <a:tblPr firstRow="1" bandRow="1">
                <a:tableStyleId>{5C22544A-7EE6-4342-B048-85BDC9FD1C3A}</a:tableStyleId>
              </a:tblPr>
              <a:tblGrid>
                <a:gridCol w="906187"/>
                <a:gridCol w="906187"/>
                <a:gridCol w="906187"/>
                <a:gridCol w="906187"/>
                <a:gridCol w="906187"/>
              </a:tblGrid>
              <a:tr h="231591">
                <a:tc>
                  <a:txBody>
                    <a:bodyPr/>
                    <a:lstStyle/>
                    <a:p>
                      <a:endParaRPr lang="en-US" sz="1000" dirty="0"/>
                    </a:p>
                  </a:txBody>
                  <a:tcPr/>
                </a:tc>
                <a:tc>
                  <a:txBody>
                    <a:bodyPr/>
                    <a:lstStyle/>
                    <a:p>
                      <a:r>
                        <a:rPr lang="en-US" sz="1000" dirty="0" smtClean="0"/>
                        <a:t>SN1</a:t>
                      </a:r>
                      <a:endParaRPr lang="en-US" sz="1000" dirty="0"/>
                    </a:p>
                  </a:txBody>
                  <a:tcPr/>
                </a:tc>
                <a:tc>
                  <a:txBody>
                    <a:bodyPr/>
                    <a:lstStyle/>
                    <a:p>
                      <a:r>
                        <a:rPr lang="en-US" sz="1000" dirty="0" smtClean="0"/>
                        <a:t>SN2</a:t>
                      </a:r>
                      <a:endParaRPr lang="en-US" sz="1000" dirty="0"/>
                    </a:p>
                  </a:txBody>
                  <a:tcPr/>
                </a:tc>
                <a:tc>
                  <a:txBody>
                    <a:bodyPr/>
                    <a:lstStyle/>
                    <a:p>
                      <a:r>
                        <a:rPr lang="en-US" sz="1000" dirty="0" smtClean="0"/>
                        <a:t>SN3</a:t>
                      </a:r>
                      <a:endParaRPr lang="en-US" sz="1000" dirty="0"/>
                    </a:p>
                  </a:txBody>
                  <a:tcPr/>
                </a:tc>
                <a:tc>
                  <a:txBody>
                    <a:bodyPr/>
                    <a:lstStyle/>
                    <a:p>
                      <a:r>
                        <a:rPr lang="en-US" sz="1000" dirty="0" smtClean="0"/>
                        <a:t>SN4</a:t>
                      </a:r>
                      <a:endParaRPr lang="en-US" sz="1000" dirty="0"/>
                    </a:p>
                  </a:txBody>
                  <a:tcPr/>
                </a:tc>
              </a:tr>
              <a:tr h="231591">
                <a:tc>
                  <a:txBody>
                    <a:bodyPr/>
                    <a:lstStyle/>
                    <a:p>
                      <a:r>
                        <a:rPr lang="en-US" sz="1000" dirty="0" err="1" smtClean="0"/>
                        <a:t>HeartbeatOrder</a:t>
                      </a:r>
                      <a:endParaRPr lang="en-US" sz="1000" dirty="0"/>
                    </a:p>
                  </a:txBody>
                  <a:tcPr/>
                </a:tc>
                <a:tc>
                  <a:txBody>
                    <a:bodyPr/>
                    <a:lstStyle/>
                    <a:p>
                      <a:r>
                        <a:rPr lang="en-US" sz="1000" dirty="0" smtClean="0"/>
                        <a:t>10</a:t>
                      </a:r>
                      <a:endParaRPr lang="en-US" sz="1000" dirty="0"/>
                    </a:p>
                  </a:txBody>
                  <a:tcPr/>
                </a:tc>
                <a:tc>
                  <a:txBody>
                    <a:bodyPr/>
                    <a:lstStyle/>
                    <a:p>
                      <a:r>
                        <a:rPr lang="en-US" sz="1000" dirty="0" smtClean="0"/>
                        <a:t>11</a:t>
                      </a:r>
                      <a:endParaRPr lang="en-US" sz="1000" dirty="0"/>
                    </a:p>
                  </a:txBody>
                  <a:tcPr/>
                </a:tc>
                <a:tc>
                  <a:txBody>
                    <a:bodyPr/>
                    <a:lstStyle/>
                    <a:p>
                      <a:r>
                        <a:rPr lang="en-US" sz="1000" dirty="0" smtClean="0"/>
                        <a:t>12</a:t>
                      </a:r>
                      <a:endParaRPr lang="en-US" sz="1000" dirty="0"/>
                    </a:p>
                  </a:txBody>
                  <a:tcPr/>
                </a:tc>
                <a:tc>
                  <a:txBody>
                    <a:bodyPr/>
                    <a:lstStyle/>
                    <a:p>
                      <a:r>
                        <a:rPr lang="en-US" sz="1000" dirty="0" smtClean="0"/>
                        <a:t>13</a:t>
                      </a:r>
                      <a:endParaRPr lang="en-US" sz="1000" dirty="0"/>
                    </a:p>
                  </a:txBody>
                  <a:tcPr/>
                </a:tc>
              </a:tr>
            </a:tbl>
          </a:graphicData>
        </a:graphic>
      </p:graphicFrame>
      <p:sp>
        <p:nvSpPr>
          <p:cNvPr id="6" name="TextBox 5"/>
          <p:cNvSpPr txBox="1"/>
          <p:nvPr/>
        </p:nvSpPr>
        <p:spPr>
          <a:xfrm>
            <a:off x="3851065" y="2918009"/>
            <a:ext cx="4429336" cy="2031325"/>
          </a:xfrm>
          <a:prstGeom prst="rect">
            <a:avLst/>
          </a:prstGeom>
          <a:noFill/>
        </p:spPr>
        <p:txBody>
          <a:bodyPr wrap="square" rtlCol="0">
            <a:spAutoFit/>
          </a:bodyPr>
          <a:lstStyle/>
          <a:p>
            <a:pPr marL="0" lvl="2"/>
            <a:r>
              <a:rPr lang="ja-JP" altLang="en-US" sz="1400" dirty="0" smtClean="0"/>
              <a:t>例 </a:t>
            </a:r>
            <a:r>
              <a:rPr lang="en-US" sz="1400" dirty="0" smtClean="0"/>
              <a:t>: </a:t>
            </a:r>
          </a:p>
          <a:p>
            <a:endParaRPr lang="en-US" altLang="ja-JP" sz="1400" dirty="0" smtClean="0"/>
          </a:p>
          <a:p>
            <a:endParaRPr lang="en-US" altLang="ja-JP" sz="1400" dirty="0" smtClean="0"/>
          </a:p>
          <a:p>
            <a:endParaRPr lang="en-US" altLang="ja-JP" sz="1400" dirty="0"/>
          </a:p>
          <a:p>
            <a:endParaRPr lang="en-US" altLang="ja-JP" sz="1400" dirty="0" smtClean="0"/>
          </a:p>
          <a:p>
            <a:endParaRPr lang="en-US" altLang="ja-JP" sz="1400" dirty="0" smtClean="0"/>
          </a:p>
          <a:p>
            <a:r>
              <a:rPr lang="ja-JP" altLang="en-US" sz="1400" dirty="0" smtClean="0"/>
              <a:t>ハートビートメッセージの流れ </a:t>
            </a:r>
            <a:r>
              <a:rPr lang="en-US" sz="1400" dirty="0" smtClean="0"/>
              <a:t>:</a:t>
            </a:r>
          </a:p>
          <a:p>
            <a:endParaRPr lang="en-US" sz="1400" dirty="0" smtClean="0"/>
          </a:p>
          <a:p>
            <a:r>
              <a:rPr lang="en-US" sz="1400" dirty="0" smtClean="0"/>
              <a:t>SN1 -&gt; SN2 -&gt; SN3 -&gt;SN4 -&gt; SN1</a:t>
            </a:r>
            <a:endParaRPr lang="en-US" sz="1400" dirty="0"/>
          </a:p>
        </p:txBody>
      </p:sp>
    </p:spTree>
    <p:extLst>
      <p:ext uri="{BB962C8B-B14F-4D97-AF65-F5344CB8AC3E}">
        <p14:creationId xmlns:p14="http://schemas.microsoft.com/office/powerpoint/2010/main" val="2126023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8159</Words>
  <Application>Microsoft Office PowerPoint</Application>
  <PresentationFormat>On-screen Show (4:3)</PresentationFormat>
  <Paragraphs>574</Paragraphs>
  <Slides>32</Slides>
  <Notes>7</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NEC_standard_4_3_en</vt:lpstr>
      <vt:lpstr>MySQLクラスタ 障害検出（日本語版）</vt:lpstr>
      <vt:lpstr>PowerPoint Presentation</vt:lpstr>
      <vt:lpstr>改訂履歴</vt:lpstr>
      <vt:lpstr>目次</vt:lpstr>
      <vt:lpstr>MySQLクラスタの調査</vt:lpstr>
      <vt:lpstr>1. MySQLクラスタ:障害検出</vt:lpstr>
      <vt:lpstr>1. MySQLクラスタ:障害検出</vt:lpstr>
      <vt:lpstr>1. MySQLクラスタ:障害検出</vt:lpstr>
      <vt:lpstr>1. MySQLクラスタ:障害検出</vt:lpstr>
      <vt:lpstr>1. MySQLクラスタ:障害検出</vt:lpstr>
      <vt:lpstr>1. MySQLクラスタ:障害検出</vt:lpstr>
      <vt:lpstr>1. MySQLクラスタ:障害検出</vt:lpstr>
      <vt:lpstr>1. MySQLクラスタ:障害検出</vt:lpstr>
      <vt:lpstr>1. MySQLクラスタ:障害検出</vt:lpstr>
      <vt:lpstr>1. MySQLクラスタ:障害検出</vt:lpstr>
      <vt:lpstr>1. MySQLクラスタ:障害検出</vt:lpstr>
      <vt:lpstr>2. MySQLクラスタ:障害シナリオ</vt:lpstr>
      <vt:lpstr>2. MySQLクラスタ:障害シナリオ</vt:lpstr>
      <vt:lpstr>2. MySQLクラスタ:障害シナリオ</vt:lpstr>
      <vt:lpstr>2. MySQLクラスタ:障害シナリオ</vt:lpstr>
      <vt:lpstr>2. MySQLクラスタ:障害シナリオ</vt:lpstr>
      <vt:lpstr>2. MySQLクラスタ:障害シナリオ</vt:lpstr>
      <vt:lpstr>2. MySQLクラスタ:障害シナリオ</vt:lpstr>
      <vt:lpstr>2. MySQLクラスタ:障害シナリオ</vt:lpstr>
      <vt:lpstr>2. MySQLクラスタ:障害シナリオ</vt:lpstr>
      <vt:lpstr>2. MySQLクラスタ:障害シナリオ</vt:lpstr>
      <vt:lpstr>2. MySQLクラスタ:障害シナリオ</vt:lpstr>
      <vt:lpstr>2. MySQLクラスタ:障害シナリオ</vt:lpstr>
      <vt:lpstr>2. MySQLクラスタ:障害シナリオ</vt:lpstr>
      <vt:lpstr>2. MySQLクラスタ:障害シナリオ</vt:lpstr>
      <vt:lpstr>参考文献</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2017-09-28T12:52:52Z</dcterms:modified>
</cp:coreProperties>
</file>