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32"/>
  </p:notesMasterIdLst>
  <p:handoutMasterIdLst>
    <p:handoutMasterId r:id="rId33"/>
  </p:handoutMasterIdLst>
  <p:sldIdLst>
    <p:sldId id="262" r:id="rId2"/>
    <p:sldId id="268" r:id="rId3"/>
    <p:sldId id="263" r:id="rId4"/>
    <p:sldId id="264" r:id="rId5"/>
    <p:sldId id="285" r:id="rId6"/>
    <p:sldId id="276" r:id="rId7"/>
    <p:sldId id="297" r:id="rId8"/>
    <p:sldId id="321" r:id="rId9"/>
    <p:sldId id="322" r:id="rId10"/>
    <p:sldId id="323" r:id="rId11"/>
    <p:sldId id="324" r:id="rId12"/>
    <p:sldId id="325" r:id="rId13"/>
    <p:sldId id="326" r:id="rId14"/>
    <p:sldId id="327" r:id="rId15"/>
    <p:sldId id="313" r:id="rId16"/>
    <p:sldId id="295" r:id="rId17"/>
    <p:sldId id="309" r:id="rId18"/>
    <p:sldId id="307" r:id="rId19"/>
    <p:sldId id="296" r:id="rId20"/>
    <p:sldId id="311" r:id="rId21"/>
    <p:sldId id="315" r:id="rId22"/>
    <p:sldId id="316" r:id="rId23"/>
    <p:sldId id="317" r:id="rId24"/>
    <p:sldId id="318" r:id="rId25"/>
    <p:sldId id="319" r:id="rId26"/>
    <p:sldId id="320" r:id="rId27"/>
    <p:sldId id="328" r:id="rId28"/>
    <p:sldId id="329" r:id="rId29"/>
    <p:sldId id="330" r:id="rId30"/>
    <p:sldId id="266" r:id="rId31"/>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8"/>
          </p14:sldIdLst>
        </p14:section>
        <p14:section name="Table of Contents" id="{0B1E2898-31BC-42F3-A5A5-141726087CC7}">
          <p14:sldIdLst>
            <p14:sldId id="263"/>
          </p14:sldIdLst>
        </p14:section>
        <p14:section name="Body" id="{18FAE958-DF6E-4AAC-835E-E68BDECA82A9}">
          <p14:sldIdLst>
            <p14:sldId id="264"/>
            <p14:sldId id="285"/>
            <p14:sldId id="276"/>
            <p14:sldId id="297"/>
            <p14:sldId id="321"/>
            <p14:sldId id="322"/>
            <p14:sldId id="323"/>
            <p14:sldId id="324"/>
            <p14:sldId id="325"/>
            <p14:sldId id="326"/>
            <p14:sldId id="327"/>
            <p14:sldId id="313"/>
            <p14:sldId id="295"/>
            <p14:sldId id="309"/>
            <p14:sldId id="307"/>
            <p14:sldId id="296"/>
            <p14:sldId id="311"/>
            <p14:sldId id="315"/>
            <p14:sldId id="316"/>
            <p14:sldId id="317"/>
            <p14:sldId id="318"/>
            <p14:sldId id="319"/>
            <p14:sldId id="320"/>
            <p14:sldId id="328"/>
            <p14:sldId id="329"/>
            <p14:sldId id="330"/>
          </p14:sldIdLst>
        </p14:section>
        <p14:section name="Corporate Mark" id="{043BD1DC-881F-4DDA-BE71-3D4C881D9A5E}">
          <p14:sldIdLst>
            <p14:sldId id="266"/>
          </p14:sldIdLst>
        </p14:section>
      </p14:sectionLst>
    </p:ext>
    <p:ext uri="{EFAFB233-063F-42B5-8137-9DF3F51BA10A}">
      <p15:sldGuideLst xmlns:p15="http://schemas.microsoft.com/office/powerpoint/2012/main" xmlns="">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xmlns="">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294" autoAdjust="0"/>
    <p:restoredTop sz="91553" autoAdjust="0"/>
  </p:normalViewPr>
  <p:slideViewPr>
    <p:cSldViewPr snapToGrid="0" snapToObjects="1">
      <p:cViewPr varScale="1">
        <p:scale>
          <a:sx n="94" d="100"/>
          <a:sy n="94" d="100"/>
        </p:scale>
        <p:origin x="-894" y="-9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2017/9/26</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2017/9/26</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30</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2016</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8.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3049388"/>
            <a:ext cx="8784000" cy="584775"/>
          </a:xfrm>
        </p:spPr>
        <p:txBody>
          <a:bodyPr/>
          <a:lstStyle/>
          <a:p>
            <a:r>
              <a:rPr kumimoji="1" lang="en-US" altLang="ja-JP" dirty="0" smtClean="0"/>
              <a:t>MySQL Cluster</a:t>
            </a:r>
            <a:endParaRPr kumimoji="1" lang="ja-JP" altLang="en-US" dirty="0"/>
          </a:p>
        </p:txBody>
      </p:sp>
      <p:sp>
        <p:nvSpPr>
          <p:cNvPr id="4" name="テキスト プレースホルダー 3"/>
          <p:cNvSpPr>
            <a:spLocks noGrp="1"/>
          </p:cNvSpPr>
          <p:nvPr>
            <p:ph type="body" sz="quarter" idx="10"/>
          </p:nvPr>
        </p:nvSpPr>
        <p:spPr>
          <a:xfrm>
            <a:off x="179513" y="4032000"/>
            <a:ext cx="6552727" cy="725840"/>
          </a:xfrm>
        </p:spPr>
        <p:txBody>
          <a:bodyPr/>
          <a:lstStyle/>
          <a:p>
            <a:r>
              <a:rPr kumimoji="1" lang="en-US" altLang="ja-JP" dirty="0" smtClean="0"/>
              <a:t>OSS Technical Center</a:t>
            </a:r>
          </a:p>
          <a:p>
            <a:r>
              <a:rPr kumimoji="1" lang="en-US" altLang="ja-JP" sz="1700" dirty="0" smtClean="0"/>
              <a:t>NEC Telecom Software Philippines</a:t>
            </a:r>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[NEC </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Group Internal Use </a:t>
            </a: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Only</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Autofit/>
          </a:bodyPr>
          <a:lstStyle/>
          <a:p>
            <a:pPr lvl="1"/>
            <a:r>
              <a:rPr lang="en-US" sz="1200" dirty="0"/>
              <a:t>The network partitioning protocol solves this problem by ensuring that a surviving set of storage nodes must be a majority of the storage nodes. In the particular case, where a surviving set of storage nodes are exactly half of the nodes an arbitrator is used to cast an extra vote</a:t>
            </a:r>
            <a:r>
              <a:rPr lang="en-US" sz="1200" dirty="0" smtClean="0"/>
              <a:t>.</a:t>
            </a:r>
          </a:p>
          <a:p>
            <a:pPr lvl="1"/>
            <a:endParaRPr lang="en-US" sz="1200" dirty="0" smtClean="0"/>
          </a:p>
          <a:p>
            <a:pPr lvl="1"/>
            <a:r>
              <a:rPr lang="en-US" sz="1200" dirty="0" smtClean="0"/>
              <a:t>For example, see images below and in the succeeding slides:</a:t>
            </a:r>
          </a:p>
          <a:p>
            <a:pPr lvl="2"/>
            <a:r>
              <a:rPr lang="en-US" sz="1000" dirty="0" smtClean="0"/>
              <a:t>Environment Setup:</a:t>
            </a:r>
          </a:p>
          <a:p>
            <a:pPr lvl="3"/>
            <a:r>
              <a:rPr lang="en-US" sz="800" dirty="0" smtClean="0"/>
              <a:t>4 NDB (Data) Nodes</a:t>
            </a:r>
          </a:p>
          <a:p>
            <a:pPr lvl="3"/>
            <a:r>
              <a:rPr lang="en-US" sz="800" dirty="0" smtClean="0"/>
              <a:t>1 MGM Node</a:t>
            </a:r>
          </a:p>
          <a:p>
            <a:pPr lvl="3"/>
            <a:r>
              <a:rPr lang="en-US" sz="800" dirty="0" smtClean="0"/>
              <a:t>1 SQL Node</a:t>
            </a:r>
          </a:p>
          <a:p>
            <a:endParaRPr lang="en-US" sz="1600" dirty="0"/>
          </a:p>
          <a:p>
            <a:endParaRPr lang="en-US" sz="1600" dirty="0"/>
          </a:p>
          <a:p>
            <a:endParaRPr lang="en-US" sz="16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738" y="2438400"/>
            <a:ext cx="5514772" cy="3714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8159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Autofit/>
          </a:bodyPr>
          <a:lstStyle/>
          <a:p>
            <a:pPr lvl="2"/>
            <a:r>
              <a:rPr lang="en-US" sz="1000" dirty="0" smtClean="0"/>
              <a:t>{SN1, SN3} nodes have no connection with {SN2, SN4} nodes. This making the environment having two sets of complete data which can cause a split-brain scenario (when cause of the communication failure is a network failure and not an actual node crash).</a:t>
            </a:r>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marL="358775" lvl="2" indent="0">
              <a:buNone/>
            </a:pPr>
            <a:endParaRPr lang="en-US" sz="1000" dirty="0"/>
          </a:p>
          <a:p>
            <a:pPr marL="358775" lvl="2" indent="0">
              <a:buNone/>
            </a:pPr>
            <a:endParaRPr lang="en-US" sz="1000" dirty="0"/>
          </a:p>
          <a:p>
            <a:pPr lvl="2"/>
            <a:r>
              <a:rPr lang="en-US" sz="1000" dirty="0" smtClean="0"/>
              <a:t>The lost of connection between the two sets will cause heartbeats to be missed by each node since heartbeats are sent in a logical circle.</a:t>
            </a:r>
          </a:p>
          <a:p>
            <a:pPr lvl="2"/>
            <a:r>
              <a:rPr lang="en-US" sz="1000" dirty="0" smtClean="0"/>
              <a:t>When there is a network partitioning, the network partitioning protocol is launched on both sides of the split and it guarantees that, in the event of an even split, there will only be one running “cluster” remaining.</a:t>
            </a:r>
          </a:p>
          <a:p>
            <a:pPr lvl="2"/>
            <a:r>
              <a:rPr lang="en-US" sz="1000" dirty="0" smtClean="0"/>
              <a:t>The arbitrator follows a simple rule: the first set of nodes to ask will be given a positive answer, and all other sets will be given a negative answer. IF a set of nodes cannot contact the arbitrator, they will shutdown automatically.</a:t>
            </a:r>
          </a:p>
          <a:p>
            <a:pPr lvl="2"/>
            <a:endParaRPr lang="en-US" sz="800" dirty="0" smtClean="0"/>
          </a:p>
          <a:p>
            <a:endParaRPr lang="en-US" sz="1600" dirty="0"/>
          </a:p>
        </p:txBody>
      </p:sp>
      <p:grpSp>
        <p:nvGrpSpPr>
          <p:cNvPr id="35" name="Group 34"/>
          <p:cNvGrpSpPr/>
          <p:nvPr/>
        </p:nvGrpSpPr>
        <p:grpSpPr>
          <a:xfrm>
            <a:off x="2869527" y="1293363"/>
            <a:ext cx="3597948" cy="3116614"/>
            <a:chOff x="2771775" y="1308038"/>
            <a:chExt cx="3793452" cy="3468460"/>
          </a:xfrm>
        </p:grpSpPr>
        <p:grpSp>
          <p:nvGrpSpPr>
            <p:cNvPr id="23" name="Group 22"/>
            <p:cNvGrpSpPr/>
            <p:nvPr/>
          </p:nvGrpSpPr>
          <p:grpSpPr>
            <a:xfrm>
              <a:off x="2771775" y="1308038"/>
              <a:ext cx="3793452" cy="3468460"/>
              <a:chOff x="2999124" y="2431734"/>
              <a:chExt cx="3145752" cy="2787966"/>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124" y="2431734"/>
                <a:ext cx="3145752" cy="2787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bwMode="auto">
              <a:xfrm>
                <a:off x="4572000" y="3162300"/>
                <a:ext cx="0" cy="80010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 name="Straight Connector 7"/>
              <p:cNvCxnSpPr/>
              <p:nvPr/>
            </p:nvCxnSpPr>
            <p:spPr bwMode="auto">
              <a:xfrm>
                <a:off x="4048125" y="3562350"/>
                <a:ext cx="1057275" cy="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 name="Straight Connector 9"/>
              <p:cNvCxnSpPr/>
              <p:nvPr/>
            </p:nvCxnSpPr>
            <p:spPr bwMode="auto">
              <a:xfrm flipV="1">
                <a:off x="4048125" y="3162300"/>
                <a:ext cx="528637" cy="40005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Straight Connector 11"/>
              <p:cNvCxnSpPr/>
              <p:nvPr/>
            </p:nvCxnSpPr>
            <p:spPr bwMode="auto">
              <a:xfrm flipV="1">
                <a:off x="4576762" y="3562350"/>
                <a:ext cx="528638" cy="40005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 name="Straight Connector 13"/>
              <p:cNvCxnSpPr/>
              <p:nvPr/>
            </p:nvCxnSpPr>
            <p:spPr bwMode="auto">
              <a:xfrm flipH="1" flipV="1">
                <a:off x="4572000" y="3162300"/>
                <a:ext cx="533400" cy="40005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Straight Connector 15"/>
              <p:cNvCxnSpPr/>
              <p:nvPr/>
            </p:nvCxnSpPr>
            <p:spPr bwMode="auto">
              <a:xfrm flipH="1" flipV="1">
                <a:off x="4048125" y="3562350"/>
                <a:ext cx="528637" cy="400050"/>
              </a:xfrm>
              <a:prstGeom prst="line">
                <a:avLst/>
              </a:prstGeom>
              <a:solidFill>
                <a:schemeClr val="bg1"/>
              </a:solidFill>
              <a:ln w="9525" cap="flat" cmpd="sng" algn="ctr">
                <a:solidFill>
                  <a:schemeClr val="accent6"/>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7" name="Lightning Bolt 16"/>
              <p:cNvSpPr/>
              <p:nvPr/>
            </p:nvSpPr>
            <p:spPr bwMode="auto">
              <a:xfrm>
                <a:off x="4162425" y="3276600"/>
                <a:ext cx="238125" cy="200025"/>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19" name="Lightning Bolt 18"/>
              <p:cNvSpPr/>
              <p:nvPr/>
            </p:nvSpPr>
            <p:spPr bwMode="auto">
              <a:xfrm flipH="1">
                <a:off x="4714871" y="3262312"/>
                <a:ext cx="238125" cy="214313"/>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0" name="Lightning Bolt 19"/>
              <p:cNvSpPr/>
              <p:nvPr/>
            </p:nvSpPr>
            <p:spPr bwMode="auto">
              <a:xfrm flipH="1">
                <a:off x="4193380" y="3655218"/>
                <a:ext cx="238125" cy="214313"/>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2" name="Lightning Bolt 21"/>
              <p:cNvSpPr/>
              <p:nvPr/>
            </p:nvSpPr>
            <p:spPr bwMode="auto">
              <a:xfrm>
                <a:off x="4714870" y="3655218"/>
                <a:ext cx="238125" cy="200025"/>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4" name="Lightning Bolt 23"/>
              <p:cNvSpPr/>
              <p:nvPr/>
            </p:nvSpPr>
            <p:spPr bwMode="auto">
              <a:xfrm flipH="1">
                <a:off x="3600447" y="4064793"/>
                <a:ext cx="238125" cy="214313"/>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6" name="Lightning Bolt 25"/>
              <p:cNvSpPr/>
              <p:nvPr/>
            </p:nvSpPr>
            <p:spPr bwMode="auto">
              <a:xfrm>
                <a:off x="3614734" y="2800350"/>
                <a:ext cx="238125" cy="200025"/>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7" name="Lightning Bolt 26"/>
              <p:cNvSpPr/>
              <p:nvPr/>
            </p:nvSpPr>
            <p:spPr bwMode="auto">
              <a:xfrm flipH="1">
                <a:off x="5314946" y="2850355"/>
                <a:ext cx="238125" cy="214313"/>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28" name="Lightning Bolt 27"/>
              <p:cNvSpPr/>
              <p:nvPr/>
            </p:nvSpPr>
            <p:spPr bwMode="auto">
              <a:xfrm>
                <a:off x="5205408" y="4114799"/>
                <a:ext cx="238125" cy="200025"/>
              </a:xfrm>
              <a:prstGeom prst="lightningBolt">
                <a:avLst/>
              </a:prstGeom>
              <a:solidFill>
                <a:srgbClr val="FFFF00"/>
              </a:solidFill>
              <a:ln>
                <a:solidFill>
                  <a:schemeClr val="tx1"/>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grpSp>
        <p:sp>
          <p:nvSpPr>
            <p:cNvPr id="29" name="Rectangle 28"/>
            <p:cNvSpPr/>
            <p:nvPr/>
          </p:nvSpPr>
          <p:spPr bwMode="auto">
            <a:xfrm>
              <a:off x="5470495" y="2588176"/>
              <a:ext cx="819301" cy="233833"/>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solidFill>
                    <a:schemeClr val="bg1"/>
                  </a:solidFill>
                  <a:latin typeface="+mj-ea"/>
                  <a:ea typeface="+mj-ea"/>
                </a:rPr>
                <a:t>SN4 = 14</a:t>
              </a:r>
              <a:endParaRPr kumimoji="1" lang="en-US" sz="900" b="1" dirty="0">
                <a:solidFill>
                  <a:schemeClr val="bg1"/>
                </a:solidFill>
                <a:latin typeface="+mj-ea"/>
                <a:ea typeface="+mj-ea"/>
              </a:endParaRPr>
            </a:p>
          </p:txBody>
        </p:sp>
        <p:sp>
          <p:nvSpPr>
            <p:cNvPr id="30" name="Rectangle 29"/>
            <p:cNvSpPr/>
            <p:nvPr/>
          </p:nvSpPr>
          <p:spPr bwMode="auto">
            <a:xfrm>
              <a:off x="4264592" y="3452990"/>
              <a:ext cx="819301" cy="233833"/>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solidFill>
                    <a:schemeClr val="bg1"/>
                  </a:solidFill>
                  <a:latin typeface="+mj-ea"/>
                  <a:ea typeface="+mj-ea"/>
                </a:rPr>
                <a:t>SN3 = 13</a:t>
              </a:r>
              <a:endParaRPr kumimoji="1" lang="en-US" sz="900" b="1" dirty="0">
                <a:solidFill>
                  <a:schemeClr val="bg1"/>
                </a:solidFill>
                <a:latin typeface="+mj-ea"/>
                <a:ea typeface="+mj-ea"/>
              </a:endParaRPr>
            </a:p>
          </p:txBody>
        </p:sp>
        <p:sp>
          <p:nvSpPr>
            <p:cNvPr id="31" name="Rectangle 30"/>
            <p:cNvSpPr/>
            <p:nvPr/>
          </p:nvSpPr>
          <p:spPr bwMode="auto">
            <a:xfrm>
              <a:off x="4255066" y="1711920"/>
              <a:ext cx="819301" cy="233833"/>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solidFill>
                    <a:schemeClr val="bg1"/>
                  </a:solidFill>
                  <a:latin typeface="+mj-ea"/>
                  <a:ea typeface="+mj-ea"/>
                </a:rPr>
                <a:t>SN1 = 11</a:t>
              </a:r>
              <a:endParaRPr kumimoji="1" lang="en-US" sz="900" b="1" dirty="0">
                <a:solidFill>
                  <a:schemeClr val="bg1"/>
                </a:solidFill>
                <a:latin typeface="+mj-ea"/>
                <a:ea typeface="+mj-ea"/>
              </a:endParaRPr>
            </a:p>
          </p:txBody>
        </p:sp>
        <p:sp>
          <p:nvSpPr>
            <p:cNvPr id="32" name="Rectangle 31"/>
            <p:cNvSpPr/>
            <p:nvPr/>
          </p:nvSpPr>
          <p:spPr bwMode="auto">
            <a:xfrm>
              <a:off x="3104486" y="2594439"/>
              <a:ext cx="819301" cy="233833"/>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solidFill>
                    <a:schemeClr val="bg1"/>
                  </a:solidFill>
                  <a:latin typeface="+mj-ea"/>
                  <a:ea typeface="+mj-ea"/>
                </a:rPr>
                <a:t>SN2 = 12</a:t>
              </a:r>
              <a:endParaRPr kumimoji="1" lang="en-US" sz="900" b="1" dirty="0">
                <a:solidFill>
                  <a:schemeClr val="bg1"/>
                </a:solidFill>
                <a:latin typeface="+mj-ea"/>
                <a:ea typeface="+mj-ea"/>
              </a:endParaRPr>
            </a:p>
          </p:txBody>
        </p:sp>
        <p:sp>
          <p:nvSpPr>
            <p:cNvPr id="34" name="Rectangle 33"/>
            <p:cNvSpPr/>
            <p:nvPr/>
          </p:nvSpPr>
          <p:spPr bwMode="auto">
            <a:xfrm>
              <a:off x="2911139" y="4052889"/>
              <a:ext cx="1666874" cy="310032"/>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lvl="2" algn="ctr"/>
              <a:r>
                <a:rPr lang="en-US" sz="800" dirty="0">
                  <a:solidFill>
                    <a:schemeClr val="bg1"/>
                  </a:solidFill>
                </a:rPr>
                <a:t>Node Group #0: SN1, SN2</a:t>
              </a:r>
            </a:p>
            <a:p>
              <a:pPr marL="0" lvl="2" algn="ctr"/>
              <a:r>
                <a:rPr lang="en-US" sz="800" dirty="0">
                  <a:solidFill>
                    <a:schemeClr val="bg1"/>
                  </a:solidFill>
                </a:rPr>
                <a:t>Node Group #1: SN3, SN4</a:t>
              </a:r>
            </a:p>
          </p:txBody>
        </p:sp>
      </p:grpSp>
    </p:spTree>
    <p:extLst>
      <p:ext uri="{BB962C8B-B14F-4D97-AF65-F5344CB8AC3E}">
        <p14:creationId xmlns:p14="http://schemas.microsoft.com/office/powerpoint/2010/main" val="2499641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MySQL Cluster: Failure Detection</a:t>
            </a:r>
            <a:endParaRPr kumimoji="1" lang="ja-JP" altLang="en-US" dirty="0"/>
          </a:p>
        </p:txBody>
      </p:sp>
      <p:sp>
        <p:nvSpPr>
          <p:cNvPr id="17" name="Content Placeholder 16"/>
          <p:cNvSpPr>
            <a:spLocks noGrp="1"/>
          </p:cNvSpPr>
          <p:nvPr>
            <p:ph sz="quarter" idx="10"/>
          </p:nvPr>
        </p:nvSpPr>
        <p:spPr/>
        <p:txBody>
          <a:bodyPr>
            <a:normAutofit/>
          </a:bodyPr>
          <a:lstStyle/>
          <a:p>
            <a:endParaRPr lang="en-US" sz="1600" dirty="0" smtClean="0"/>
          </a:p>
          <a:p>
            <a:endParaRPr lang="en-US" sz="1600" dirty="0"/>
          </a:p>
        </p:txBody>
      </p:sp>
      <p:pic>
        <p:nvPicPr>
          <p:cNvPr id="10270"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768409"/>
            <a:ext cx="8553450" cy="5664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bwMode="auto">
          <a:xfrm>
            <a:off x="3486150" y="942975"/>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3" name="Rectangle 42"/>
          <p:cNvSpPr/>
          <p:nvPr/>
        </p:nvSpPr>
        <p:spPr bwMode="auto">
          <a:xfrm>
            <a:off x="3486150" y="1247775"/>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4" name="Rectangle 43"/>
          <p:cNvSpPr/>
          <p:nvPr/>
        </p:nvSpPr>
        <p:spPr bwMode="auto">
          <a:xfrm>
            <a:off x="3486150" y="1543050"/>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5" name="Rectangle 44"/>
          <p:cNvSpPr/>
          <p:nvPr/>
        </p:nvSpPr>
        <p:spPr bwMode="auto">
          <a:xfrm>
            <a:off x="3486150" y="1700212"/>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6" name="Rectangle 45"/>
          <p:cNvSpPr/>
          <p:nvPr/>
        </p:nvSpPr>
        <p:spPr bwMode="auto">
          <a:xfrm>
            <a:off x="3486149" y="2166937"/>
            <a:ext cx="2771775" cy="290513"/>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7" name="Rectangle 46"/>
          <p:cNvSpPr/>
          <p:nvPr/>
        </p:nvSpPr>
        <p:spPr bwMode="auto">
          <a:xfrm>
            <a:off x="3486149" y="2919412"/>
            <a:ext cx="5000626" cy="290513"/>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8" name="Rectangle 47"/>
          <p:cNvSpPr/>
          <p:nvPr/>
        </p:nvSpPr>
        <p:spPr bwMode="auto">
          <a:xfrm>
            <a:off x="3390900" y="3228975"/>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49" name="Rectangle 48"/>
          <p:cNvSpPr/>
          <p:nvPr/>
        </p:nvSpPr>
        <p:spPr bwMode="auto">
          <a:xfrm>
            <a:off x="3476624" y="3990975"/>
            <a:ext cx="2781299" cy="31432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50" name="Rectangle 49"/>
          <p:cNvSpPr/>
          <p:nvPr/>
        </p:nvSpPr>
        <p:spPr bwMode="auto">
          <a:xfrm>
            <a:off x="3390900" y="5210175"/>
            <a:ext cx="1619250" cy="142875"/>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Tree>
    <p:extLst>
      <p:ext uri="{BB962C8B-B14F-4D97-AF65-F5344CB8AC3E}">
        <p14:creationId xmlns:p14="http://schemas.microsoft.com/office/powerpoint/2010/main" val="3138870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Autofit/>
          </a:bodyPr>
          <a:lstStyle/>
          <a:p>
            <a:endParaRPr lang="en-US" sz="1600" dirty="0" smtClean="0"/>
          </a:p>
          <a:p>
            <a:endParaRPr lang="en-US" sz="1600"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39" y="3290123"/>
            <a:ext cx="8786922" cy="303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3" y="846237"/>
            <a:ext cx="8784974" cy="1874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2648290" y="1574452"/>
            <a:ext cx="5971835" cy="418367"/>
          </a:xfrm>
          <a:prstGeom prst="rect">
            <a:avLst/>
          </a:prstGeom>
          <a:solidFill>
            <a:srgbClr val="FFFF00">
              <a:alpha val="20000"/>
            </a:srgb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Tree>
    <p:extLst>
      <p:ext uri="{BB962C8B-B14F-4D97-AF65-F5344CB8AC3E}">
        <p14:creationId xmlns:p14="http://schemas.microsoft.com/office/powerpoint/2010/main" val="1792097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Autofit/>
          </a:bodyPr>
          <a:lstStyle/>
          <a:p>
            <a:endParaRPr lang="en-US" sz="1600" dirty="0" smtClean="0"/>
          </a:p>
          <a:p>
            <a:endParaRPr lang="en-US" sz="16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703362"/>
            <a:ext cx="8784976" cy="1384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45436"/>
            <a:ext cx="8784976" cy="221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3" y="4420692"/>
            <a:ext cx="8784974" cy="2032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4230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smtClean="0"/>
              <a:t>Log </a:t>
            </a:r>
            <a:r>
              <a:rPr lang="en-US" altLang="ja-JP" sz="1600" dirty="0"/>
              <a:t>files to check.</a:t>
            </a:r>
          </a:p>
          <a:p>
            <a:pPr lvl="1"/>
            <a:r>
              <a:rPr lang="en-US" altLang="ja-JP" sz="1200" dirty="0"/>
              <a:t>In MGM node: </a:t>
            </a:r>
            <a:endParaRPr lang="en-US" altLang="ja-JP" sz="1200" dirty="0" smtClean="0"/>
          </a:p>
          <a:p>
            <a:pPr lvl="2"/>
            <a:r>
              <a:rPr lang="en-US" altLang="ja-JP" sz="1000" dirty="0" smtClean="0"/>
              <a:t>Found in the data directory created during installation of MySQL Cluster and set in config.ini configuration file </a:t>
            </a:r>
            <a:r>
              <a:rPr lang="en-US" altLang="ja-JP" sz="1000" i="1" dirty="0" err="1" smtClean="0"/>
              <a:t>DataDir</a:t>
            </a:r>
            <a:r>
              <a:rPr lang="en-US" altLang="ja-JP" sz="1000" i="1" dirty="0" smtClean="0"/>
              <a:t> </a:t>
            </a:r>
            <a:r>
              <a:rPr lang="en-US" altLang="ja-JP" sz="1000" dirty="0" smtClean="0"/>
              <a:t>parameter under </a:t>
            </a:r>
            <a:r>
              <a:rPr lang="en-US" altLang="ja-JP" sz="1000" i="1" dirty="0" smtClean="0"/>
              <a:t>[</a:t>
            </a:r>
            <a:r>
              <a:rPr lang="en-US" altLang="ja-JP" sz="1000" i="1" dirty="0" err="1" smtClean="0"/>
              <a:t>ndb_mgmd</a:t>
            </a:r>
            <a:r>
              <a:rPr lang="en-US" altLang="ja-JP" sz="1000" i="1" dirty="0" smtClean="0"/>
              <a:t>] </a:t>
            </a:r>
            <a:r>
              <a:rPr lang="en-US" altLang="ja-JP" sz="1000" dirty="0" smtClean="0"/>
              <a:t>section.</a:t>
            </a:r>
          </a:p>
          <a:p>
            <a:pPr lvl="2"/>
            <a:endParaRPr lang="en-US" altLang="ja-JP" sz="1000" dirty="0"/>
          </a:p>
          <a:p>
            <a:pPr lvl="2"/>
            <a:endParaRPr lang="en-US" altLang="ja-JP" sz="1000" dirty="0" smtClean="0"/>
          </a:p>
          <a:p>
            <a:pPr lvl="2"/>
            <a:endParaRPr lang="en-US" altLang="ja-JP" sz="1000" dirty="0"/>
          </a:p>
          <a:p>
            <a:pPr lvl="2"/>
            <a:endParaRPr lang="en-US" altLang="ja-JP" sz="1000" dirty="0" smtClean="0"/>
          </a:p>
          <a:p>
            <a:pPr marL="358775" lvl="2" indent="0">
              <a:buNone/>
            </a:pPr>
            <a:endParaRPr lang="en-US" altLang="ja-JP" sz="1000" dirty="0" smtClean="0"/>
          </a:p>
          <a:p>
            <a:pPr lvl="2"/>
            <a:r>
              <a:rPr lang="en-US" altLang="ja-JP" sz="1000" dirty="0" err="1" smtClean="0"/>
              <a:t>ndb</a:t>
            </a:r>
            <a:r>
              <a:rPr lang="en-US" altLang="ja-JP" sz="1000" dirty="0"/>
              <a:t>_&lt;cluster number&gt;_cluster.log</a:t>
            </a:r>
          </a:p>
          <a:p>
            <a:pPr lvl="1"/>
            <a:r>
              <a:rPr lang="en-US" altLang="ja-JP" sz="1200" dirty="0"/>
              <a:t>In SQL node</a:t>
            </a:r>
            <a:r>
              <a:rPr lang="en-US" altLang="ja-JP" sz="1200" dirty="0" smtClean="0"/>
              <a:t>:</a:t>
            </a:r>
          </a:p>
          <a:p>
            <a:pPr lvl="2"/>
            <a:r>
              <a:rPr lang="en-US" altLang="ja-JP" sz="1000" dirty="0" smtClean="0"/>
              <a:t>Found in the value set in local configuration file </a:t>
            </a:r>
            <a:r>
              <a:rPr lang="en-US" altLang="ja-JP" sz="1000" dirty="0" err="1" smtClean="0"/>
              <a:t>my.cnf</a:t>
            </a:r>
            <a:r>
              <a:rPr lang="en-US" altLang="ja-JP" sz="1000" dirty="0"/>
              <a:t> </a:t>
            </a:r>
            <a:r>
              <a:rPr lang="en-US" altLang="ja-JP" sz="1000" i="1" dirty="0" smtClean="0"/>
              <a:t>log-error </a:t>
            </a:r>
            <a:r>
              <a:rPr lang="en-US" altLang="ja-JP" sz="1000" dirty="0" smtClean="0"/>
              <a:t>parameter.</a:t>
            </a:r>
          </a:p>
          <a:p>
            <a:pPr lvl="2"/>
            <a:endParaRPr lang="en-US" altLang="ja-JP" sz="1000" dirty="0"/>
          </a:p>
          <a:p>
            <a:pPr lvl="2"/>
            <a:endParaRPr lang="en-US" altLang="ja-JP" sz="1000" dirty="0" smtClean="0"/>
          </a:p>
          <a:p>
            <a:pPr lvl="2"/>
            <a:r>
              <a:rPr lang="en-US" altLang="ja-JP" sz="1000" dirty="0" smtClean="0"/>
              <a:t>mysqld.log</a:t>
            </a:r>
            <a:endParaRPr lang="en-US" altLang="ja-JP" sz="1000" dirty="0"/>
          </a:p>
          <a:p>
            <a:pPr lvl="1"/>
            <a:r>
              <a:rPr lang="en-US" altLang="ja-JP" sz="1200" dirty="0"/>
              <a:t>In NDBD node: </a:t>
            </a:r>
            <a:endParaRPr lang="en-US" altLang="ja-JP" sz="1200" dirty="0" smtClean="0"/>
          </a:p>
          <a:p>
            <a:pPr lvl="2"/>
            <a:r>
              <a:rPr lang="en-US" altLang="ja-JP" sz="1000" dirty="0" smtClean="0"/>
              <a:t>Found in the data directory created as specified in the global configuration file config.ini and is set using the </a:t>
            </a:r>
            <a:r>
              <a:rPr lang="en-US" altLang="ja-JP" sz="1000" i="1" dirty="0" err="1" smtClean="0"/>
              <a:t>DataDir</a:t>
            </a:r>
            <a:r>
              <a:rPr lang="en-US" altLang="ja-JP" sz="1000" dirty="0" smtClean="0"/>
              <a:t> parameter under </a:t>
            </a:r>
            <a:r>
              <a:rPr lang="en-US" altLang="ja-JP" sz="1000" i="1" dirty="0" smtClean="0"/>
              <a:t>[</a:t>
            </a:r>
            <a:r>
              <a:rPr lang="en-US" altLang="ja-JP" sz="1000" i="1" dirty="0" err="1" smtClean="0"/>
              <a:t>ndbd</a:t>
            </a:r>
            <a:r>
              <a:rPr lang="en-US" altLang="ja-JP" sz="1000" i="1" dirty="0" smtClean="0"/>
              <a:t>]</a:t>
            </a:r>
            <a:r>
              <a:rPr lang="en-US" altLang="ja-JP" sz="1000" dirty="0" smtClean="0"/>
              <a:t> section.</a:t>
            </a:r>
          </a:p>
          <a:p>
            <a:pPr lvl="2"/>
            <a:endParaRPr lang="en-US" altLang="ja-JP" sz="1000" dirty="0"/>
          </a:p>
          <a:p>
            <a:pPr lvl="2"/>
            <a:endParaRPr lang="en-US" altLang="ja-JP" sz="1000" dirty="0" smtClean="0"/>
          </a:p>
          <a:p>
            <a:pPr lvl="2"/>
            <a:endParaRPr lang="en-US" altLang="ja-JP" sz="1000" dirty="0"/>
          </a:p>
          <a:p>
            <a:pPr lvl="2"/>
            <a:endParaRPr lang="en-US" altLang="ja-JP" sz="1000" dirty="0" smtClean="0"/>
          </a:p>
          <a:p>
            <a:pPr lvl="2"/>
            <a:endParaRPr lang="en-US" altLang="ja-JP" sz="1000" dirty="0" smtClean="0"/>
          </a:p>
          <a:p>
            <a:pPr lvl="2"/>
            <a:r>
              <a:rPr lang="en-US" altLang="ja-JP" sz="1000" dirty="0" err="1" smtClean="0"/>
              <a:t>ndb</a:t>
            </a:r>
            <a:r>
              <a:rPr lang="en-US" altLang="ja-JP" sz="1000" dirty="0"/>
              <a:t>_&lt;ndb node id&gt;_out.log</a:t>
            </a:r>
          </a:p>
        </p:txBody>
      </p:sp>
      <p:sp>
        <p:nvSpPr>
          <p:cNvPr id="4" name="Rectangle 3"/>
          <p:cNvSpPr/>
          <p:nvPr/>
        </p:nvSpPr>
        <p:spPr bwMode="auto">
          <a:xfrm>
            <a:off x="670560" y="1828800"/>
            <a:ext cx="6370320" cy="95504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000" dirty="0" smtClean="0">
                <a:latin typeface="Courier New" panose="02070309020205020404" pitchFamily="49" charset="0"/>
                <a:ea typeface="+mj-ea"/>
                <a:cs typeface="Courier New" panose="02070309020205020404" pitchFamily="49" charset="0"/>
              </a:rPr>
              <a:t>[</a:t>
            </a:r>
            <a:r>
              <a:rPr lang="en-US" sz="1000" dirty="0" err="1" smtClean="0">
                <a:latin typeface="Courier New" panose="02070309020205020404" pitchFamily="49" charset="0"/>
                <a:ea typeface="+mj-ea"/>
                <a:cs typeface="Courier New" panose="02070309020205020404" pitchFamily="49" charset="0"/>
              </a:rPr>
              <a:t>ndb_mgmd</a:t>
            </a:r>
            <a:r>
              <a:rPr lang="en-US" sz="1000" dirty="0" smtClean="0">
                <a:latin typeface="Courier New" panose="02070309020205020404" pitchFamily="49" charset="0"/>
                <a:ea typeface="+mj-ea"/>
                <a:cs typeface="Courier New" panose="02070309020205020404" pitchFamily="49" charset="0"/>
              </a:rPr>
              <a:t>]</a:t>
            </a:r>
          </a:p>
          <a:p>
            <a:pPr algn="just"/>
            <a:r>
              <a:rPr lang="en-US" sz="1000" dirty="0" smtClean="0">
                <a:latin typeface="Courier New" panose="02070309020205020404" pitchFamily="49" charset="0"/>
                <a:ea typeface="+mj-ea"/>
                <a:cs typeface="Courier New" panose="02070309020205020404" pitchFamily="49" charset="0"/>
              </a:rPr>
              <a:t># Management process options:</a:t>
            </a:r>
          </a:p>
          <a:p>
            <a:pPr algn="just"/>
            <a:r>
              <a:rPr lang="en-US" sz="1000" dirty="0" err="1" smtClean="0">
                <a:latin typeface="Courier New" panose="02070309020205020404" pitchFamily="49" charset="0"/>
                <a:ea typeface="+mj-ea"/>
                <a:cs typeface="Courier New" panose="02070309020205020404" pitchFamily="49" charset="0"/>
              </a:rPr>
              <a:t>HostName</a:t>
            </a:r>
            <a:r>
              <a:rPr lang="en-US" sz="1000" dirty="0" smtClean="0">
                <a:latin typeface="Courier New" panose="02070309020205020404" pitchFamily="49" charset="0"/>
                <a:ea typeface="+mj-ea"/>
                <a:cs typeface="Courier New" panose="02070309020205020404" pitchFamily="49" charset="0"/>
              </a:rPr>
              <a:t>=192.168.50.51           # Hostname or IP address of MGM node</a:t>
            </a:r>
          </a:p>
          <a:p>
            <a:pPr algn="just"/>
            <a:r>
              <a:rPr lang="en-US" sz="1000" b="1" dirty="0" err="1" smtClean="0">
                <a:latin typeface="Courier New" panose="02070309020205020404" pitchFamily="49" charset="0"/>
                <a:ea typeface="+mj-ea"/>
                <a:cs typeface="Courier New" panose="02070309020205020404" pitchFamily="49" charset="0"/>
              </a:rPr>
              <a:t>DataDir</a:t>
            </a:r>
            <a:r>
              <a:rPr lang="en-US" sz="1000" b="1" dirty="0" smtClean="0">
                <a:latin typeface="Courier New" panose="02070309020205020404" pitchFamily="49" charset="0"/>
                <a:ea typeface="+mj-ea"/>
                <a:cs typeface="Courier New" panose="02070309020205020404" pitchFamily="49" charset="0"/>
              </a:rPr>
              <a:t>=/</a:t>
            </a:r>
            <a:r>
              <a:rPr lang="en-US" sz="1000" b="1" dirty="0" err="1" smtClean="0">
                <a:latin typeface="Courier New" panose="02070309020205020404" pitchFamily="49" charset="0"/>
                <a:ea typeface="+mj-ea"/>
                <a:cs typeface="Courier New" panose="02070309020205020404" pitchFamily="49" charset="0"/>
              </a:rPr>
              <a:t>var</a:t>
            </a:r>
            <a:r>
              <a:rPr lang="en-US" sz="1000" b="1" dirty="0" smtClean="0">
                <a:latin typeface="Courier New" panose="02070309020205020404" pitchFamily="49" charset="0"/>
                <a:ea typeface="+mj-ea"/>
                <a:cs typeface="Courier New" panose="02070309020205020404" pitchFamily="49" charset="0"/>
              </a:rPr>
              <a:t>/lib/</a:t>
            </a:r>
            <a:r>
              <a:rPr lang="en-US" sz="1000" b="1" dirty="0" err="1" smtClean="0">
                <a:latin typeface="Courier New" panose="02070309020205020404" pitchFamily="49" charset="0"/>
                <a:ea typeface="+mj-ea"/>
                <a:cs typeface="Courier New" panose="02070309020205020404" pitchFamily="49" charset="0"/>
              </a:rPr>
              <a:t>mysql</a:t>
            </a:r>
            <a:r>
              <a:rPr lang="en-US" sz="1000" b="1" dirty="0" smtClean="0">
                <a:latin typeface="Courier New" panose="02070309020205020404" pitchFamily="49" charset="0"/>
                <a:ea typeface="+mj-ea"/>
                <a:cs typeface="Courier New" panose="02070309020205020404" pitchFamily="49" charset="0"/>
              </a:rPr>
              <a:t>-cluster   </a:t>
            </a:r>
            <a:r>
              <a:rPr lang="en-US" sz="1000" dirty="0" smtClean="0">
                <a:latin typeface="Courier New" panose="02070309020205020404" pitchFamily="49" charset="0"/>
                <a:ea typeface="+mj-ea"/>
                <a:cs typeface="Courier New" panose="02070309020205020404" pitchFamily="49" charset="0"/>
              </a:rPr>
              <a:t># Directory for MGM node log files</a:t>
            </a:r>
          </a:p>
          <a:p>
            <a:pPr algn="just"/>
            <a:r>
              <a:rPr lang="en-US" sz="1000" dirty="0" err="1" smtClean="0">
                <a:latin typeface="Courier New" panose="02070309020205020404" pitchFamily="49" charset="0"/>
                <a:ea typeface="+mj-ea"/>
                <a:cs typeface="Courier New" panose="02070309020205020404" pitchFamily="49" charset="0"/>
              </a:rPr>
              <a:t>ArbitrationRank</a:t>
            </a:r>
            <a:r>
              <a:rPr lang="en-US" sz="1000" dirty="0" smtClean="0">
                <a:latin typeface="Courier New" panose="02070309020205020404" pitchFamily="49" charset="0"/>
                <a:ea typeface="+mj-ea"/>
                <a:cs typeface="Courier New" panose="02070309020205020404" pitchFamily="49" charset="0"/>
              </a:rPr>
              <a:t>=1</a:t>
            </a:r>
            <a:endParaRPr kumimoji="1" lang="en-US" sz="1000" dirty="0">
              <a:latin typeface="Courier New" panose="02070309020205020404" pitchFamily="49" charset="0"/>
              <a:ea typeface="+mj-ea"/>
              <a:cs typeface="Courier New" panose="02070309020205020404" pitchFamily="49" charset="0"/>
            </a:endParaRPr>
          </a:p>
        </p:txBody>
      </p:sp>
      <p:sp>
        <p:nvSpPr>
          <p:cNvPr id="5" name="Rectangle 4"/>
          <p:cNvSpPr/>
          <p:nvPr/>
        </p:nvSpPr>
        <p:spPr bwMode="auto">
          <a:xfrm>
            <a:off x="670560" y="3586480"/>
            <a:ext cx="6370320" cy="34544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000" dirty="0">
                <a:latin typeface="Courier New" panose="02070309020205020404" pitchFamily="49" charset="0"/>
                <a:ea typeface="+mj-ea"/>
                <a:cs typeface="Courier New" panose="02070309020205020404" pitchFamily="49" charset="0"/>
              </a:rPr>
              <a:t>log-error=</a:t>
            </a:r>
            <a:r>
              <a:rPr lang="en-US" sz="1000" b="1" dirty="0">
                <a:latin typeface="Courier New" panose="02070309020205020404" pitchFamily="49" charset="0"/>
                <a:ea typeface="+mj-ea"/>
                <a:cs typeface="Courier New" panose="02070309020205020404" pitchFamily="49" charset="0"/>
              </a:rPr>
              <a:t>/</a:t>
            </a:r>
            <a:r>
              <a:rPr lang="en-US" sz="1000" b="1" dirty="0" err="1">
                <a:latin typeface="Courier New" panose="02070309020205020404" pitchFamily="49" charset="0"/>
                <a:ea typeface="+mj-ea"/>
                <a:cs typeface="Courier New" panose="02070309020205020404" pitchFamily="49" charset="0"/>
              </a:rPr>
              <a:t>var</a:t>
            </a:r>
            <a:r>
              <a:rPr lang="en-US" sz="1000" b="1" dirty="0">
                <a:latin typeface="Courier New" panose="02070309020205020404" pitchFamily="49" charset="0"/>
                <a:ea typeface="+mj-ea"/>
                <a:cs typeface="Courier New" panose="02070309020205020404" pitchFamily="49" charset="0"/>
              </a:rPr>
              <a:t>/log/</a:t>
            </a:r>
            <a:r>
              <a:rPr lang="en-US" sz="1000" dirty="0">
                <a:latin typeface="Courier New" panose="02070309020205020404" pitchFamily="49" charset="0"/>
                <a:ea typeface="+mj-ea"/>
                <a:cs typeface="Courier New" panose="02070309020205020404" pitchFamily="49" charset="0"/>
              </a:rPr>
              <a:t>mysqld.log</a:t>
            </a:r>
            <a:endParaRPr kumimoji="1" lang="en-US" sz="1000" dirty="0">
              <a:latin typeface="Courier New" panose="02070309020205020404" pitchFamily="49" charset="0"/>
              <a:ea typeface="+mj-ea"/>
              <a:cs typeface="Courier New" panose="02070309020205020404" pitchFamily="49" charset="0"/>
            </a:endParaRPr>
          </a:p>
        </p:txBody>
      </p:sp>
      <p:sp>
        <p:nvSpPr>
          <p:cNvPr id="6" name="Rectangle 5"/>
          <p:cNvSpPr/>
          <p:nvPr/>
        </p:nvSpPr>
        <p:spPr bwMode="auto">
          <a:xfrm>
            <a:off x="670560" y="4856480"/>
            <a:ext cx="6370320" cy="95504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000" dirty="0">
                <a:latin typeface="Courier New" panose="02070309020205020404" pitchFamily="49" charset="0"/>
                <a:ea typeface="+mj-ea"/>
                <a:cs typeface="Courier New" panose="02070309020205020404" pitchFamily="49" charset="0"/>
              </a:rPr>
              <a:t>[</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a:t>
            </a:r>
          </a:p>
          <a:p>
            <a:pPr algn="just"/>
            <a:r>
              <a:rPr lang="en-US" sz="1000" dirty="0">
                <a:latin typeface="Courier New" panose="02070309020205020404" pitchFamily="49" charset="0"/>
                <a:ea typeface="+mj-ea"/>
                <a:cs typeface="Courier New" panose="02070309020205020404" pitchFamily="49" charset="0"/>
              </a:rPr>
              <a:t># Options for data node "A":</a:t>
            </a:r>
          </a:p>
          <a:p>
            <a:pPr algn="just"/>
            <a:r>
              <a:rPr lang="en-US" sz="1000" dirty="0">
                <a:latin typeface="Courier New" panose="02070309020205020404" pitchFamily="49" charset="0"/>
                <a:ea typeface="+mj-ea"/>
                <a:cs typeface="Courier New" panose="02070309020205020404" pitchFamily="49" charset="0"/>
              </a:rPr>
              <a:t>                                      # (one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section per data node)</a:t>
            </a:r>
          </a:p>
          <a:p>
            <a:pPr algn="just"/>
            <a:r>
              <a:rPr lang="en-US" sz="1000" dirty="0" smtClean="0">
                <a:latin typeface="Courier New" panose="02070309020205020404" pitchFamily="49" charset="0"/>
                <a:ea typeface="+mj-ea"/>
                <a:cs typeface="Courier New" panose="02070309020205020404" pitchFamily="49" charset="0"/>
              </a:rPr>
              <a:t>…# </a:t>
            </a:r>
            <a:r>
              <a:rPr lang="en-US" sz="1000" dirty="0">
                <a:latin typeface="Courier New" panose="02070309020205020404" pitchFamily="49" charset="0"/>
                <a:ea typeface="+mj-ea"/>
                <a:cs typeface="Courier New" panose="02070309020205020404" pitchFamily="49" charset="0"/>
              </a:rPr>
              <a:t>Node ID for this data node</a:t>
            </a:r>
          </a:p>
          <a:p>
            <a:pPr algn="just"/>
            <a:r>
              <a:rPr lang="en-US" sz="1000" b="1" dirty="0" err="1">
                <a:latin typeface="Courier New" panose="02070309020205020404" pitchFamily="49" charset="0"/>
                <a:ea typeface="+mj-ea"/>
                <a:cs typeface="Courier New" panose="02070309020205020404" pitchFamily="49" charset="0"/>
              </a:rPr>
              <a:t>DataDir</a:t>
            </a:r>
            <a:r>
              <a:rPr lang="en-US" sz="1000" b="1" dirty="0">
                <a:latin typeface="Courier New" panose="02070309020205020404" pitchFamily="49" charset="0"/>
                <a:ea typeface="+mj-ea"/>
                <a:cs typeface="Courier New" panose="02070309020205020404" pitchFamily="49" charset="0"/>
              </a:rPr>
              <a:t>=/</a:t>
            </a:r>
            <a:r>
              <a:rPr lang="en-US" sz="1000" b="1" dirty="0" err="1">
                <a:latin typeface="Courier New" panose="02070309020205020404" pitchFamily="49" charset="0"/>
                <a:ea typeface="+mj-ea"/>
                <a:cs typeface="Courier New" panose="02070309020205020404" pitchFamily="49" charset="0"/>
              </a:rPr>
              <a:t>var</a:t>
            </a:r>
            <a:r>
              <a:rPr lang="en-US" sz="1000" b="1" dirty="0">
                <a:latin typeface="Courier New" panose="02070309020205020404" pitchFamily="49" charset="0"/>
                <a:ea typeface="+mj-ea"/>
                <a:cs typeface="Courier New" panose="02070309020205020404" pitchFamily="49" charset="0"/>
              </a:rPr>
              <a:t>/lib/</a:t>
            </a:r>
            <a:r>
              <a:rPr lang="en-US" sz="1000" b="1" dirty="0" err="1">
                <a:latin typeface="Courier New" panose="02070309020205020404" pitchFamily="49" charset="0"/>
                <a:ea typeface="+mj-ea"/>
                <a:cs typeface="Courier New" panose="02070309020205020404" pitchFamily="49" charset="0"/>
              </a:rPr>
              <a:t>mysql</a:t>
            </a:r>
            <a:r>
              <a:rPr lang="en-US" sz="1000" b="1" dirty="0">
                <a:latin typeface="Courier New" panose="02070309020205020404" pitchFamily="49" charset="0"/>
                <a:ea typeface="+mj-ea"/>
                <a:cs typeface="Courier New" panose="02070309020205020404" pitchFamily="49" charset="0"/>
              </a:rPr>
              <a:t>-cluster        </a:t>
            </a:r>
            <a:r>
              <a:rPr lang="en-US" sz="1000" dirty="0">
                <a:latin typeface="Courier New" panose="02070309020205020404" pitchFamily="49" charset="0"/>
                <a:ea typeface="+mj-ea"/>
                <a:cs typeface="Courier New" panose="02070309020205020404" pitchFamily="49" charset="0"/>
              </a:rPr>
              <a:t># Directory for this data node's data files</a:t>
            </a:r>
            <a:endParaRPr kumimoji="1" lang="en-US" sz="1000"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2447551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0" indent="0">
              <a:buNone/>
            </a:pPr>
            <a:r>
              <a:rPr kumimoji="1" lang="en-US" altLang="ja-JP" sz="1600" b="1" dirty="0" smtClean="0">
                <a:latin typeface="+mj-lt"/>
              </a:rPr>
              <a:t>Failure Scenarios</a:t>
            </a:r>
          </a:p>
          <a:p>
            <a:r>
              <a:rPr lang="en-US" altLang="ja-JP" sz="1600" dirty="0" smtClean="0">
                <a:latin typeface="+mj-lt"/>
              </a:rPr>
              <a:t>Storage Node Crash</a:t>
            </a:r>
          </a:p>
          <a:p>
            <a:pPr lvl="1"/>
            <a:r>
              <a:rPr lang="en-US" altLang="ja-JP" sz="1200" dirty="0">
                <a:latin typeface="+mj-lt"/>
              </a:rPr>
              <a:t>If a storage node crashes, all other storage nodes are informed about this by loss of </a:t>
            </a:r>
            <a:r>
              <a:rPr lang="en-US" altLang="ja-JP" sz="1200" dirty="0" smtClean="0">
                <a:latin typeface="+mj-lt"/>
              </a:rPr>
              <a:t>communication link between the nodes. For storage node crash, the crash scenario was simulated by the following:</a:t>
            </a:r>
          </a:p>
          <a:p>
            <a:pPr lvl="2"/>
            <a:r>
              <a:rPr lang="en-US" altLang="ja-JP" sz="1000" dirty="0" smtClean="0">
                <a:latin typeface="+mj-lt"/>
              </a:rPr>
              <a:t>Killing the </a:t>
            </a:r>
            <a:r>
              <a:rPr lang="en-US" altLang="ja-JP" sz="1000" dirty="0" err="1" smtClean="0">
                <a:latin typeface="+mj-lt"/>
              </a:rPr>
              <a:t>ndbd</a:t>
            </a:r>
            <a:r>
              <a:rPr lang="en-US" altLang="ja-JP" sz="1000" dirty="0" smtClean="0">
                <a:latin typeface="+mj-lt"/>
              </a:rPr>
              <a:t> process: kill &lt;</a:t>
            </a:r>
            <a:r>
              <a:rPr lang="en-US" altLang="ja-JP" sz="1000" dirty="0" err="1" smtClean="0">
                <a:latin typeface="+mj-lt"/>
              </a:rPr>
              <a:t>ndbd</a:t>
            </a:r>
            <a:r>
              <a:rPr lang="en-US" altLang="ja-JP" sz="1000" dirty="0" smtClean="0">
                <a:latin typeface="+mj-lt"/>
              </a:rPr>
              <a:t> PID&gt;</a:t>
            </a:r>
          </a:p>
          <a:p>
            <a:pPr lvl="2"/>
            <a:r>
              <a:rPr lang="en-US" altLang="ja-JP" sz="1000" dirty="0" smtClean="0">
                <a:latin typeface="+mj-lt"/>
              </a:rPr>
              <a:t>Shutting down of </a:t>
            </a:r>
            <a:r>
              <a:rPr lang="en-US" altLang="ja-JP" sz="1000" dirty="0" err="1" smtClean="0">
                <a:latin typeface="+mj-lt"/>
              </a:rPr>
              <a:t>ndb</a:t>
            </a:r>
            <a:r>
              <a:rPr lang="en-US" altLang="ja-JP" sz="1000" dirty="0" smtClean="0">
                <a:latin typeface="+mj-lt"/>
              </a:rPr>
              <a:t> node server: shutdown –h now</a:t>
            </a:r>
          </a:p>
          <a:p>
            <a:pPr lvl="2"/>
            <a:endParaRPr lang="en-US" altLang="ja-JP" sz="1000" dirty="0" smtClean="0">
              <a:latin typeface="+mj-lt"/>
            </a:endParaRPr>
          </a:p>
          <a:p>
            <a:pPr lvl="1"/>
            <a:r>
              <a:rPr lang="en-US" altLang="ja-JP" sz="1200" dirty="0" smtClean="0">
                <a:latin typeface="+mj-lt"/>
              </a:rPr>
              <a:t>Sample logs when node crash is simulated:</a:t>
            </a:r>
          </a:p>
          <a:p>
            <a:pPr lvl="2"/>
            <a:r>
              <a:rPr lang="en-US" altLang="ja-JP" sz="1000" dirty="0" smtClean="0">
                <a:latin typeface="+mj-lt"/>
              </a:rPr>
              <a:t>Setup: 1 MGM, 2 SQL, 4 NDB</a:t>
            </a:r>
          </a:p>
          <a:p>
            <a:pPr marL="358775" lvl="2" indent="0">
              <a:buNone/>
            </a:pPr>
            <a:r>
              <a:rPr lang="en-US" altLang="en-US" sz="1000" b="1" dirty="0">
                <a:latin typeface="+mj-lt"/>
              </a:rPr>
              <a:t>[SQL </a:t>
            </a:r>
            <a:r>
              <a:rPr lang="en-US" altLang="en-US" sz="1000" b="1" dirty="0" smtClean="0">
                <a:latin typeface="+mj-lt"/>
              </a:rPr>
              <a:t>Node: </a:t>
            </a:r>
            <a:r>
              <a:rPr lang="en-US" altLang="en-US" sz="1000" dirty="0" smtClean="0">
                <a:latin typeface="+mj-lt"/>
              </a:rPr>
              <a:t>mysqld.log</a:t>
            </a:r>
            <a:r>
              <a:rPr lang="en-US" altLang="en-US" sz="1000" b="1" dirty="0" smtClean="0">
                <a:latin typeface="+mj-lt"/>
              </a:rPr>
              <a:t>]</a:t>
            </a:r>
            <a:endParaRPr lang="en-US" altLang="en-US" sz="1000" b="1" dirty="0">
              <a:latin typeface="+mj-lt"/>
            </a:endParaRPr>
          </a:p>
          <a:p>
            <a:pPr lvl="2"/>
            <a:endParaRPr lang="en-US" altLang="ja-JP" sz="1000" dirty="0" smtClean="0">
              <a:latin typeface="+mj-lt"/>
            </a:endParaRPr>
          </a:p>
          <a:p>
            <a:pPr marL="358775" lvl="2" indent="0">
              <a:buNone/>
            </a:pPr>
            <a:endParaRPr lang="en-US" altLang="ja-JP" sz="1200" dirty="0" smtClean="0">
              <a:latin typeface="+mj-lt"/>
            </a:endParaRPr>
          </a:p>
          <a:p>
            <a:pPr marL="358775" lvl="2" indent="0">
              <a:buNone/>
            </a:pPr>
            <a:r>
              <a:rPr lang="en-US" altLang="ja-JP" sz="1000" b="1" dirty="0" smtClean="0">
                <a:latin typeface="+mj-lt"/>
              </a:rPr>
              <a:t>[Other SQL Node: </a:t>
            </a:r>
            <a:r>
              <a:rPr lang="en-US" altLang="ja-JP" sz="1000" dirty="0" smtClean="0">
                <a:latin typeface="+mj-lt"/>
              </a:rPr>
              <a:t>Log update(s) is the same with SQL Node 1.</a:t>
            </a:r>
            <a:r>
              <a:rPr lang="en-US" altLang="ja-JP" sz="1000" b="1" dirty="0" smtClean="0">
                <a:latin typeface="+mj-lt"/>
              </a:rPr>
              <a:t>]</a:t>
            </a:r>
          </a:p>
          <a:p>
            <a:pPr marL="358775" lvl="2" indent="0">
              <a:buNone/>
            </a:pPr>
            <a:endParaRPr lang="en-US" altLang="ja-JP" sz="1000" b="1" dirty="0" smtClean="0">
              <a:latin typeface="+mj-lt"/>
            </a:endParaRPr>
          </a:p>
          <a:p>
            <a:pPr marL="358775" lvl="2" indent="0">
              <a:buNone/>
            </a:pPr>
            <a:r>
              <a:rPr lang="en-US" altLang="ja-JP" sz="1000" b="1" dirty="0" smtClean="0">
                <a:latin typeface="+mj-lt"/>
              </a:rPr>
              <a:t>[NDB Node: </a:t>
            </a:r>
            <a:r>
              <a:rPr lang="en-US" altLang="ja-JP" sz="1000" dirty="0" smtClean="0">
                <a:latin typeface="+mj-lt"/>
              </a:rPr>
              <a:t>ndb_10_out.log</a:t>
            </a:r>
            <a:r>
              <a:rPr lang="en-US" altLang="ja-JP" sz="1000" b="1" dirty="0" smtClean="0">
                <a:latin typeface="+mj-lt"/>
              </a:rPr>
              <a:t>]</a:t>
            </a:r>
          </a:p>
          <a:p>
            <a:pPr marL="358775" lvl="2" indent="0">
              <a:buNone/>
            </a:pPr>
            <a:endParaRPr lang="en-US" altLang="ja-JP" sz="1000" b="1" dirty="0" smtClean="0">
              <a:latin typeface="+mj-lt"/>
            </a:endParaRPr>
          </a:p>
          <a:p>
            <a:pPr marL="358775" lvl="2" indent="0">
              <a:buNone/>
            </a:pPr>
            <a:endParaRPr lang="en-US" altLang="ja-JP" sz="1000" b="1" dirty="0" smtClean="0">
              <a:latin typeface="+mj-lt"/>
            </a:endParaRPr>
          </a:p>
        </p:txBody>
      </p:sp>
      <p:sp>
        <p:nvSpPr>
          <p:cNvPr id="26" name="Rectangle 25"/>
          <p:cNvSpPr/>
          <p:nvPr/>
        </p:nvSpPr>
        <p:spPr bwMode="auto">
          <a:xfrm>
            <a:off x="609600" y="3332480"/>
            <a:ext cx="7378973" cy="28448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smtClean="0">
                <a:latin typeface="Calibri" panose="020F0502020204030204" pitchFamily="34" charset="0"/>
                <a:ea typeface="+mj-ea"/>
              </a:rPr>
              <a:t>2017-05-26T07:32:32.302281Z </a:t>
            </a:r>
            <a:r>
              <a:rPr lang="en-US" sz="1000" dirty="0">
                <a:latin typeface="Calibri" panose="020F0502020204030204" pitchFamily="34" charset="0"/>
                <a:ea typeface="+mj-ea"/>
              </a:rPr>
              <a:t>1 [Note] NDB Schema </a:t>
            </a:r>
            <a:r>
              <a:rPr lang="en-US" sz="1000" dirty="0" err="1">
                <a:latin typeface="Calibri" panose="020F0502020204030204" pitchFamily="34" charset="0"/>
                <a:ea typeface="+mj-ea"/>
              </a:rPr>
              <a:t>dist</a:t>
            </a:r>
            <a:r>
              <a:rPr lang="en-US" sz="1000" dirty="0">
                <a:latin typeface="Calibri" panose="020F0502020204030204" pitchFamily="34" charset="0"/>
                <a:ea typeface="+mj-ea"/>
              </a:rPr>
              <a:t>: Data node: 13 failed, subscriber bitmask 000000000</a:t>
            </a:r>
            <a:endParaRPr kumimoji="1" lang="en-US" sz="1000" dirty="0">
              <a:latin typeface="Calibri" panose="020F0502020204030204" pitchFamily="34" charset="0"/>
              <a:ea typeface="+mj-ea"/>
            </a:endParaRPr>
          </a:p>
        </p:txBody>
      </p:sp>
      <p:sp>
        <p:nvSpPr>
          <p:cNvPr id="27" name="Rectangle 26"/>
          <p:cNvSpPr/>
          <p:nvPr/>
        </p:nvSpPr>
        <p:spPr bwMode="auto">
          <a:xfrm>
            <a:off x="609600" y="4480560"/>
            <a:ext cx="7378973" cy="135128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t>
            </a:r>
            <a:r>
              <a:rPr lang="en-US" sz="1000" dirty="0" err="1">
                <a:latin typeface="Calibri" panose="020F0502020204030204" pitchFamily="34" charset="0"/>
                <a:ea typeface="+mj-ea"/>
              </a:rPr>
              <a:t>findNeighbours</a:t>
            </a:r>
            <a:r>
              <a:rPr lang="en-US" sz="1000" dirty="0">
                <a:latin typeface="Calibri" panose="020F0502020204030204" pitchFamily="34" charset="0"/>
                <a:ea typeface="+mj-ea"/>
              </a:rPr>
              <a:t> from: 5090 old (left: 12 right: 13) new (12 11)</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Inserting failed node 13 into takeover queue, length now=1</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Removed node 13 from takeover queue, 0 failed nodes remaining</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Adjusting disk write speed bounds due to : Node restart ongoing</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Node 13 has completed node fail handling</a:t>
            </a:r>
            <a:endParaRPr kumimoji="1" lang="en-US" sz="1000" dirty="0">
              <a:latin typeface="Calibri" panose="020F0502020204030204" pitchFamily="34" charset="0"/>
              <a:ea typeface="+mj-ea"/>
            </a:endParaRPr>
          </a:p>
        </p:txBody>
      </p:sp>
    </p:spTree>
    <p:extLst>
      <p:ext uri="{BB962C8B-B14F-4D97-AF65-F5344CB8AC3E}">
        <p14:creationId xmlns:p14="http://schemas.microsoft.com/office/powerpoint/2010/main" val="9885086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a:t>
            </a:r>
            <a:r>
              <a:rPr lang="en-US" altLang="ja-JP" dirty="0" smtClean="0"/>
              <a:t>Detection</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268288" lvl="4" indent="0">
              <a:buNone/>
            </a:pPr>
            <a:r>
              <a:rPr lang="en-US" altLang="ja-JP" sz="1000" b="1" dirty="0" smtClean="0"/>
              <a:t>[NDB Node: </a:t>
            </a:r>
            <a:r>
              <a:rPr lang="en-US" altLang="ja-JP" sz="1000" b="0" dirty="0" smtClean="0"/>
              <a:t>ndb_11_out.log</a:t>
            </a:r>
            <a:r>
              <a:rPr lang="en-US" altLang="ja-JP" sz="1000" b="1" dirty="0" smtClean="0"/>
              <a:t>]</a:t>
            </a:r>
          </a:p>
          <a:p>
            <a:pPr marL="0" indent="0">
              <a:buNone/>
            </a:pPr>
            <a:endParaRPr kumimoji="1" lang="en-US" altLang="ja-JP" sz="1600" dirty="0" smtClean="0"/>
          </a:p>
          <a:p>
            <a:pPr marL="0" indent="0">
              <a:buNone/>
            </a:pPr>
            <a:endParaRPr lang="en-US" altLang="ja-JP" sz="1600" dirty="0"/>
          </a:p>
          <a:p>
            <a:pPr marL="0" indent="0">
              <a:buNone/>
            </a:pPr>
            <a:endParaRPr kumimoji="1" lang="en-US" altLang="ja-JP" sz="1600" dirty="0" smtClean="0"/>
          </a:p>
          <a:p>
            <a:pPr marL="0" indent="0">
              <a:buNone/>
            </a:pPr>
            <a:endParaRPr lang="en-US" altLang="ja-JP" sz="1600" dirty="0"/>
          </a:p>
          <a:p>
            <a:pPr marL="0" indent="0">
              <a:buNone/>
            </a:pPr>
            <a:endParaRPr kumimoji="1" lang="en-US" altLang="ja-JP" sz="1600" dirty="0" smtClean="0"/>
          </a:p>
          <a:p>
            <a:pPr marL="0" indent="0">
              <a:buNone/>
            </a:pPr>
            <a:endParaRPr lang="en-US" altLang="ja-JP" sz="1600" dirty="0"/>
          </a:p>
          <a:p>
            <a:pPr marL="0" indent="0">
              <a:buNone/>
            </a:pPr>
            <a:endParaRPr kumimoji="1" lang="en-US" altLang="ja-JP" sz="1000" dirty="0" smtClean="0"/>
          </a:p>
          <a:p>
            <a:pPr marL="284163" lvl="4" indent="0">
              <a:spcBef>
                <a:spcPts val="500"/>
              </a:spcBef>
              <a:buNone/>
            </a:pPr>
            <a:r>
              <a:rPr lang="en-US" altLang="ja-JP" sz="1000" dirty="0" smtClean="0"/>
              <a:t>[</a:t>
            </a:r>
            <a:r>
              <a:rPr lang="en-US" altLang="ja-JP" sz="1000" dirty="0"/>
              <a:t>NDB Node: </a:t>
            </a:r>
            <a:r>
              <a:rPr lang="en-US" altLang="ja-JP" sz="1000" b="0" dirty="0" smtClean="0"/>
              <a:t>ndb_12_out.log</a:t>
            </a:r>
            <a:r>
              <a:rPr lang="en-US" altLang="ja-JP" sz="1000" dirty="0"/>
              <a:t>]</a:t>
            </a:r>
          </a:p>
          <a:p>
            <a:pPr marL="0" indent="0">
              <a:buNone/>
            </a:pPr>
            <a:endParaRPr kumimoji="1" lang="en-US" altLang="ja-JP" sz="1600" dirty="0" smtClean="0"/>
          </a:p>
          <a:p>
            <a:pPr marL="0" indent="0">
              <a:buNone/>
            </a:pPr>
            <a:endParaRPr lang="en-US" altLang="ja-JP" sz="1600" dirty="0"/>
          </a:p>
          <a:p>
            <a:pPr marL="0" indent="0">
              <a:buNone/>
            </a:pPr>
            <a:endParaRPr kumimoji="1" lang="en-US" altLang="ja-JP" sz="1600" dirty="0" smtClean="0"/>
          </a:p>
          <a:p>
            <a:pPr marL="0" indent="0">
              <a:buNone/>
            </a:pPr>
            <a:endParaRPr lang="en-US" altLang="ja-JP" sz="1600" dirty="0"/>
          </a:p>
          <a:p>
            <a:pPr marL="0" indent="0">
              <a:buNone/>
            </a:pPr>
            <a:endParaRPr lang="en-US" altLang="ja-JP" sz="1600" dirty="0"/>
          </a:p>
          <a:p>
            <a:pPr marL="0" indent="0">
              <a:buNone/>
            </a:pPr>
            <a:endParaRPr kumimoji="1" lang="en-US" altLang="ja-JP" sz="800" dirty="0" smtClean="0"/>
          </a:p>
          <a:p>
            <a:pPr marL="284163" lvl="4" indent="0">
              <a:spcBef>
                <a:spcPts val="500"/>
              </a:spcBef>
              <a:buNone/>
            </a:pPr>
            <a:r>
              <a:rPr lang="en-US" altLang="ja-JP" sz="1000" dirty="0"/>
              <a:t>[NDB Node: </a:t>
            </a:r>
            <a:r>
              <a:rPr lang="en-US" altLang="ja-JP" sz="1000" b="0" dirty="0"/>
              <a:t>ndb_12_out.log</a:t>
            </a:r>
            <a:r>
              <a:rPr lang="en-US" altLang="ja-JP" sz="1000" dirty="0"/>
              <a:t>]</a:t>
            </a:r>
          </a:p>
          <a:p>
            <a:pPr marL="0" indent="0">
              <a:buNone/>
            </a:pPr>
            <a:endParaRPr kumimoji="1" lang="ja-JP" altLang="en-US" sz="1600" dirty="0"/>
          </a:p>
        </p:txBody>
      </p:sp>
      <p:sp>
        <p:nvSpPr>
          <p:cNvPr id="4" name="Rectangle 3"/>
          <p:cNvSpPr/>
          <p:nvPr/>
        </p:nvSpPr>
        <p:spPr bwMode="auto">
          <a:xfrm>
            <a:off x="538480" y="1107440"/>
            <a:ext cx="7450093" cy="194056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t>
            </a:r>
            <a:r>
              <a:rPr lang="en-US" sz="1000" dirty="0" err="1">
                <a:latin typeface="Calibri" panose="020F0502020204030204" pitchFamily="34" charset="0"/>
                <a:ea typeface="+mj-ea"/>
              </a:rPr>
              <a:t>findNeighbours</a:t>
            </a:r>
            <a:r>
              <a:rPr lang="en-US" sz="1000" dirty="0">
                <a:latin typeface="Calibri" panose="020F0502020204030204" pitchFamily="34" charset="0"/>
                <a:ea typeface="+mj-ea"/>
              </a:rPr>
              <a:t> from: 5090 old (left: 13 right: 12) new (10 12)</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ALERT    -- Arbitration check won - node group majority</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President restarts arbitration thread [state=6]</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Starting take over of node 13</a:t>
            </a:r>
          </a:p>
          <a:p>
            <a:r>
              <a:rPr lang="en-US" sz="1000" dirty="0">
                <a:latin typeface="Calibri" panose="020F0502020204030204" pitchFamily="34" charset="0"/>
                <a:ea typeface="+mj-ea"/>
              </a:rPr>
              <a:t> </a:t>
            </a:r>
            <a:r>
              <a:rPr lang="en-US" sz="1000" dirty="0" err="1">
                <a:latin typeface="Calibri" panose="020F0502020204030204" pitchFamily="34" charset="0"/>
                <a:ea typeface="+mj-ea"/>
              </a:rPr>
              <a:t>execGCP_NOMORETRANS</a:t>
            </a:r>
            <a:r>
              <a:rPr lang="en-US" sz="1000" dirty="0">
                <a:latin typeface="Calibri" panose="020F0502020204030204" pitchFamily="34" charset="0"/>
                <a:ea typeface="+mj-ea"/>
              </a:rPr>
              <a:t>(90300/13) </a:t>
            </a:r>
            <a:r>
              <a:rPr lang="en-US" sz="1000" dirty="0" err="1">
                <a:latin typeface="Calibri" panose="020F0502020204030204" pitchFamily="34" charset="0"/>
                <a:ea typeface="+mj-ea"/>
              </a:rPr>
              <a:t>c_ongoing_take_over_cnt</a:t>
            </a:r>
            <a:r>
              <a:rPr lang="en-US" sz="1000" dirty="0">
                <a:latin typeface="Calibri" panose="020F0502020204030204" pitchFamily="34" charset="0"/>
                <a:ea typeface="+mj-ea"/>
              </a:rPr>
              <a:t> -&gt; seize</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Completed take over of failed node 13</a:t>
            </a:r>
          </a:p>
          <a:p>
            <a:r>
              <a:rPr lang="en-US" sz="1000" dirty="0">
                <a:latin typeface="Calibri" panose="020F0502020204030204" pitchFamily="34" charset="0"/>
                <a:ea typeface="+mj-ea"/>
              </a:rPr>
              <a:t> completing </a:t>
            </a:r>
            <a:r>
              <a:rPr lang="en-US" sz="1000" dirty="0" err="1">
                <a:latin typeface="Calibri" panose="020F0502020204030204" pitchFamily="34" charset="0"/>
                <a:ea typeface="+mj-ea"/>
              </a:rPr>
              <a:t>gcp</a:t>
            </a:r>
            <a:r>
              <a:rPr lang="en-US" sz="1000" dirty="0">
                <a:latin typeface="Calibri" panose="020F0502020204030204" pitchFamily="34" charset="0"/>
                <a:ea typeface="+mj-ea"/>
              </a:rPr>
              <a:t> 90300/13 in </a:t>
            </a:r>
            <a:r>
              <a:rPr lang="en-US" sz="1000" dirty="0" err="1">
                <a:latin typeface="Calibri" panose="020F0502020204030204" pitchFamily="34" charset="0"/>
                <a:ea typeface="+mj-ea"/>
              </a:rPr>
              <a:t>execTAKE_OVERTCCONF</a:t>
            </a:r>
            <a:endParaRPr lang="en-US" sz="1000" dirty="0">
              <a:latin typeface="Calibri" panose="020F0502020204030204" pitchFamily="34" charset="0"/>
              <a:ea typeface="+mj-ea"/>
            </a:endParaRP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Node 13 has completed node fail handling</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Adjusting disk write speed bounds due to : Node restart ongoing</a:t>
            </a:r>
            <a:endParaRPr kumimoji="1" lang="en-US" sz="1000" dirty="0">
              <a:latin typeface="Calibri" panose="020F0502020204030204" pitchFamily="34" charset="0"/>
              <a:ea typeface="+mj-ea"/>
            </a:endParaRPr>
          </a:p>
        </p:txBody>
      </p:sp>
      <p:sp>
        <p:nvSpPr>
          <p:cNvPr id="5" name="Rectangle 4"/>
          <p:cNvSpPr/>
          <p:nvPr/>
        </p:nvSpPr>
        <p:spPr bwMode="auto">
          <a:xfrm>
            <a:off x="538480" y="3434080"/>
            <a:ext cx="7450093" cy="147320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t>
            </a:r>
            <a:r>
              <a:rPr lang="en-US" sz="1000" dirty="0" err="1">
                <a:latin typeface="Calibri" panose="020F0502020204030204" pitchFamily="34" charset="0"/>
                <a:ea typeface="+mj-ea"/>
              </a:rPr>
              <a:t>findNeighbours</a:t>
            </a:r>
            <a:r>
              <a:rPr lang="en-US" sz="1000" dirty="0">
                <a:latin typeface="Calibri" panose="020F0502020204030204" pitchFamily="34" charset="0"/>
                <a:ea typeface="+mj-ea"/>
              </a:rPr>
              <a:t> from: 5090 old (left: 11 right: 10) new (11 10)</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a:t>
            </a:r>
            <a:r>
              <a:rPr lang="en-US" sz="1000" dirty="0" err="1">
                <a:latin typeface="Calibri" panose="020F0502020204030204" pitchFamily="34" charset="0"/>
                <a:ea typeface="+mj-ea"/>
              </a:rPr>
              <a:t>start_resend</a:t>
            </a:r>
            <a:r>
              <a:rPr lang="en-US" sz="1000" dirty="0">
                <a:latin typeface="Calibri" panose="020F0502020204030204" pitchFamily="34" charset="0"/>
                <a:ea typeface="+mj-ea"/>
              </a:rPr>
              <a:t>(1, empty bucket (90300/13 90300/12) -&gt; active</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Inserting failed node 13 into takeover queue, length now=1</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DBTC instance 0: Removed node 13 from takeover queue, 0 failed nodes remaining</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Node 13 has completed node fail handling</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Adjusting disk write speed bounds due to : Node restart ongoing</a:t>
            </a:r>
            <a:endParaRPr kumimoji="1" lang="en-US" sz="1000" dirty="0">
              <a:latin typeface="Calibri" panose="020F0502020204030204" pitchFamily="34" charset="0"/>
              <a:ea typeface="+mj-ea"/>
            </a:endParaRPr>
          </a:p>
        </p:txBody>
      </p:sp>
      <p:sp>
        <p:nvSpPr>
          <p:cNvPr id="6" name="Rectangle 5"/>
          <p:cNvSpPr/>
          <p:nvPr/>
        </p:nvSpPr>
        <p:spPr bwMode="auto">
          <a:xfrm>
            <a:off x="538480" y="5334000"/>
            <a:ext cx="7450093" cy="1068388"/>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Received signal 15. Performing stop.</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The data node run-time environment has been stopped</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Shutdown initiated</a:t>
            </a:r>
          </a:p>
          <a:p>
            <a:r>
              <a:rPr lang="en-US" sz="1000" dirty="0">
                <a:latin typeface="Calibri" panose="020F0502020204030204" pitchFamily="34" charset="0"/>
                <a:ea typeface="+mj-ea"/>
              </a:rPr>
              <a:t> 2017-06-16 19:49:29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Shutdown completed - exiting</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Angel shutting down</a:t>
            </a:r>
          </a:p>
          <a:p>
            <a:r>
              <a:rPr lang="en-US" sz="1000" dirty="0">
                <a:latin typeface="Calibri" panose="020F0502020204030204" pitchFamily="34" charset="0"/>
                <a:ea typeface="+mj-ea"/>
              </a:rPr>
              <a:t> 2017-06-16 19:49:30 [</a:t>
            </a:r>
            <a:r>
              <a:rPr lang="en-US" sz="1000" dirty="0" err="1">
                <a:latin typeface="Calibri" panose="020F0502020204030204" pitchFamily="34" charset="0"/>
                <a:ea typeface="+mj-ea"/>
              </a:rPr>
              <a:t>ndbd</a:t>
            </a:r>
            <a:r>
              <a:rPr lang="en-US" sz="1000" dirty="0">
                <a:latin typeface="Calibri" panose="020F0502020204030204" pitchFamily="34" charset="0"/>
                <a:ea typeface="+mj-ea"/>
              </a:rPr>
              <a:t>] INFO     -- Node 13: Node shutdown completed. Initiated by signal 15.</a:t>
            </a:r>
            <a:endParaRPr kumimoji="1" lang="en-US" sz="1000" dirty="0">
              <a:latin typeface="Calibri" panose="020F0502020204030204" pitchFamily="34" charset="0"/>
              <a:ea typeface="+mj-ea"/>
            </a:endParaRPr>
          </a:p>
        </p:txBody>
      </p:sp>
    </p:spTree>
    <p:extLst>
      <p:ext uri="{BB962C8B-B14F-4D97-AF65-F5344CB8AC3E}">
        <p14:creationId xmlns:p14="http://schemas.microsoft.com/office/powerpoint/2010/main" val="9954884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173038" indent="0">
              <a:buNone/>
            </a:pPr>
            <a:r>
              <a:rPr kumimoji="1" lang="en-US" altLang="ja-JP" sz="1000" b="1" dirty="0" smtClean="0"/>
              <a:t>[MGM Node: </a:t>
            </a:r>
            <a:r>
              <a:rPr kumimoji="1" lang="en-US" altLang="ja-JP" sz="1000" dirty="0" smtClean="0"/>
              <a:t>ndb_1_cluster.log</a:t>
            </a:r>
            <a:r>
              <a:rPr kumimoji="1" lang="en-US" altLang="ja-JP" sz="1000" b="1" dirty="0" smtClean="0"/>
              <a:t>]</a:t>
            </a:r>
            <a:endParaRPr kumimoji="1" lang="ja-JP" altLang="en-US" sz="1000" b="1" dirty="0"/>
          </a:p>
        </p:txBody>
      </p:sp>
      <p:sp>
        <p:nvSpPr>
          <p:cNvPr id="4" name="Rectangle 3"/>
          <p:cNvSpPr/>
          <p:nvPr/>
        </p:nvSpPr>
        <p:spPr bwMode="auto">
          <a:xfrm>
            <a:off x="426720" y="1239520"/>
            <a:ext cx="8280400" cy="343408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smtClean="0">
                <a:latin typeface="Calibri" panose="020F0502020204030204" pitchFamily="34" charset="0"/>
                <a:ea typeface="+mj-ea"/>
              </a:rPr>
              <a:t>2017-06-16 </a:t>
            </a:r>
            <a:r>
              <a:rPr lang="en-US" sz="1000" dirty="0">
                <a:latin typeface="Calibri" panose="020F0502020204030204" pitchFamily="34" charset="0"/>
                <a:ea typeface="+mj-ea"/>
              </a:rPr>
              <a:t>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13: Node shutdown completed. Initiated by signal 15.</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 Node 13 Disconnected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10: Node 13 Disconnected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10: Communication to Node 13 closed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10: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Communication to Node 13 closed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11: Arbitration check won - node group majority</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President restarts arbitration thread [state=6]</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11: Node 13 Disconnected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12: Communication to Node 13 closed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12: NR Status: node=13,OLD=Restart </a:t>
            </a:r>
            <a:r>
              <a:rPr lang="en-US" sz="1000" dirty="0" err="1">
                <a:latin typeface="Calibri" panose="020F0502020204030204" pitchFamily="34" charset="0"/>
                <a:ea typeface="+mj-ea"/>
              </a:rPr>
              <a:t>completed,NEW</a:t>
            </a:r>
            <a:r>
              <a:rPr lang="en-US" sz="1000" dirty="0">
                <a:latin typeface="Calibri" panose="020F0502020204030204" pitchFamily="34" charset="0"/>
                <a:ea typeface="+mj-ea"/>
              </a:rPr>
              <a:t>=Node failed, fail handling ongoing</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ALERT    -- Node 12: Node 13 Disconnected</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10: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19:30:40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12: NR Status: node=13,OLD=Node failed, fail handling </a:t>
            </a:r>
            <a:r>
              <a:rPr lang="en-US" sz="1000" dirty="0" err="1">
                <a:latin typeface="Calibri" panose="020F0502020204030204" pitchFamily="34" charset="0"/>
                <a:ea typeface="+mj-ea"/>
              </a:rPr>
              <a:t>ongoing,NEW</a:t>
            </a:r>
            <a:r>
              <a:rPr lang="en-US" sz="1000" dirty="0">
                <a:latin typeface="Calibri" panose="020F0502020204030204" pitchFamily="34" charset="0"/>
                <a:ea typeface="+mj-ea"/>
              </a:rPr>
              <a:t>=Node failure handling complete</a:t>
            </a:r>
          </a:p>
          <a:p>
            <a:r>
              <a:rPr lang="en-US" sz="1000" dirty="0">
                <a:latin typeface="Calibri" panose="020F0502020204030204" pitchFamily="34" charset="0"/>
                <a:ea typeface="+mj-ea"/>
              </a:rPr>
              <a:t> 2017-06-16 19:30:43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11: Communication to Node 13 opened</a:t>
            </a:r>
          </a:p>
          <a:p>
            <a:r>
              <a:rPr lang="en-US" sz="1000" dirty="0">
                <a:latin typeface="Calibri" panose="020F0502020204030204" pitchFamily="34" charset="0"/>
                <a:ea typeface="+mj-ea"/>
              </a:rPr>
              <a:t> 2017-06-16 19:30:43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12: Communication to Node 13 opened</a:t>
            </a:r>
          </a:p>
          <a:p>
            <a:r>
              <a:rPr lang="en-US" sz="1000" dirty="0">
                <a:latin typeface="Calibri" panose="020F0502020204030204" pitchFamily="34" charset="0"/>
                <a:ea typeface="+mj-ea"/>
              </a:rPr>
              <a:t> 2017-06-16 19:30:44 [</a:t>
            </a:r>
            <a:r>
              <a:rPr lang="en-US" sz="1000" dirty="0" err="1">
                <a:latin typeface="Calibri" panose="020F0502020204030204" pitchFamily="34" charset="0"/>
                <a:ea typeface="+mj-ea"/>
              </a:rPr>
              <a:t>MgmtSrvr</a:t>
            </a:r>
            <a:r>
              <a:rPr lang="en-US" sz="1000" dirty="0">
                <a:latin typeface="Calibri" panose="020F0502020204030204" pitchFamily="34" charset="0"/>
                <a:ea typeface="+mj-ea"/>
              </a:rPr>
              <a:t>] INFO     -- Node 10: Communication to Node 13 opened</a:t>
            </a:r>
            <a:endParaRPr kumimoji="1" lang="en-US" sz="1000" dirty="0">
              <a:latin typeface="Calibri" panose="020F0502020204030204" pitchFamily="34" charset="0"/>
              <a:ea typeface="+mj-ea"/>
            </a:endParaRPr>
          </a:p>
        </p:txBody>
      </p:sp>
    </p:spTree>
    <p:extLst>
      <p:ext uri="{BB962C8B-B14F-4D97-AF65-F5344CB8AC3E}">
        <p14:creationId xmlns:p14="http://schemas.microsoft.com/office/powerpoint/2010/main" val="16960736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a:t>SQL Node </a:t>
            </a:r>
            <a:r>
              <a:rPr lang="en-US" altLang="ja-JP" sz="1600" b="1" dirty="0" smtClean="0"/>
              <a:t>Crash</a:t>
            </a:r>
          </a:p>
          <a:p>
            <a:pPr lvl="1"/>
            <a:r>
              <a:rPr lang="en-US" altLang="ja-JP" sz="1200" dirty="0" smtClean="0"/>
              <a:t>In </a:t>
            </a:r>
            <a:r>
              <a:rPr lang="en-US" altLang="ja-JP" sz="1200" dirty="0"/>
              <a:t>the event of a SQL node crash, the management node (and other SQL nodes) is notified of the loss and logs appropriately. There is no activity (no log </a:t>
            </a:r>
            <a:r>
              <a:rPr lang="en-US" altLang="ja-JP" sz="1200" dirty="0" err="1"/>
              <a:t>udpates</a:t>
            </a:r>
            <a:r>
              <a:rPr lang="en-US" altLang="ja-JP" sz="1200" dirty="0"/>
              <a:t> detected), however, on any storage node. For SQL node crash, the crash scenario was simulated by the following:</a:t>
            </a:r>
          </a:p>
          <a:p>
            <a:pPr lvl="2"/>
            <a:r>
              <a:rPr lang="en-US" altLang="ja-JP" sz="1000" dirty="0"/>
              <a:t>Killing the </a:t>
            </a:r>
            <a:r>
              <a:rPr lang="en-US" altLang="ja-JP" sz="1000" dirty="0" err="1"/>
              <a:t>ndbd</a:t>
            </a:r>
            <a:r>
              <a:rPr lang="en-US" altLang="ja-JP" sz="1000" dirty="0"/>
              <a:t> process: kill &lt;</a:t>
            </a:r>
            <a:r>
              <a:rPr lang="en-US" altLang="ja-JP" sz="1000" dirty="0" err="1"/>
              <a:t>mysqld</a:t>
            </a:r>
            <a:r>
              <a:rPr lang="en-US" altLang="ja-JP" sz="1000" dirty="0"/>
              <a:t> PID&gt;</a:t>
            </a:r>
          </a:p>
          <a:p>
            <a:pPr lvl="2"/>
            <a:r>
              <a:rPr lang="en-US" altLang="ja-JP" sz="1000" dirty="0"/>
              <a:t>Shutting down of </a:t>
            </a:r>
            <a:r>
              <a:rPr lang="en-US" altLang="ja-JP" sz="1000" dirty="0" err="1"/>
              <a:t>ndb</a:t>
            </a:r>
            <a:r>
              <a:rPr lang="en-US" altLang="ja-JP" sz="1000" dirty="0"/>
              <a:t> node server: shutdown –h </a:t>
            </a:r>
            <a:r>
              <a:rPr lang="en-US" altLang="ja-JP" sz="1000" dirty="0" smtClean="0"/>
              <a:t>now</a:t>
            </a:r>
          </a:p>
          <a:p>
            <a:pPr lvl="1"/>
            <a:endParaRPr lang="en-US" altLang="ja-JP" sz="1200" dirty="0" smtClean="0"/>
          </a:p>
          <a:p>
            <a:pPr lvl="1"/>
            <a:r>
              <a:rPr lang="en-US" altLang="ja-JP" sz="1200" dirty="0" smtClean="0"/>
              <a:t>Sample </a:t>
            </a:r>
            <a:r>
              <a:rPr lang="en-US" altLang="ja-JP" sz="1200" dirty="0"/>
              <a:t>logs when </a:t>
            </a:r>
            <a:r>
              <a:rPr lang="en-US" altLang="ja-JP" sz="1200" dirty="0" smtClean="0"/>
              <a:t>node crash </a:t>
            </a:r>
            <a:r>
              <a:rPr lang="en-US" altLang="ja-JP" sz="1200" dirty="0"/>
              <a:t>is simulated:</a:t>
            </a:r>
          </a:p>
          <a:p>
            <a:pPr lvl="2"/>
            <a:r>
              <a:rPr lang="en-US" altLang="ja-JP" sz="1000" dirty="0"/>
              <a:t>Setup: 1 MGM, 2 SQL, 4 </a:t>
            </a:r>
            <a:r>
              <a:rPr lang="en-US" altLang="ja-JP" sz="1000" dirty="0" smtClean="0"/>
              <a:t>NDB</a:t>
            </a:r>
            <a:endParaRPr lang="en-US" altLang="ja-JP" sz="1000" dirty="0"/>
          </a:p>
          <a:p>
            <a:pPr marL="358775" lvl="2" indent="0">
              <a:buNone/>
            </a:pPr>
            <a:r>
              <a:rPr lang="en-US" altLang="en-US" sz="1000" b="1" dirty="0"/>
              <a:t>[SQL Node: </a:t>
            </a:r>
            <a:r>
              <a:rPr lang="en-US" altLang="en-US" sz="1000" dirty="0" smtClean="0"/>
              <a:t>mysqld.log; this node is the other SQL node running in the cluster</a:t>
            </a:r>
            <a:r>
              <a:rPr lang="en-US" altLang="en-US" sz="1000" b="1" dirty="0" smtClean="0"/>
              <a:t>]</a:t>
            </a:r>
            <a:endParaRPr lang="en-US" altLang="en-US" sz="1000" b="1" dirty="0"/>
          </a:p>
          <a:p>
            <a:pPr lvl="2"/>
            <a:endParaRPr lang="en-US" altLang="ja-JP" sz="1000" dirty="0" smtClean="0"/>
          </a:p>
          <a:p>
            <a:pPr lvl="2"/>
            <a:endParaRPr lang="en-US" altLang="ja-JP" sz="1000" dirty="0"/>
          </a:p>
          <a:p>
            <a:pPr lvl="2"/>
            <a:endParaRPr lang="en-US" altLang="ja-JP" sz="1000" dirty="0" smtClean="0"/>
          </a:p>
          <a:p>
            <a:pPr lvl="2"/>
            <a:endParaRPr lang="en-US" altLang="ja-JP" sz="1000" dirty="0" smtClean="0"/>
          </a:p>
          <a:p>
            <a:pPr lvl="2"/>
            <a:endParaRPr lang="en-US" altLang="ja-JP" sz="1000" dirty="0"/>
          </a:p>
          <a:p>
            <a:pPr marL="358775" lvl="2" indent="0">
              <a:buNone/>
            </a:pPr>
            <a:r>
              <a:rPr lang="en-US" altLang="ja-JP" sz="1000" b="1" dirty="0" smtClean="0"/>
              <a:t>[MGM Node: </a:t>
            </a:r>
            <a:r>
              <a:rPr lang="en-US" altLang="ja-JP" sz="1000" dirty="0" smtClean="0"/>
              <a:t>ndb_1_cluster.log</a:t>
            </a:r>
            <a:r>
              <a:rPr lang="en-US" altLang="ja-JP" sz="1000" b="1" dirty="0" smtClean="0"/>
              <a:t>]</a:t>
            </a:r>
          </a:p>
          <a:p>
            <a:pPr marL="358775" lvl="2" indent="0">
              <a:buNone/>
            </a:pPr>
            <a:endParaRPr lang="en-US" altLang="ja-JP" sz="1000" dirty="0" smtClean="0"/>
          </a:p>
          <a:p>
            <a:pPr marL="358775" lvl="2" indent="0">
              <a:buNone/>
            </a:pPr>
            <a:endParaRPr lang="en-US" altLang="ja-JP" sz="1000" b="1" dirty="0"/>
          </a:p>
          <a:p>
            <a:pPr marL="0" indent="0">
              <a:buNone/>
            </a:pPr>
            <a:endParaRPr kumimoji="1" lang="ja-JP" altLang="en-US" sz="1600" dirty="0"/>
          </a:p>
        </p:txBody>
      </p:sp>
      <p:sp>
        <p:nvSpPr>
          <p:cNvPr id="4" name="Rectangle 3"/>
          <p:cNvSpPr/>
          <p:nvPr/>
        </p:nvSpPr>
        <p:spPr bwMode="auto">
          <a:xfrm>
            <a:off x="629920" y="3210560"/>
            <a:ext cx="8138160" cy="84328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cs typeface="Courier New" panose="02070309020205020404" pitchFamily="49" charset="0"/>
              </a:rPr>
              <a:t>2017-06-08T18:06:37.652758Z 1 [Note] NDB Schema </a:t>
            </a:r>
            <a:r>
              <a:rPr lang="en-US" sz="1000" dirty="0" err="1">
                <a:latin typeface="Calibri" panose="020F0502020204030204" pitchFamily="34" charset="0"/>
                <a:ea typeface="+mj-ea"/>
                <a:cs typeface="Courier New" panose="02070309020205020404" pitchFamily="49" charset="0"/>
              </a:rPr>
              <a:t>dist</a:t>
            </a:r>
            <a:r>
              <a:rPr lang="en-US" sz="1000" dirty="0">
                <a:latin typeface="Calibri" panose="020F0502020204030204" pitchFamily="34" charset="0"/>
                <a:ea typeface="+mj-ea"/>
                <a:cs typeface="Courier New" panose="02070309020205020404" pitchFamily="49" charset="0"/>
              </a:rPr>
              <a:t>: Data node: 10 reports unsubscribe from node 60, subscriber bitmask 2000000000000000</a:t>
            </a:r>
          </a:p>
          <a:p>
            <a:r>
              <a:rPr lang="en-US" sz="1000" dirty="0">
                <a:latin typeface="Calibri" panose="020F0502020204030204" pitchFamily="34" charset="0"/>
                <a:ea typeface="+mj-ea"/>
                <a:cs typeface="Courier New" panose="02070309020205020404" pitchFamily="49" charset="0"/>
              </a:rPr>
              <a:t>2017-06-08T18:06:37.652846Z 1 [Note] NDB Schema </a:t>
            </a:r>
            <a:r>
              <a:rPr lang="en-US" sz="1000" dirty="0" err="1">
                <a:latin typeface="Calibri" panose="020F0502020204030204" pitchFamily="34" charset="0"/>
                <a:ea typeface="+mj-ea"/>
                <a:cs typeface="Courier New" panose="02070309020205020404" pitchFamily="49" charset="0"/>
              </a:rPr>
              <a:t>dist</a:t>
            </a:r>
            <a:r>
              <a:rPr lang="en-US" sz="1000" dirty="0">
                <a:latin typeface="Calibri" panose="020F0502020204030204" pitchFamily="34" charset="0"/>
                <a:ea typeface="+mj-ea"/>
                <a:cs typeface="Courier New" panose="02070309020205020404" pitchFamily="49" charset="0"/>
              </a:rPr>
              <a:t>: Data node: 13 reports unsubscribe from node 60, subscriber bitmask 2000000000000000</a:t>
            </a:r>
          </a:p>
          <a:p>
            <a:r>
              <a:rPr lang="en-US" sz="1000" dirty="0">
                <a:latin typeface="Calibri" panose="020F0502020204030204" pitchFamily="34" charset="0"/>
                <a:ea typeface="+mj-ea"/>
                <a:cs typeface="Courier New" panose="02070309020205020404" pitchFamily="49" charset="0"/>
              </a:rPr>
              <a:t>2017-06-08T18:06:37.652854Z 1 [Note] NDB Schema </a:t>
            </a:r>
            <a:r>
              <a:rPr lang="en-US" sz="1000" dirty="0" err="1">
                <a:latin typeface="Calibri" panose="020F0502020204030204" pitchFamily="34" charset="0"/>
                <a:ea typeface="+mj-ea"/>
                <a:cs typeface="Courier New" panose="02070309020205020404" pitchFamily="49" charset="0"/>
              </a:rPr>
              <a:t>dist</a:t>
            </a:r>
            <a:r>
              <a:rPr lang="en-US" sz="1000" dirty="0">
                <a:latin typeface="Calibri" panose="020F0502020204030204" pitchFamily="34" charset="0"/>
                <a:ea typeface="+mj-ea"/>
                <a:cs typeface="Courier New" panose="02070309020205020404" pitchFamily="49" charset="0"/>
              </a:rPr>
              <a:t>: Data node: 12 reports unsubscribe from node 60, subscriber bitmask 2000000000000000</a:t>
            </a:r>
          </a:p>
          <a:p>
            <a:r>
              <a:rPr lang="en-US" sz="1000" dirty="0">
                <a:latin typeface="Calibri" panose="020F0502020204030204" pitchFamily="34" charset="0"/>
                <a:ea typeface="+mj-ea"/>
                <a:cs typeface="Courier New" panose="02070309020205020404" pitchFamily="49" charset="0"/>
              </a:rPr>
              <a:t>2017-06-08T18:06:37.652859Z 1 [Note] NDB Schema </a:t>
            </a:r>
            <a:r>
              <a:rPr lang="en-US" sz="1000" dirty="0" err="1">
                <a:latin typeface="Calibri" panose="020F0502020204030204" pitchFamily="34" charset="0"/>
                <a:ea typeface="+mj-ea"/>
                <a:cs typeface="Courier New" panose="02070309020205020404" pitchFamily="49" charset="0"/>
              </a:rPr>
              <a:t>dist</a:t>
            </a:r>
            <a:r>
              <a:rPr lang="en-US" sz="1000" dirty="0">
                <a:latin typeface="Calibri" panose="020F0502020204030204" pitchFamily="34" charset="0"/>
                <a:ea typeface="+mj-ea"/>
                <a:cs typeface="Courier New" panose="02070309020205020404" pitchFamily="49" charset="0"/>
              </a:rPr>
              <a:t>: Data node: 11 reports unsubscribe from node 60, subscriber bitmask 2000000000000000</a:t>
            </a:r>
            <a:endParaRPr kumimoji="1" lang="en-US" sz="1000" dirty="0">
              <a:latin typeface="Calibri" panose="020F0502020204030204" pitchFamily="34" charset="0"/>
              <a:ea typeface="+mj-ea"/>
              <a:cs typeface="Courier New" panose="02070309020205020404" pitchFamily="49" charset="0"/>
            </a:endParaRPr>
          </a:p>
        </p:txBody>
      </p:sp>
      <p:sp>
        <p:nvSpPr>
          <p:cNvPr id="5" name="Rectangle 4"/>
          <p:cNvSpPr/>
          <p:nvPr/>
        </p:nvSpPr>
        <p:spPr bwMode="auto">
          <a:xfrm>
            <a:off x="629920" y="4451668"/>
            <a:ext cx="8138160" cy="200152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10: Node 60 Disconnected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10: Communication to Node 60 closed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11: Communication to Node 60 closed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11: Node 60 Disconnected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12: Node 60 Disconnected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12: Communication to Node 60 closed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13: Communication to Node 60 closed</a:t>
            </a:r>
          </a:p>
          <a:p>
            <a:r>
              <a:rPr lang="en-US" sz="1000" dirty="0">
                <a:latin typeface="Calibri" panose="020F0502020204030204" pitchFamily="34" charset="0"/>
                <a:ea typeface="+mj-ea"/>
                <a:cs typeface="Courier New" panose="02070309020205020404" pitchFamily="49" charset="0"/>
              </a:rPr>
              <a:t>2017-06-14 17:01:47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13: Node 60 Disconnected</a:t>
            </a:r>
          </a:p>
          <a:p>
            <a:r>
              <a:rPr lang="en-US" sz="1000" dirty="0">
                <a:latin typeface="Calibri" panose="020F0502020204030204" pitchFamily="34" charset="0"/>
                <a:ea typeface="+mj-ea"/>
                <a:cs typeface="Courier New" panose="02070309020205020404" pitchFamily="49" charset="0"/>
              </a:rPr>
              <a:t>2017-06-14 17:01:50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11: Communication to Node 60 opened</a:t>
            </a:r>
          </a:p>
          <a:p>
            <a:r>
              <a:rPr lang="en-US" sz="1000" dirty="0">
                <a:latin typeface="Calibri" panose="020F0502020204030204" pitchFamily="34" charset="0"/>
                <a:ea typeface="+mj-ea"/>
                <a:cs typeface="Courier New" panose="02070309020205020404" pitchFamily="49" charset="0"/>
              </a:rPr>
              <a:t>2017-06-14 17:01:50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12: Communication to Node 60 opened</a:t>
            </a:r>
          </a:p>
          <a:p>
            <a:r>
              <a:rPr lang="en-US" sz="1000" dirty="0">
                <a:latin typeface="Calibri" panose="020F0502020204030204" pitchFamily="34" charset="0"/>
                <a:ea typeface="+mj-ea"/>
                <a:cs typeface="Courier New" panose="02070309020205020404" pitchFamily="49" charset="0"/>
              </a:rPr>
              <a:t>2017-06-14 17:01:50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13: Communication to Node 60 opened</a:t>
            </a:r>
          </a:p>
          <a:p>
            <a:r>
              <a:rPr lang="en-US" sz="1000" dirty="0">
                <a:latin typeface="Calibri" panose="020F0502020204030204" pitchFamily="34" charset="0"/>
                <a:ea typeface="+mj-ea"/>
                <a:cs typeface="Courier New" panose="02070309020205020404" pitchFamily="49" charset="0"/>
              </a:rPr>
              <a:t>2017-06-14 17:01:51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10: Communication to Node 60 opened</a:t>
            </a:r>
            <a:endParaRPr kumimoji="1" lang="en-US" sz="1000" dirty="0">
              <a:latin typeface="Calibri" panose="020F0502020204030204" pitchFamily="34" charset="0"/>
              <a:ea typeface="+mj-ea"/>
              <a:cs typeface="Courier New" panose="02070309020205020404" pitchFamily="49" charset="0"/>
            </a:endParaRPr>
          </a:p>
        </p:txBody>
      </p:sp>
    </p:spTree>
    <p:extLst>
      <p:ext uri="{BB962C8B-B14F-4D97-AF65-F5344CB8AC3E}">
        <p14:creationId xmlns:p14="http://schemas.microsoft.com/office/powerpoint/2010/main" val="988508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lstStyle/>
          <a:p>
            <a:r>
              <a:rPr lang="en-US" altLang="ja-JP" sz="1600" b="1" dirty="0"/>
              <a:t>Connection Failure</a:t>
            </a:r>
          </a:p>
          <a:p>
            <a:pPr lvl="1"/>
            <a:r>
              <a:rPr lang="en-US" altLang="ja-JP" sz="1200" dirty="0"/>
              <a:t>Connection failure scenario is when a node has lost network connection with the cluster. This scenario was simulated by the following:</a:t>
            </a:r>
          </a:p>
          <a:p>
            <a:pPr lvl="2"/>
            <a:r>
              <a:rPr lang="en-US" altLang="ja-JP" sz="1000" dirty="0"/>
              <a:t>Dropping packets received from other nodes: </a:t>
            </a:r>
            <a:r>
              <a:rPr lang="en-US" altLang="ja-JP" sz="1000" dirty="0" err="1"/>
              <a:t>iptables</a:t>
            </a:r>
            <a:r>
              <a:rPr lang="en-US" altLang="ja-JP" sz="1000" dirty="0"/>
              <a:t> –I INPUT –s &lt;network address&gt; -</a:t>
            </a:r>
            <a:r>
              <a:rPr lang="en-US" altLang="ja-JP" sz="1000" dirty="0" err="1"/>
              <a:t>i</a:t>
            </a:r>
            <a:r>
              <a:rPr lang="en-US" altLang="ja-JP" sz="1000" dirty="0"/>
              <a:t> &lt;interface name&gt;  -j DROP</a:t>
            </a:r>
          </a:p>
          <a:p>
            <a:pPr lvl="2"/>
            <a:r>
              <a:rPr lang="en-US" altLang="ja-JP" sz="1000" dirty="0"/>
              <a:t>Shutdown interface: </a:t>
            </a:r>
            <a:r>
              <a:rPr lang="en-US" altLang="ja-JP" sz="1000" dirty="0" err="1"/>
              <a:t>ifdown</a:t>
            </a:r>
            <a:r>
              <a:rPr lang="en-US" altLang="ja-JP" sz="1000" dirty="0"/>
              <a:t> &lt;interface name</a:t>
            </a:r>
            <a:r>
              <a:rPr lang="en-US" altLang="ja-JP" sz="1000" dirty="0" smtClean="0"/>
              <a:t>&gt;</a:t>
            </a:r>
            <a:endParaRPr lang="en-US" altLang="ja-JP" dirty="0"/>
          </a:p>
          <a:p>
            <a:pPr lvl="1"/>
            <a:endParaRPr lang="en-US" altLang="ja-JP" sz="1200" dirty="0"/>
          </a:p>
          <a:p>
            <a:pPr lvl="1"/>
            <a:r>
              <a:rPr lang="en-US" altLang="ja-JP" sz="1200" dirty="0"/>
              <a:t>Sample logs when </a:t>
            </a:r>
            <a:r>
              <a:rPr lang="en-US" altLang="ja-JP" sz="1200" dirty="0" smtClean="0"/>
              <a:t>an NDB node lost its network connection with the cluster:</a:t>
            </a:r>
            <a:endParaRPr lang="en-US" altLang="ja-JP" sz="1200" dirty="0"/>
          </a:p>
          <a:p>
            <a:pPr lvl="2"/>
            <a:r>
              <a:rPr lang="en-US" altLang="ja-JP" sz="1000" dirty="0" smtClean="0"/>
              <a:t>Setup: 1 MGM, 2 SQL, 2 NDB</a:t>
            </a:r>
          </a:p>
          <a:p>
            <a:pPr lvl="2"/>
            <a:endParaRPr lang="en-US" altLang="ja-JP" sz="1000" dirty="0" smtClean="0"/>
          </a:p>
          <a:p>
            <a:pPr lvl="2"/>
            <a:r>
              <a:rPr lang="en-US" altLang="ja-JP" sz="1000" b="1" dirty="0"/>
              <a:t>[MGM Node: </a:t>
            </a:r>
            <a:r>
              <a:rPr lang="en-US" altLang="ja-JP" sz="1000" dirty="0"/>
              <a:t>ndb_1_cluster.log</a:t>
            </a:r>
            <a:r>
              <a:rPr lang="en-US" altLang="ja-JP" sz="1000" b="1" dirty="0"/>
              <a:t>]</a:t>
            </a:r>
          </a:p>
          <a:p>
            <a:pPr marL="358775" lvl="2" indent="0">
              <a:buNone/>
            </a:pPr>
            <a:endParaRPr lang="en-US" altLang="ja-JP" sz="1000" dirty="0"/>
          </a:p>
        </p:txBody>
      </p:sp>
      <p:sp>
        <p:nvSpPr>
          <p:cNvPr id="4" name="Rectangle 3"/>
          <p:cNvSpPr/>
          <p:nvPr/>
        </p:nvSpPr>
        <p:spPr bwMode="auto">
          <a:xfrm>
            <a:off x="629920" y="3201988"/>
            <a:ext cx="8138160" cy="2873692"/>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alibri" panose="020F0502020204030204" pitchFamily="34" charset="0"/>
                <a:ea typeface="+mj-ea"/>
                <a:cs typeface="Courier New" panose="02070309020205020404" pitchFamily="49" charset="0"/>
              </a:rPr>
              <a:t> 2017-06-19 00:55:30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1 missed heartbeat 2</a:t>
            </a:r>
          </a:p>
          <a:p>
            <a:r>
              <a:rPr lang="en-US" sz="1000" dirty="0">
                <a:latin typeface="Calibri" panose="020F0502020204030204" pitchFamily="34" charset="0"/>
                <a:ea typeface="+mj-ea"/>
                <a:cs typeface="Courier New" panose="02070309020205020404" pitchFamily="49" charset="0"/>
              </a:rPr>
              <a:t> 2017-06-19 00:55:30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4 missed heartbeat 2</a:t>
            </a:r>
          </a:p>
          <a:p>
            <a:r>
              <a:rPr lang="en-US" sz="1000" dirty="0">
                <a:latin typeface="Calibri" panose="020F0502020204030204" pitchFamily="34" charset="0"/>
                <a:ea typeface="+mj-ea"/>
                <a:cs typeface="Courier New" panose="02070309020205020404" pitchFamily="49" charset="0"/>
              </a:rPr>
              <a:t> 2017-06-19 00:55:30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5 missed heartbeat 2</a:t>
            </a:r>
          </a:p>
          <a:p>
            <a:r>
              <a:rPr lang="en-US" sz="1000" dirty="0">
                <a:latin typeface="Calibri" panose="020F0502020204030204" pitchFamily="34" charset="0"/>
                <a:ea typeface="+mj-ea"/>
                <a:cs typeface="Courier New" panose="02070309020205020404" pitchFamily="49" charset="0"/>
              </a:rPr>
              <a:t> 2017-06-19 00:55:33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1 missed heartbeat 3</a:t>
            </a:r>
          </a:p>
          <a:p>
            <a:r>
              <a:rPr lang="en-US" sz="1000" dirty="0">
                <a:latin typeface="Calibri" panose="020F0502020204030204" pitchFamily="34" charset="0"/>
                <a:ea typeface="+mj-ea"/>
                <a:cs typeface="Courier New" panose="02070309020205020404" pitchFamily="49" charset="0"/>
              </a:rPr>
              <a:t> 2017-06-19 00:55:33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4 missed heartbeat 3</a:t>
            </a:r>
          </a:p>
          <a:p>
            <a:r>
              <a:rPr lang="en-US" sz="1000" dirty="0">
                <a:latin typeface="Calibri" panose="020F0502020204030204" pitchFamily="34" charset="0"/>
                <a:ea typeface="+mj-ea"/>
                <a:cs typeface="Courier New" panose="02070309020205020404" pitchFamily="49" charset="0"/>
              </a:rPr>
              <a:t> 2017-06-19 00:55:33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3: Node 5 missed heartbeat 3</a:t>
            </a:r>
          </a:p>
          <a:p>
            <a:r>
              <a:rPr lang="en-US" sz="1000" dirty="0">
                <a:latin typeface="Calibri" panose="020F0502020204030204" pitchFamily="34" charset="0"/>
                <a:ea typeface="+mj-ea"/>
                <a:cs typeface="Courier New" panose="02070309020205020404" pitchFamily="49" charset="0"/>
              </a:rPr>
              <a:t> 2017-06-19 00:55:33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1: Node 3 Disconnected</a:t>
            </a:r>
          </a:p>
          <a:p>
            <a:r>
              <a:rPr lang="en-US" sz="1000" dirty="0">
                <a:latin typeface="Calibri" panose="020F0502020204030204" pitchFamily="34" charset="0"/>
                <a:ea typeface="+mj-ea"/>
                <a:cs typeface="Courier New" panose="02070309020205020404" pitchFamily="49" charset="0"/>
              </a:rPr>
              <a:t> 2017-06-19 00:55:36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2: Node 3 missed heartbeat 2</a:t>
            </a:r>
          </a:p>
          <a:p>
            <a:r>
              <a:rPr lang="en-US" sz="1000" dirty="0">
                <a:latin typeface="Calibri" panose="020F0502020204030204" pitchFamily="34" charset="0"/>
                <a:ea typeface="+mj-ea"/>
                <a:cs typeface="Courier New" panose="02070309020205020404" pitchFamily="49" charset="0"/>
              </a:rPr>
              <a:t> 2017-06-19 00:55:41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2: Node 3 missed heartbeat 3</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WARNING  -- Node 2: Node 3 missed heartbeat 4</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2: Node 3 declared dead due to missed heartbeat</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2: Communication to Node 3 closed</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2: Network partitioning - arbitration required</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2: President restarts arbitration thread [state=7]</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ALERT    -- Node 2: Arbitration won - positive reply from node 1</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2: NR Status: node=3,OLD=Initial </a:t>
            </a:r>
            <a:r>
              <a:rPr lang="en-US" sz="1000" dirty="0" err="1">
                <a:latin typeface="Calibri" panose="020F0502020204030204" pitchFamily="34" charset="0"/>
                <a:ea typeface="+mj-ea"/>
                <a:cs typeface="Courier New" panose="02070309020205020404" pitchFamily="49" charset="0"/>
              </a:rPr>
              <a:t>state,NEW</a:t>
            </a:r>
            <a:r>
              <a:rPr lang="en-US" sz="1000" dirty="0">
                <a:latin typeface="Calibri" panose="020F0502020204030204" pitchFamily="34" charset="0"/>
                <a:ea typeface="+mj-ea"/>
                <a:cs typeface="Courier New" panose="02070309020205020404" pitchFamily="49" charset="0"/>
              </a:rPr>
              <a:t>=Node failed, fail handling ongoing</a:t>
            </a:r>
          </a:p>
          <a:p>
            <a:r>
              <a:rPr lang="en-US" sz="1000" dirty="0">
                <a:latin typeface="Calibri" panose="020F0502020204030204" pitchFamily="34" charset="0"/>
                <a:ea typeface="+mj-ea"/>
                <a:cs typeface="Courier New" panose="02070309020205020404" pitchFamily="49" charset="0"/>
              </a:rPr>
              <a:t> 2017-06-19 00:55:46 [</a:t>
            </a:r>
            <a:r>
              <a:rPr lang="en-US" sz="1000" dirty="0" err="1">
                <a:latin typeface="Calibri" panose="020F0502020204030204" pitchFamily="34" charset="0"/>
                <a:ea typeface="+mj-ea"/>
                <a:cs typeface="Courier New" panose="02070309020205020404" pitchFamily="49" charset="0"/>
              </a:rPr>
              <a:t>MgmtSrvr</a:t>
            </a:r>
            <a:r>
              <a:rPr lang="en-US" sz="1000" dirty="0">
                <a:latin typeface="Calibri" panose="020F0502020204030204" pitchFamily="34" charset="0"/>
                <a:ea typeface="+mj-ea"/>
                <a:cs typeface="Courier New" panose="02070309020205020404" pitchFamily="49" charset="0"/>
              </a:rPr>
              <a:t>] INFO     -- Node 2: LCP Take over started</a:t>
            </a:r>
            <a:endParaRPr kumimoji="1" lang="en-US" sz="1000" dirty="0">
              <a:latin typeface="Calibri" panose="020F0502020204030204" pitchFamily="34" charset="0"/>
              <a:ea typeface="+mj-ea"/>
              <a:cs typeface="Courier New" panose="02070309020205020404" pitchFamily="49" charset="0"/>
            </a:endParaRPr>
          </a:p>
        </p:txBody>
      </p:sp>
    </p:spTree>
    <p:extLst>
      <p:ext uri="{BB962C8B-B14F-4D97-AF65-F5344CB8AC3E}">
        <p14:creationId xmlns:p14="http://schemas.microsoft.com/office/powerpoint/2010/main" val="2131796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b="1" dirty="0" smtClean="0"/>
              <a:t>Management Node Crash</a:t>
            </a:r>
          </a:p>
          <a:p>
            <a:endParaRPr lang="en-US" sz="1600" dirty="0" smtClean="0"/>
          </a:p>
          <a:p>
            <a:pPr lvl="1"/>
            <a:r>
              <a:rPr lang="en-US" sz="1200" dirty="0" smtClean="0"/>
              <a:t>Since </a:t>
            </a:r>
            <a:r>
              <a:rPr lang="en-US" sz="1200" dirty="0"/>
              <a:t>the storage and MySQL Server nodes are not dependent on the management server for their execution, the management server may fail and be restarted any number of times without affecting the running MySQL Cluster</a:t>
            </a:r>
            <a:r>
              <a:rPr lang="en-US" sz="1200" dirty="0" smtClean="0"/>
              <a:t>.</a:t>
            </a:r>
          </a:p>
          <a:p>
            <a:pPr lvl="1"/>
            <a:endParaRPr lang="en-US" sz="1200" dirty="0"/>
          </a:p>
          <a:p>
            <a:pPr lvl="1"/>
            <a:r>
              <a:rPr lang="en-US" sz="1200" dirty="0" smtClean="0"/>
              <a:t>Consequences of management node crash during runtime</a:t>
            </a:r>
          </a:p>
          <a:p>
            <a:pPr lvl="2"/>
            <a:r>
              <a:rPr lang="en-US" sz="1000" dirty="0"/>
              <a:t>continued operation of the cluster is not dependent on the management </a:t>
            </a:r>
            <a:r>
              <a:rPr lang="en-US" sz="1000" dirty="0" smtClean="0"/>
              <a:t>node, so the other running nodes in the cluster is not </a:t>
            </a:r>
            <a:r>
              <a:rPr lang="en-US" sz="1000" dirty="0" smtClean="0"/>
              <a:t>affected.</a:t>
            </a:r>
            <a:endParaRPr lang="en-US" sz="1000" dirty="0" smtClean="0"/>
          </a:p>
          <a:p>
            <a:pPr lvl="2"/>
            <a:r>
              <a:rPr lang="en-US" sz="1000" dirty="0"/>
              <a:t>If the management server is down, other nodes that were up when it failed will continue to be the cluster</a:t>
            </a:r>
            <a:r>
              <a:rPr lang="en-US" sz="1000" dirty="0" smtClean="0"/>
              <a:t>.</a:t>
            </a:r>
          </a:p>
          <a:p>
            <a:pPr lvl="2"/>
            <a:r>
              <a:rPr lang="en-US" sz="1000" dirty="0"/>
              <a:t>The management server needs to be up for nodes to join the cluster </a:t>
            </a:r>
            <a:r>
              <a:rPr lang="en-US" sz="1000" dirty="0" smtClean="0"/>
              <a:t>though, so if management node crashes, new nodes cannot join the </a:t>
            </a:r>
            <a:r>
              <a:rPr lang="en-US" sz="1000" dirty="0" smtClean="0"/>
              <a:t>cluster.</a:t>
            </a:r>
            <a:endParaRPr lang="en-US" sz="1000" dirty="0" smtClean="0"/>
          </a:p>
          <a:p>
            <a:pPr lvl="1"/>
            <a:endParaRPr lang="en-US" dirty="0"/>
          </a:p>
          <a:p>
            <a:pPr lvl="1"/>
            <a:r>
              <a:rPr lang="en-US" sz="1200" dirty="0" smtClean="0"/>
              <a:t>Log files</a:t>
            </a:r>
          </a:p>
          <a:p>
            <a:pPr lvl="2"/>
            <a:r>
              <a:rPr lang="en-US" sz="1000" dirty="0" smtClean="0"/>
              <a:t>To check for management node crash via log file, check the following log files:</a:t>
            </a:r>
          </a:p>
          <a:p>
            <a:pPr lvl="3"/>
            <a:r>
              <a:rPr lang="en-US" sz="800" dirty="0" smtClean="0"/>
              <a:t>MGM Node: ndb_</a:t>
            </a:r>
            <a:r>
              <a:rPr lang="en-US" sz="800" i="1" dirty="0" smtClean="0"/>
              <a:t>node_id</a:t>
            </a:r>
            <a:r>
              <a:rPr lang="en-US" sz="800" dirty="0" smtClean="0"/>
              <a:t>_cluster.log</a:t>
            </a:r>
          </a:p>
          <a:p>
            <a:pPr lvl="3"/>
            <a:r>
              <a:rPr lang="en-US" sz="800" dirty="0" smtClean="0"/>
              <a:t>NDB Node: ndb_</a:t>
            </a:r>
            <a:r>
              <a:rPr lang="en-US" sz="800" i="1" dirty="0" smtClean="0"/>
              <a:t>node_id_</a:t>
            </a:r>
            <a:r>
              <a:rPr lang="en-US" sz="800" dirty="0" smtClean="0"/>
              <a:t>out.log</a:t>
            </a:r>
          </a:p>
          <a:p>
            <a:pPr lvl="2"/>
            <a:r>
              <a:rPr lang="en-US" sz="1000" dirty="0" smtClean="0"/>
              <a:t>It is also possible to check for management node crash via </a:t>
            </a:r>
            <a:r>
              <a:rPr lang="en-US" sz="1000" i="1" dirty="0" err="1" smtClean="0"/>
              <a:t>ndbinfo</a:t>
            </a:r>
            <a:r>
              <a:rPr lang="en-US" sz="800" dirty="0" smtClean="0"/>
              <a:t> database.</a:t>
            </a:r>
          </a:p>
          <a:p>
            <a:pPr lvl="3"/>
            <a:r>
              <a:rPr lang="en-US" sz="800" dirty="0" smtClean="0"/>
              <a:t>If management node is set as arbitrator, the following tables in the </a:t>
            </a:r>
            <a:r>
              <a:rPr lang="en-US" sz="800" i="1" dirty="0" err="1" smtClean="0"/>
              <a:t>ndbinfo</a:t>
            </a:r>
            <a:r>
              <a:rPr lang="en-US" sz="800" dirty="0" smtClean="0"/>
              <a:t> can be checked</a:t>
            </a:r>
          </a:p>
          <a:p>
            <a:pPr lvl="3"/>
            <a:r>
              <a:rPr lang="en-US" sz="800" dirty="0"/>
              <a:t>Table: </a:t>
            </a:r>
            <a:r>
              <a:rPr lang="en-US" sz="800" dirty="0" err="1" smtClean="0"/>
              <a:t>arbitrator_validity_detail</a:t>
            </a:r>
            <a:r>
              <a:rPr lang="en-US" sz="800" dirty="0" smtClean="0"/>
              <a:t>, </a:t>
            </a:r>
            <a:r>
              <a:rPr lang="en-US" sz="800" dirty="0" err="1" smtClean="0"/>
              <a:t>arbitrator_validity_summary</a:t>
            </a:r>
            <a:endParaRPr lang="en-US" sz="800" dirty="0" smtClean="0"/>
          </a:p>
        </p:txBody>
      </p:sp>
    </p:spTree>
    <p:extLst>
      <p:ext uri="{BB962C8B-B14F-4D97-AF65-F5344CB8AC3E}">
        <p14:creationId xmlns:p14="http://schemas.microsoft.com/office/powerpoint/2010/main" val="1843582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dirty="0" smtClean="0"/>
              <a:t>Checking the logs for Management Node crash</a:t>
            </a:r>
            <a:endParaRPr lang="en-US" sz="1200" dirty="0" smtClean="0"/>
          </a:p>
          <a:p>
            <a:pPr lvl="1"/>
            <a:r>
              <a:rPr lang="en-US" sz="1200" dirty="0" smtClean="0"/>
              <a:t>When “Network failure or connection issue” occurs in MGM Node</a:t>
            </a:r>
          </a:p>
          <a:p>
            <a:pPr lvl="2">
              <a:buFont typeface="Wingdings" panose="05000000000000000000" pitchFamily="2" charset="2"/>
              <a:buChar char="q"/>
            </a:pPr>
            <a:r>
              <a:rPr lang="en-US" sz="1000" dirty="0" smtClean="0"/>
              <a:t> Environment </a:t>
            </a:r>
            <a:r>
              <a:rPr lang="en-US" sz="1000" dirty="0"/>
              <a:t>Setup: 1 MGM </a:t>
            </a:r>
            <a:r>
              <a:rPr lang="en-US" sz="1000" dirty="0" smtClean="0"/>
              <a:t>Node</a:t>
            </a:r>
          </a:p>
          <a:p>
            <a:pPr marL="358775" lvl="2" indent="0">
              <a:buNone/>
            </a:pPr>
            <a:endParaRPr lang="en-US" sz="1000" dirty="0" smtClean="0"/>
          </a:p>
          <a:p>
            <a:pPr lvl="2"/>
            <a:r>
              <a:rPr lang="en-US" sz="1000" dirty="0" smtClean="0"/>
              <a:t>In </a:t>
            </a:r>
            <a:r>
              <a:rPr lang="en-US" sz="1000" dirty="0"/>
              <a:t>all </a:t>
            </a:r>
            <a:r>
              <a:rPr lang="en-US" sz="1000" dirty="0" err="1"/>
              <a:t>ndb</a:t>
            </a:r>
            <a:r>
              <a:rPr lang="en-US" sz="1000" dirty="0"/>
              <a:t> nodes, when </a:t>
            </a:r>
            <a:r>
              <a:rPr lang="en-US" sz="1000" dirty="0" err="1"/>
              <a:t>mgm</a:t>
            </a:r>
            <a:r>
              <a:rPr lang="en-US" sz="1000" dirty="0"/>
              <a:t> node is lost, the following is logged in </a:t>
            </a:r>
            <a:r>
              <a:rPr lang="en-US" sz="1000" dirty="0" err="1"/>
              <a:t>ndb</a:t>
            </a:r>
            <a:r>
              <a:rPr lang="en-US" sz="1000" dirty="0"/>
              <a:t>_&lt;</a:t>
            </a:r>
            <a:r>
              <a:rPr lang="en-US" sz="1000" dirty="0" err="1"/>
              <a:t>nodeid</a:t>
            </a:r>
            <a:r>
              <a:rPr lang="en-US" sz="1000" dirty="0"/>
              <a:t>&gt;_</a:t>
            </a:r>
            <a:r>
              <a:rPr lang="en-US" sz="1000" dirty="0" smtClean="0"/>
              <a:t>out.log</a:t>
            </a:r>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r>
              <a:rPr lang="en-US" sz="1000" dirty="0"/>
              <a:t>In </a:t>
            </a:r>
            <a:r>
              <a:rPr lang="en-US" sz="1000" dirty="0" err="1"/>
              <a:t>mgm</a:t>
            </a:r>
            <a:r>
              <a:rPr lang="en-US" sz="1000" dirty="0"/>
              <a:t> node, that lost its network connection to other nodes in the cluster, the following is logged</a:t>
            </a:r>
            <a:r>
              <a:rPr lang="en-US" sz="1000" dirty="0" smtClean="0"/>
              <a:t>:</a:t>
            </a:r>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marL="358775" lvl="2" indent="0">
              <a:buNone/>
            </a:pPr>
            <a:endParaRPr lang="en-US" sz="1000" dirty="0" smtClean="0"/>
          </a:p>
          <a:p>
            <a:pPr lvl="2">
              <a:buFont typeface="Wingdings" panose="05000000000000000000" pitchFamily="2" charset="2"/>
              <a:buChar char="q"/>
            </a:pPr>
            <a:r>
              <a:rPr lang="en-US" sz="1000" dirty="0" smtClean="0"/>
              <a:t> Environment Setup: 2 MGM Nodes</a:t>
            </a:r>
          </a:p>
          <a:p>
            <a:pPr lvl="2"/>
            <a:endParaRPr lang="en-US" sz="1000" dirty="0" smtClean="0"/>
          </a:p>
          <a:p>
            <a:pPr lvl="2"/>
            <a:r>
              <a:rPr lang="en-US" sz="1000" dirty="0"/>
              <a:t>In all </a:t>
            </a:r>
            <a:r>
              <a:rPr lang="en-US" sz="1000" dirty="0" err="1"/>
              <a:t>ndb</a:t>
            </a:r>
            <a:r>
              <a:rPr lang="en-US" sz="1000" dirty="0"/>
              <a:t> nodes, when </a:t>
            </a:r>
            <a:r>
              <a:rPr lang="en-US" sz="1000" dirty="0" err="1"/>
              <a:t>mgm</a:t>
            </a:r>
            <a:r>
              <a:rPr lang="en-US" sz="1000" dirty="0"/>
              <a:t> node is lost, the following is logged in </a:t>
            </a:r>
            <a:r>
              <a:rPr lang="en-US" sz="1000" dirty="0" err="1"/>
              <a:t>ndb</a:t>
            </a:r>
            <a:r>
              <a:rPr lang="en-US" sz="1000" dirty="0"/>
              <a:t>_&lt;</a:t>
            </a:r>
            <a:r>
              <a:rPr lang="en-US" sz="1000" dirty="0" err="1"/>
              <a:t>nodeid</a:t>
            </a:r>
            <a:r>
              <a:rPr lang="en-US" sz="1000" dirty="0"/>
              <a:t>&gt;_out.log</a:t>
            </a:r>
            <a:endParaRPr lang="en-US" sz="1000" dirty="0" smtClean="0"/>
          </a:p>
          <a:p>
            <a:pPr lvl="2"/>
            <a:endParaRPr lang="en-US" sz="1000" dirty="0"/>
          </a:p>
        </p:txBody>
      </p:sp>
      <p:sp>
        <p:nvSpPr>
          <p:cNvPr id="5" name="Rectangle 4"/>
          <p:cNvSpPr/>
          <p:nvPr/>
        </p:nvSpPr>
        <p:spPr bwMode="auto">
          <a:xfrm>
            <a:off x="457200" y="2103120"/>
            <a:ext cx="8280400" cy="85344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2017-05-25 15:44:30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Lost arbitrator node 1 - process failure [state=6]</a:t>
            </a:r>
          </a:p>
          <a:p>
            <a:r>
              <a:rPr lang="en-US" sz="1000" dirty="0">
                <a:latin typeface="Courier New" panose="02070309020205020404" pitchFamily="49" charset="0"/>
                <a:ea typeface="+mj-ea"/>
                <a:cs typeface="Courier New" panose="02070309020205020404" pitchFamily="49" charset="0"/>
              </a:rPr>
              <a:t>2017-05-25 16:36:04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President restarts arbitration thread [state=1</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ea typeface="+mj-ea"/>
                <a:cs typeface="Courier New" panose="02070309020205020404" pitchFamily="49" charset="0"/>
              </a:rPr>
              <a:t>&gt;&gt; (1)</a:t>
            </a:r>
            <a:endParaRPr lang="en-US" sz="1000" b="1"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2017-05-25 16:37:04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WARNING  -- Could not find an arbitrator, cluster is not </a:t>
            </a:r>
            <a:r>
              <a:rPr lang="en-US" sz="1000" dirty="0" smtClean="0">
                <a:latin typeface="Courier New" panose="02070309020205020404" pitchFamily="49" charset="0"/>
                <a:ea typeface="+mj-ea"/>
                <a:cs typeface="Courier New" panose="02070309020205020404" pitchFamily="49" charset="0"/>
              </a:rPr>
              <a:t>partition-safe  </a:t>
            </a:r>
            <a:r>
              <a:rPr lang="en-US" sz="1000" b="1" dirty="0" smtClean="0">
                <a:latin typeface="Courier New" panose="02070309020205020404" pitchFamily="49" charset="0"/>
                <a:cs typeface="Courier New" panose="02070309020205020404" pitchFamily="49" charset="0"/>
              </a:rPr>
              <a:t>&gt;&gt; </a:t>
            </a:r>
            <a:r>
              <a:rPr lang="en-US" sz="1000" b="1" dirty="0">
                <a:latin typeface="Courier New" panose="02070309020205020404" pitchFamily="49" charset="0"/>
                <a:cs typeface="Courier New" panose="02070309020205020404" pitchFamily="49" charset="0"/>
              </a:rPr>
              <a:t>(1</a:t>
            </a:r>
            <a:r>
              <a:rPr lang="en-US" sz="1000" b="1" dirty="0" smtClean="0">
                <a:latin typeface="Courier New" panose="02070309020205020404" pitchFamily="49" charset="0"/>
                <a:cs typeface="Courier New" panose="02070309020205020404" pitchFamily="49" charset="0"/>
              </a:rPr>
              <a:t>)</a:t>
            </a:r>
          </a:p>
          <a:p>
            <a:endParaRPr kumimoji="1" lang="en-US" sz="1000" b="1" dirty="0">
              <a:latin typeface="Courier New" panose="02070309020205020404" pitchFamily="49" charset="0"/>
              <a:ea typeface="+mj-ea"/>
              <a:cs typeface="Courier New" panose="02070309020205020404" pitchFamily="49" charset="0"/>
            </a:endParaRPr>
          </a:p>
          <a:p>
            <a:r>
              <a:rPr lang="en-US" sz="1000" b="1" dirty="0" smtClean="0">
                <a:latin typeface="Courier New" panose="02070309020205020404" pitchFamily="49" charset="0"/>
                <a:ea typeface="+mj-ea"/>
                <a:cs typeface="Courier New" panose="02070309020205020404" pitchFamily="49" charset="0"/>
              </a:rPr>
              <a:t>(1) Only logged in president </a:t>
            </a:r>
            <a:r>
              <a:rPr lang="en-US" sz="1000" b="1" dirty="0" err="1" smtClean="0">
                <a:latin typeface="Courier New" panose="02070309020205020404" pitchFamily="49" charset="0"/>
                <a:ea typeface="+mj-ea"/>
                <a:cs typeface="Courier New" panose="02070309020205020404" pitchFamily="49" charset="0"/>
              </a:rPr>
              <a:t>ndb</a:t>
            </a:r>
            <a:r>
              <a:rPr lang="en-US" sz="1000" b="1" dirty="0" smtClean="0">
                <a:latin typeface="Courier New" panose="02070309020205020404" pitchFamily="49" charset="0"/>
                <a:ea typeface="+mj-ea"/>
                <a:cs typeface="Courier New" panose="02070309020205020404" pitchFamily="49" charset="0"/>
              </a:rPr>
              <a:t> node.</a:t>
            </a:r>
            <a:endParaRPr kumimoji="1" lang="en-US" sz="1000" dirty="0">
              <a:latin typeface="Courier New" panose="02070309020205020404" pitchFamily="49" charset="0"/>
              <a:ea typeface="+mj-ea"/>
              <a:cs typeface="Courier New" panose="02070309020205020404" pitchFamily="49" charset="0"/>
            </a:endParaRPr>
          </a:p>
        </p:txBody>
      </p:sp>
      <p:sp>
        <p:nvSpPr>
          <p:cNvPr id="6" name="Rectangle 5"/>
          <p:cNvSpPr/>
          <p:nvPr/>
        </p:nvSpPr>
        <p:spPr bwMode="auto">
          <a:xfrm>
            <a:off x="457200" y="3434080"/>
            <a:ext cx="8280400" cy="98552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2017-05-25 16:05:53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 Node 11 Disconnected</a:t>
            </a:r>
          </a:p>
          <a:p>
            <a:r>
              <a:rPr lang="en-US" sz="1000" dirty="0">
                <a:latin typeface="Courier New" panose="02070309020205020404" pitchFamily="49" charset="0"/>
                <a:ea typeface="+mj-ea"/>
                <a:cs typeface="Courier New" panose="02070309020205020404" pitchFamily="49" charset="0"/>
              </a:rPr>
              <a:t>2017-05-25 16:05:53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 Node 12 Disconnected</a:t>
            </a:r>
          </a:p>
          <a:p>
            <a:r>
              <a:rPr lang="en-US" sz="1000" dirty="0">
                <a:latin typeface="Courier New" panose="02070309020205020404" pitchFamily="49" charset="0"/>
                <a:ea typeface="+mj-ea"/>
                <a:cs typeface="Courier New" panose="02070309020205020404" pitchFamily="49" charset="0"/>
              </a:rPr>
              <a:t>2017-05-25 16:05:53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 Node 13 Disconnected</a:t>
            </a:r>
          </a:p>
          <a:p>
            <a:r>
              <a:rPr lang="en-US" sz="1000" dirty="0">
                <a:latin typeface="Courier New" panose="02070309020205020404" pitchFamily="49" charset="0"/>
                <a:ea typeface="+mj-ea"/>
                <a:cs typeface="Courier New" panose="02070309020205020404" pitchFamily="49" charset="0"/>
              </a:rPr>
              <a:t>2017-05-25 16:05:53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 Node 14 </a:t>
            </a:r>
            <a:r>
              <a:rPr lang="en-US" sz="1000" dirty="0" smtClean="0">
                <a:latin typeface="Courier New" panose="02070309020205020404" pitchFamily="49" charset="0"/>
                <a:ea typeface="+mj-ea"/>
                <a:cs typeface="Courier New" panose="02070309020205020404" pitchFamily="49" charset="0"/>
              </a:rPr>
              <a:t>Disconnected</a:t>
            </a:r>
          </a:p>
          <a:p>
            <a:endParaRPr kumimoji="1" lang="en-US" sz="1000" dirty="0">
              <a:latin typeface="Courier New" panose="02070309020205020404" pitchFamily="49" charset="0"/>
              <a:ea typeface="+mj-ea"/>
              <a:cs typeface="Courier New" panose="02070309020205020404" pitchFamily="49" charset="0"/>
            </a:endParaRPr>
          </a:p>
          <a:p>
            <a:r>
              <a:rPr lang="en-US" sz="1000" b="1" dirty="0" smtClean="0">
                <a:latin typeface="Courier New" panose="02070309020205020404" pitchFamily="49" charset="0"/>
                <a:ea typeface="+mj-ea"/>
                <a:cs typeface="Courier New" panose="02070309020205020404" pitchFamily="49" charset="0"/>
              </a:rPr>
              <a:t>Since MGM node is disconnected from the cluster, it can no longer communicate with other nodes.</a:t>
            </a:r>
            <a:endParaRPr kumimoji="1" lang="en-US" sz="1000" b="1" dirty="0">
              <a:latin typeface="Courier New" panose="02070309020205020404" pitchFamily="49" charset="0"/>
              <a:ea typeface="+mj-ea"/>
              <a:cs typeface="Courier New" panose="02070309020205020404" pitchFamily="49" charset="0"/>
            </a:endParaRPr>
          </a:p>
        </p:txBody>
      </p:sp>
      <p:sp>
        <p:nvSpPr>
          <p:cNvPr id="7" name="Rectangle 6"/>
          <p:cNvSpPr/>
          <p:nvPr/>
        </p:nvSpPr>
        <p:spPr bwMode="auto">
          <a:xfrm>
            <a:off x="457200" y="5364480"/>
            <a:ext cx="8280400" cy="85344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2017-05-25 15:44:30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Lost arbitrator node 1 - process failure [state=6]</a:t>
            </a:r>
          </a:p>
          <a:p>
            <a:r>
              <a:rPr lang="en-US" sz="1000" dirty="0">
                <a:latin typeface="Courier New" panose="02070309020205020404" pitchFamily="49" charset="0"/>
                <a:ea typeface="+mj-ea"/>
                <a:cs typeface="Courier New" panose="02070309020205020404" pitchFamily="49" charset="0"/>
              </a:rPr>
              <a:t>2017-05-25 16:36:04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President restarts arbitration thread [state=1</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&gt;&gt; </a:t>
            </a:r>
            <a:r>
              <a:rPr lang="en-US" sz="1000" b="1" dirty="0">
                <a:latin typeface="Courier New" panose="02070309020205020404" pitchFamily="49" charset="0"/>
                <a:cs typeface="Courier New" panose="02070309020205020404" pitchFamily="49" charset="0"/>
              </a:rPr>
              <a:t>(1)</a:t>
            </a:r>
            <a:endParaRPr lang="en-US" sz="1000" b="1"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2017-05-25 18:28:35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Started arbitrator node 2 [ticket=12500002453dc4d1</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ea typeface="+mj-ea"/>
                <a:cs typeface="Courier New" panose="02070309020205020404" pitchFamily="49" charset="0"/>
              </a:rPr>
              <a:t>&gt;&gt; (1)</a:t>
            </a:r>
          </a:p>
          <a:p>
            <a:endParaRPr kumimoji="1" lang="en-US" sz="1000" b="1" dirty="0">
              <a:latin typeface="Courier New" panose="02070309020205020404" pitchFamily="49" charset="0"/>
              <a:ea typeface="+mj-ea"/>
              <a:cs typeface="Courier New" panose="02070309020205020404" pitchFamily="49" charset="0"/>
            </a:endParaRPr>
          </a:p>
          <a:p>
            <a:r>
              <a:rPr lang="en-US" sz="1000" b="1" dirty="0" smtClean="0">
                <a:latin typeface="Courier New" panose="02070309020205020404" pitchFamily="49" charset="0"/>
                <a:ea typeface="+mj-ea"/>
                <a:cs typeface="Courier New" panose="02070309020205020404" pitchFamily="49" charset="0"/>
              </a:rPr>
              <a:t>(1) Only logged in president </a:t>
            </a:r>
            <a:r>
              <a:rPr lang="en-US" sz="1000" b="1" dirty="0" err="1" smtClean="0">
                <a:latin typeface="Courier New" panose="02070309020205020404" pitchFamily="49" charset="0"/>
                <a:ea typeface="+mj-ea"/>
                <a:cs typeface="Courier New" panose="02070309020205020404" pitchFamily="49" charset="0"/>
              </a:rPr>
              <a:t>ndb</a:t>
            </a:r>
            <a:r>
              <a:rPr lang="en-US" sz="1000" b="1" dirty="0" smtClean="0">
                <a:latin typeface="Courier New" panose="02070309020205020404" pitchFamily="49" charset="0"/>
                <a:ea typeface="+mj-ea"/>
                <a:cs typeface="Courier New" panose="02070309020205020404" pitchFamily="49" charset="0"/>
              </a:rPr>
              <a:t> node.</a:t>
            </a:r>
            <a:endParaRPr kumimoji="1" lang="en-US" sz="1000"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2235666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Autofit/>
          </a:bodyPr>
          <a:lstStyle/>
          <a:p>
            <a:pPr lvl="2"/>
            <a:r>
              <a:rPr lang="en-US" sz="1000" dirty="0"/>
              <a:t>In </a:t>
            </a:r>
            <a:r>
              <a:rPr lang="en-US" sz="1000" dirty="0" err="1"/>
              <a:t>mgm</a:t>
            </a:r>
            <a:r>
              <a:rPr lang="en-US" sz="1000" dirty="0"/>
              <a:t> </a:t>
            </a:r>
            <a:r>
              <a:rPr lang="en-US" sz="1000" dirty="0" smtClean="0"/>
              <a:t>node (2), </a:t>
            </a:r>
            <a:r>
              <a:rPr lang="en-US" sz="1000" dirty="0"/>
              <a:t>that </a:t>
            </a:r>
            <a:r>
              <a:rPr lang="en-US" sz="1000" dirty="0" smtClean="0"/>
              <a:t>lost its </a:t>
            </a:r>
            <a:r>
              <a:rPr lang="en-US" sz="1000" dirty="0"/>
              <a:t>network connection to other nodes in the cluster, the following is logged:</a:t>
            </a:r>
            <a:endParaRPr lang="en-US" sz="1000" dirty="0" smtClean="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pPr lvl="2"/>
            <a:r>
              <a:rPr lang="en-US" sz="1000" dirty="0"/>
              <a:t>In </a:t>
            </a:r>
            <a:r>
              <a:rPr lang="en-US" sz="1000" dirty="0" err="1"/>
              <a:t>mgm</a:t>
            </a:r>
            <a:r>
              <a:rPr lang="en-US" sz="1000" dirty="0"/>
              <a:t> node </a:t>
            </a:r>
            <a:r>
              <a:rPr lang="en-US" sz="1000" dirty="0" smtClean="0"/>
              <a:t>(1), </a:t>
            </a:r>
            <a:r>
              <a:rPr lang="en-US" sz="1000" dirty="0"/>
              <a:t>that lost its network connection to other nodes in the cluster, the following is logged:</a:t>
            </a:r>
          </a:p>
          <a:p>
            <a:pPr lvl="2"/>
            <a:endParaRPr lang="en-US" sz="1000" dirty="0"/>
          </a:p>
        </p:txBody>
      </p:sp>
      <p:sp>
        <p:nvSpPr>
          <p:cNvPr id="5" name="Rectangle 4"/>
          <p:cNvSpPr/>
          <p:nvPr/>
        </p:nvSpPr>
        <p:spPr bwMode="auto">
          <a:xfrm>
            <a:off x="457200" y="1178560"/>
            <a:ext cx="8280400" cy="396240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Communication to Node 1 closed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Lost arbitrator node 1 - process failure [state=6]</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President restarts arbitration thread [state=1]</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Communication to Node 1 closed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Lost arbitrator node 1 - process failure [state=6]</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Communication to Node 1 closed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Lost arbitrator node 1 - process failure [state=6]</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14: Node 1 Disconnected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Communication to Node 1 closed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Lost arbitrator node 1 - process failure [state=6]</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11: Node 1 Disconnected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12: Node 1 Disconnected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13: Node 1 Disconnected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2: Node 1 Disconnected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Prepare arbitrator node 2 [ticket=12500002453dc4d1]</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Prepare arbitrator node 2 [ticket=12500002453dc4d1]</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Prepare arbitrator node 2 [ticket=12500002453dc4d1]</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Communication to Node 1 opened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Communication to Node 1 opened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Communication to Node 1 opened</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Started arbitrator node 2 [ticket=12500002453dc4d1]</a:t>
            </a:r>
          </a:p>
          <a:p>
            <a:r>
              <a:rPr lang="en-US" sz="1000" dirty="0">
                <a:latin typeface="Courier New" panose="02070309020205020404" pitchFamily="49" charset="0"/>
                <a:ea typeface="+mj-ea"/>
                <a:cs typeface="Courier New" panose="02070309020205020404" pitchFamily="49" charset="0"/>
              </a:rPr>
              <a:t>2017-06-27 00:15:30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Communication to Node 1 </a:t>
            </a:r>
            <a:r>
              <a:rPr lang="en-US" sz="1000" dirty="0" smtClean="0">
                <a:latin typeface="Courier New" panose="02070309020205020404" pitchFamily="49" charset="0"/>
                <a:ea typeface="+mj-ea"/>
                <a:cs typeface="Courier New" panose="02070309020205020404" pitchFamily="49" charset="0"/>
              </a:rPr>
              <a:t>opened</a:t>
            </a:r>
          </a:p>
          <a:p>
            <a:endParaRPr kumimoji="1" lang="en-US" sz="1000" dirty="0">
              <a:latin typeface="Courier New" panose="02070309020205020404" pitchFamily="49" charset="0"/>
              <a:ea typeface="+mj-ea"/>
              <a:cs typeface="Courier New" panose="02070309020205020404" pitchFamily="49" charset="0"/>
            </a:endParaRPr>
          </a:p>
          <a:p>
            <a:r>
              <a:rPr lang="en-US" sz="1000" b="1" dirty="0" smtClean="0">
                <a:latin typeface="Courier New" panose="02070309020205020404" pitchFamily="49" charset="0"/>
                <a:ea typeface="+mj-ea"/>
                <a:cs typeface="Courier New" panose="02070309020205020404" pitchFamily="49" charset="0"/>
              </a:rPr>
              <a:t>Since MGM node 1 is disconnected from the cluster, which is the arbitrator node, MGM node 2 was elected as the new arbitrator node.</a:t>
            </a:r>
            <a:endParaRPr kumimoji="1" lang="en-US" sz="1000" b="1" dirty="0">
              <a:latin typeface="Courier New" panose="02070309020205020404" pitchFamily="49" charset="0"/>
              <a:ea typeface="+mj-ea"/>
              <a:cs typeface="Courier New" panose="02070309020205020404" pitchFamily="49" charset="0"/>
            </a:endParaRPr>
          </a:p>
        </p:txBody>
      </p:sp>
      <p:sp>
        <p:nvSpPr>
          <p:cNvPr id="6" name="Rectangle 5"/>
          <p:cNvSpPr/>
          <p:nvPr/>
        </p:nvSpPr>
        <p:spPr bwMode="auto">
          <a:xfrm>
            <a:off x="457200" y="5669280"/>
            <a:ext cx="8280400" cy="42672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smtClean="0">
                <a:latin typeface="Courier New" panose="02070309020205020404" pitchFamily="49" charset="0"/>
                <a:ea typeface="+mj-ea"/>
                <a:cs typeface="Courier New" panose="02070309020205020404" pitchFamily="49" charset="0"/>
              </a:rPr>
              <a:t>Nothing is logged since the process responsible for logging is killed.</a:t>
            </a:r>
            <a:endParaRPr kumimoji="1" lang="en-US" sz="1000"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1329898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Autofit/>
          </a:bodyPr>
          <a:lstStyle/>
          <a:p>
            <a:pPr lvl="1"/>
            <a:r>
              <a:rPr lang="en-US" sz="1200" dirty="0" smtClean="0"/>
              <a:t>When </a:t>
            </a:r>
            <a:r>
              <a:rPr lang="en-US" sz="1200" i="1" dirty="0" err="1" smtClean="0"/>
              <a:t>ndb_mgmd</a:t>
            </a:r>
            <a:r>
              <a:rPr lang="en-US" sz="1200" dirty="0" smtClean="0"/>
              <a:t> process crashes </a:t>
            </a:r>
            <a:r>
              <a:rPr lang="en-US" sz="1200" dirty="0" smtClean="0"/>
              <a:t>(Killing the process)</a:t>
            </a:r>
            <a:endParaRPr lang="en-US" sz="1200" dirty="0" smtClean="0"/>
          </a:p>
          <a:p>
            <a:pPr lvl="2">
              <a:buFont typeface="Wingdings" panose="05000000000000000000" pitchFamily="2" charset="2"/>
              <a:buChar char="q"/>
            </a:pPr>
            <a:r>
              <a:rPr lang="en-US" sz="1000" dirty="0" smtClean="0"/>
              <a:t> Environment Setup: 1 MGM Node</a:t>
            </a:r>
          </a:p>
          <a:p>
            <a:pPr lvl="2"/>
            <a:endParaRPr lang="en-US" sz="1000" dirty="0"/>
          </a:p>
          <a:p>
            <a:pPr lvl="2"/>
            <a:r>
              <a:rPr lang="en-US" sz="1000" dirty="0"/>
              <a:t>In all </a:t>
            </a:r>
            <a:r>
              <a:rPr lang="en-US" sz="1000" dirty="0" err="1"/>
              <a:t>ndb</a:t>
            </a:r>
            <a:r>
              <a:rPr lang="en-US" sz="1000" dirty="0"/>
              <a:t> nodes, when </a:t>
            </a:r>
            <a:r>
              <a:rPr lang="en-US" sz="1000" dirty="0" err="1"/>
              <a:t>mgm</a:t>
            </a:r>
            <a:r>
              <a:rPr lang="en-US" sz="1000" dirty="0"/>
              <a:t> node is lost, the following is logged in </a:t>
            </a:r>
            <a:r>
              <a:rPr lang="en-US" sz="1000" dirty="0" err="1"/>
              <a:t>ndb</a:t>
            </a:r>
            <a:r>
              <a:rPr lang="en-US" sz="1000" dirty="0"/>
              <a:t>_&lt;</a:t>
            </a:r>
            <a:r>
              <a:rPr lang="en-US" sz="1000" dirty="0" err="1"/>
              <a:t>nodeid</a:t>
            </a:r>
            <a:r>
              <a:rPr lang="en-US" sz="1000" dirty="0"/>
              <a:t>&gt;_</a:t>
            </a:r>
            <a:r>
              <a:rPr lang="en-US" sz="1000" dirty="0" smtClean="0"/>
              <a:t>out.log</a:t>
            </a:r>
          </a:p>
          <a:p>
            <a:pPr lvl="2"/>
            <a:endParaRPr lang="en-US" sz="1000" dirty="0"/>
          </a:p>
          <a:p>
            <a:pPr lvl="2"/>
            <a:endParaRPr lang="en-US" sz="1000" dirty="0" smtClean="0"/>
          </a:p>
          <a:p>
            <a:pPr lvl="2"/>
            <a:endParaRPr lang="en-US" sz="1000" dirty="0"/>
          </a:p>
          <a:p>
            <a:pPr lvl="2"/>
            <a:endParaRPr lang="en-US" sz="1000" dirty="0" smtClean="0"/>
          </a:p>
          <a:p>
            <a:pPr lvl="2"/>
            <a:endParaRPr lang="en-US" sz="1000" dirty="0"/>
          </a:p>
          <a:p>
            <a:pPr lvl="2"/>
            <a:r>
              <a:rPr lang="en-US" sz="1000" dirty="0"/>
              <a:t>In </a:t>
            </a:r>
            <a:r>
              <a:rPr lang="en-US" sz="1000" dirty="0" err="1"/>
              <a:t>mgm</a:t>
            </a:r>
            <a:r>
              <a:rPr lang="en-US" sz="1000" dirty="0"/>
              <a:t> </a:t>
            </a:r>
            <a:r>
              <a:rPr lang="en-US" sz="1000" dirty="0" smtClean="0"/>
              <a:t>node, </a:t>
            </a:r>
            <a:r>
              <a:rPr lang="en-US" sz="1000" dirty="0"/>
              <a:t>that lost its network connection to other nodes in the cluster, the following is logged</a:t>
            </a:r>
            <a:r>
              <a:rPr lang="en-US" sz="1000" dirty="0" smtClean="0"/>
              <a:t>:</a:t>
            </a:r>
          </a:p>
          <a:p>
            <a:pPr lvl="2"/>
            <a:endParaRPr lang="en-US" sz="1000" dirty="0"/>
          </a:p>
          <a:p>
            <a:pPr lvl="2"/>
            <a:endParaRPr lang="en-US" sz="1000" dirty="0" smtClean="0"/>
          </a:p>
          <a:p>
            <a:pPr marL="358775" lvl="2" indent="0">
              <a:buNone/>
            </a:pPr>
            <a:endParaRPr lang="en-US" sz="1000" dirty="0" smtClean="0"/>
          </a:p>
          <a:p>
            <a:pPr marL="358775" lvl="2" indent="0">
              <a:buNone/>
            </a:pPr>
            <a:endParaRPr lang="en-US" sz="1000" dirty="0"/>
          </a:p>
          <a:p>
            <a:pPr lvl="2">
              <a:buFont typeface="Wingdings" panose="05000000000000000000" pitchFamily="2" charset="2"/>
              <a:buChar char="q"/>
            </a:pPr>
            <a:r>
              <a:rPr lang="en-US" sz="1000" dirty="0" smtClean="0"/>
              <a:t> Environment Setup: 2 MGM Nodes</a:t>
            </a:r>
          </a:p>
          <a:p>
            <a:pPr lvl="2"/>
            <a:endParaRPr lang="en-US" sz="1000" dirty="0" smtClean="0"/>
          </a:p>
          <a:p>
            <a:pPr lvl="2"/>
            <a:r>
              <a:rPr lang="en-US" sz="1000" dirty="0"/>
              <a:t>In all </a:t>
            </a:r>
            <a:r>
              <a:rPr lang="en-US" sz="1000" dirty="0" err="1"/>
              <a:t>ndb</a:t>
            </a:r>
            <a:r>
              <a:rPr lang="en-US" sz="1000" dirty="0"/>
              <a:t> nodes, when </a:t>
            </a:r>
            <a:r>
              <a:rPr lang="en-US" sz="1000" dirty="0" err="1"/>
              <a:t>mgm</a:t>
            </a:r>
            <a:r>
              <a:rPr lang="en-US" sz="1000" dirty="0"/>
              <a:t> node is lost, the following is logged in </a:t>
            </a:r>
            <a:r>
              <a:rPr lang="en-US" sz="1000" dirty="0" err="1"/>
              <a:t>ndb</a:t>
            </a:r>
            <a:r>
              <a:rPr lang="en-US" sz="1000" dirty="0"/>
              <a:t>_&lt;</a:t>
            </a:r>
            <a:r>
              <a:rPr lang="en-US" sz="1000" dirty="0" err="1"/>
              <a:t>nodeid</a:t>
            </a:r>
            <a:r>
              <a:rPr lang="en-US" sz="1000" dirty="0"/>
              <a:t>&gt;_</a:t>
            </a:r>
            <a:r>
              <a:rPr lang="en-US" sz="1000" dirty="0" smtClean="0"/>
              <a:t>out.log</a:t>
            </a:r>
            <a:endParaRPr lang="en-US" sz="1000" dirty="0"/>
          </a:p>
          <a:p>
            <a:pPr lvl="2"/>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r>
              <a:rPr lang="en-US" sz="1000" dirty="0" smtClean="0"/>
              <a:t>In </a:t>
            </a:r>
            <a:r>
              <a:rPr lang="en-US" sz="1000" dirty="0" err="1"/>
              <a:t>mgm</a:t>
            </a:r>
            <a:r>
              <a:rPr lang="en-US" sz="1000" dirty="0"/>
              <a:t> node, that lost its network connection to other nodes in the cluster, the following is logged:</a:t>
            </a:r>
          </a:p>
          <a:p>
            <a:pPr lvl="2"/>
            <a:endParaRPr lang="en-US" sz="1000" dirty="0" smtClean="0"/>
          </a:p>
          <a:p>
            <a:pPr lvl="2"/>
            <a:endParaRPr lang="en-US" sz="1000" dirty="0" smtClean="0"/>
          </a:p>
          <a:p>
            <a:pPr lvl="2"/>
            <a:endParaRPr lang="en-US" sz="1000" dirty="0" smtClean="0"/>
          </a:p>
          <a:p>
            <a:pPr lvl="2"/>
            <a:endParaRPr lang="en-US" sz="1000" dirty="0"/>
          </a:p>
          <a:p>
            <a:pPr lvl="2"/>
            <a:endParaRPr lang="en-US" sz="1000" dirty="0" smtClean="0"/>
          </a:p>
          <a:p>
            <a:pPr lvl="2"/>
            <a:endParaRPr lang="en-US" sz="1000" dirty="0"/>
          </a:p>
        </p:txBody>
      </p:sp>
      <p:sp>
        <p:nvSpPr>
          <p:cNvPr id="4" name="Rectangle 3"/>
          <p:cNvSpPr/>
          <p:nvPr/>
        </p:nvSpPr>
        <p:spPr bwMode="auto">
          <a:xfrm>
            <a:off x="457200" y="1808480"/>
            <a:ext cx="8280400" cy="85344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2017-05-25 15:44:30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Lost arbitrator node 1 - process failure [state=6]</a:t>
            </a:r>
          </a:p>
          <a:p>
            <a:r>
              <a:rPr lang="en-US" sz="1000" dirty="0">
                <a:latin typeface="Courier New" panose="02070309020205020404" pitchFamily="49" charset="0"/>
                <a:ea typeface="+mj-ea"/>
                <a:cs typeface="Courier New" panose="02070309020205020404" pitchFamily="49" charset="0"/>
              </a:rPr>
              <a:t>2017-05-25 16:36:04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President restarts arbitration thread [state=1</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&gt;&gt; </a:t>
            </a:r>
            <a:r>
              <a:rPr lang="en-US" sz="1000" b="1" dirty="0">
                <a:latin typeface="Courier New" panose="02070309020205020404" pitchFamily="49" charset="0"/>
                <a:cs typeface="Courier New" panose="02070309020205020404" pitchFamily="49" charset="0"/>
              </a:rPr>
              <a:t>(1)</a:t>
            </a:r>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2017-05-25 16:37:04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WARNING  -- Could not find an arbitrator, cluster is not </a:t>
            </a:r>
            <a:r>
              <a:rPr lang="en-US" sz="1000" dirty="0" smtClean="0">
                <a:latin typeface="Courier New" panose="02070309020205020404" pitchFamily="49" charset="0"/>
                <a:ea typeface="+mj-ea"/>
                <a:cs typeface="Courier New" panose="02070309020205020404" pitchFamily="49" charset="0"/>
              </a:rPr>
              <a:t>partition-safe </a:t>
            </a:r>
            <a:r>
              <a:rPr lang="en-US" sz="1000" b="1" dirty="0" smtClean="0">
                <a:latin typeface="Courier New" panose="02070309020205020404" pitchFamily="49" charset="0"/>
                <a:cs typeface="Courier New" panose="02070309020205020404" pitchFamily="49" charset="0"/>
              </a:rPr>
              <a:t>&gt;&gt; </a:t>
            </a:r>
            <a:r>
              <a:rPr lang="en-US" sz="1000" b="1" dirty="0">
                <a:latin typeface="Courier New" panose="02070309020205020404" pitchFamily="49" charset="0"/>
                <a:cs typeface="Courier New" panose="02070309020205020404" pitchFamily="49" charset="0"/>
              </a:rPr>
              <a:t>(1</a:t>
            </a:r>
            <a:r>
              <a:rPr lang="en-US" sz="1000" b="1" dirty="0" smtClean="0">
                <a:latin typeface="Courier New" panose="02070309020205020404" pitchFamily="49" charset="0"/>
                <a:cs typeface="Courier New" panose="02070309020205020404" pitchFamily="49" charset="0"/>
              </a:rPr>
              <a:t>)</a:t>
            </a:r>
          </a:p>
          <a:p>
            <a:endParaRPr kumimoji="1" lang="en-US" sz="1000" b="1" dirty="0">
              <a:latin typeface="Courier New" panose="02070309020205020404" pitchFamily="49" charset="0"/>
              <a:ea typeface="+mj-ea"/>
              <a:cs typeface="Courier New" panose="02070309020205020404" pitchFamily="49" charset="0"/>
            </a:endParaRPr>
          </a:p>
          <a:p>
            <a:r>
              <a:rPr lang="en-US" sz="1000" b="1" dirty="0" smtClean="0">
                <a:latin typeface="Courier New" panose="02070309020205020404" pitchFamily="49" charset="0"/>
                <a:ea typeface="+mj-ea"/>
                <a:cs typeface="Courier New" panose="02070309020205020404" pitchFamily="49" charset="0"/>
              </a:rPr>
              <a:t>(1) Only logged in president </a:t>
            </a:r>
            <a:r>
              <a:rPr lang="en-US" sz="1000" b="1" dirty="0" err="1" smtClean="0">
                <a:latin typeface="Courier New" panose="02070309020205020404" pitchFamily="49" charset="0"/>
                <a:ea typeface="+mj-ea"/>
                <a:cs typeface="Courier New" panose="02070309020205020404" pitchFamily="49" charset="0"/>
              </a:rPr>
              <a:t>ndb</a:t>
            </a:r>
            <a:r>
              <a:rPr lang="en-US" sz="1000" b="1" dirty="0" smtClean="0">
                <a:latin typeface="Courier New" panose="02070309020205020404" pitchFamily="49" charset="0"/>
                <a:ea typeface="+mj-ea"/>
                <a:cs typeface="Courier New" panose="02070309020205020404" pitchFamily="49" charset="0"/>
              </a:rPr>
              <a:t> node.</a:t>
            </a:r>
            <a:endParaRPr kumimoji="1" lang="en-US" sz="1000" dirty="0">
              <a:latin typeface="Courier New" panose="02070309020205020404" pitchFamily="49" charset="0"/>
              <a:ea typeface="+mj-ea"/>
              <a:cs typeface="Courier New" panose="02070309020205020404" pitchFamily="49" charset="0"/>
            </a:endParaRPr>
          </a:p>
        </p:txBody>
      </p:sp>
      <p:sp>
        <p:nvSpPr>
          <p:cNvPr id="5" name="Rectangle 4"/>
          <p:cNvSpPr/>
          <p:nvPr/>
        </p:nvSpPr>
        <p:spPr bwMode="auto">
          <a:xfrm>
            <a:off x="457200" y="3190240"/>
            <a:ext cx="8280400" cy="42672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smtClean="0">
                <a:latin typeface="Courier New" panose="02070309020205020404" pitchFamily="49" charset="0"/>
                <a:ea typeface="+mj-ea"/>
                <a:cs typeface="Courier New" panose="02070309020205020404" pitchFamily="49" charset="0"/>
              </a:rPr>
              <a:t>Nothing is logged since the process responsible for logging is killed.</a:t>
            </a:r>
            <a:endParaRPr kumimoji="1" lang="en-US" sz="1000" dirty="0">
              <a:latin typeface="Courier New" panose="02070309020205020404" pitchFamily="49" charset="0"/>
              <a:ea typeface="+mj-ea"/>
              <a:cs typeface="Courier New" panose="02070309020205020404" pitchFamily="49" charset="0"/>
            </a:endParaRPr>
          </a:p>
        </p:txBody>
      </p:sp>
      <p:sp>
        <p:nvSpPr>
          <p:cNvPr id="8" name="Rectangle 7"/>
          <p:cNvSpPr/>
          <p:nvPr/>
        </p:nvSpPr>
        <p:spPr bwMode="auto">
          <a:xfrm>
            <a:off x="457200" y="5924868"/>
            <a:ext cx="8280400" cy="42672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b="1" dirty="0" smtClean="0">
                <a:latin typeface="Courier New" panose="02070309020205020404" pitchFamily="49" charset="0"/>
                <a:ea typeface="+mj-ea"/>
                <a:cs typeface="Courier New" panose="02070309020205020404" pitchFamily="49" charset="0"/>
              </a:rPr>
              <a:t>Nothing is logged since the process responsible for logging is killed.</a:t>
            </a:r>
            <a:endParaRPr kumimoji="1" lang="en-US" sz="1000" dirty="0">
              <a:latin typeface="Courier New" panose="02070309020205020404" pitchFamily="49" charset="0"/>
              <a:ea typeface="+mj-ea"/>
              <a:cs typeface="Courier New" panose="02070309020205020404" pitchFamily="49" charset="0"/>
            </a:endParaRPr>
          </a:p>
        </p:txBody>
      </p:sp>
      <p:sp>
        <p:nvSpPr>
          <p:cNvPr id="9" name="Rectangle 8"/>
          <p:cNvSpPr/>
          <p:nvPr/>
        </p:nvSpPr>
        <p:spPr bwMode="auto">
          <a:xfrm>
            <a:off x="457200" y="4612640"/>
            <a:ext cx="8280400" cy="85344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2017-05-25 15:44:30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Lost arbitrator node 1 - process failure [state=6]</a:t>
            </a:r>
          </a:p>
          <a:p>
            <a:r>
              <a:rPr lang="en-US" sz="1000" dirty="0">
                <a:latin typeface="Courier New" panose="02070309020205020404" pitchFamily="49" charset="0"/>
                <a:ea typeface="+mj-ea"/>
                <a:cs typeface="Courier New" panose="02070309020205020404" pitchFamily="49" charset="0"/>
              </a:rPr>
              <a:t>2017-05-25 16:36:04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President restarts arbitration thread [state=1</a:t>
            </a:r>
            <a:r>
              <a:rPr lang="en-US" sz="1000" dirty="0" smtClean="0">
                <a:latin typeface="Courier New" panose="02070309020205020404" pitchFamily="49" charset="0"/>
                <a:ea typeface="+mj-ea"/>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&gt;&gt; </a:t>
            </a:r>
            <a:r>
              <a:rPr lang="en-US" sz="1000" b="1" dirty="0">
                <a:latin typeface="Courier New" panose="02070309020205020404" pitchFamily="49" charset="0"/>
                <a:cs typeface="Courier New" panose="02070309020205020404" pitchFamily="49" charset="0"/>
              </a:rPr>
              <a:t>(1)</a:t>
            </a:r>
            <a:endParaRPr lang="en-US" sz="1000" dirty="0">
              <a:latin typeface="Courier New" panose="02070309020205020404" pitchFamily="49" charset="0"/>
              <a:ea typeface="+mj-ea"/>
              <a:cs typeface="Courier New" panose="02070309020205020404" pitchFamily="49" charset="0"/>
            </a:endParaRPr>
          </a:p>
          <a:p>
            <a:r>
              <a:rPr lang="en-US" sz="1000" dirty="0">
                <a:latin typeface="Courier New" panose="02070309020205020404" pitchFamily="49" charset="0"/>
                <a:ea typeface="+mj-ea"/>
                <a:cs typeface="Courier New" panose="02070309020205020404" pitchFamily="49" charset="0"/>
              </a:rPr>
              <a:t>2017-05-25 18:28:35 [</a:t>
            </a:r>
            <a:r>
              <a:rPr lang="en-US" sz="1000" dirty="0" err="1">
                <a:latin typeface="Courier New" panose="02070309020205020404" pitchFamily="49" charset="0"/>
                <a:ea typeface="+mj-ea"/>
                <a:cs typeface="Courier New" panose="02070309020205020404" pitchFamily="49" charset="0"/>
              </a:rPr>
              <a:t>ndbd</a:t>
            </a:r>
            <a:r>
              <a:rPr lang="en-US" sz="1000" dirty="0">
                <a:latin typeface="Courier New" panose="02070309020205020404" pitchFamily="49" charset="0"/>
                <a:ea typeface="+mj-ea"/>
                <a:cs typeface="Courier New" panose="02070309020205020404" pitchFamily="49" charset="0"/>
              </a:rPr>
              <a:t>] INFO     -- Started arbitrator node 2 [ticket=12500002453dc4d1</a:t>
            </a:r>
            <a:r>
              <a:rPr lang="en-US" sz="1000" dirty="0" smtClean="0">
                <a:latin typeface="Courier New" panose="02070309020205020404" pitchFamily="49" charset="0"/>
                <a:ea typeface="+mj-ea"/>
                <a:cs typeface="Courier New" panose="02070309020205020404" pitchFamily="49" charset="0"/>
              </a:rPr>
              <a:t>]</a:t>
            </a: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&gt;&gt; (1</a:t>
            </a:r>
            <a:r>
              <a:rPr lang="en-US" sz="1000" b="1"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ea typeface="+mj-ea"/>
              <a:cs typeface="Courier New" panose="02070309020205020404" pitchFamily="49" charset="0"/>
            </a:endParaRPr>
          </a:p>
          <a:p>
            <a:endParaRPr kumimoji="1" lang="en-US" sz="1000" b="1" dirty="0">
              <a:latin typeface="Courier New" panose="02070309020205020404" pitchFamily="49" charset="0"/>
              <a:ea typeface="+mj-ea"/>
              <a:cs typeface="Courier New" panose="02070309020205020404" pitchFamily="49" charset="0"/>
            </a:endParaRPr>
          </a:p>
          <a:p>
            <a:r>
              <a:rPr lang="en-US" sz="1000" b="1" dirty="0" smtClean="0">
                <a:latin typeface="Courier New" panose="02070309020205020404" pitchFamily="49" charset="0"/>
                <a:ea typeface="+mj-ea"/>
                <a:cs typeface="Courier New" panose="02070309020205020404" pitchFamily="49" charset="0"/>
              </a:rPr>
              <a:t>(1) Only logged in president </a:t>
            </a:r>
            <a:r>
              <a:rPr lang="en-US" sz="1000" b="1" dirty="0" err="1" smtClean="0">
                <a:latin typeface="Courier New" panose="02070309020205020404" pitchFamily="49" charset="0"/>
                <a:ea typeface="+mj-ea"/>
                <a:cs typeface="Courier New" panose="02070309020205020404" pitchFamily="49" charset="0"/>
              </a:rPr>
              <a:t>ndb</a:t>
            </a:r>
            <a:r>
              <a:rPr lang="en-US" sz="1000" b="1" dirty="0" smtClean="0">
                <a:latin typeface="Courier New" panose="02070309020205020404" pitchFamily="49" charset="0"/>
                <a:ea typeface="+mj-ea"/>
                <a:cs typeface="Courier New" panose="02070309020205020404" pitchFamily="49" charset="0"/>
              </a:rPr>
              <a:t> node.</a:t>
            </a:r>
            <a:endParaRPr kumimoji="1" lang="en-US" sz="1000"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3808458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Autofit/>
          </a:bodyPr>
          <a:lstStyle/>
          <a:p>
            <a:pPr lvl="2"/>
            <a:r>
              <a:rPr lang="en-US" sz="1000" dirty="0"/>
              <a:t>In </a:t>
            </a:r>
            <a:r>
              <a:rPr lang="en-US" sz="1000" dirty="0" err="1"/>
              <a:t>mgm</a:t>
            </a:r>
            <a:r>
              <a:rPr lang="en-US" sz="1000" dirty="0"/>
              <a:t> node (2), that has network connection to other nodes in the cluster, the following is logged:</a:t>
            </a:r>
            <a:endParaRPr lang="en-US" sz="1000" dirty="0" smtClean="0"/>
          </a:p>
          <a:p>
            <a:pPr lvl="1"/>
            <a:endParaRPr lang="en-US" sz="1200" dirty="0"/>
          </a:p>
        </p:txBody>
      </p:sp>
      <p:sp>
        <p:nvSpPr>
          <p:cNvPr id="6" name="Rectangle 5"/>
          <p:cNvSpPr/>
          <p:nvPr/>
        </p:nvSpPr>
        <p:spPr bwMode="auto">
          <a:xfrm>
            <a:off x="457200" y="1197292"/>
            <a:ext cx="8280400" cy="4258628"/>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Started arbitrator node 1 [ticket=7e61000149f03768]</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Node 51: API mysql-5.7.18 ndb-7.5.6</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Node 51 Connected</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Node 51: API mysql-5.7.18 ndb-7.5.6</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Node 51 Connected</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Node 51: API mysql-5.7.18 ndb-7.5.6</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Node 51 Connected</a:t>
            </a:r>
          </a:p>
          <a:p>
            <a:r>
              <a:rPr lang="en-US" sz="1000" dirty="0">
                <a:latin typeface="Courier New" panose="02070309020205020404" pitchFamily="49" charset="0"/>
                <a:ea typeface="+mj-ea"/>
                <a:cs typeface="Courier New" panose="02070309020205020404" pitchFamily="49" charset="0"/>
              </a:rPr>
              <a:t>2017-06-27 22:08:54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14: Node 51: API mysql-5.7.18 ndb-7.5.6</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ALERT    -- Node 11: Node 1 Disconnected</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Communication to Node 1 closed</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Lost arbitrator node 1 - process failure [state=6]</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11: President restarts arbitration thread [state=1]</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12: Communication to Node 1 closed</a:t>
            </a:r>
          </a:p>
          <a:p>
            <a:r>
              <a:rPr lang="en-US" sz="1000" dirty="0">
                <a:latin typeface="Courier New" panose="02070309020205020404" pitchFamily="49" charset="0"/>
                <a:ea typeface="+mj-ea"/>
                <a:cs typeface="Courier New" panose="02070309020205020404" pitchFamily="49" charset="0"/>
              </a:rPr>
              <a:t>2017-06-27 22:11:02 [</a:t>
            </a:r>
            <a:r>
              <a:rPr lang="en-US" sz="1000" dirty="0" err="1">
                <a:latin typeface="Courier New" panose="02070309020205020404" pitchFamily="49" charset="0"/>
                <a:ea typeface="+mj-ea"/>
                <a:cs typeface="Courier New" panose="02070309020205020404" pitchFamily="49" charset="0"/>
              </a:rPr>
              <a:t>MgmtSrvr</a:t>
            </a:r>
            <a:r>
              <a:rPr lang="en-US" sz="1000" dirty="0">
                <a:latin typeface="Courier New" panose="02070309020205020404" pitchFamily="49" charset="0"/>
                <a:ea typeface="+mj-ea"/>
                <a:cs typeface="Courier New" panose="02070309020205020404" pitchFamily="49" charset="0"/>
              </a:rPr>
              <a:t>] INFO     -- Node 13: Communication to Node 1 </a:t>
            </a:r>
            <a:r>
              <a:rPr lang="en-US" sz="1000" dirty="0" smtClean="0">
                <a:latin typeface="Courier New" panose="02070309020205020404" pitchFamily="49" charset="0"/>
                <a:ea typeface="+mj-ea"/>
                <a:cs typeface="Courier New" panose="02070309020205020404" pitchFamily="49" charset="0"/>
              </a:rPr>
              <a:t>closed</a:t>
            </a:r>
          </a:p>
          <a:p>
            <a:r>
              <a:rPr lang="en-US" sz="1000" dirty="0" smtClean="0">
                <a:latin typeface="Courier New" panose="02070309020205020404" pitchFamily="49" charset="0"/>
                <a:cs typeface="Courier New" panose="02070309020205020404" pitchFamily="49" charset="0"/>
              </a:rPr>
              <a:t>2017-06-27 </a:t>
            </a:r>
            <a:r>
              <a:rPr lang="en-US" sz="1000" dirty="0">
                <a:latin typeface="Courier New" panose="02070309020205020404" pitchFamily="49" charset="0"/>
                <a:cs typeface="Courier New" panose="02070309020205020404" pitchFamily="49" charset="0"/>
              </a:rPr>
              <a:t>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ALERT    -- Node 13: Node 1 Disconnected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14: Communication to Node 1 closed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ALERT    -- Node 14: Node 1 Disconnected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ALERT    -- Node 12: Node 1 Disconnected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ALERT    -- Node 2: Node 1 Disconnected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12: Communication to Node 1 opened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13: Communication to Node 1 opened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11: Communication to Node 1 opened</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12: Prepare arbitrator node 2 [ticket=7e61000249f22df6]</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13: Prepare arbitrator node 2 [ticket=7e61000249f22df6]</a:t>
            </a:r>
          </a:p>
          <a:p>
            <a:r>
              <a:rPr lang="en-US" sz="1000" dirty="0">
                <a:latin typeface="Courier New" panose="02070309020205020404" pitchFamily="49" charset="0"/>
                <a:cs typeface="Courier New" panose="02070309020205020404" pitchFamily="49" charset="0"/>
              </a:rPr>
              <a:t>2017-06-27 22:11:02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14: Prepare arbitrator node 2 [ticket=7e61000249f22df6]</a:t>
            </a:r>
          </a:p>
          <a:p>
            <a:r>
              <a:rPr lang="en-US" sz="1000" dirty="0">
                <a:latin typeface="Courier New" panose="02070309020205020404" pitchFamily="49" charset="0"/>
                <a:cs typeface="Courier New" panose="02070309020205020404" pitchFamily="49" charset="0"/>
              </a:rPr>
              <a:t>2017-06-27 22:11:03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14: Communication to Node 1 opened</a:t>
            </a:r>
          </a:p>
          <a:p>
            <a:r>
              <a:rPr lang="en-US" sz="1000" dirty="0">
                <a:latin typeface="Courier New" panose="02070309020205020404" pitchFamily="49" charset="0"/>
                <a:cs typeface="Courier New" panose="02070309020205020404" pitchFamily="49" charset="0"/>
              </a:rPr>
              <a:t>2017-06-27 22:11:03 [</a:t>
            </a:r>
            <a:r>
              <a:rPr lang="en-US" sz="1000" dirty="0" err="1">
                <a:latin typeface="Courier New" panose="02070309020205020404" pitchFamily="49" charset="0"/>
                <a:cs typeface="Courier New" panose="02070309020205020404" pitchFamily="49" charset="0"/>
              </a:rPr>
              <a:t>MgmtSrvr</a:t>
            </a:r>
            <a:r>
              <a:rPr lang="en-US" sz="1000" dirty="0">
                <a:latin typeface="Courier New" panose="02070309020205020404" pitchFamily="49" charset="0"/>
                <a:cs typeface="Courier New" panose="02070309020205020404" pitchFamily="49" charset="0"/>
              </a:rPr>
              <a:t>] INFO     -- Node 11: Started arbitrator node 2 [ticket=7e61000249f22df6]</a:t>
            </a:r>
          </a:p>
        </p:txBody>
      </p:sp>
    </p:spTree>
    <p:extLst>
      <p:ext uri="{BB962C8B-B14F-4D97-AF65-F5344CB8AC3E}">
        <p14:creationId xmlns:p14="http://schemas.microsoft.com/office/powerpoint/2010/main" val="3146847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Autofit/>
          </a:bodyPr>
          <a:lstStyle/>
          <a:p>
            <a:pPr lvl="1"/>
            <a:r>
              <a:rPr lang="en-US" sz="1200" dirty="0" smtClean="0"/>
              <a:t>Checking the </a:t>
            </a:r>
            <a:r>
              <a:rPr lang="en-US" sz="1200" i="1" dirty="0" err="1" smtClean="0"/>
              <a:t>ndbinfo</a:t>
            </a:r>
            <a:r>
              <a:rPr lang="en-US" sz="1200" dirty="0" smtClean="0"/>
              <a:t> database for Management Node crash</a:t>
            </a:r>
          </a:p>
          <a:p>
            <a:pPr lvl="2"/>
            <a:r>
              <a:rPr lang="en-US" sz="1000" dirty="0" smtClean="0"/>
              <a:t>If the management node is the arbitrator (which is, by default), then validity of the arbitrator can be checked in the </a:t>
            </a:r>
            <a:r>
              <a:rPr lang="en-US" sz="1000" i="1" dirty="0" err="1" smtClean="0"/>
              <a:t>arbitrator_validity_detail</a:t>
            </a:r>
            <a:r>
              <a:rPr lang="en-US" sz="1000" i="1" dirty="0" smtClean="0"/>
              <a:t> </a:t>
            </a:r>
            <a:r>
              <a:rPr lang="en-US" sz="1000" dirty="0" smtClean="0"/>
              <a:t>and</a:t>
            </a:r>
            <a:r>
              <a:rPr lang="en-US" sz="1000" i="1" dirty="0" smtClean="0"/>
              <a:t> </a:t>
            </a:r>
            <a:r>
              <a:rPr lang="en-US" sz="1000" i="1" dirty="0" err="1" smtClean="0"/>
              <a:t>arbitrator_validity_summary</a:t>
            </a:r>
            <a:r>
              <a:rPr lang="en-US" sz="1000" i="1" dirty="0" smtClean="0"/>
              <a:t> </a:t>
            </a:r>
            <a:r>
              <a:rPr lang="en-US" sz="1000" dirty="0" smtClean="0"/>
              <a:t>tables in the </a:t>
            </a:r>
            <a:r>
              <a:rPr lang="en-US" sz="1000" i="1" dirty="0" err="1" smtClean="0"/>
              <a:t>ndbinfo</a:t>
            </a:r>
            <a:r>
              <a:rPr lang="en-US" sz="1000" dirty="0" smtClean="0"/>
              <a:t> database.</a:t>
            </a:r>
          </a:p>
          <a:p>
            <a:pPr lvl="1"/>
            <a:endParaRPr lang="en-US" sz="1200" dirty="0"/>
          </a:p>
          <a:p>
            <a:pPr lvl="1"/>
            <a:endParaRPr lang="en-US" sz="1200" dirty="0" smtClean="0"/>
          </a:p>
          <a:p>
            <a:pPr lvl="1"/>
            <a:endParaRPr lang="en-US" sz="1200" dirty="0"/>
          </a:p>
        </p:txBody>
      </p:sp>
      <p:sp>
        <p:nvSpPr>
          <p:cNvPr id="4" name="Rectangle 3"/>
          <p:cNvSpPr/>
          <p:nvPr/>
        </p:nvSpPr>
        <p:spPr bwMode="auto">
          <a:xfrm>
            <a:off x="457200" y="1757680"/>
            <a:ext cx="8280400" cy="167640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ea typeface="+mj-ea"/>
                <a:cs typeface="Courier New" panose="02070309020205020404" pitchFamily="49" charset="0"/>
              </a:rPr>
              <a:t>mysql</a:t>
            </a:r>
            <a:r>
              <a:rPr lang="en-US" sz="1000" dirty="0">
                <a:latin typeface="Courier New" panose="02070309020205020404" pitchFamily="49" charset="0"/>
                <a:ea typeface="+mj-ea"/>
                <a:cs typeface="Courier New" panose="02070309020205020404" pitchFamily="49" charset="0"/>
              </a:rPr>
              <a:t>&gt; </a:t>
            </a:r>
            <a:r>
              <a:rPr lang="en-US" sz="1000" b="1" dirty="0">
                <a:latin typeface="Courier New" panose="02070309020205020404" pitchFamily="49" charset="0"/>
                <a:ea typeface="+mj-ea"/>
                <a:cs typeface="Courier New" panose="02070309020205020404" pitchFamily="49" charset="0"/>
              </a:rPr>
              <a:t>select * from </a:t>
            </a:r>
            <a:r>
              <a:rPr lang="en-US" sz="1000" b="1" dirty="0" err="1">
                <a:latin typeface="Courier New" panose="02070309020205020404" pitchFamily="49" charset="0"/>
                <a:ea typeface="+mj-ea"/>
                <a:cs typeface="Courier New" panose="02070309020205020404" pitchFamily="49" charset="0"/>
              </a:rPr>
              <a:t>arbitrator_validity_detail</a:t>
            </a:r>
            <a:r>
              <a:rPr lang="en-US" sz="1000" b="1"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a:t>
            </a:r>
            <a:r>
              <a:rPr lang="en-US" sz="1000" dirty="0" err="1">
                <a:latin typeface="Courier New" panose="02070309020205020404" pitchFamily="49" charset="0"/>
                <a:ea typeface="+mj-ea"/>
                <a:cs typeface="Courier New" panose="02070309020205020404" pitchFamily="49" charset="0"/>
              </a:rPr>
              <a:t>node_id</a:t>
            </a:r>
            <a:r>
              <a:rPr lang="en-US" sz="1000" dirty="0">
                <a:latin typeface="Courier New" panose="02070309020205020404" pitchFamily="49" charset="0"/>
                <a:ea typeface="+mj-ea"/>
                <a:cs typeface="Courier New" panose="02070309020205020404" pitchFamily="49" charset="0"/>
              </a:rPr>
              <a:t> | arbitrator | </a:t>
            </a:r>
            <a:r>
              <a:rPr lang="en-US" sz="1000" dirty="0" err="1">
                <a:latin typeface="Courier New" panose="02070309020205020404" pitchFamily="49" charset="0"/>
                <a:ea typeface="+mj-ea"/>
                <a:cs typeface="Courier New" panose="02070309020205020404" pitchFamily="49" charset="0"/>
              </a:rPr>
              <a:t>arb_ticket</a:t>
            </a:r>
            <a:r>
              <a:rPr lang="en-US" sz="1000" dirty="0">
                <a:latin typeface="Courier New" panose="02070309020205020404" pitchFamily="49" charset="0"/>
                <a:ea typeface="+mj-ea"/>
                <a:cs typeface="Courier New" panose="02070309020205020404" pitchFamily="49" charset="0"/>
              </a:rPr>
              <a:t>       | </a:t>
            </a:r>
            <a:r>
              <a:rPr lang="en-US" sz="1000" dirty="0" err="1">
                <a:latin typeface="Courier New" panose="02070309020205020404" pitchFamily="49" charset="0"/>
                <a:ea typeface="+mj-ea"/>
                <a:cs typeface="Courier New" panose="02070309020205020404" pitchFamily="49" charset="0"/>
              </a:rPr>
              <a:t>arb_connected</a:t>
            </a:r>
            <a:r>
              <a:rPr lang="en-US" sz="1000" dirty="0">
                <a:latin typeface="Courier New" panose="02070309020205020404" pitchFamily="49" charset="0"/>
                <a:ea typeface="+mj-ea"/>
                <a:cs typeface="Courier New" panose="02070309020205020404" pitchFamily="49" charset="0"/>
              </a:rPr>
              <a:t> | </a:t>
            </a:r>
            <a:r>
              <a:rPr lang="en-US" sz="1000" dirty="0" err="1">
                <a:latin typeface="Courier New" panose="02070309020205020404" pitchFamily="49" charset="0"/>
                <a:ea typeface="+mj-ea"/>
                <a:cs typeface="Courier New" panose="02070309020205020404" pitchFamily="49" charset="0"/>
              </a:rPr>
              <a:t>arb_state</a:t>
            </a:r>
            <a:r>
              <a:rPr lang="en-US" sz="1000" dirty="0">
                <a:latin typeface="Courier New" panose="02070309020205020404" pitchFamily="49" charset="0"/>
                <a:ea typeface="+mj-ea"/>
                <a:cs typeface="Courier New" panose="02070309020205020404" pitchFamily="49" charset="0"/>
              </a:rPr>
              <a:t> |</a:t>
            </a:r>
          </a:p>
          <a:p>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11 |          2 | 12500002453dc4d1 | Yes           | ARBIT_RUN |</a:t>
            </a:r>
          </a:p>
          <a:p>
            <a:r>
              <a:rPr lang="en-US" sz="1000" dirty="0">
                <a:latin typeface="Courier New" panose="02070309020205020404" pitchFamily="49" charset="0"/>
                <a:ea typeface="+mj-ea"/>
                <a:cs typeface="Courier New" panose="02070309020205020404" pitchFamily="49" charset="0"/>
              </a:rPr>
              <a:t>|      12 |          2 | 12500002453dc4d1 | Yes           | ARBIT_RUN |</a:t>
            </a:r>
          </a:p>
          <a:p>
            <a:r>
              <a:rPr lang="en-US" sz="1000" dirty="0">
                <a:latin typeface="Courier New" panose="02070309020205020404" pitchFamily="49" charset="0"/>
                <a:ea typeface="+mj-ea"/>
                <a:cs typeface="Courier New" panose="02070309020205020404" pitchFamily="49" charset="0"/>
              </a:rPr>
              <a:t>|      13 |          2 | 12500002453dc4d1 | Yes           | ARBIT_RUN |</a:t>
            </a:r>
          </a:p>
          <a:p>
            <a:r>
              <a:rPr lang="en-US" sz="1000" dirty="0">
                <a:latin typeface="Courier New" panose="02070309020205020404" pitchFamily="49" charset="0"/>
                <a:ea typeface="+mj-ea"/>
                <a:cs typeface="Courier New" panose="02070309020205020404" pitchFamily="49" charset="0"/>
              </a:rPr>
              <a:t>|      14 |          2 | 12500002453dc4d1 | Yes           | ARBIT_RUN |</a:t>
            </a:r>
          </a:p>
          <a:p>
            <a:r>
              <a:rPr lang="en-US" sz="1000" dirty="0">
                <a:latin typeface="Courier New" panose="02070309020205020404" pitchFamily="49" charset="0"/>
                <a:ea typeface="+mj-ea"/>
                <a:cs typeface="Courier New" panose="02070309020205020404" pitchFamily="49" charset="0"/>
              </a:rPr>
              <a:t>+---------+------------+------------------+---------------+-----------+</a:t>
            </a:r>
          </a:p>
        </p:txBody>
      </p:sp>
      <p:sp>
        <p:nvSpPr>
          <p:cNvPr id="5" name="Rectangular Callout 4"/>
          <p:cNvSpPr/>
          <p:nvPr/>
        </p:nvSpPr>
        <p:spPr>
          <a:xfrm>
            <a:off x="2471569" y="3318248"/>
            <a:ext cx="2125831" cy="415888"/>
          </a:xfrm>
          <a:prstGeom prst="wedgeRectCallout">
            <a:avLst>
              <a:gd name="adj1" fmla="val -59412"/>
              <a:gd name="adj2" fmla="val -1079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000"/>
              <a:t>NodeId</a:t>
            </a:r>
            <a:r>
              <a:rPr lang="en-US" sz="1000" baseline="0"/>
              <a:t> of management node that acts as the arbitrator</a:t>
            </a:r>
            <a:endParaRPr lang="en-US" sz="1000"/>
          </a:p>
        </p:txBody>
      </p:sp>
      <p:sp>
        <p:nvSpPr>
          <p:cNvPr id="6" name="Rectangular Callout 5"/>
          <p:cNvSpPr/>
          <p:nvPr/>
        </p:nvSpPr>
        <p:spPr>
          <a:xfrm>
            <a:off x="6058048" y="1763096"/>
            <a:ext cx="2384911" cy="415888"/>
          </a:xfrm>
          <a:prstGeom prst="wedgeRectCallout">
            <a:avLst>
              <a:gd name="adj1" fmla="val -97636"/>
              <a:gd name="adj2" fmla="val 5818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000" dirty="0" smtClean="0"/>
              <a:t>Connection status of management node to data nodes</a:t>
            </a:r>
            <a:endParaRPr lang="en-US" sz="1000" dirty="0"/>
          </a:p>
        </p:txBody>
      </p:sp>
      <p:sp>
        <p:nvSpPr>
          <p:cNvPr id="10" name="Rectangle 9"/>
          <p:cNvSpPr/>
          <p:nvPr/>
        </p:nvSpPr>
        <p:spPr bwMode="auto">
          <a:xfrm>
            <a:off x="457200" y="4236720"/>
            <a:ext cx="8280400" cy="1676400"/>
          </a:xfrm>
          <a:prstGeom prst="rect">
            <a:avLst/>
          </a:prstGeom>
          <a:solidFill>
            <a:schemeClr val="bg1">
              <a:lumMod val="7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ea typeface="+mj-ea"/>
                <a:cs typeface="Courier New" panose="02070309020205020404" pitchFamily="49" charset="0"/>
              </a:rPr>
              <a:t>mysql</a:t>
            </a:r>
            <a:r>
              <a:rPr lang="en-US" sz="1000" dirty="0">
                <a:latin typeface="Courier New" panose="02070309020205020404" pitchFamily="49" charset="0"/>
                <a:ea typeface="+mj-ea"/>
                <a:cs typeface="Courier New" panose="02070309020205020404" pitchFamily="49" charset="0"/>
              </a:rPr>
              <a:t>&gt; select * from </a:t>
            </a:r>
            <a:r>
              <a:rPr lang="en-US" sz="1000" dirty="0" err="1">
                <a:latin typeface="Courier New" panose="02070309020205020404" pitchFamily="49" charset="0"/>
                <a:ea typeface="+mj-ea"/>
                <a:cs typeface="Courier New" panose="02070309020205020404" pitchFamily="49" charset="0"/>
              </a:rPr>
              <a:t>arbitrator_validity_detail</a:t>
            </a:r>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a:t>
            </a:r>
            <a:r>
              <a:rPr lang="en-US" sz="1000" dirty="0" err="1">
                <a:latin typeface="Courier New" panose="02070309020205020404" pitchFamily="49" charset="0"/>
                <a:ea typeface="+mj-ea"/>
                <a:cs typeface="Courier New" panose="02070309020205020404" pitchFamily="49" charset="0"/>
              </a:rPr>
              <a:t>node_id</a:t>
            </a:r>
            <a:r>
              <a:rPr lang="en-US" sz="1000" dirty="0">
                <a:latin typeface="Courier New" panose="02070309020205020404" pitchFamily="49" charset="0"/>
                <a:ea typeface="+mj-ea"/>
                <a:cs typeface="Courier New" panose="02070309020205020404" pitchFamily="49" charset="0"/>
              </a:rPr>
              <a:t> | arbitrator | </a:t>
            </a:r>
            <a:r>
              <a:rPr lang="en-US" sz="1000" dirty="0" err="1">
                <a:latin typeface="Courier New" panose="02070309020205020404" pitchFamily="49" charset="0"/>
                <a:ea typeface="+mj-ea"/>
                <a:cs typeface="Courier New" panose="02070309020205020404" pitchFamily="49" charset="0"/>
              </a:rPr>
              <a:t>arb_ticket</a:t>
            </a:r>
            <a:r>
              <a:rPr lang="en-US" sz="1000" dirty="0">
                <a:latin typeface="Courier New" panose="02070309020205020404" pitchFamily="49" charset="0"/>
                <a:ea typeface="+mj-ea"/>
                <a:cs typeface="Courier New" panose="02070309020205020404" pitchFamily="49" charset="0"/>
              </a:rPr>
              <a:t>       | </a:t>
            </a:r>
            <a:r>
              <a:rPr lang="en-US" sz="1000" dirty="0" err="1">
                <a:latin typeface="Courier New" panose="02070309020205020404" pitchFamily="49" charset="0"/>
                <a:ea typeface="+mj-ea"/>
                <a:cs typeface="Courier New" panose="02070309020205020404" pitchFamily="49" charset="0"/>
              </a:rPr>
              <a:t>arb_connected</a:t>
            </a:r>
            <a:r>
              <a:rPr lang="en-US" sz="1000" dirty="0">
                <a:latin typeface="Courier New" panose="02070309020205020404" pitchFamily="49" charset="0"/>
                <a:ea typeface="+mj-ea"/>
                <a:cs typeface="Courier New" panose="02070309020205020404" pitchFamily="49" charset="0"/>
              </a:rPr>
              <a:t> | </a:t>
            </a:r>
            <a:r>
              <a:rPr lang="en-US" sz="1000" dirty="0" err="1">
                <a:latin typeface="Courier New" panose="02070309020205020404" pitchFamily="49" charset="0"/>
                <a:ea typeface="+mj-ea"/>
                <a:cs typeface="Courier New" panose="02070309020205020404" pitchFamily="49" charset="0"/>
              </a:rPr>
              <a:t>arb_state</a:t>
            </a:r>
            <a:r>
              <a:rPr lang="en-US" sz="1000" dirty="0">
                <a:latin typeface="Courier New" panose="02070309020205020404" pitchFamily="49" charset="0"/>
                <a:ea typeface="+mj-ea"/>
                <a:cs typeface="Courier New" panose="02070309020205020404" pitchFamily="49" charset="0"/>
              </a:rPr>
              <a:t>  |</a:t>
            </a:r>
          </a:p>
          <a:p>
            <a:r>
              <a:rPr lang="en-US" sz="1000" dirty="0">
                <a:latin typeface="Courier New" panose="02070309020205020404" pitchFamily="49" charset="0"/>
                <a:ea typeface="+mj-ea"/>
                <a:cs typeface="Courier New" panose="02070309020205020404" pitchFamily="49" charset="0"/>
              </a:rPr>
              <a:t>+---------+------------+------------------+---------------+------------+</a:t>
            </a:r>
          </a:p>
          <a:p>
            <a:r>
              <a:rPr lang="en-US" sz="1000" dirty="0">
                <a:latin typeface="Courier New" panose="02070309020205020404" pitchFamily="49" charset="0"/>
                <a:ea typeface="+mj-ea"/>
                <a:cs typeface="Courier New" panose="02070309020205020404" pitchFamily="49" charset="0"/>
              </a:rPr>
              <a:t>|      11 |          0 | 12500003457f27eb | No            | ARBIT_FIND |</a:t>
            </a:r>
          </a:p>
          <a:p>
            <a:r>
              <a:rPr lang="en-US" sz="1000" dirty="0">
                <a:latin typeface="Courier New" panose="02070309020205020404" pitchFamily="49" charset="0"/>
                <a:ea typeface="+mj-ea"/>
                <a:cs typeface="Courier New" panose="02070309020205020404" pitchFamily="49" charset="0"/>
              </a:rPr>
              <a:t>|      12 |          0 | 12500002453dc4d1 | No            | ARBIT_NULL |</a:t>
            </a:r>
          </a:p>
          <a:p>
            <a:r>
              <a:rPr lang="en-US" sz="1000" dirty="0">
                <a:latin typeface="Courier New" panose="02070309020205020404" pitchFamily="49" charset="0"/>
                <a:ea typeface="+mj-ea"/>
                <a:cs typeface="Courier New" panose="02070309020205020404" pitchFamily="49" charset="0"/>
              </a:rPr>
              <a:t>|      13 |          0 | 12500002453dc4d1 | No            | ARBIT_NULL |</a:t>
            </a:r>
          </a:p>
          <a:p>
            <a:r>
              <a:rPr lang="en-US" sz="1000" dirty="0">
                <a:latin typeface="Courier New" panose="02070309020205020404" pitchFamily="49" charset="0"/>
                <a:ea typeface="+mj-ea"/>
                <a:cs typeface="Courier New" panose="02070309020205020404" pitchFamily="49" charset="0"/>
              </a:rPr>
              <a:t>|      14 |          0 | 12500002453dc4d1 | No            | ARBIT_NULL |</a:t>
            </a:r>
          </a:p>
          <a:p>
            <a:r>
              <a:rPr lang="en-US" sz="1000" dirty="0">
                <a:latin typeface="Courier New" panose="02070309020205020404" pitchFamily="49" charset="0"/>
                <a:ea typeface="+mj-ea"/>
                <a:cs typeface="Courier New" panose="02070309020205020404" pitchFamily="49" charset="0"/>
              </a:rPr>
              <a:t>+---------+------------+------------------+---------------+------------+</a:t>
            </a:r>
          </a:p>
        </p:txBody>
      </p:sp>
      <p:sp>
        <p:nvSpPr>
          <p:cNvPr id="11" name="Rectangular Callout 10"/>
          <p:cNvSpPr/>
          <p:nvPr/>
        </p:nvSpPr>
        <p:spPr>
          <a:xfrm>
            <a:off x="6339168" y="4483996"/>
            <a:ext cx="2550832" cy="1181847"/>
          </a:xfrm>
          <a:prstGeom prst="wedgeRectCallout">
            <a:avLst>
              <a:gd name="adj1" fmla="val -71132"/>
              <a:gd name="adj2" fmla="val -1846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b="1" dirty="0"/>
              <a:t>ARBIT_FIND</a:t>
            </a:r>
            <a:r>
              <a:rPr lang="en-US" sz="1000" dirty="0"/>
              <a:t> state for president </a:t>
            </a:r>
            <a:r>
              <a:rPr lang="en-US" sz="1000" dirty="0" err="1"/>
              <a:t>ndb</a:t>
            </a:r>
            <a:r>
              <a:rPr lang="en-US" sz="1000" dirty="0"/>
              <a:t> node (President </a:t>
            </a:r>
            <a:r>
              <a:rPr lang="en-US" sz="1000" dirty="0" err="1"/>
              <a:t>ndb</a:t>
            </a:r>
            <a:r>
              <a:rPr lang="en-US" sz="1000" dirty="0"/>
              <a:t> node is looking for the arbitrator node)</a:t>
            </a:r>
          </a:p>
          <a:p>
            <a:r>
              <a:rPr lang="en-US" sz="1000" b="1" dirty="0"/>
              <a:t>ARBIT_NULL</a:t>
            </a:r>
            <a:r>
              <a:rPr lang="en-US" sz="1000" dirty="0"/>
              <a:t> state for non-president </a:t>
            </a:r>
            <a:r>
              <a:rPr lang="en-US" sz="1000" dirty="0" err="1"/>
              <a:t>ndb</a:t>
            </a:r>
            <a:r>
              <a:rPr lang="en-US" sz="1000" dirty="0"/>
              <a:t> nodes which means arbitrator node is not found</a:t>
            </a:r>
          </a:p>
        </p:txBody>
      </p:sp>
    </p:spTree>
    <p:extLst>
      <p:ext uri="{BB962C8B-B14F-4D97-AF65-F5344CB8AC3E}">
        <p14:creationId xmlns:p14="http://schemas.microsoft.com/office/powerpoint/2010/main" val="28416347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MySQL Cluster: Failure Detection</a:t>
            </a:r>
            <a:endParaRPr lang="en-US" dirty="0"/>
          </a:p>
        </p:txBody>
      </p:sp>
      <p:sp>
        <p:nvSpPr>
          <p:cNvPr id="3" name="Content Placeholder 2"/>
          <p:cNvSpPr>
            <a:spLocks noGrp="1"/>
          </p:cNvSpPr>
          <p:nvPr>
            <p:ph sz="quarter" idx="10"/>
          </p:nvPr>
        </p:nvSpPr>
        <p:spPr/>
        <p:txBody>
          <a:bodyPr>
            <a:normAutofit/>
          </a:bodyPr>
          <a:lstStyle/>
          <a:p>
            <a:r>
              <a:rPr lang="en-US" sz="1600" b="1" dirty="0" smtClean="0"/>
              <a:t>Disk Failure</a:t>
            </a:r>
          </a:p>
          <a:p>
            <a:endParaRPr lang="en-US" sz="1600" dirty="0" smtClean="0"/>
          </a:p>
          <a:p>
            <a:pPr lvl="1"/>
            <a:r>
              <a:rPr lang="en-US" sz="1200" dirty="0"/>
              <a:t>All storage nodes store their own data. If a node detects that its file system has become corrupted, it stops executing. After the filesystem has been cleared, the node is restarted using the node recovery protocol</a:t>
            </a:r>
            <a:r>
              <a:rPr lang="en-US" sz="1200" dirty="0" smtClean="0"/>
              <a:t>.</a:t>
            </a:r>
          </a:p>
          <a:p>
            <a:pPr lvl="1"/>
            <a:endParaRPr lang="en-US" sz="1200" dirty="0"/>
          </a:p>
          <a:p>
            <a:pPr lvl="1"/>
            <a:r>
              <a:rPr lang="en-US" sz="1200" dirty="0" smtClean="0"/>
              <a:t>Example:</a:t>
            </a:r>
          </a:p>
          <a:p>
            <a:pPr lvl="2"/>
            <a:r>
              <a:rPr lang="en-US" sz="1000" dirty="0" smtClean="0"/>
              <a:t>2 Data Nodes (1 Node Group) Running</a:t>
            </a:r>
          </a:p>
          <a:p>
            <a:pPr lvl="2"/>
            <a:r>
              <a:rPr lang="en-US" sz="1000" dirty="0" smtClean="0"/>
              <a:t>Filesystem Directory corrupted in Node #12 (</a:t>
            </a:r>
            <a:r>
              <a:rPr lang="en-US" sz="1000" dirty="0" smtClean="0"/>
              <a:t>Removed directory [ndb_12_fs] </a:t>
            </a:r>
            <a:r>
              <a:rPr lang="en-US" sz="1000" dirty="0" smtClean="0"/>
              <a:t>to simulate Disk Failure) </a:t>
            </a:r>
            <a:endParaRPr lang="en-US" sz="10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0196"/>
          <a:stretch/>
        </p:blipFill>
        <p:spPr bwMode="auto">
          <a:xfrm>
            <a:off x="391887" y="3105988"/>
            <a:ext cx="4180114" cy="1912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40368"/>
          <a:stretch/>
        </p:blipFill>
        <p:spPr bwMode="auto">
          <a:xfrm>
            <a:off x="2939144" y="4284122"/>
            <a:ext cx="5878286" cy="2001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bwMode="auto">
          <a:xfrm>
            <a:off x="4702632" y="3254827"/>
            <a:ext cx="1262740" cy="555174"/>
          </a:xfrm>
          <a:prstGeom prst="wedgeRectCallout">
            <a:avLst>
              <a:gd name="adj1" fmla="val -146166"/>
              <a:gd name="adj2" fmla="val 78938"/>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latin typeface="+mj-ea"/>
                <a:ea typeface="+mj-ea"/>
              </a:rPr>
              <a:t>2 </a:t>
            </a:r>
            <a:r>
              <a:rPr kumimoji="1" lang="en-US" sz="900" b="1" dirty="0" err="1" smtClean="0">
                <a:latin typeface="+mj-ea"/>
                <a:ea typeface="+mj-ea"/>
              </a:rPr>
              <a:t>ndb</a:t>
            </a:r>
            <a:r>
              <a:rPr kumimoji="1" lang="en-US" sz="900" b="1" dirty="0" smtClean="0">
                <a:latin typeface="+mj-ea"/>
                <a:ea typeface="+mj-ea"/>
              </a:rPr>
              <a:t> nodes running</a:t>
            </a:r>
            <a:endParaRPr kumimoji="1" lang="en-US" sz="900" b="1" dirty="0">
              <a:latin typeface="+mj-ea"/>
              <a:ea typeface="+mj-ea"/>
            </a:endParaRPr>
          </a:p>
        </p:txBody>
      </p:sp>
      <p:sp>
        <p:nvSpPr>
          <p:cNvPr id="12" name="Rectangular Callout 11"/>
          <p:cNvSpPr/>
          <p:nvPr/>
        </p:nvSpPr>
        <p:spPr bwMode="auto">
          <a:xfrm>
            <a:off x="6161319" y="3532414"/>
            <a:ext cx="1262740" cy="555174"/>
          </a:xfrm>
          <a:prstGeom prst="wedgeRectCallout">
            <a:avLst>
              <a:gd name="adj1" fmla="val -268580"/>
              <a:gd name="adj2" fmla="val 200506"/>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latin typeface="+mj-ea"/>
                <a:ea typeface="+mj-ea"/>
              </a:rPr>
              <a:t>Filesystem directory exists</a:t>
            </a:r>
            <a:endParaRPr kumimoji="1" lang="en-US" sz="900" b="1" dirty="0">
              <a:latin typeface="+mj-ea"/>
              <a:ea typeface="+mj-ea"/>
            </a:endParaRPr>
          </a:p>
        </p:txBody>
      </p:sp>
      <p:grpSp>
        <p:nvGrpSpPr>
          <p:cNvPr id="9" name="Group 8"/>
          <p:cNvGrpSpPr/>
          <p:nvPr/>
        </p:nvGrpSpPr>
        <p:grpSpPr>
          <a:xfrm>
            <a:off x="7554690" y="3543301"/>
            <a:ext cx="1262740" cy="598720"/>
            <a:chOff x="7554690" y="3543301"/>
            <a:chExt cx="1262740" cy="598720"/>
          </a:xfrm>
        </p:grpSpPr>
        <p:sp>
          <p:nvSpPr>
            <p:cNvPr id="11" name="Rectangular Callout 10"/>
            <p:cNvSpPr/>
            <p:nvPr/>
          </p:nvSpPr>
          <p:spPr bwMode="auto">
            <a:xfrm>
              <a:off x="7554690" y="3543301"/>
              <a:ext cx="1262740" cy="555174"/>
            </a:xfrm>
            <a:prstGeom prst="wedgeRectCallout">
              <a:avLst>
                <a:gd name="adj1" fmla="val -221166"/>
                <a:gd name="adj2" fmla="val 286780"/>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latin typeface="+mj-ea"/>
                  <a:ea typeface="+mj-ea"/>
                </a:rPr>
                <a:t>2 </a:t>
              </a:r>
              <a:r>
                <a:rPr kumimoji="1" lang="en-US" sz="900" b="1" dirty="0" err="1" smtClean="0">
                  <a:latin typeface="+mj-ea"/>
                  <a:ea typeface="+mj-ea"/>
                </a:rPr>
                <a:t>ndb</a:t>
              </a:r>
              <a:r>
                <a:rPr kumimoji="1" lang="en-US" sz="900" b="1" dirty="0" smtClean="0">
                  <a:latin typeface="+mj-ea"/>
                  <a:ea typeface="+mj-ea"/>
                </a:rPr>
                <a:t> nodes running</a:t>
              </a:r>
              <a:endParaRPr kumimoji="1" lang="en-US" sz="900" b="1" dirty="0">
                <a:latin typeface="+mj-ea"/>
                <a:ea typeface="+mj-ea"/>
              </a:endParaRPr>
            </a:p>
          </p:txBody>
        </p:sp>
        <p:sp>
          <p:nvSpPr>
            <p:cNvPr id="13" name="Rectangular Callout 12"/>
            <p:cNvSpPr/>
            <p:nvPr/>
          </p:nvSpPr>
          <p:spPr bwMode="auto">
            <a:xfrm>
              <a:off x="7554690" y="3586847"/>
              <a:ext cx="1262740" cy="555174"/>
            </a:xfrm>
            <a:prstGeom prst="wedgeRectCallout">
              <a:avLst>
                <a:gd name="adj1" fmla="val -353925"/>
                <a:gd name="adj2" fmla="val 341682"/>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sz="900" b="1" dirty="0" smtClean="0">
                  <a:latin typeface="+mj-ea"/>
                  <a:ea typeface="+mj-ea"/>
                </a:rPr>
                <a:t>Filesystem directory removed</a:t>
              </a:r>
              <a:endParaRPr kumimoji="1" lang="en-US" sz="900" b="1" dirty="0">
                <a:latin typeface="+mj-ea"/>
                <a:ea typeface="+mj-ea"/>
              </a:endParaRPr>
            </a:p>
          </p:txBody>
        </p:sp>
      </p:grpSp>
      <p:sp>
        <p:nvSpPr>
          <p:cNvPr id="10" name="TextBox 9"/>
          <p:cNvSpPr txBox="1"/>
          <p:nvPr/>
        </p:nvSpPr>
        <p:spPr>
          <a:xfrm>
            <a:off x="1643743" y="3532414"/>
            <a:ext cx="1099981" cy="276999"/>
          </a:xfrm>
          <a:prstGeom prst="rect">
            <a:avLst/>
          </a:prstGeom>
          <a:solidFill>
            <a:schemeClr val="bg1"/>
          </a:solidFill>
          <a:ln>
            <a:solidFill>
              <a:schemeClr val="tx1"/>
            </a:solidFill>
          </a:ln>
        </p:spPr>
        <p:txBody>
          <a:bodyPr wrap="none" rtlCol="0">
            <a:spAutoFit/>
          </a:bodyPr>
          <a:lstStyle/>
          <a:p>
            <a:r>
              <a:rPr lang="en-US" sz="1200" b="1" dirty="0" smtClean="0"/>
              <a:t>MGM Node</a:t>
            </a:r>
            <a:endParaRPr lang="en-US" sz="1200" b="1" dirty="0"/>
          </a:p>
        </p:txBody>
      </p:sp>
      <p:sp>
        <p:nvSpPr>
          <p:cNvPr id="16" name="TextBox 15"/>
          <p:cNvSpPr txBox="1"/>
          <p:nvPr/>
        </p:nvSpPr>
        <p:spPr>
          <a:xfrm>
            <a:off x="7837715" y="5403831"/>
            <a:ext cx="686326" cy="461665"/>
          </a:xfrm>
          <a:prstGeom prst="rect">
            <a:avLst/>
          </a:prstGeom>
          <a:solidFill>
            <a:schemeClr val="bg1"/>
          </a:solidFill>
          <a:ln>
            <a:solidFill>
              <a:schemeClr val="tx1"/>
            </a:solidFill>
          </a:ln>
        </p:spPr>
        <p:txBody>
          <a:bodyPr wrap="square" rtlCol="0">
            <a:spAutoFit/>
          </a:bodyPr>
          <a:lstStyle/>
          <a:p>
            <a:r>
              <a:rPr lang="en-US" sz="1200" b="1" dirty="0" smtClean="0"/>
              <a:t>NDB Node</a:t>
            </a:r>
            <a:endParaRPr lang="en-US" sz="1200" b="1" dirty="0"/>
          </a:p>
        </p:txBody>
      </p:sp>
    </p:spTree>
    <p:extLst>
      <p:ext uri="{BB962C8B-B14F-4D97-AF65-F5344CB8AC3E}">
        <p14:creationId xmlns:p14="http://schemas.microsoft.com/office/powerpoint/2010/main" val="640388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MySQL Cluster: Failure Detection</a:t>
            </a:r>
            <a:endParaRPr lang="en-US" dirty="0"/>
          </a:p>
        </p:txBody>
      </p:sp>
      <p:pic>
        <p:nvPicPr>
          <p:cNvPr id="10"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b="84937"/>
          <a:stretch/>
        </p:blipFill>
        <p:spPr bwMode="auto">
          <a:xfrm>
            <a:off x="179513" y="836712"/>
            <a:ext cx="5038725" cy="872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ular Callout 3"/>
          <p:cNvSpPr/>
          <p:nvPr/>
        </p:nvSpPr>
        <p:spPr bwMode="auto">
          <a:xfrm>
            <a:off x="5388430" y="1293167"/>
            <a:ext cx="2079170" cy="740972"/>
          </a:xfrm>
          <a:prstGeom prst="wedgeRectCallout">
            <a:avLst>
              <a:gd name="adj1" fmla="val -242298"/>
              <a:gd name="adj2" fmla="val -30745"/>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b="1" dirty="0"/>
              <a:t>Node 11 was restarted, this will trigger </a:t>
            </a:r>
            <a:r>
              <a:rPr lang="en-US" sz="900" b="1" dirty="0" smtClean="0"/>
              <a:t>the Cluster </a:t>
            </a:r>
            <a:r>
              <a:rPr lang="en-US" sz="900" b="1" dirty="0"/>
              <a:t>to use the Data in Node 12.</a:t>
            </a:r>
          </a:p>
        </p:txBody>
      </p:sp>
      <p:pic>
        <p:nvPicPr>
          <p:cNvPr id="2054" name="Picture 6"/>
          <p:cNvPicPr>
            <a:picLocks noGrp="1" noChangeAspect="1" noChangeArrowheads="1"/>
          </p:cNvPicPr>
          <p:nvPr>
            <p:ph sz="quarter" idx="10"/>
          </p:nvPr>
        </p:nvPicPr>
        <p:blipFill rotWithShape="1">
          <a:blip r:embed="rId3">
            <a:extLst>
              <a:ext uri="{28A0092B-C50C-407E-A947-70E740481C1C}">
                <a14:useLocalDpi xmlns:a14="http://schemas.microsoft.com/office/drawing/2010/main" val="0"/>
              </a:ext>
            </a:extLst>
          </a:blip>
          <a:srcRect b="55424"/>
          <a:stretch/>
        </p:blipFill>
        <p:spPr bwMode="auto">
          <a:xfrm>
            <a:off x="179513" y="1848077"/>
            <a:ext cx="7324725" cy="1863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ular Callout 14"/>
          <p:cNvSpPr/>
          <p:nvPr/>
        </p:nvSpPr>
        <p:spPr bwMode="auto">
          <a:xfrm>
            <a:off x="5388430" y="1272884"/>
            <a:ext cx="2079170" cy="740972"/>
          </a:xfrm>
          <a:prstGeom prst="wedgeRectCallout">
            <a:avLst>
              <a:gd name="adj1" fmla="val -137585"/>
              <a:gd name="adj2" fmla="val 105883"/>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b="1" dirty="0"/>
              <a:t>Node 11 was restarted, this will trigger </a:t>
            </a:r>
            <a:r>
              <a:rPr lang="en-US" sz="900" b="1" dirty="0" smtClean="0"/>
              <a:t>the Cluster </a:t>
            </a:r>
            <a:r>
              <a:rPr lang="en-US" sz="900" b="1" dirty="0"/>
              <a:t>to use the Data in Node 12</a:t>
            </a:r>
            <a:r>
              <a:rPr lang="en-US" sz="900" b="1" dirty="0" smtClean="0"/>
              <a:t>.</a:t>
            </a:r>
          </a:p>
          <a:p>
            <a:endParaRPr lang="en-US" sz="900" b="1" dirty="0"/>
          </a:p>
          <a:p>
            <a:endParaRPr lang="en-US" sz="900" b="1" dirty="0"/>
          </a:p>
        </p:txBody>
      </p:sp>
      <p:pic>
        <p:nvPicPr>
          <p:cNvPr id="2055"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b="43448"/>
          <a:stretch/>
        </p:blipFill>
        <p:spPr bwMode="auto">
          <a:xfrm>
            <a:off x="175533" y="3840165"/>
            <a:ext cx="7324725" cy="2364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ular Callout 16"/>
          <p:cNvSpPr/>
          <p:nvPr/>
        </p:nvSpPr>
        <p:spPr bwMode="auto">
          <a:xfrm>
            <a:off x="5388430" y="1272884"/>
            <a:ext cx="2079170" cy="304800"/>
          </a:xfrm>
          <a:prstGeom prst="wedgeRectCallout">
            <a:avLst>
              <a:gd name="adj1" fmla="val -91512"/>
              <a:gd name="adj2" fmla="val 1307305"/>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b="1" dirty="0" smtClean="0"/>
              <a:t>the </a:t>
            </a:r>
            <a:r>
              <a:rPr lang="en-US" sz="900" b="1" dirty="0"/>
              <a:t>Data in Node 12</a:t>
            </a:r>
            <a:r>
              <a:rPr lang="en-US" sz="900" b="1" dirty="0" smtClean="0"/>
              <a:t>.</a:t>
            </a:r>
          </a:p>
          <a:p>
            <a:endParaRPr lang="en-US" sz="900" b="1" dirty="0"/>
          </a:p>
          <a:p>
            <a:endParaRPr lang="en-US" sz="900" b="1" dirty="0"/>
          </a:p>
        </p:txBody>
      </p:sp>
      <p:sp>
        <p:nvSpPr>
          <p:cNvPr id="5" name="Rectangle 4"/>
          <p:cNvSpPr/>
          <p:nvPr/>
        </p:nvSpPr>
        <p:spPr bwMode="auto">
          <a:xfrm>
            <a:off x="5388430" y="1207199"/>
            <a:ext cx="2906484" cy="1699287"/>
          </a:xfrm>
          <a:prstGeom prst="rect">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b="1" dirty="0"/>
              <a:t>Node 11 was restarted, this will trigger the Cluster to use the Data in Node 12</a:t>
            </a:r>
            <a:r>
              <a:rPr lang="en-US" sz="900" b="1" dirty="0" smtClean="0"/>
              <a:t>.</a:t>
            </a:r>
          </a:p>
          <a:p>
            <a:endParaRPr lang="en-US" sz="900" b="1" dirty="0"/>
          </a:p>
          <a:p>
            <a:r>
              <a:rPr lang="en-US" sz="900" b="1" dirty="0" smtClean="0"/>
              <a:t>When Node 11 was restarted, the cluster attempts to elect Node 12 to be the source of the data, however, the cluster detects error in Fie system.</a:t>
            </a:r>
          </a:p>
          <a:p>
            <a:endParaRPr lang="en-US" sz="900" b="1" dirty="0"/>
          </a:p>
          <a:p>
            <a:r>
              <a:rPr lang="en-US" sz="900" b="1" dirty="0" smtClean="0"/>
              <a:t>Due to the error detected, Node 12 was terminated.</a:t>
            </a:r>
            <a:endParaRPr lang="en-US" sz="900" b="1" dirty="0"/>
          </a:p>
        </p:txBody>
      </p:sp>
      <p:sp>
        <p:nvSpPr>
          <p:cNvPr id="20" name="TextBox 19"/>
          <p:cNvSpPr txBox="1"/>
          <p:nvPr/>
        </p:nvSpPr>
        <p:spPr>
          <a:xfrm>
            <a:off x="1328058" y="3494314"/>
            <a:ext cx="686326" cy="461665"/>
          </a:xfrm>
          <a:prstGeom prst="rect">
            <a:avLst/>
          </a:prstGeom>
          <a:solidFill>
            <a:schemeClr val="bg1"/>
          </a:solidFill>
          <a:ln>
            <a:solidFill>
              <a:schemeClr val="tx1"/>
            </a:solidFill>
          </a:ln>
        </p:spPr>
        <p:txBody>
          <a:bodyPr wrap="square" rtlCol="0">
            <a:spAutoFit/>
          </a:bodyPr>
          <a:lstStyle/>
          <a:p>
            <a:r>
              <a:rPr lang="en-US" sz="1200" b="1" dirty="0" smtClean="0"/>
              <a:t>NDB Node</a:t>
            </a:r>
            <a:endParaRPr lang="en-US" sz="1200" b="1" dirty="0"/>
          </a:p>
        </p:txBody>
      </p:sp>
      <p:sp>
        <p:nvSpPr>
          <p:cNvPr id="21" name="TextBox 20"/>
          <p:cNvSpPr txBox="1"/>
          <p:nvPr/>
        </p:nvSpPr>
        <p:spPr>
          <a:xfrm>
            <a:off x="2014384" y="874301"/>
            <a:ext cx="686326" cy="461665"/>
          </a:xfrm>
          <a:prstGeom prst="rect">
            <a:avLst/>
          </a:prstGeom>
          <a:solidFill>
            <a:schemeClr val="bg1"/>
          </a:solidFill>
          <a:ln>
            <a:solidFill>
              <a:schemeClr val="tx1"/>
            </a:solidFill>
          </a:ln>
        </p:spPr>
        <p:txBody>
          <a:bodyPr wrap="square" rtlCol="0">
            <a:spAutoFit/>
          </a:bodyPr>
          <a:lstStyle/>
          <a:p>
            <a:r>
              <a:rPr lang="en-US" sz="1200" b="1" dirty="0" err="1" smtClean="0"/>
              <a:t>MGMNode</a:t>
            </a:r>
            <a:endParaRPr lang="en-US" sz="1200" b="1" dirty="0"/>
          </a:p>
        </p:txBody>
      </p:sp>
    </p:spTree>
    <p:extLst>
      <p:ext uri="{BB962C8B-B14F-4D97-AF65-F5344CB8AC3E}">
        <p14:creationId xmlns:p14="http://schemas.microsoft.com/office/powerpoint/2010/main" val="1360514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MySQL Cluster: Failure Detection</a:t>
            </a:r>
            <a:endParaRPr lang="en-US" dirty="0"/>
          </a:p>
        </p:txBody>
      </p:sp>
      <p:sp>
        <p:nvSpPr>
          <p:cNvPr id="3" name="Content Placeholder 2"/>
          <p:cNvSpPr>
            <a:spLocks noGrp="1"/>
          </p:cNvSpPr>
          <p:nvPr>
            <p:ph sz="quarter" idx="10"/>
          </p:nvPr>
        </p:nvSpPr>
        <p:spPr/>
        <p:txBody>
          <a:bodyPr/>
          <a:lstStyle/>
          <a:p>
            <a:endParaRPr lang="en-US" dirty="0" smtClean="0"/>
          </a:p>
          <a:p>
            <a:endParaRPr lang="en-US" dirty="0"/>
          </a:p>
        </p:txBody>
      </p:sp>
      <p:pic>
        <p:nvPicPr>
          <p:cNvPr id="4"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t="-1" b="38698"/>
          <a:stretch/>
        </p:blipFill>
        <p:spPr bwMode="auto">
          <a:xfrm>
            <a:off x="878065" y="836712"/>
            <a:ext cx="7387870" cy="2985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108174" y="3272097"/>
            <a:ext cx="686326" cy="461665"/>
          </a:xfrm>
          <a:prstGeom prst="rect">
            <a:avLst/>
          </a:prstGeom>
          <a:solidFill>
            <a:schemeClr val="bg1"/>
          </a:solidFill>
          <a:ln>
            <a:solidFill>
              <a:schemeClr val="tx1"/>
            </a:solidFill>
          </a:ln>
        </p:spPr>
        <p:txBody>
          <a:bodyPr wrap="square" rtlCol="0">
            <a:spAutoFit/>
          </a:bodyPr>
          <a:lstStyle/>
          <a:p>
            <a:r>
              <a:rPr lang="en-US" sz="1200" b="1" dirty="0" err="1" smtClean="0"/>
              <a:t>MGMNode</a:t>
            </a:r>
            <a:endParaRPr lang="en-US" sz="1200" b="1" dirty="0"/>
          </a:p>
        </p:txBody>
      </p:sp>
      <p:sp>
        <p:nvSpPr>
          <p:cNvPr id="6" name="Rectangular Callout 5"/>
          <p:cNvSpPr/>
          <p:nvPr/>
        </p:nvSpPr>
        <p:spPr bwMode="auto">
          <a:xfrm>
            <a:off x="6455227" y="1858960"/>
            <a:ext cx="1643743" cy="547266"/>
          </a:xfrm>
          <a:prstGeom prst="wedgeRectCallout">
            <a:avLst>
              <a:gd name="adj1" fmla="val -149972"/>
              <a:gd name="adj2" fmla="val -64839"/>
            </a:avLst>
          </a:prstGeom>
          <a:solidFill>
            <a:srgbClr val="00B050"/>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latin typeface="+mj-ea"/>
                <a:ea typeface="+mj-ea"/>
              </a:rPr>
              <a:t>Node 12 was terminated due to file system corruption.</a:t>
            </a:r>
          </a:p>
        </p:txBody>
      </p:sp>
    </p:spTree>
    <p:extLst>
      <p:ext uri="{BB962C8B-B14F-4D97-AF65-F5344CB8AC3E}">
        <p14:creationId xmlns:p14="http://schemas.microsoft.com/office/powerpoint/2010/main" val="378144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kumimoji="1" lang="en-US" altLang="ja-JP" dirty="0" smtClean="0"/>
              <a:t>Table of Contents</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AutoNum type="arabicPeriod"/>
            </a:pPr>
            <a:r>
              <a:rPr lang="en-US" altLang="ja-JP" sz="1600" dirty="0" smtClean="0"/>
              <a:t>Failure Detection</a:t>
            </a:r>
          </a:p>
          <a:p>
            <a:pPr marL="522900" lvl="1" indent="-342900">
              <a:buFont typeface="Arial" panose="020B0604020202020204" pitchFamily="34" charset="0"/>
              <a:buChar char="•"/>
            </a:pPr>
            <a:r>
              <a:rPr lang="en-US" altLang="ja-JP" sz="1400" dirty="0" smtClean="0"/>
              <a:t>Communication Loss</a:t>
            </a:r>
          </a:p>
          <a:p>
            <a:pPr marL="522900" lvl="1" indent="-342900">
              <a:buFont typeface="Arial" panose="020B0604020202020204" pitchFamily="34" charset="0"/>
              <a:buChar char="•"/>
            </a:pPr>
            <a:r>
              <a:rPr lang="en-US" altLang="ja-JP" sz="1400" dirty="0" smtClean="0"/>
              <a:t>Heartbeat Failure</a:t>
            </a:r>
          </a:p>
          <a:p>
            <a:pPr marL="522900" lvl="1" indent="-342900">
              <a:buFont typeface="Arial" panose="020B0604020202020204" pitchFamily="34" charset="0"/>
              <a:buChar char="•"/>
            </a:pPr>
            <a:r>
              <a:rPr lang="en-US" altLang="ja-JP" sz="1400" dirty="0" smtClean="0"/>
              <a:t>Network Partitioning</a:t>
            </a:r>
          </a:p>
          <a:p>
            <a:pPr marL="346075" indent="-346075">
              <a:buFont typeface="+mj-lt"/>
              <a:buAutoNum type="arabicPeriod"/>
            </a:pPr>
            <a:r>
              <a:rPr lang="en-US" altLang="ja-JP" sz="1600" dirty="0" smtClean="0"/>
              <a:t>Failure Scenarios</a:t>
            </a:r>
          </a:p>
          <a:p>
            <a:pPr marL="526075" lvl="1" indent="-346075">
              <a:buFont typeface="Arial" panose="020B0604020202020204" pitchFamily="34" charset="0"/>
              <a:buChar char="•"/>
            </a:pPr>
            <a:r>
              <a:rPr lang="en-US" altLang="ja-JP" sz="1400" dirty="0" smtClean="0"/>
              <a:t>Storage Node Crash</a:t>
            </a:r>
          </a:p>
          <a:p>
            <a:pPr marL="526075" lvl="1" indent="-346075">
              <a:buFont typeface="Arial" panose="020B0604020202020204" pitchFamily="34" charset="0"/>
              <a:buChar char="•"/>
            </a:pPr>
            <a:r>
              <a:rPr lang="en-US" altLang="ja-JP" sz="1400" dirty="0" smtClean="0"/>
              <a:t>SQL Node Crash</a:t>
            </a:r>
          </a:p>
          <a:p>
            <a:pPr marL="526075" lvl="1" indent="-346075">
              <a:buFont typeface="Arial" panose="020B0604020202020204" pitchFamily="34" charset="0"/>
              <a:buChar char="•"/>
            </a:pPr>
            <a:r>
              <a:rPr lang="en-US" altLang="ja-JP" sz="1400" dirty="0" smtClean="0"/>
              <a:t>Connection Failure</a:t>
            </a:r>
          </a:p>
          <a:p>
            <a:pPr marL="526075" lvl="1" indent="-346075">
              <a:buFont typeface="Arial" panose="020B0604020202020204" pitchFamily="34" charset="0"/>
              <a:buChar char="•"/>
            </a:pPr>
            <a:r>
              <a:rPr lang="en-US" altLang="ja-JP" sz="1400" dirty="0" smtClean="0"/>
              <a:t>Management Node Crash</a:t>
            </a:r>
          </a:p>
          <a:p>
            <a:pPr marL="526075" lvl="1" indent="-346075">
              <a:buFont typeface="Arial" panose="020B0604020202020204" pitchFamily="34" charset="0"/>
              <a:buChar char="•"/>
            </a:pPr>
            <a:r>
              <a:rPr lang="en-US" altLang="ja-JP" sz="1400" dirty="0" smtClean="0"/>
              <a:t>Disk Failure</a:t>
            </a:r>
          </a:p>
          <a:p>
            <a:pPr marL="457200" indent="-457200">
              <a:buFont typeface="+mj-lt"/>
              <a:buAutoNum type="arabicPeriod"/>
            </a:pPr>
            <a:endParaRPr lang="en-US" altLang="ja-JP" sz="1600" dirty="0"/>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kumimoji="1" lang="en-US" altLang="ja-JP" dirty="0" smtClean="0"/>
              <a:t>MySQL Cluster Investigation</a:t>
            </a:r>
            <a:endParaRPr kumimoji="1" lang="ja-JP" altLang="en-US" dirty="0"/>
          </a:p>
        </p:txBody>
      </p:sp>
      <p:sp>
        <p:nvSpPr>
          <p:cNvPr id="3" name="テキスト プレースホルダー 2"/>
          <p:cNvSpPr>
            <a:spLocks noGrp="1"/>
          </p:cNvSpPr>
          <p:nvPr>
            <p:ph type="body" sz="quarter" idx="10"/>
          </p:nvPr>
        </p:nvSpPr>
        <p:spPr>
          <a:xfrm>
            <a:off x="179388" y="3852000"/>
            <a:ext cx="7200900" cy="400110"/>
          </a:xfrm>
        </p:spPr>
        <p:txBody>
          <a:bodyPr/>
          <a:lstStyle/>
          <a:p>
            <a:r>
              <a:rPr kumimoji="1" lang="en-US" altLang="ja-JP" dirty="0" smtClean="0"/>
              <a:t>Investigation Progress Report</a:t>
            </a:r>
            <a:endParaRPr kumimoji="1" lang="ja-JP" altLang="en-US" dirty="0"/>
          </a:p>
        </p:txBody>
      </p:sp>
    </p:spTree>
    <p:extLst>
      <p:ext uri="{BB962C8B-B14F-4D97-AF65-F5344CB8AC3E}">
        <p14:creationId xmlns:p14="http://schemas.microsoft.com/office/powerpoint/2010/main" val="752540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Failure Detection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There are two ways to detect failed nodes: </a:t>
            </a:r>
            <a:r>
              <a:rPr lang="en-US" altLang="ja-JP" sz="1600" i="1" dirty="0"/>
              <a:t>communication loss</a:t>
            </a:r>
            <a:r>
              <a:rPr lang="en-US" altLang="ja-JP" sz="1600" dirty="0"/>
              <a:t> and </a:t>
            </a:r>
            <a:r>
              <a:rPr lang="en-US" altLang="ja-JP" sz="1600" i="1" dirty="0"/>
              <a:t>heartbeat</a:t>
            </a:r>
            <a:r>
              <a:rPr lang="en-US" altLang="ja-JP" sz="1600" dirty="0"/>
              <a:t> </a:t>
            </a:r>
            <a:r>
              <a:rPr lang="en-US" altLang="ja-JP" sz="1600" i="1" dirty="0"/>
              <a:t>failure</a:t>
            </a:r>
            <a:r>
              <a:rPr lang="en-US" altLang="ja-JP" sz="1600" dirty="0"/>
              <a:t>. In both cases, a message is sent to all storage nodes and a network partitioning protocol is used to determine if there are enough nodes left to continue running the MySQL Cluster. </a:t>
            </a:r>
            <a:endParaRPr lang="en-US" altLang="ja-JP" sz="1600" dirty="0" smtClean="0"/>
          </a:p>
          <a:p>
            <a:pPr marL="0" indent="0">
              <a:buNone/>
            </a:pPr>
            <a:endParaRPr lang="en-US" altLang="ja-JP" sz="1600" dirty="0" smtClean="0"/>
          </a:p>
          <a:p>
            <a:pPr marL="173038" indent="0">
              <a:buNone/>
            </a:pPr>
            <a:r>
              <a:rPr lang="en-US" altLang="ja-JP" sz="1600" dirty="0" smtClean="0"/>
              <a:t>Note </a:t>
            </a:r>
            <a:r>
              <a:rPr lang="en-US" altLang="ja-JP" sz="1600" dirty="0"/>
              <a:t>that if some nodes are reported as failed, it might in fact be the case that there are two parts of the cluster which have lost all connections between them. In this case, we can not allow both of them to stay alive, since this could cause database inconsistency</a:t>
            </a:r>
            <a:r>
              <a:rPr lang="en-US" altLang="ja-JP" sz="1600" dirty="0" smtClean="0"/>
              <a:t>.</a:t>
            </a:r>
          </a:p>
          <a:p>
            <a:pPr marL="173038" indent="0">
              <a:buNone/>
            </a:pPr>
            <a:endParaRPr lang="en-US" altLang="ja-JP" sz="1600" dirty="0"/>
          </a:p>
          <a:p>
            <a:pPr marL="173038" indent="0">
              <a:buNone/>
            </a:pPr>
            <a:r>
              <a:rPr lang="en-US" altLang="ja-JP" sz="1600" dirty="0" smtClean="0"/>
              <a:t>MySQL </a:t>
            </a:r>
            <a:r>
              <a:rPr lang="en-US" altLang="ja-JP" sz="1600" dirty="0"/>
              <a:t>Cluster ensures applications remain available using the </a:t>
            </a:r>
            <a:r>
              <a:rPr lang="en-US" altLang="ja-JP" sz="1600" i="1" dirty="0"/>
              <a:t>network partitioning protocol</a:t>
            </a:r>
            <a:r>
              <a:rPr lang="en-US" altLang="ja-JP" sz="1600" dirty="0"/>
              <a:t> to automatically selecting one part of the cluster which continues to execute. All nodes in the other part of the cluster are automatically restarted and connect to the cluster as new nodes</a:t>
            </a:r>
            <a:r>
              <a:rPr lang="en-US" altLang="ja-JP" sz="1600" dirty="0" smtClean="0"/>
              <a:t>.</a:t>
            </a:r>
          </a:p>
        </p:txBody>
      </p:sp>
    </p:spTree>
    <p:extLst>
      <p:ext uri="{BB962C8B-B14F-4D97-AF65-F5344CB8AC3E}">
        <p14:creationId xmlns:p14="http://schemas.microsoft.com/office/powerpoint/2010/main" val="2282123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sz="1600" b="1" dirty="0"/>
              <a:t>Communication Loss	</a:t>
            </a:r>
          </a:p>
          <a:p>
            <a:pPr marL="0" indent="0">
              <a:buNone/>
            </a:pPr>
            <a:endParaRPr lang="en-US" altLang="ja-JP" sz="1600" dirty="0" smtClean="0"/>
          </a:p>
          <a:p>
            <a:pPr marL="173038" indent="0">
              <a:buNone/>
            </a:pPr>
            <a:r>
              <a:rPr lang="en-US" altLang="ja-JP" sz="1600" dirty="0" smtClean="0"/>
              <a:t>MySQL </a:t>
            </a:r>
            <a:r>
              <a:rPr lang="en-US" altLang="ja-JP" sz="1600" dirty="0"/>
              <a:t>Cluster nodes are connected via different communication protocols. Currently TCP,	Scalable Coherent Interface, OSE, and Shared Memory are all implemented and used. Normally,	all storage nodes are connected with each other and every application nodes is connected with every storage node. (Except for shared memory, these connections can be used to connect nodes residing on different computers.) </a:t>
            </a:r>
            <a:endParaRPr lang="en-US" altLang="ja-JP" sz="1600" dirty="0" smtClean="0"/>
          </a:p>
          <a:p>
            <a:endParaRPr lang="en-US" altLang="ja-JP" sz="1600" dirty="0"/>
          </a:p>
          <a:p>
            <a:pPr marL="173038" indent="0">
              <a:buNone/>
            </a:pPr>
            <a:r>
              <a:rPr lang="en-US" altLang="ja-JP" sz="1600" dirty="0" smtClean="0"/>
              <a:t>If </a:t>
            </a:r>
            <a:r>
              <a:rPr lang="en-US" altLang="ja-JP" sz="1600" dirty="0"/>
              <a:t>a storage node notices that a connection between two nodes is lost, then all other storage nodes are immediately informed and they </a:t>
            </a:r>
            <a:r>
              <a:rPr lang="en-US" altLang="ja-JP" sz="1600" dirty="0" smtClean="0"/>
              <a:t>classify </a:t>
            </a:r>
            <a:r>
              <a:rPr lang="en-US" altLang="ja-JP" sz="1600" dirty="0"/>
              <a:t>the node as failed. Failed nodes automatically restart and connect to the MySQL Cluster as a new node, </a:t>
            </a:r>
            <a:r>
              <a:rPr lang="en-US" altLang="ja-JP" sz="1600" dirty="0" smtClean="0"/>
              <a:t>leaving the </a:t>
            </a:r>
            <a:r>
              <a:rPr lang="en-US" altLang="ja-JP" sz="1600" dirty="0"/>
              <a:t>application unaffected. Communication loss is the fastest way to detect that a node has failed</a:t>
            </a:r>
            <a:r>
              <a:rPr lang="en-US" altLang="ja-JP" dirty="0" smtClean="0"/>
              <a:t>.</a:t>
            </a:r>
          </a:p>
          <a:p>
            <a:pPr marL="173038" indent="0">
              <a:buNone/>
            </a:pPr>
            <a:endParaRPr lang="en-US" altLang="ja-JP" dirty="0"/>
          </a:p>
          <a:p>
            <a:r>
              <a:rPr lang="en-US" altLang="ja-JP" sz="1600" b="1" dirty="0" smtClean="0"/>
              <a:t>Heartbeat Failure</a:t>
            </a:r>
          </a:p>
          <a:p>
            <a:endParaRPr kumimoji="1" lang="en-US" altLang="ja-JP" sz="1600" b="1" dirty="0"/>
          </a:p>
          <a:p>
            <a:pPr marL="173038" indent="0">
              <a:buNone/>
            </a:pPr>
            <a:r>
              <a:rPr lang="en-US" altLang="ja-JP" sz="1600" dirty="0"/>
              <a:t>There are also node failures which can not be detected by communication loss, e.g. disk problems, memory problems, and processor exhaustion. These failures cause a node to work improperly, but do not destroy the node connection to the rest of the MySQL Cluster. A heartbeat protocol is used to detect this kind of failure</a:t>
            </a:r>
            <a:r>
              <a:rPr lang="en-US" altLang="ja-JP" sz="1600" dirty="0" smtClean="0"/>
              <a:t>.</a:t>
            </a:r>
            <a:endParaRPr kumimoji="1" lang="en-US" altLang="ja-JP" sz="1600" dirty="0"/>
          </a:p>
        </p:txBody>
      </p:sp>
    </p:spTree>
    <p:extLst>
      <p:ext uri="{BB962C8B-B14F-4D97-AF65-F5344CB8AC3E}">
        <p14:creationId xmlns:p14="http://schemas.microsoft.com/office/powerpoint/2010/main" val="605035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MySQL Cluster: Failure </a:t>
            </a:r>
            <a:r>
              <a:rPr lang="en-US" altLang="ja-JP" dirty="0" smtClean="0"/>
              <a:t>Detection (Heartbeat Failure cont..)</a:t>
            </a:r>
            <a:endParaRPr kumimoji="1" lang="ja-JP" altLang="en-US" dirty="0"/>
          </a:p>
        </p:txBody>
      </p:sp>
      <p:sp>
        <p:nvSpPr>
          <p:cNvPr id="3" name="コンテンツ プレースホルダー 2"/>
          <p:cNvSpPr>
            <a:spLocks noGrp="1"/>
          </p:cNvSpPr>
          <p:nvPr>
            <p:ph sz="quarter" idx="10"/>
          </p:nvPr>
        </p:nvSpPr>
        <p:spPr/>
        <p:txBody>
          <a:bodyPr>
            <a:normAutofit/>
          </a:bodyPr>
          <a:lstStyle/>
          <a:p>
            <a:pPr marL="173038" indent="0">
              <a:buNone/>
            </a:pPr>
            <a:r>
              <a:rPr lang="en-US" altLang="ja-JP" sz="1600" dirty="0" smtClean="0"/>
              <a:t>The storage nodes are organized in a logical circle(Figure 3.) Each storage node sends heartbeat signal to the next storage node in the circle. If a storage node fails to send three consecutive heartbeat signals, the next storage node will characterize the storage node as dead. The failed node is reported to all storage nodes, which </a:t>
            </a:r>
            <a:r>
              <a:rPr lang="en-US" altLang="ja-JP" sz="1600" dirty="0" smtClean="0"/>
              <a:t>jointly classify </a:t>
            </a:r>
            <a:r>
              <a:rPr lang="en-US" altLang="ja-JP" sz="1600" dirty="0" smtClean="0"/>
              <a:t>the node as failed.</a:t>
            </a:r>
            <a:endParaRPr kumimoji="1" lang="en-US" altLang="ja-JP" sz="1600" dirty="0"/>
          </a:p>
        </p:txBody>
      </p:sp>
      <p:pic>
        <p:nvPicPr>
          <p:cNvPr id="4" name="Picture 3"/>
          <p:cNvPicPr>
            <a:picLocks noChangeAspect="1"/>
          </p:cNvPicPr>
          <p:nvPr/>
        </p:nvPicPr>
        <p:blipFill>
          <a:blip r:embed="rId2"/>
          <a:stretch>
            <a:fillRect/>
          </a:stretch>
        </p:blipFill>
        <p:spPr>
          <a:xfrm>
            <a:off x="3148190" y="2379529"/>
            <a:ext cx="2847619" cy="2952381"/>
          </a:xfrm>
          <a:prstGeom prst="rect">
            <a:avLst/>
          </a:prstGeom>
          <a:ln>
            <a:solidFill>
              <a:schemeClr val="tx1"/>
            </a:solidFill>
          </a:ln>
        </p:spPr>
      </p:pic>
    </p:spTree>
    <p:extLst>
      <p:ext uri="{BB962C8B-B14F-4D97-AF65-F5344CB8AC3E}">
        <p14:creationId xmlns:p14="http://schemas.microsoft.com/office/powerpoint/2010/main" val="3088866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MySQL Cluster: Failure Detection</a:t>
            </a:r>
            <a:endParaRPr lang="en-US" dirty="0"/>
          </a:p>
        </p:txBody>
      </p:sp>
      <p:sp>
        <p:nvSpPr>
          <p:cNvPr id="3" name="Content Placeholder 2"/>
          <p:cNvSpPr>
            <a:spLocks noGrp="1"/>
          </p:cNvSpPr>
          <p:nvPr>
            <p:ph sz="quarter" idx="10"/>
          </p:nvPr>
        </p:nvSpPr>
        <p:spPr>
          <a:xfrm>
            <a:off x="179512" y="836712"/>
            <a:ext cx="8784976" cy="5616476"/>
          </a:xfrm>
        </p:spPr>
        <p:txBody>
          <a:bodyPr>
            <a:normAutofit/>
          </a:bodyPr>
          <a:lstStyle/>
          <a:p>
            <a:pPr lvl="1"/>
            <a:r>
              <a:rPr lang="en-US" sz="1200" dirty="0" smtClean="0"/>
              <a:t>Configuration File Parameters related to heartbeat failure detection</a:t>
            </a:r>
          </a:p>
          <a:p>
            <a:pPr lvl="2"/>
            <a:r>
              <a:rPr lang="en-US" sz="1000" dirty="0" err="1" smtClean="0"/>
              <a:t>ndbd</a:t>
            </a:r>
            <a:r>
              <a:rPr lang="en-US" sz="1000" dirty="0" smtClean="0"/>
              <a:t> section</a:t>
            </a:r>
          </a:p>
          <a:p>
            <a:pPr lvl="3">
              <a:buFont typeface="Wingdings" panose="05000000000000000000" pitchFamily="2" charset="2"/>
              <a:buChar char="§"/>
            </a:pPr>
            <a:r>
              <a:rPr lang="en-US" sz="800" dirty="0" err="1" smtClean="0"/>
              <a:t>HeartbeatIntervalDbDb</a:t>
            </a:r>
            <a:r>
              <a:rPr lang="en-US" sz="800" dirty="0" smtClean="0"/>
              <a:t>		heartbeat messages interval between data nodes</a:t>
            </a:r>
          </a:p>
          <a:p>
            <a:pPr lvl="3">
              <a:buFont typeface="Wingdings" panose="05000000000000000000" pitchFamily="2" charset="2"/>
              <a:buChar char="§"/>
            </a:pPr>
            <a:r>
              <a:rPr lang="en-US" sz="800" dirty="0" err="1" smtClean="0"/>
              <a:t>HeartbeatIntervalDbApi</a:t>
            </a:r>
            <a:r>
              <a:rPr lang="en-US" sz="800" dirty="0" smtClean="0"/>
              <a:t>		heartbeat messages interval between data nodes and SQL nodes</a:t>
            </a:r>
          </a:p>
          <a:p>
            <a:pPr lvl="3">
              <a:buFont typeface="Wingdings" panose="05000000000000000000" pitchFamily="2" charset="2"/>
              <a:buChar char="§"/>
            </a:pPr>
            <a:r>
              <a:rPr lang="en-US" sz="800" dirty="0" err="1" smtClean="0"/>
              <a:t>HeartbeatOrder</a:t>
            </a:r>
            <a:r>
              <a:rPr lang="en-US" sz="800" dirty="0" smtClean="0"/>
              <a:t>		heartbeat messaging order; forwarding of heartbeat messages start from the node with 					the lowest heartbeat order value.</a:t>
            </a:r>
          </a:p>
          <a:p>
            <a:pPr marL="358775" lvl="2" indent="0">
              <a:buNone/>
            </a:pPr>
            <a:r>
              <a:rPr lang="en-US" sz="1000" dirty="0" smtClean="0"/>
              <a:t>			Example: </a:t>
            </a:r>
            <a:endParaRPr lang="en-US" sz="1000" dirty="0"/>
          </a:p>
        </p:txBody>
      </p:sp>
      <p:pic>
        <p:nvPicPr>
          <p:cNvPr id="4" name="Picture 3"/>
          <p:cNvPicPr>
            <a:picLocks noChangeAspect="1"/>
          </p:cNvPicPr>
          <p:nvPr/>
        </p:nvPicPr>
        <p:blipFill>
          <a:blip r:embed="rId2"/>
          <a:stretch>
            <a:fillRect/>
          </a:stretch>
        </p:blipFill>
        <p:spPr>
          <a:xfrm>
            <a:off x="506590" y="2918009"/>
            <a:ext cx="2847619" cy="2952381"/>
          </a:xfrm>
          <a:prstGeom prst="rect">
            <a:avLst/>
          </a:prstGeom>
          <a:ln>
            <a:solidFill>
              <a:schemeClr val="tx1"/>
            </a:solidFill>
          </a:ln>
        </p:spPr>
      </p:pic>
      <p:graphicFrame>
        <p:nvGraphicFramePr>
          <p:cNvPr id="5" name="Table 4"/>
          <p:cNvGraphicFramePr>
            <a:graphicFrameLocks noGrp="1"/>
          </p:cNvGraphicFramePr>
          <p:nvPr>
            <p:extLst>
              <p:ext uri="{D42A27DB-BD31-4B8C-83A1-F6EECF244321}">
                <p14:modId xmlns:p14="http://schemas.microsoft.com/office/powerpoint/2010/main" val="694264772"/>
              </p:ext>
            </p:extLst>
          </p:nvPr>
        </p:nvGraphicFramePr>
        <p:xfrm>
          <a:off x="3851065" y="2302427"/>
          <a:ext cx="4530935" cy="640080"/>
        </p:xfrm>
        <a:graphic>
          <a:graphicData uri="http://schemas.openxmlformats.org/drawingml/2006/table">
            <a:tbl>
              <a:tblPr firstRow="1" bandRow="1">
                <a:tableStyleId>{5C22544A-7EE6-4342-B048-85BDC9FD1C3A}</a:tableStyleId>
              </a:tblPr>
              <a:tblGrid>
                <a:gridCol w="906187"/>
                <a:gridCol w="906187"/>
                <a:gridCol w="906187"/>
                <a:gridCol w="906187"/>
                <a:gridCol w="906187"/>
              </a:tblGrid>
              <a:tr h="231591">
                <a:tc>
                  <a:txBody>
                    <a:bodyPr/>
                    <a:lstStyle/>
                    <a:p>
                      <a:endParaRPr lang="en-US" sz="1000" dirty="0"/>
                    </a:p>
                  </a:txBody>
                  <a:tcPr/>
                </a:tc>
                <a:tc>
                  <a:txBody>
                    <a:bodyPr/>
                    <a:lstStyle/>
                    <a:p>
                      <a:r>
                        <a:rPr lang="en-US" sz="1000" dirty="0" smtClean="0"/>
                        <a:t>SN1</a:t>
                      </a:r>
                      <a:endParaRPr lang="en-US" sz="1000" dirty="0"/>
                    </a:p>
                  </a:txBody>
                  <a:tcPr/>
                </a:tc>
                <a:tc>
                  <a:txBody>
                    <a:bodyPr/>
                    <a:lstStyle/>
                    <a:p>
                      <a:r>
                        <a:rPr lang="en-US" sz="1000" dirty="0" smtClean="0"/>
                        <a:t>SN2</a:t>
                      </a:r>
                      <a:endParaRPr lang="en-US" sz="1000" dirty="0"/>
                    </a:p>
                  </a:txBody>
                  <a:tcPr/>
                </a:tc>
                <a:tc>
                  <a:txBody>
                    <a:bodyPr/>
                    <a:lstStyle/>
                    <a:p>
                      <a:r>
                        <a:rPr lang="en-US" sz="1000" dirty="0" smtClean="0"/>
                        <a:t>SN3</a:t>
                      </a:r>
                      <a:endParaRPr lang="en-US" sz="1000" dirty="0"/>
                    </a:p>
                  </a:txBody>
                  <a:tcPr/>
                </a:tc>
                <a:tc>
                  <a:txBody>
                    <a:bodyPr/>
                    <a:lstStyle/>
                    <a:p>
                      <a:r>
                        <a:rPr lang="en-US" sz="1000" dirty="0" smtClean="0"/>
                        <a:t>SN4</a:t>
                      </a:r>
                      <a:endParaRPr lang="en-US" sz="1000" dirty="0"/>
                    </a:p>
                  </a:txBody>
                  <a:tcPr/>
                </a:tc>
              </a:tr>
              <a:tr h="231591">
                <a:tc>
                  <a:txBody>
                    <a:bodyPr/>
                    <a:lstStyle/>
                    <a:p>
                      <a:r>
                        <a:rPr lang="en-US" sz="1000" dirty="0" err="1" smtClean="0"/>
                        <a:t>HeartbeatOrder</a:t>
                      </a:r>
                      <a:endParaRPr lang="en-US" sz="1000" dirty="0"/>
                    </a:p>
                  </a:txBody>
                  <a:tcPr/>
                </a:tc>
                <a:tc>
                  <a:txBody>
                    <a:bodyPr/>
                    <a:lstStyle/>
                    <a:p>
                      <a:r>
                        <a:rPr lang="en-US" sz="1000" dirty="0" smtClean="0"/>
                        <a:t>10</a:t>
                      </a:r>
                      <a:endParaRPr lang="en-US" sz="1000" dirty="0"/>
                    </a:p>
                  </a:txBody>
                  <a:tcPr/>
                </a:tc>
                <a:tc>
                  <a:txBody>
                    <a:bodyPr/>
                    <a:lstStyle/>
                    <a:p>
                      <a:r>
                        <a:rPr lang="en-US" sz="1000" dirty="0" smtClean="0"/>
                        <a:t>11</a:t>
                      </a:r>
                      <a:endParaRPr lang="en-US" sz="1000" dirty="0"/>
                    </a:p>
                  </a:txBody>
                  <a:tcPr/>
                </a:tc>
                <a:tc>
                  <a:txBody>
                    <a:bodyPr/>
                    <a:lstStyle/>
                    <a:p>
                      <a:r>
                        <a:rPr lang="en-US" sz="1000" dirty="0" smtClean="0"/>
                        <a:t>12</a:t>
                      </a:r>
                      <a:endParaRPr lang="en-US" sz="1000" dirty="0"/>
                    </a:p>
                  </a:txBody>
                  <a:tcPr/>
                </a:tc>
                <a:tc>
                  <a:txBody>
                    <a:bodyPr/>
                    <a:lstStyle/>
                    <a:p>
                      <a:r>
                        <a:rPr lang="en-US" sz="1000" dirty="0" smtClean="0"/>
                        <a:t>13</a:t>
                      </a:r>
                      <a:endParaRPr lang="en-US" sz="1000" dirty="0"/>
                    </a:p>
                  </a:txBody>
                  <a:tcPr/>
                </a:tc>
              </a:tr>
            </a:tbl>
          </a:graphicData>
        </a:graphic>
      </p:graphicFrame>
      <p:sp>
        <p:nvSpPr>
          <p:cNvPr id="6" name="TextBox 5"/>
          <p:cNvSpPr txBox="1"/>
          <p:nvPr/>
        </p:nvSpPr>
        <p:spPr>
          <a:xfrm>
            <a:off x="3851065" y="3139440"/>
            <a:ext cx="4530935" cy="923330"/>
          </a:xfrm>
          <a:prstGeom prst="rect">
            <a:avLst/>
          </a:prstGeom>
          <a:noFill/>
        </p:spPr>
        <p:txBody>
          <a:bodyPr wrap="square" rtlCol="0">
            <a:spAutoFit/>
          </a:bodyPr>
          <a:lstStyle/>
          <a:p>
            <a:r>
              <a:rPr lang="en-US" dirty="0" smtClean="0"/>
              <a:t>Flow of heartbeat message:</a:t>
            </a:r>
          </a:p>
          <a:p>
            <a:endParaRPr lang="en-US" dirty="0"/>
          </a:p>
          <a:p>
            <a:r>
              <a:rPr lang="en-US" dirty="0" smtClean="0"/>
              <a:t>SN1 -&gt; SN2 -&gt; SN3 -&gt;SN4 -&gt; SN1</a:t>
            </a:r>
            <a:endParaRPr lang="en-US" dirty="0"/>
          </a:p>
        </p:txBody>
      </p:sp>
    </p:spTree>
    <p:extLst>
      <p:ext uri="{BB962C8B-B14F-4D97-AF65-F5344CB8AC3E}">
        <p14:creationId xmlns:p14="http://schemas.microsoft.com/office/powerpoint/2010/main" val="2126023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Failure Detection</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en-US" sz="1600" b="1" dirty="0" smtClean="0"/>
              <a:t>Network Partitioning</a:t>
            </a:r>
          </a:p>
          <a:p>
            <a:endParaRPr lang="en-US" sz="1600" dirty="0" smtClean="0"/>
          </a:p>
          <a:p>
            <a:pPr lvl="1"/>
            <a:r>
              <a:rPr lang="en-US" sz="1200" dirty="0" smtClean="0"/>
              <a:t>Whenever </a:t>
            </a:r>
            <a:r>
              <a:rPr lang="en-US" sz="1200" dirty="0"/>
              <a:t>there are failed storage nodes, the remaining nodes use a network partitioning protocol to check </a:t>
            </a:r>
            <a:r>
              <a:rPr lang="en-US" sz="1200" dirty="0" smtClean="0"/>
              <a:t>whether </a:t>
            </a:r>
            <a:r>
              <a:rPr lang="en-US" sz="1200" dirty="0"/>
              <a:t>they are in majority by having more than one node in each node group or by having more than half of the nodes available in each node group. This ensures that transactions are fully committed by </a:t>
            </a:r>
            <a:r>
              <a:rPr lang="en-US" sz="1200" dirty="0" smtClean="0"/>
              <a:t>eliminating </a:t>
            </a:r>
            <a:r>
              <a:rPr lang="en-US" sz="1200" dirty="0"/>
              <a:t>the possibility that one node group acts alone and only commits part of the transactions</a:t>
            </a:r>
            <a:r>
              <a:rPr lang="en-US" sz="1200" dirty="0" smtClean="0"/>
              <a:t>.</a:t>
            </a:r>
          </a:p>
          <a:p>
            <a:pPr lvl="1"/>
            <a:endParaRPr lang="en-US" sz="1200" dirty="0"/>
          </a:p>
          <a:p>
            <a:pPr lvl="1"/>
            <a:r>
              <a:rPr lang="en-US" sz="1200" dirty="0"/>
              <a:t>To explain what could happen if no network partitioning protocol was implemented, consider a configuration with four storage nodes. Suppose all connections were lost between {SN1, SN3} and {SN2, SN4}. Since both sets are storing all partitions, each set has access to the whole database. If both sets were allowed to survive, then each set could update different information, thus leading us to two inconsistent databases.</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576812"/>
            <a:ext cx="2590800" cy="2296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80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4862</Words>
  <Application>Microsoft Office PowerPoint</Application>
  <PresentationFormat>On-screen Show (4:3)</PresentationFormat>
  <Paragraphs>499</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NEC_standard_4_3_en</vt:lpstr>
      <vt:lpstr>MySQL Cluster</vt:lpstr>
      <vt:lpstr>PowerPoint Presentation</vt:lpstr>
      <vt:lpstr>Table of Contents</vt:lpstr>
      <vt:lpstr>MySQL Cluster Investigation</vt:lpstr>
      <vt:lpstr>MySQL Cluster: Failure Detection</vt:lpstr>
      <vt:lpstr>MySQL Cluster: Failure Detection</vt:lpstr>
      <vt:lpstr>MySQL Cluster: Failure Detection (Heartbeat Failure cont..)</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MySQL Cluster: Failure Detection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2017-09-27T03:46:56Z</dcterms:modified>
</cp:coreProperties>
</file>