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05" r:id="rId1"/>
  </p:sldMasterIdLst>
  <p:notesMasterIdLst>
    <p:notesMasterId r:id="rId28"/>
  </p:notesMasterIdLst>
  <p:handoutMasterIdLst>
    <p:handoutMasterId r:id="rId29"/>
  </p:handoutMasterIdLst>
  <p:sldIdLst>
    <p:sldId id="262" r:id="rId2"/>
    <p:sldId id="268" r:id="rId3"/>
    <p:sldId id="320" r:id="rId4"/>
    <p:sldId id="263" r:id="rId5"/>
    <p:sldId id="264" r:id="rId6"/>
    <p:sldId id="269" r:id="rId7"/>
    <p:sldId id="270" r:id="rId8"/>
    <p:sldId id="299" r:id="rId9"/>
    <p:sldId id="300" r:id="rId10"/>
    <p:sldId id="304" r:id="rId11"/>
    <p:sldId id="313" r:id="rId12"/>
    <p:sldId id="301" r:id="rId13"/>
    <p:sldId id="271" r:id="rId14"/>
    <p:sldId id="314" r:id="rId15"/>
    <p:sldId id="298" r:id="rId16"/>
    <p:sldId id="273" r:id="rId17"/>
    <p:sldId id="274" r:id="rId18"/>
    <p:sldId id="315" r:id="rId19"/>
    <p:sldId id="316" r:id="rId20"/>
    <p:sldId id="317" r:id="rId21"/>
    <p:sldId id="318" r:id="rId22"/>
    <p:sldId id="319" r:id="rId23"/>
    <p:sldId id="282" r:id="rId24"/>
    <p:sldId id="281" r:id="rId25"/>
    <p:sldId id="321" r:id="rId26"/>
    <p:sldId id="266" r:id="rId27"/>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B87605F-6347-4350-B173-1EE1CBAA3787}">
          <p14:sldIdLst>
            <p14:sldId id="262"/>
          </p14:sldIdLst>
        </p14:section>
        <p14:section name="Brand Statement" id="{E9B22BFF-877C-4AA1-9323-19B679BF99B1}">
          <p14:sldIdLst>
            <p14:sldId id="268"/>
          </p14:sldIdLst>
        </p14:section>
        <p14:section name="Table of Contents" id="{0B1E2898-31BC-42F3-A5A5-141726087CC7}">
          <p14:sldIdLst>
            <p14:sldId id="320"/>
            <p14:sldId id="263"/>
          </p14:sldIdLst>
        </p14:section>
        <p14:section name="Body" id="{18FAE958-DF6E-4AAC-835E-E68BDECA82A9}">
          <p14:sldIdLst>
            <p14:sldId id="264"/>
            <p14:sldId id="269"/>
            <p14:sldId id="270"/>
            <p14:sldId id="299"/>
            <p14:sldId id="300"/>
            <p14:sldId id="304"/>
            <p14:sldId id="313"/>
            <p14:sldId id="301"/>
            <p14:sldId id="271"/>
            <p14:sldId id="314"/>
            <p14:sldId id="298"/>
            <p14:sldId id="273"/>
            <p14:sldId id="274"/>
            <p14:sldId id="315"/>
            <p14:sldId id="316"/>
            <p14:sldId id="317"/>
            <p14:sldId id="318"/>
            <p14:sldId id="319"/>
            <p14:sldId id="282"/>
            <p14:sldId id="281"/>
            <p14:sldId id="321"/>
          </p14:sldIdLst>
        </p14:section>
        <p14:section name="Corporate Mark" id="{043BD1DC-881F-4DDA-BE71-3D4C881D9A5E}">
          <p14:sldIdLst>
            <p14:sldId id="266"/>
          </p14:sldIdLst>
        </p14:section>
      </p14:sectionLst>
    </p:ext>
    <p:ext uri="{EFAFB233-063F-42B5-8137-9DF3F51BA10A}">
      <p15:sldGuideLst xmlns=""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294" autoAdjust="0"/>
    <p:restoredTop sz="91553" autoAdjust="0"/>
  </p:normalViewPr>
  <p:slideViewPr>
    <p:cSldViewPr snapToGrid="0" snapToObjects="1">
      <p:cViewPr varScale="1">
        <p:scale>
          <a:sx n="94" d="100"/>
          <a:sy n="94" d="100"/>
        </p:scale>
        <p:origin x="-894" y="-96"/>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snapToObjects="1">
      <p:cViewPr varScale="1">
        <p:scale>
          <a:sx n="55" d="100"/>
          <a:sy n="55" d="100"/>
        </p:scale>
        <p:origin x="-3054" y="-78"/>
      </p:cViewPr>
      <p:guideLst>
        <p:guide orient="horz" pos="3130"/>
        <p:guide pos="2145"/>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787" cy="496967"/>
          </a:xfrm>
          <a:prstGeom prst="rect">
            <a:avLst/>
          </a:prstGeom>
        </p:spPr>
        <p:txBody>
          <a:bodyPr vert="horz" lIns="92221" tIns="46111" rIns="92221" bIns="46111"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9" y="1"/>
            <a:ext cx="2949787" cy="496967"/>
          </a:xfrm>
          <a:prstGeom prst="rect">
            <a:avLst/>
          </a:prstGeom>
        </p:spPr>
        <p:txBody>
          <a:bodyPr vert="horz" lIns="92221" tIns="46111" rIns="92221" bIns="46111" rtlCol="0"/>
          <a:lstStyle>
            <a:lvl1pPr algn="r">
              <a:defRPr sz="1200"/>
            </a:lvl1pPr>
          </a:lstStyle>
          <a:p>
            <a:fld id="{D829EBEE-5DBD-45D0-BA62-80122688BEB8}" type="datetimeFigureOut">
              <a:rPr kumimoji="1" lang="ja-JP" altLang="en-US" smtClean="0">
                <a:ea typeface="メイリオ" panose="020B0604030504040204" pitchFamily="50" charset="-128"/>
              </a:rPr>
              <a:t>2017/9/28</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2" y="9440647"/>
            <a:ext cx="2949787" cy="496967"/>
          </a:xfrm>
          <a:prstGeom prst="rect">
            <a:avLst/>
          </a:prstGeom>
        </p:spPr>
        <p:txBody>
          <a:bodyPr vert="horz" lIns="92221" tIns="46111" rIns="92221" bIns="46111"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9" y="9440647"/>
            <a:ext cx="2949787" cy="496967"/>
          </a:xfrm>
          <a:prstGeom prst="rect">
            <a:avLst/>
          </a:prstGeom>
        </p:spPr>
        <p:txBody>
          <a:bodyPr vert="horz" lIns="92221" tIns="46111" rIns="92221" bIns="46111"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9" y="1"/>
            <a:ext cx="2949787" cy="288000"/>
          </a:xfrm>
          <a:prstGeom prst="rect">
            <a:avLst/>
          </a:prstGeom>
        </p:spPr>
        <p:txBody>
          <a:bodyPr vert="horz" lIns="92221" tIns="46111" rIns="92221" bIns="46111" rtlCol="0"/>
          <a:lstStyle>
            <a:lvl1pPr algn="r">
              <a:defRPr sz="1000">
                <a:ea typeface="メイリオ" panose="020B0604030504040204" pitchFamily="50" charset="-128"/>
              </a:defRPr>
            </a:lvl1pPr>
          </a:lstStyle>
          <a:p>
            <a:fld id="{4B26993D-C081-44EB-B0F5-A9F467792B62}" type="datetimeFigureOut">
              <a:rPr lang="ja-JP" altLang="en-US" smtClean="0"/>
              <a:pPr/>
              <a:t>2017/9/28</a:t>
            </a:fld>
            <a:endParaRPr lang="ja-JP" altLang="en-US" dirty="0"/>
          </a:p>
        </p:txBody>
      </p:sp>
      <p:sp>
        <p:nvSpPr>
          <p:cNvPr id="7" name="スライド番号プレースホルダー 6"/>
          <p:cNvSpPr>
            <a:spLocks noGrp="1"/>
          </p:cNvSpPr>
          <p:nvPr>
            <p:ph type="sldNum" sz="quarter" idx="5"/>
          </p:nvPr>
        </p:nvSpPr>
        <p:spPr>
          <a:xfrm>
            <a:off x="3855839" y="9652150"/>
            <a:ext cx="2949787" cy="288000"/>
          </a:xfrm>
          <a:prstGeom prst="rect">
            <a:avLst/>
          </a:prstGeom>
        </p:spPr>
        <p:txBody>
          <a:bodyPr vert="horz" lIns="92221" tIns="46111" rIns="92221" bIns="46111"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19163" y="431800"/>
            <a:ext cx="4968875" cy="3725863"/>
          </a:xfrm>
          <a:prstGeom prst="rect">
            <a:avLst/>
          </a:prstGeom>
          <a:noFill/>
          <a:ln w="12700">
            <a:solidFill>
              <a:prstClr val="black"/>
            </a:solidFill>
          </a:ln>
        </p:spPr>
        <p:txBody>
          <a:bodyPr vert="horz" lIns="91433" tIns="45716" rIns="91433" bIns="45716" rtlCol="0" anchor="ctr"/>
          <a:lstStyle/>
          <a:p>
            <a:endParaRPr lang="ja-JP" altLang="en-US" dirty="0"/>
          </a:p>
        </p:txBody>
      </p:sp>
      <p:sp>
        <p:nvSpPr>
          <p:cNvPr id="9" name="ノート プレースホルダー 8"/>
          <p:cNvSpPr>
            <a:spLocks noGrp="1"/>
          </p:cNvSpPr>
          <p:nvPr>
            <p:ph type="body" sz="quarter" idx="3"/>
          </p:nvPr>
        </p:nvSpPr>
        <p:spPr>
          <a:xfrm>
            <a:off x="91601" y="4320000"/>
            <a:ext cx="6624000" cy="5220000"/>
          </a:xfrm>
          <a:prstGeom prst="rect">
            <a:avLst/>
          </a:prstGeom>
        </p:spPr>
        <p:txBody>
          <a:bodyPr vert="horz" lIns="0" tIns="45716" rIns="0" bIns="45716"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Verdana" panose="020B0604030504040204" pitchFamily="34" charset="0"/>
        <a:ea typeface="メイリオ" panose="020B0604030504040204" pitchFamily="50" charset="-128"/>
        <a:cs typeface="Verdana" panose="020B0604030504040204" pitchFamily="34" charset="0"/>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88462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Details - TBD</a:t>
            </a:r>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10</a:t>
            </a:fld>
            <a:endParaRPr lang="ja-JP" altLang="en-US" dirty="0"/>
          </a:p>
        </p:txBody>
      </p:sp>
    </p:spTree>
    <p:extLst>
      <p:ext uri="{BB962C8B-B14F-4D97-AF65-F5344CB8AC3E}">
        <p14:creationId xmlns:p14="http://schemas.microsoft.com/office/powerpoint/2010/main" val="1515867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26</a:t>
            </a:fld>
            <a:endParaRPr lang="ja-JP" altLang="en-US" dirty="0"/>
          </a:p>
        </p:txBody>
      </p:sp>
    </p:spTree>
    <p:extLst>
      <p:ext uri="{BB962C8B-B14F-4D97-AF65-F5344CB8AC3E}">
        <p14:creationId xmlns:p14="http://schemas.microsoft.com/office/powerpoint/2010/main" val="2260743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4" name="タイトル"/>
          <p:cNvSpPr>
            <a:spLocks noGrp="1"/>
          </p:cNvSpPr>
          <p:nvPr>
            <p:ph type="title" hasCustomPrompt="1"/>
          </p:nvPr>
        </p:nvSpPr>
        <p:spPr bwMode="gray">
          <a:xfrm>
            <a:off x="179513" y="3049388"/>
            <a:ext cx="8784000" cy="584775"/>
          </a:xfrm>
        </p:spPr>
        <p:txBody>
          <a:bodyPr anchor="b" anchorCtr="0">
            <a:spAutoFit/>
          </a:bodyPr>
          <a:lstStyle>
            <a:lvl1pPr>
              <a:defRPr sz="3200">
                <a:solidFill>
                  <a:schemeClr val="accent6"/>
                </a:solidFill>
                <a:effectLst/>
                <a:latin typeface="+mj-lt"/>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179387" y="1800000"/>
            <a:ext cx="6372000" cy="360000"/>
          </a:xfrm>
        </p:spPr>
        <p:txBody>
          <a:bodyPr>
            <a:noAutofit/>
          </a:bodyPr>
          <a:lstStyle>
            <a:lvl1pPr marL="0" indent="0">
              <a:buNone/>
              <a:defRPr sz="1800" baseline="0">
                <a:latin typeface="+mj-lt"/>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179513" y="4032000"/>
            <a:ext cx="6552727" cy="707886"/>
          </a:xfrm>
        </p:spPr>
        <p:txBody>
          <a:bodyPr wrap="square">
            <a:spAutoFit/>
          </a:bodyPr>
          <a:lstStyle>
            <a:lvl1pPr marL="0" indent="0">
              <a:buNone/>
              <a:defRPr sz="2000" baseline="0">
                <a:solidFill>
                  <a:schemeClr val="bg1"/>
                </a:solidFill>
                <a:latin typeface="+mn-lt"/>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latin typeface="+mn-lt"/>
              </a:defRPr>
            </a:lvl1pPr>
            <a:lvl2pPr>
              <a:defRPr lang="ja-JP" altLang="en-US" i="0" u="none" strike="noStrike" kern="0" cap="none" spc="0" normalizeH="0" baseline="0" dirty="0" smtClean="0">
                <a:ln>
                  <a:noFill/>
                </a:ln>
                <a:solidFill>
                  <a:srgbClr val="000000"/>
                </a:solidFill>
                <a:effectLst/>
                <a:uLnTx/>
                <a:uFillTx/>
                <a:latin typeface="+mn-lt"/>
              </a:defRPr>
            </a:lvl2pPr>
            <a:lvl3pPr>
              <a:defRPr lang="ja-JP" altLang="en-US" i="0" u="none" strike="noStrike" kern="0" cap="none" spc="0" normalizeH="0" baseline="0" dirty="0" smtClean="0">
                <a:ln>
                  <a:noFill/>
                </a:ln>
                <a:solidFill>
                  <a:srgbClr val="000000"/>
                </a:solidFill>
                <a:effectLst/>
                <a:uLnTx/>
                <a:uFillTx/>
                <a:latin typeface="+mn-lt"/>
              </a:defRPr>
            </a:lvl3pPr>
            <a:lvl4pPr>
              <a:defRPr lang="ja-JP" altLang="en-US" i="0" u="none" strike="noStrike" kern="0" cap="none" spc="0" normalizeH="0" baseline="0" dirty="0" smtClean="0">
                <a:ln>
                  <a:noFill/>
                </a:ln>
                <a:solidFill>
                  <a:srgbClr val="000000"/>
                </a:solidFill>
                <a:effectLst/>
                <a:uLnTx/>
                <a:uFillTx/>
                <a:latin typeface="+mn-lt"/>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1620020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8784976"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7354117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179512" y="1414800"/>
            <a:ext cx="8784976"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0548019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179512" y="1738800"/>
            <a:ext cx="8784976"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79497443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4715513"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4628074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63507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3"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Tree>
    <p:extLst>
      <p:ext uri="{BB962C8B-B14F-4D97-AF65-F5344CB8AC3E}">
        <p14:creationId xmlns:p14="http://schemas.microsoft.com/office/powerpoint/2010/main" val="9430801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13" name="タイトル"/>
          <p:cNvSpPr>
            <a:spLocks noGrp="1"/>
          </p:cNvSpPr>
          <p:nvPr>
            <p:ph type="title" hasCustomPrompt="1"/>
          </p:nvPr>
        </p:nvSpPr>
        <p:spPr bwMode="invGray">
          <a:xfrm>
            <a:off x="179513" y="2905844"/>
            <a:ext cx="8760432"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179513" y="3926256"/>
            <a:ext cx="6768975"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32776562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rand Statement (move)">
    <p:spTree>
      <p:nvGrpSpPr>
        <p:cNvPr id="1" name=""/>
        <p:cNvGrpSpPr/>
        <p:nvPr/>
      </p:nvGrpSpPr>
      <p:grpSpPr>
        <a:xfrm>
          <a:off x="0" y="0"/>
          <a:ext cx="0" cy="0"/>
          <a:chOff x="0" y="0"/>
          <a:chExt cx="0" cy="0"/>
        </a:xfrm>
      </p:grpSpPr>
      <p:pic>
        <p:nvPicPr>
          <p:cNvPr id="11" name="orchest_blue_base"/>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12" name="逆光"/>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13" name="縦ライン"/>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4" name="右上へ"/>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5" name="左下へ"/>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6" name="最後右へ"/>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18" name="グループ化 17"/>
          <p:cNvGrpSpPr/>
          <p:nvPr/>
        </p:nvGrpSpPr>
        <p:grpSpPr bwMode="gray">
          <a:xfrm>
            <a:off x="0" y="0"/>
            <a:ext cx="9144000" cy="6858000"/>
            <a:chOff x="0" y="0"/>
            <a:chExt cx="9144000" cy="6858000"/>
          </a:xfrm>
        </p:grpSpPr>
        <p:pic>
          <p:nvPicPr>
            <p:cNvPr id="19"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7"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2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2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27" name="グループ化 26"/>
          <p:cNvGrpSpPr/>
          <p:nvPr userDrawn="1"/>
        </p:nvGrpSpPr>
        <p:grpSpPr bwMode="gray">
          <a:xfrm>
            <a:off x="0" y="0"/>
            <a:ext cx="9144000" cy="6858000"/>
            <a:chOff x="0" y="0"/>
            <a:chExt cx="9144000" cy="6858000"/>
          </a:xfrm>
        </p:grpSpPr>
        <p:pic>
          <p:nvPicPr>
            <p:cNvPr id="28"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9"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30"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627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4" fill="hold" nodeType="withEffect">
                                  <p:stCondLst>
                                    <p:cond delay="190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1000"/>
                                        <p:tgtEl>
                                          <p:spTgt spid="24"/>
                                        </p:tgtEl>
                                      </p:cBhvr>
                                    </p:animEffect>
                                  </p:childTnLst>
                                </p:cTn>
                              </p:par>
                              <p:par>
                                <p:cTn id="11" presetID="22" presetClass="entr" presetSubtype="2" fill="hold" nodeType="withEffect">
                                  <p:stCondLst>
                                    <p:cond delay="2600"/>
                                  </p:stCondLst>
                                  <p:childTnLst>
                                    <p:set>
                                      <p:cBhvr>
                                        <p:cTn id="12" dur="1" fill="hold">
                                          <p:stCondLst>
                                            <p:cond delay="0"/>
                                          </p:stCondLst>
                                        </p:cTn>
                                        <p:tgtEl>
                                          <p:spTgt spid="25"/>
                                        </p:tgtEl>
                                        <p:attrNameLst>
                                          <p:attrName>style.visibility</p:attrName>
                                        </p:attrNameLst>
                                      </p:cBhvr>
                                      <p:to>
                                        <p:strVal val="visible"/>
                                      </p:to>
                                    </p:set>
                                    <p:animEffect transition="in" filter="wipe(right)">
                                      <p:cBhvr>
                                        <p:cTn id="13" dur="1000"/>
                                        <p:tgtEl>
                                          <p:spTgt spid="25"/>
                                        </p:tgtEl>
                                      </p:cBhvr>
                                    </p:animEffect>
                                  </p:childTnLst>
                                </p:cTn>
                              </p:par>
                              <p:par>
                                <p:cTn id="14" presetID="22" presetClass="entr" presetSubtype="8" fill="hold" nodeType="withEffect">
                                  <p:stCondLst>
                                    <p:cond delay="350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1000"/>
                                        <p:tgtEl>
                                          <p:spTgt spid="2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childTnLst>
                                </p:cTn>
                              </p:par>
                              <p:par>
                                <p:cTn id="21" presetID="10" presetClass="exit" presetSubtype="0" fill="hold" nodeType="withEffect">
                                  <p:stCondLst>
                                    <p:cond delay="1000"/>
                                  </p:stCondLst>
                                  <p:childTnLst>
                                    <p:animEffect transition="out" filter="fade">
                                      <p:cBhvr>
                                        <p:cTn id="22" dur="800"/>
                                        <p:tgtEl>
                                          <p:spTgt spid="22"/>
                                        </p:tgtEl>
                                      </p:cBhvr>
                                    </p:animEffect>
                                    <p:set>
                                      <p:cBhvr>
                                        <p:cTn id="23" dur="1" fill="hold">
                                          <p:stCondLst>
                                            <p:cond delay="799"/>
                                          </p:stCondLst>
                                        </p:cTn>
                                        <p:tgtEl>
                                          <p:spTgt spid="2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rand Statement (still)">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1260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gray">
          <a:xfrm>
            <a:off x="1619672" y="430930"/>
            <a:ext cx="7344000" cy="405683"/>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78785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invGray">
          <a:xfrm>
            <a:off x="179388" y="3045072"/>
            <a:ext cx="8784000" cy="467239"/>
          </a:xfrm>
        </p:spPr>
        <p:txBody>
          <a:bodyPr wrap="square" anchor="b">
            <a:spAutoFit/>
          </a:bodyPr>
          <a:lstStyle>
            <a:lvl1pPr>
              <a:defRPr sz="2800" b="0">
                <a:solidFill>
                  <a:schemeClr val="bg1"/>
                </a:solidFill>
              </a:defRPr>
            </a:lvl1pPr>
          </a:lstStyle>
          <a:p>
            <a:r>
              <a:rPr kumimoji="1" lang="en-US" altLang="ja-JP" dirty="0" smtClean="0"/>
              <a:t>Enter the title.</a:t>
            </a:r>
            <a:endParaRPr kumimoji="1" lang="ja-JP" altLang="en-US" dirty="0"/>
          </a:p>
        </p:txBody>
      </p:sp>
      <p:sp>
        <p:nvSpPr>
          <p:cNvPr id="5" name="テキスト プレースホルダー"/>
          <p:cNvSpPr>
            <a:spLocks noGrp="1"/>
          </p:cNvSpPr>
          <p:nvPr>
            <p:ph type="body" sz="quarter" idx="10" hasCustomPrompt="1"/>
          </p:nvPr>
        </p:nvSpPr>
        <p:spPr bwMode="gray">
          <a:xfrm>
            <a:off x="179388" y="3852000"/>
            <a:ext cx="7200900" cy="1269578"/>
          </a:xfrm>
        </p:spPr>
        <p:txBody>
          <a:bodyPr>
            <a:spAutoFit/>
          </a:bodyPr>
          <a:lstStyle>
            <a:lvl1pPr marL="0" indent="0">
              <a:buNone/>
              <a:defRPr b="0">
                <a:latin typeface="+mn-lt"/>
              </a:defRPr>
            </a:lvl1pPr>
            <a:lvl2pPr marL="72000" indent="0">
              <a:buNone/>
              <a:defRPr sz="1800" b="0">
                <a:latin typeface="+mn-lt"/>
              </a:defRPr>
            </a:lvl2pPr>
            <a:lvl3pPr marL="222962" indent="0">
              <a:buNone/>
              <a:defRPr b="0">
                <a:latin typeface="+mn-lt"/>
              </a:defRPr>
            </a:lvl3pPr>
            <a:lvl4pPr marL="327787" indent="0">
              <a:buNone/>
              <a:defRPr b="0">
                <a:latin typeface="+mn-lt"/>
              </a:defRPr>
            </a:lvl4pPr>
            <a:lvl5pPr marL="311400" indent="0">
              <a:buNone/>
              <a:defRPr b="0"/>
            </a:lvl5pPr>
          </a:lstStyle>
          <a:p>
            <a:pPr lvl="0"/>
            <a:r>
              <a:rPr kumimoji="1" lang="en-US" altLang="ja-JP" dirty="0" smtClean="0"/>
              <a:t>Enter the subtitle.</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1762569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latin typeface="+mj-lt"/>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mj-lt"/>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Verdana" panose="020B0604030504040204" pitchFamily="34" charset="0"/>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Verdana" panose="020B0604030504040204" pitchFamily="34" charset="0"/>
              <a:ea typeface="+mn-ea"/>
              <a:cs typeface="Verdana" panose="020B0604030504040204" pitchFamily="34" charset="0"/>
            </a:endParaRPr>
          </a:p>
        </p:txBody>
      </p:sp>
      <p:sp>
        <p:nvSpPr>
          <p:cNvPr id="9" name="Credit"/>
          <p:cNvSpPr txBox="1"/>
          <p:nvPr/>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 NEC Corporation 2015</a:t>
            </a:r>
          </a:p>
        </p:txBody>
      </p:sp>
      <p:sp>
        <p:nvSpPr>
          <p:cNvPr id="10" name="Confidential"/>
          <p:cNvSpPr txBox="1"/>
          <p:nvPr/>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NEC Group Internal Use Only</a:t>
            </a:r>
          </a:p>
        </p:txBody>
      </p:sp>
      <p:pic>
        <p:nvPicPr>
          <p:cNvPr id="11" name="Foote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12" name="PageNumber"/>
          <p:cNvSpPr txBox="1"/>
          <p:nvPr userDrawn="1"/>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mn-lt"/>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mn-lt"/>
              <a:ea typeface="+mn-ea"/>
              <a:cs typeface="Verdana" panose="020B0604030504040204" pitchFamily="34" charset="0"/>
            </a:endParaRPr>
          </a:p>
        </p:txBody>
      </p:sp>
      <p:sp>
        <p:nvSpPr>
          <p:cNvPr id="13" name="Credit"/>
          <p:cNvSpPr txBox="1"/>
          <p:nvPr userDrawn="1"/>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 NEC Corporation 2017</a:t>
            </a:r>
          </a:p>
        </p:txBody>
      </p:sp>
      <p:sp>
        <p:nvSpPr>
          <p:cNvPr id="14" name="Confidential"/>
          <p:cNvSpPr txBox="1"/>
          <p:nvPr userDrawn="1"/>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NEC Group Internal Use Only</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725" r:id="rId1"/>
    <p:sldLayoutId id="2147483707" r:id="rId2"/>
    <p:sldLayoutId id="2147483708" r:id="rId3"/>
    <p:sldLayoutId id="2147483709" r:id="rId4"/>
    <p:sldLayoutId id="2147483710" r:id="rId5"/>
    <p:sldLayoutId id="2147483726"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baseline="0">
          <a:solidFill>
            <a:schemeClr val="tx1"/>
          </a:solidFill>
          <a:latin typeface="+mj-lt"/>
          <a:ea typeface="+mj-ea"/>
          <a:cs typeface="Verdana" panose="020B0604030504040204" pitchFamily="34" charset="0"/>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Verdana" panose="020B0604030504040204" pitchFamily="34" charset="0"/>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cs typeface="Verdana" panose="020B0604030504040204" pitchFamily="34" charset="0"/>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cs typeface="Verdana" panose="020B0604030504040204" pitchFamily="34" charset="0"/>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cs typeface="Verdana" panose="020B0604030504040204" pitchFamily="34" charset="0"/>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2618500"/>
            <a:ext cx="8784000" cy="1015663"/>
          </a:xfrm>
        </p:spPr>
        <p:txBody>
          <a:bodyPr vert="horz" lIns="91440" tIns="45720" rIns="91440" bIns="45720" rtlCol="0" anchor="b" anchorCtr="0">
            <a:spAutoFit/>
          </a:bodyPr>
          <a:lstStyle/>
          <a:p>
            <a:r>
              <a:rPr lang="en-US" altLang="ja-JP" dirty="0"/>
              <a:t>MySQL</a:t>
            </a:r>
            <a:r>
              <a:rPr lang="ja-JP" altLang="en-US" dirty="0"/>
              <a:t>クラスタ</a:t>
            </a:r>
            <a:r>
              <a:rPr lang="en-US" altLang="ja-JP" dirty="0"/>
              <a:t/>
            </a:r>
            <a:br>
              <a:rPr lang="en-US" altLang="ja-JP" dirty="0"/>
            </a:br>
            <a:r>
              <a:rPr lang="en-US" altLang="ja-JP" sz="2800" dirty="0">
                <a:solidFill>
                  <a:srgbClr val="FD670B"/>
                </a:solidFill>
              </a:rPr>
              <a:t>MySQL</a:t>
            </a:r>
            <a:r>
              <a:rPr lang="ja-JP" altLang="en-US" sz="2800" dirty="0">
                <a:solidFill>
                  <a:srgbClr val="FD670B"/>
                </a:solidFill>
              </a:rPr>
              <a:t>クラスターの概要</a:t>
            </a:r>
            <a:r>
              <a:rPr lang="en-US" altLang="ja-JP" sz="2800" dirty="0" smtClean="0">
                <a:solidFill>
                  <a:srgbClr val="FD670B"/>
                </a:solidFill>
              </a:rPr>
              <a:t>(</a:t>
            </a:r>
            <a:r>
              <a:rPr lang="ja-JP" altLang="en-US" sz="2800" dirty="0">
                <a:solidFill>
                  <a:srgbClr val="FD670B"/>
                </a:solidFill>
              </a:rPr>
              <a:t>日本語版</a:t>
            </a:r>
            <a:r>
              <a:rPr lang="en-US" altLang="ja-JP" sz="2800" dirty="0">
                <a:solidFill>
                  <a:srgbClr val="FD670B"/>
                </a:solidFill>
              </a:rPr>
              <a:t>)</a:t>
            </a:r>
            <a:endParaRPr lang="ja-JP" altLang="en-US" sz="2800" dirty="0">
              <a:solidFill>
                <a:srgbClr val="FD670B"/>
              </a:solidFill>
            </a:endParaRPr>
          </a:p>
        </p:txBody>
      </p:sp>
      <p:sp>
        <p:nvSpPr>
          <p:cNvPr id="4" name="テキスト プレースホルダー 3"/>
          <p:cNvSpPr>
            <a:spLocks noGrp="1"/>
          </p:cNvSpPr>
          <p:nvPr>
            <p:ph type="body" sz="quarter" idx="10"/>
          </p:nvPr>
        </p:nvSpPr>
        <p:spPr>
          <a:xfrm>
            <a:off x="179513" y="4032000"/>
            <a:ext cx="6552727" cy="1887696"/>
          </a:xfrm>
        </p:spPr>
        <p:txBody>
          <a:bodyPr/>
          <a:lstStyle/>
          <a:p>
            <a:r>
              <a:rPr lang="en-US" altLang="ja-JP" dirty="0"/>
              <a:t>OSS</a:t>
            </a:r>
            <a:r>
              <a:rPr lang="ja-JP" altLang="en-US" dirty="0"/>
              <a:t>技術センター</a:t>
            </a:r>
            <a:endParaRPr lang="en-US" altLang="ja-JP" dirty="0"/>
          </a:p>
          <a:p>
            <a:r>
              <a:rPr lang="en-US" altLang="ja-JP" dirty="0"/>
              <a:t>NEC</a:t>
            </a:r>
            <a:r>
              <a:rPr lang="ja-JP" altLang="en-US" dirty="0"/>
              <a:t>テレコムソフトウェアフィリピン (</a:t>
            </a:r>
            <a:r>
              <a:rPr lang="en-US" altLang="ja-JP" dirty="0"/>
              <a:t>NSP)</a:t>
            </a:r>
          </a:p>
          <a:p>
            <a:endParaRPr lang="en-US" altLang="ja-JP" dirty="0"/>
          </a:p>
          <a:p>
            <a:r>
              <a:rPr lang="en-US" dirty="0" smtClean="0">
                <a:cs typeface="Calibri" panose="020F0502020204030204" pitchFamily="34" charset="0"/>
              </a:rPr>
              <a:t>Version </a:t>
            </a:r>
            <a:r>
              <a:rPr lang="en-US" dirty="0" smtClean="0">
                <a:cs typeface="Calibri" panose="020F0502020204030204" pitchFamily="34" charset="0"/>
              </a:rPr>
              <a:t>01.04</a:t>
            </a:r>
            <a:endParaRPr lang="en-US" dirty="0">
              <a:cs typeface="Calibri" panose="020F0502020204030204" pitchFamily="34" charset="0"/>
            </a:endParaRPr>
          </a:p>
          <a:p>
            <a:r>
              <a:rPr lang="en-US" altLang="ja-JP" dirty="0"/>
              <a:t>2017</a:t>
            </a:r>
            <a:r>
              <a:rPr lang="ja-JP" altLang="en-US" dirty="0"/>
              <a:t>年</a:t>
            </a:r>
            <a:r>
              <a:rPr lang="en-US" altLang="ja-JP" dirty="0"/>
              <a:t>9</a:t>
            </a:r>
            <a:r>
              <a:rPr lang="ja-JP" altLang="en-US" dirty="0" smtClean="0"/>
              <a:t>月</a:t>
            </a:r>
            <a:r>
              <a:rPr lang="en-US" altLang="ja-JP" dirty="0" smtClean="0"/>
              <a:t>22</a:t>
            </a:r>
            <a:r>
              <a:rPr lang="ja-JP" altLang="en-US" dirty="0" smtClean="0"/>
              <a:t>日</a:t>
            </a:r>
            <a:endParaRPr lang="en-US" altLang="ja-JP" dirty="0"/>
          </a:p>
        </p:txBody>
      </p:sp>
      <p:sp>
        <p:nvSpPr>
          <p:cNvPr id="11" name="Text Box 7"/>
          <p:cNvSpPr txBox="1">
            <a:spLocks noChangeArrowheads="1"/>
          </p:cNvSpPr>
          <p:nvPr/>
        </p:nvSpPr>
        <p:spPr bwMode="ltGray">
          <a:xfrm>
            <a:off x="6269746" y="841705"/>
            <a:ext cx="2623429" cy="234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B4A0"/>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wrap="square" lIns="36000" tIns="36000" rIns="36000" bIns="36000">
            <a:spAutoFit/>
          </a:bodyPr>
          <a:lstStyle/>
          <a:p>
            <a:pPr algn="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[NEC Group Internal Use Only]</a:t>
            </a:r>
          </a:p>
        </p:txBody>
      </p:sp>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4. MySQL</a:t>
            </a:r>
            <a:r>
              <a:rPr lang="ja-JP" altLang="en-US" sz="2000" dirty="0"/>
              <a:t>クラスタ</a:t>
            </a:r>
            <a:r>
              <a:rPr lang="en-US" sz="2000" dirty="0"/>
              <a:t>:</a:t>
            </a:r>
            <a:r>
              <a:rPr lang="ja-JP" altLang="en-US" sz="2000" dirty="0"/>
              <a:t>バージョン </a:t>
            </a:r>
            <a:r>
              <a:rPr lang="en-US" altLang="ja-JP" sz="2000" dirty="0"/>
              <a:t>7.5 </a:t>
            </a:r>
            <a:r>
              <a:rPr lang="ja-JP" altLang="en-US" sz="2000" dirty="0"/>
              <a:t>の情</a:t>
            </a:r>
            <a:r>
              <a:rPr lang="ja-JP" altLang="en-US" sz="2000" dirty="0" smtClean="0"/>
              <a:t>報</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marL="0" indent="0">
              <a:buNone/>
            </a:pPr>
            <a:r>
              <a:rPr lang="en-US" altLang="ja-JP" sz="1400" dirty="0"/>
              <a:t>MySQL</a:t>
            </a:r>
            <a:r>
              <a:rPr lang="ja-JP" altLang="en-US" sz="1400" dirty="0"/>
              <a:t>クラスタ </a:t>
            </a:r>
            <a:r>
              <a:rPr lang="en-US" altLang="ja-JP" sz="1400" dirty="0"/>
              <a:t>7.5 </a:t>
            </a:r>
            <a:r>
              <a:rPr lang="ja-JP" altLang="en-US" sz="1400" dirty="0"/>
              <a:t>の改善：</a:t>
            </a:r>
            <a:endParaRPr lang="en-US" altLang="ja-JP" sz="1400" dirty="0"/>
          </a:p>
          <a:p>
            <a:endParaRPr lang="en-US" altLang="ja-JP" sz="1400" dirty="0"/>
          </a:p>
          <a:p>
            <a:r>
              <a:rPr lang="en-US" altLang="ja-JP" sz="1400" dirty="0" err="1"/>
              <a:t>ndbinfo</a:t>
            </a:r>
            <a:r>
              <a:rPr lang="ja-JP" altLang="en-US" sz="1400" dirty="0"/>
              <a:t>の機能拡張</a:t>
            </a:r>
            <a:endParaRPr lang="en-US" altLang="ja-JP" sz="1400" dirty="0"/>
          </a:p>
          <a:p>
            <a:r>
              <a:rPr lang="ja-JP" altLang="en-US" sz="1400" dirty="0"/>
              <a:t>デフォルトの行と列のフォーマットの変更</a:t>
            </a:r>
            <a:endParaRPr lang="en-US" altLang="ja-JP" sz="1400" dirty="0"/>
          </a:p>
          <a:p>
            <a:r>
              <a:rPr lang="en-US" altLang="ja-JP" sz="1400" dirty="0" err="1"/>
              <a:t>ndb_binlog_index</a:t>
            </a:r>
            <a:r>
              <a:rPr lang="ja-JP" altLang="en-US" sz="1400" dirty="0"/>
              <a:t>は</a:t>
            </a:r>
            <a:r>
              <a:rPr lang="en-US" altLang="ja-JP" sz="1400" dirty="0" err="1"/>
              <a:t>MyISAM</a:t>
            </a:r>
            <a:r>
              <a:rPr lang="ja-JP" altLang="en-US" sz="1400" dirty="0"/>
              <a:t>に依存しなくなりました</a:t>
            </a:r>
            <a:endParaRPr lang="en-US" altLang="ja-JP" sz="1400" dirty="0"/>
          </a:p>
          <a:p>
            <a:r>
              <a:rPr lang="ja-JP" altLang="en-US" sz="1400" dirty="0"/>
              <a:t>“</a:t>
            </a:r>
            <a:r>
              <a:rPr lang="en-US" altLang="ja-JP" sz="1400" dirty="0"/>
              <a:t>ALTER TABLE</a:t>
            </a:r>
            <a:r>
              <a:rPr lang="ja-JP" altLang="en-US" sz="1400" dirty="0"/>
              <a:t>“の変更</a:t>
            </a:r>
            <a:endParaRPr lang="en-US" altLang="ja-JP" sz="1400" dirty="0"/>
          </a:p>
          <a:p>
            <a:r>
              <a:rPr lang="ja-JP" altLang="en-US" sz="1400" dirty="0"/>
              <a:t>“</a:t>
            </a:r>
            <a:r>
              <a:rPr lang="en-US" altLang="ja-JP" sz="1400" dirty="0" err="1"/>
              <a:t>ExecuteOnComputer</a:t>
            </a:r>
            <a:r>
              <a:rPr lang="ja-JP" altLang="en-US" sz="1400" dirty="0"/>
              <a:t>“パラメータ非推奨</a:t>
            </a:r>
            <a:endParaRPr lang="en-US" altLang="ja-JP" sz="1400" dirty="0"/>
          </a:p>
          <a:p>
            <a:r>
              <a:rPr lang="ja-JP" altLang="en-US" sz="1400" dirty="0"/>
              <a:t>レコードごとの最適化</a:t>
            </a:r>
            <a:endParaRPr lang="en-US" altLang="ja-JP" sz="1400" dirty="0"/>
          </a:p>
          <a:p>
            <a:r>
              <a:rPr lang="ja-JP" altLang="en-US" sz="1400" dirty="0"/>
              <a:t>接続プールノード</a:t>
            </a:r>
            <a:r>
              <a:rPr lang="en-US" altLang="ja-JP" sz="1400" dirty="0"/>
              <a:t>ID</a:t>
            </a:r>
            <a:r>
              <a:rPr lang="ja-JP" altLang="en-US" sz="1400" dirty="0"/>
              <a:t>が追加</a:t>
            </a:r>
            <a:endParaRPr lang="en-US" altLang="ja-JP" sz="1400" dirty="0"/>
          </a:p>
          <a:p>
            <a:r>
              <a:rPr lang="ja-JP" altLang="en-US" sz="1400" dirty="0"/>
              <a:t>“</a:t>
            </a:r>
            <a:r>
              <a:rPr lang="en-US" altLang="ja-JP" sz="1400" dirty="0" err="1"/>
              <a:t>create_old_temporals</a:t>
            </a:r>
            <a:r>
              <a:rPr lang="ja-JP" altLang="en-US" sz="1400" dirty="0"/>
              <a:t>“が削除</a:t>
            </a:r>
            <a:endParaRPr lang="en-US" altLang="ja-JP" sz="1400" dirty="0"/>
          </a:p>
          <a:p>
            <a:r>
              <a:rPr lang="en-US" altLang="ja-JP" sz="1400" dirty="0" err="1"/>
              <a:t>ndb_mgm</a:t>
            </a:r>
            <a:r>
              <a:rPr lang="ja-JP" altLang="en-US" sz="1400" dirty="0"/>
              <a:t>クライアントの“</a:t>
            </a:r>
            <a:r>
              <a:rPr lang="en-US" altLang="ja-JP" sz="1400" dirty="0"/>
              <a:t>PROMPT</a:t>
            </a:r>
            <a:r>
              <a:rPr lang="ja-JP" altLang="en-US" sz="1400" dirty="0"/>
              <a:t>”コマンドが追加</a:t>
            </a:r>
            <a:endParaRPr lang="en-US" altLang="ja-JP" sz="1400" dirty="0"/>
          </a:p>
          <a:p>
            <a:r>
              <a:rPr lang="ja-JP" altLang="en-US" sz="1400" dirty="0"/>
              <a:t>フラグメントあたりの</a:t>
            </a:r>
            <a:r>
              <a:rPr lang="en-US" altLang="ja-JP" sz="1400" dirty="0"/>
              <a:t>FIXED</a:t>
            </a:r>
            <a:r>
              <a:rPr lang="ja-JP" altLang="en-US" sz="1400" dirty="0"/>
              <a:t>列記憶域の増加</a:t>
            </a:r>
            <a:endParaRPr lang="en-US" altLang="ja-JP" sz="1400" dirty="0"/>
          </a:p>
          <a:p>
            <a:r>
              <a:rPr lang="ja-JP" altLang="en-US" sz="1400" dirty="0"/>
              <a:t>廃止されたパラメータが削除</a:t>
            </a:r>
            <a:endParaRPr lang="en-US" altLang="ja-JP" sz="1400" dirty="0"/>
          </a:p>
          <a:p>
            <a:r>
              <a:rPr lang="en-US" altLang="ja-JP" sz="1400" dirty="0"/>
              <a:t>DBTC </a:t>
            </a:r>
            <a:r>
              <a:rPr lang="ja-JP" altLang="en-US" sz="1400" dirty="0"/>
              <a:t>スキャンの改善</a:t>
            </a:r>
            <a:endParaRPr lang="en-US" altLang="ja-JP" sz="1400" dirty="0"/>
          </a:p>
          <a:p>
            <a:r>
              <a:rPr lang="en-US" altLang="ja-JP" sz="1400" dirty="0"/>
              <a:t>JSON </a:t>
            </a:r>
            <a:r>
              <a:rPr lang="ja-JP" altLang="en-US" sz="1400" dirty="0"/>
              <a:t>カラムのサポート</a:t>
            </a:r>
            <a:endParaRPr lang="en-US" altLang="ja-JP" sz="1400" dirty="0"/>
          </a:p>
          <a:p>
            <a:r>
              <a:rPr lang="ja-JP" altLang="en-US" sz="1400" dirty="0"/>
              <a:t>任意のレプリカからの読み取り</a:t>
            </a:r>
            <a:endParaRPr lang="en-US" altLang="ja-JP" sz="1400" dirty="0"/>
          </a:p>
          <a:p>
            <a:r>
              <a:rPr lang="ja-JP" altLang="en-US" sz="1400" dirty="0"/>
              <a:t>ハッシュマップパーティションの断片数を指定は可能</a:t>
            </a:r>
          </a:p>
          <a:p>
            <a:r>
              <a:rPr lang="ja-JP" altLang="en-US" sz="1400" dirty="0"/>
              <a:t>“</a:t>
            </a:r>
            <a:r>
              <a:rPr lang="en-US" altLang="ja-JP" sz="1400" dirty="0" err="1"/>
              <a:t>ThreadConfig</a:t>
            </a:r>
            <a:r>
              <a:rPr lang="ja-JP" altLang="en-US" sz="1400" dirty="0"/>
              <a:t>“の改善</a:t>
            </a:r>
            <a:endParaRPr lang="en-US" altLang="ja-JP" sz="1400" dirty="0"/>
          </a:p>
        </p:txBody>
      </p:sp>
    </p:spTree>
    <p:extLst>
      <p:ext uri="{BB962C8B-B14F-4D97-AF65-F5344CB8AC3E}">
        <p14:creationId xmlns:p14="http://schemas.microsoft.com/office/powerpoint/2010/main" val="306716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2000" dirty="0" smtClean="0"/>
              <a:t>4. MySQL</a:t>
            </a:r>
            <a:r>
              <a:rPr lang="ja-JP" altLang="en-US" sz="2000" dirty="0"/>
              <a:t>クラスタ</a:t>
            </a:r>
            <a:r>
              <a:rPr lang="en-US" sz="2000" dirty="0"/>
              <a:t>:</a:t>
            </a:r>
            <a:r>
              <a:rPr lang="ja-JP" altLang="en-US" sz="2000" dirty="0"/>
              <a:t>バージョン </a:t>
            </a:r>
            <a:r>
              <a:rPr lang="en-US" altLang="ja-JP" sz="2000" dirty="0"/>
              <a:t>7.5 </a:t>
            </a:r>
            <a:r>
              <a:rPr lang="ja-JP" altLang="en-US" sz="2000" dirty="0"/>
              <a:t>の情</a:t>
            </a:r>
            <a:r>
              <a:rPr lang="ja-JP" altLang="en-US" sz="2000" dirty="0" smtClean="0"/>
              <a:t>報</a:t>
            </a:r>
            <a:endParaRPr kumimoji="1" lang="ja-JP" altLang="en-US" sz="2000" dirty="0"/>
          </a:p>
        </p:txBody>
      </p:sp>
      <p:sp>
        <p:nvSpPr>
          <p:cNvPr id="3" name="コンテンツ プレースホルダー 2"/>
          <p:cNvSpPr>
            <a:spLocks noGrp="1"/>
          </p:cNvSpPr>
          <p:nvPr>
            <p:ph sz="quarter" idx="10"/>
          </p:nvPr>
        </p:nvSpPr>
        <p:spPr/>
        <p:txBody>
          <a:bodyPr>
            <a:normAutofit/>
          </a:bodyPr>
          <a:lstStyle/>
          <a:p>
            <a:r>
              <a:rPr lang="en-US" altLang="ja-JP" sz="1400" dirty="0"/>
              <a:t>16 GB</a:t>
            </a:r>
            <a:r>
              <a:rPr lang="ja-JP" altLang="en-US" sz="1400" dirty="0"/>
              <a:t>以上のパーティションは可能</a:t>
            </a:r>
            <a:endParaRPr lang="en-US" altLang="ja-JP" sz="1400" dirty="0"/>
          </a:p>
          <a:p>
            <a:r>
              <a:rPr lang="en-US" altLang="ja-JP" sz="1400" dirty="0" err="1"/>
              <a:t>ndb_restore</a:t>
            </a:r>
            <a:r>
              <a:rPr lang="ja-JP" altLang="en-US" sz="1400" dirty="0"/>
              <a:t>で</a:t>
            </a:r>
            <a:r>
              <a:rPr lang="en-US" altLang="ja-JP" sz="1400" dirty="0"/>
              <a:t>SQL</a:t>
            </a:r>
            <a:r>
              <a:rPr lang="ja-JP" altLang="en-US" sz="1400" dirty="0"/>
              <a:t>を印刷</a:t>
            </a:r>
            <a:endParaRPr lang="en-US" altLang="ja-JP" sz="1400" dirty="0"/>
          </a:p>
          <a:p>
            <a:r>
              <a:rPr lang="en-US" altLang="ja-JP" sz="1400" dirty="0"/>
              <a:t>RPM</a:t>
            </a:r>
            <a:r>
              <a:rPr lang="ja-JP" altLang="en-US" sz="1400" dirty="0"/>
              <a:t>パッケージの整理</a:t>
            </a:r>
            <a:endParaRPr lang="en-US" altLang="ja-JP" sz="1400" dirty="0"/>
          </a:p>
          <a:p>
            <a:r>
              <a:rPr lang="en-US" altLang="ja-JP" sz="1400" dirty="0"/>
              <a:t>"</a:t>
            </a:r>
            <a:r>
              <a:rPr lang="en-US" altLang="ja-JP" sz="1400" dirty="0" err="1"/>
              <a:t>ndbinfo</a:t>
            </a:r>
            <a:r>
              <a:rPr lang="en-US" altLang="ja-JP" sz="1400" dirty="0"/>
              <a:t>"</a:t>
            </a:r>
            <a:r>
              <a:rPr lang="ja-JP" altLang="en-US" sz="1400" dirty="0"/>
              <a:t>プロセス、 </a:t>
            </a:r>
            <a:r>
              <a:rPr lang="en-US" altLang="ja-JP" sz="1400" dirty="0"/>
              <a:t>"</a:t>
            </a:r>
            <a:r>
              <a:rPr lang="en-US" altLang="ja-JP" sz="1400" dirty="0" err="1"/>
              <a:t>config_nodes</a:t>
            </a:r>
            <a:r>
              <a:rPr lang="en-US" altLang="ja-JP" sz="1400" dirty="0"/>
              <a:t>"</a:t>
            </a:r>
            <a:r>
              <a:rPr lang="ja-JP" altLang="en-US" sz="1400" dirty="0"/>
              <a:t>テーブル</a:t>
            </a:r>
            <a:endParaRPr lang="en-US" altLang="ja-JP" sz="1400" dirty="0"/>
          </a:p>
          <a:p>
            <a:r>
              <a:rPr lang="ja-JP" altLang="en-US" sz="1400" dirty="0"/>
              <a:t>システム名が追</a:t>
            </a:r>
            <a:r>
              <a:rPr lang="ja-JP" altLang="en-US" sz="1400" dirty="0" smtClean="0"/>
              <a:t>加</a:t>
            </a:r>
            <a:endParaRPr lang="en-US" altLang="ja-JP" sz="1400" dirty="0"/>
          </a:p>
        </p:txBody>
      </p:sp>
    </p:spTree>
    <p:extLst>
      <p:ext uri="{BB962C8B-B14F-4D97-AF65-F5344CB8AC3E}">
        <p14:creationId xmlns:p14="http://schemas.microsoft.com/office/powerpoint/2010/main" val="3300858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5. MySQL</a:t>
            </a:r>
            <a:r>
              <a:rPr lang="ja-JP" altLang="en-US" sz="2000" dirty="0"/>
              <a:t>クラスタ</a:t>
            </a:r>
            <a:r>
              <a:rPr lang="en-US" sz="2000" dirty="0"/>
              <a:t>:</a:t>
            </a:r>
            <a:r>
              <a:rPr lang="ja-JP" altLang="en-US" sz="2000" dirty="0"/>
              <a:t>ライセンス情報</a:t>
            </a:r>
            <a:endParaRPr kumimoji="1" lang="ja-JP" altLang="en-US" sz="2000" dirty="0"/>
          </a:p>
        </p:txBody>
      </p:sp>
      <p:sp>
        <p:nvSpPr>
          <p:cNvPr id="3" name="コンテンツ プレースホルダー 2"/>
          <p:cNvSpPr>
            <a:spLocks noGrp="1"/>
          </p:cNvSpPr>
          <p:nvPr>
            <p:ph sz="quarter" idx="10"/>
          </p:nvPr>
        </p:nvSpPr>
        <p:spPr/>
        <p:txBody>
          <a:bodyPr>
            <a:normAutofit/>
          </a:bodyPr>
          <a:lstStyle/>
          <a:p>
            <a:r>
              <a:rPr lang="ja-JP" altLang="en-US" sz="1400" dirty="0"/>
              <a:t>オープンソース版と市販版の</a:t>
            </a:r>
            <a:r>
              <a:rPr lang="ja-JP" altLang="en-US" sz="1400" dirty="0" smtClean="0"/>
              <a:t>両方が入手</a:t>
            </a:r>
            <a:r>
              <a:rPr lang="ja-JP" altLang="en-US" sz="1400" dirty="0"/>
              <a:t>できます。 コミュニティ（</a:t>
            </a:r>
            <a:r>
              <a:rPr lang="en-US" altLang="ja-JP" sz="1400" dirty="0"/>
              <a:t>OSS</a:t>
            </a:r>
            <a:r>
              <a:rPr lang="ja-JP" altLang="en-US" sz="1400" dirty="0"/>
              <a:t>）版は、フリーソフトウェア</a:t>
            </a:r>
            <a:r>
              <a:rPr lang="en-US" altLang="ja-JP" sz="1400" dirty="0"/>
              <a:t>/</a:t>
            </a:r>
            <a:r>
              <a:rPr lang="ja-JP" altLang="en-US" sz="1400" dirty="0"/>
              <a:t>オープンソース</a:t>
            </a:r>
            <a:r>
              <a:rPr lang="ja-JP" altLang="en-US" sz="1400" dirty="0" smtClean="0"/>
              <a:t>の</a:t>
            </a:r>
            <a:r>
              <a:rPr lang="en-US" altLang="ja-JP" sz="1400" dirty="0"/>
              <a:t>GNU General </a:t>
            </a:r>
            <a:r>
              <a:rPr lang="en-US" altLang="ja-JP" sz="1400" dirty="0" smtClean="0"/>
              <a:t>Public</a:t>
            </a:r>
            <a:r>
              <a:rPr lang="ja-JP" altLang="en-US" sz="1400" dirty="0" smtClean="0"/>
              <a:t>ライセンス</a:t>
            </a:r>
            <a:r>
              <a:rPr lang="ja-JP" altLang="en-US" sz="1400" dirty="0"/>
              <a:t>（一般に「</a:t>
            </a:r>
            <a:r>
              <a:rPr lang="en-US" altLang="ja-JP" sz="1400" dirty="0"/>
              <a:t>GPL</a:t>
            </a:r>
            <a:r>
              <a:rPr lang="ja-JP" altLang="en-US" sz="1400" dirty="0"/>
              <a:t>」として知られています）の下で利用できます。</a:t>
            </a:r>
            <a:endParaRPr lang="en-US" altLang="ja-JP" sz="1400" dirty="0"/>
          </a:p>
          <a:p>
            <a:endParaRPr lang="en-US" altLang="ja-JP" sz="1400" dirty="0"/>
          </a:p>
          <a:p>
            <a:r>
              <a:rPr lang="ja-JP" altLang="en-US" sz="1400" dirty="0"/>
              <a:t>コミュニティ版</a:t>
            </a:r>
            <a:endParaRPr lang="en-US" altLang="ja-JP" sz="1400" dirty="0"/>
          </a:p>
          <a:p>
            <a:pPr lvl="1"/>
            <a:r>
              <a:rPr lang="ja-JP" altLang="en-US" sz="1400" b="1" dirty="0"/>
              <a:t>プロダクトライセンス</a:t>
            </a:r>
            <a:r>
              <a:rPr lang="en-US" altLang="ja-JP" sz="1400" b="1" dirty="0"/>
              <a:t> - MySQL NDB </a:t>
            </a:r>
            <a:r>
              <a:rPr lang="ja-JP" altLang="en-US" sz="1400" b="1" dirty="0"/>
              <a:t>クラスタ</a:t>
            </a:r>
            <a:r>
              <a:rPr lang="en-US" altLang="ja-JP" sz="1400" b="1" dirty="0"/>
              <a:t> 7.5 </a:t>
            </a:r>
          </a:p>
          <a:p>
            <a:pPr marL="180000" lvl="1" indent="0">
              <a:buNone/>
            </a:pPr>
            <a:r>
              <a:rPr lang="en-US" altLang="ja-JP" sz="1400" dirty="0"/>
              <a:t>NDBCLUSTER</a:t>
            </a:r>
            <a:r>
              <a:rPr lang="ja-JP" altLang="en-US" sz="1400" dirty="0"/>
              <a:t>ストレージエンジンを使用して、オープンソースの</a:t>
            </a:r>
            <a:r>
              <a:rPr lang="en-US" altLang="ja-JP" sz="1400" dirty="0"/>
              <a:t>MySQL</a:t>
            </a:r>
            <a:r>
              <a:rPr lang="ja-JP" altLang="en-US" sz="1400" dirty="0"/>
              <a:t>データベースのクラスタ化された高可用性バージョンである</a:t>
            </a:r>
            <a:r>
              <a:rPr lang="en-US" altLang="ja-JP" sz="1400" dirty="0"/>
              <a:t>MySQL NDB </a:t>
            </a:r>
            <a:r>
              <a:rPr lang="ja-JP" altLang="en-US" sz="1400" dirty="0" smtClean="0"/>
              <a:t>クラスタをリリース。 誤解を</a:t>
            </a:r>
            <a:r>
              <a:rPr lang="ja-JP" altLang="en-US" sz="1400" dirty="0"/>
              <a:t>避けるために、このソフトウェア</a:t>
            </a:r>
            <a:r>
              <a:rPr lang="ja-JP" altLang="en-US" sz="1400" dirty="0" smtClean="0"/>
              <a:t>の特定</a:t>
            </a:r>
            <a:r>
              <a:rPr lang="ja-JP" altLang="en-US" sz="1400" dirty="0"/>
              <a:t>のコピーは</a:t>
            </a:r>
            <a:r>
              <a:rPr lang="ja-JP" altLang="en-US" sz="1400" dirty="0" smtClean="0"/>
              <a:t>、</a:t>
            </a:r>
            <a:r>
              <a:rPr lang="en-US" altLang="ja-JP" sz="1400" dirty="0"/>
              <a:t> GNU General Public </a:t>
            </a:r>
            <a:r>
              <a:rPr lang="ja-JP" altLang="en-US" sz="1400" dirty="0" smtClean="0"/>
              <a:t>ライセンス</a:t>
            </a:r>
            <a:r>
              <a:rPr lang="ja-JP" altLang="en-US" sz="1400" dirty="0"/>
              <a:t>のバージョン</a:t>
            </a:r>
            <a:r>
              <a:rPr lang="en-US" altLang="ja-JP" sz="1400" dirty="0"/>
              <a:t>2</a:t>
            </a:r>
            <a:r>
              <a:rPr lang="ja-JP" altLang="en-US" sz="1400" dirty="0"/>
              <a:t>でリリースされています。 </a:t>
            </a:r>
            <a:r>
              <a:rPr lang="en-US" altLang="ja-JP" sz="1400" dirty="0"/>
              <a:t>MySQL NDB </a:t>
            </a:r>
            <a:r>
              <a:rPr lang="ja-JP" altLang="en-US" sz="1400" dirty="0"/>
              <a:t>クラスタは、</a:t>
            </a:r>
            <a:r>
              <a:rPr lang="en-US" altLang="ja-JP" sz="1400" dirty="0"/>
              <a:t>Oracle</a:t>
            </a:r>
            <a:r>
              <a:rPr lang="ja-JP" altLang="en-US" sz="1400" dirty="0"/>
              <a:t>の</a:t>
            </a:r>
            <a:r>
              <a:rPr lang="en-US" altLang="ja-JP" sz="1400" dirty="0"/>
              <a:t>MySQL</a:t>
            </a:r>
            <a:r>
              <a:rPr lang="ja-JP" altLang="en-US" sz="1400" dirty="0"/>
              <a:t>チームによって提供されます。</a:t>
            </a:r>
          </a:p>
        </p:txBody>
      </p:sp>
    </p:spTree>
    <p:extLst>
      <p:ext uri="{BB962C8B-B14F-4D97-AF65-F5344CB8AC3E}">
        <p14:creationId xmlns:p14="http://schemas.microsoft.com/office/powerpoint/2010/main" val="4257253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6. MySQL</a:t>
            </a:r>
            <a:r>
              <a:rPr lang="ja-JP" altLang="en-US" sz="2000" dirty="0"/>
              <a:t>クラスタ</a:t>
            </a:r>
            <a:r>
              <a:rPr lang="en-US" sz="2000" dirty="0"/>
              <a:t>:</a:t>
            </a:r>
            <a:r>
              <a:rPr lang="ja-JP" altLang="en-US" sz="2000" dirty="0"/>
              <a:t>アーキテクチャ</a:t>
            </a:r>
            <a:r>
              <a:rPr lang="ja-JP" altLang="en-US" sz="2000" dirty="0" smtClean="0"/>
              <a:t>ー</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marL="0" indent="0">
              <a:buNone/>
            </a:pPr>
            <a:r>
              <a:rPr lang="ja-JP" altLang="en-US" sz="1400" dirty="0"/>
              <a:t>アーキテクチャ上、</a:t>
            </a:r>
            <a:r>
              <a:rPr lang="en-US" altLang="ja-JP" sz="1400" dirty="0"/>
              <a:t>MySQL</a:t>
            </a:r>
            <a:r>
              <a:rPr lang="ja-JP" altLang="en-US" sz="1400" dirty="0"/>
              <a:t>クラスタは</a:t>
            </a:r>
            <a:r>
              <a:rPr lang="en-US" altLang="ja-JP" sz="1400" dirty="0"/>
              <a:t>3</a:t>
            </a:r>
            <a:r>
              <a:rPr lang="ja-JP" altLang="en-US" sz="1400" dirty="0"/>
              <a:t>つの異なるノードタイプで構成されています。各ノードタイプは、</a:t>
            </a:r>
            <a:r>
              <a:rPr lang="en-US" altLang="ja-JP" sz="1400" dirty="0"/>
              <a:t>99.999</a:t>
            </a:r>
            <a:r>
              <a:rPr lang="ja-JP" altLang="en-US" sz="1400" dirty="0"/>
              <a:t>％の可用性とリアルタイムのパフォーマンス、および読み取りと書き込みの両方のリニアスケーラビリティを提供する役割を果たします。</a:t>
            </a:r>
            <a:endParaRPr lang="en-US" altLang="ja-JP" sz="1400" dirty="0"/>
          </a:p>
          <a:p>
            <a:pPr marL="0" indent="0">
              <a:buNone/>
            </a:pPr>
            <a:endParaRPr lang="en-US" altLang="ja-JP" sz="1400" dirty="0"/>
          </a:p>
          <a:p>
            <a:pPr marL="0" indent="0">
              <a:buNone/>
            </a:pPr>
            <a:endParaRPr lang="en-US" altLang="ja-JP" sz="1400" dirty="0"/>
          </a:p>
          <a:p>
            <a:pPr marL="0" indent="0">
              <a:buNone/>
            </a:pPr>
            <a:endParaRPr lang="en-US" altLang="ja-JP" sz="1400" dirty="0"/>
          </a:p>
          <a:p>
            <a:pPr marL="0" indent="0">
              <a:buNone/>
            </a:pPr>
            <a:endParaRPr lang="en-US" altLang="ja-JP" sz="1400" dirty="0"/>
          </a:p>
          <a:p>
            <a:pPr marL="0" indent="0">
              <a:buNone/>
            </a:pPr>
            <a:endParaRPr lang="en-US" altLang="ja-JP" sz="1400" dirty="0"/>
          </a:p>
          <a:p>
            <a:pPr marL="0" indent="0">
              <a:buNone/>
            </a:pPr>
            <a:endParaRPr lang="en-US" altLang="ja-JP" sz="1400" dirty="0"/>
          </a:p>
          <a:p>
            <a:pPr marL="0" indent="0">
              <a:buNone/>
            </a:pPr>
            <a:endParaRPr lang="en-US" altLang="ja-JP" sz="1400" dirty="0"/>
          </a:p>
          <a:p>
            <a:pPr marL="0" indent="0">
              <a:buNone/>
            </a:pPr>
            <a:r>
              <a:rPr lang="en-US" altLang="ja-JP" sz="1400" dirty="0" smtClean="0"/>
              <a:t/>
            </a:r>
            <a:br>
              <a:rPr lang="en-US" altLang="ja-JP" sz="1400" dirty="0" smtClean="0"/>
            </a:br>
            <a:endParaRPr lang="en-US" altLang="ja-JP" sz="1400" dirty="0"/>
          </a:p>
          <a:p>
            <a:pPr marL="0" indent="0">
              <a:buNone/>
            </a:pPr>
            <a:endParaRPr lang="en-US" altLang="ja-JP" sz="1400" dirty="0"/>
          </a:p>
          <a:p>
            <a:pPr marL="0" indent="0">
              <a:buNone/>
            </a:pPr>
            <a:endParaRPr lang="en-US" altLang="ja-JP" sz="1400" dirty="0"/>
          </a:p>
          <a:p>
            <a:pPr marL="0" indent="0">
              <a:buNone/>
            </a:pPr>
            <a:r>
              <a:rPr lang="ja-JP" altLang="en-US" sz="1400" dirty="0"/>
              <a:t>上記の図は、</a:t>
            </a:r>
            <a:r>
              <a:rPr lang="en-US" altLang="ja-JP" sz="1400" dirty="0"/>
              <a:t>6</a:t>
            </a:r>
            <a:r>
              <a:rPr lang="ja-JP" altLang="en-US" sz="1400" dirty="0"/>
              <a:t>つのノードグループに分割された</a:t>
            </a:r>
            <a:r>
              <a:rPr lang="en-US" altLang="ja-JP" sz="1400" dirty="0"/>
              <a:t>12</a:t>
            </a:r>
            <a:r>
              <a:rPr lang="ja-JP" altLang="en-US" sz="1400" dirty="0"/>
              <a:t>個のデータノードで構成される</a:t>
            </a:r>
            <a:r>
              <a:rPr lang="en-US" altLang="ja-JP" sz="1400" dirty="0"/>
              <a:t>MySQL</a:t>
            </a:r>
            <a:r>
              <a:rPr lang="ja-JP" altLang="en-US" sz="1400" dirty="0"/>
              <a:t>クラスタの簡略化されたアーキテクチャ図です。</a:t>
            </a:r>
            <a:endParaRPr lang="en-US" altLang="ja-JP" sz="1400" dirty="0"/>
          </a:p>
        </p:txBody>
      </p:sp>
      <p:pic>
        <p:nvPicPr>
          <p:cNvPr id="4" name="Picture 3"/>
          <p:cNvPicPr>
            <a:picLocks noChangeAspect="1"/>
          </p:cNvPicPr>
          <p:nvPr/>
        </p:nvPicPr>
        <p:blipFill>
          <a:blip r:embed="rId2"/>
          <a:stretch>
            <a:fillRect/>
          </a:stretch>
        </p:blipFill>
        <p:spPr>
          <a:xfrm>
            <a:off x="1698178" y="1691706"/>
            <a:ext cx="5747639" cy="2639797"/>
          </a:xfrm>
          <a:prstGeom prst="rect">
            <a:avLst/>
          </a:prstGeom>
          <a:ln>
            <a:solidFill>
              <a:schemeClr val="tx1"/>
            </a:solidFill>
          </a:ln>
        </p:spPr>
      </p:pic>
    </p:spTree>
    <p:extLst>
      <p:ext uri="{BB962C8B-B14F-4D97-AF65-F5344CB8AC3E}">
        <p14:creationId xmlns:p14="http://schemas.microsoft.com/office/powerpoint/2010/main" val="6050355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6. MySQL</a:t>
            </a:r>
            <a:r>
              <a:rPr lang="ja-JP" altLang="en-US" sz="2000" dirty="0"/>
              <a:t>クラスタ</a:t>
            </a:r>
            <a:r>
              <a:rPr lang="en-US" sz="2000" dirty="0"/>
              <a:t>:</a:t>
            </a:r>
            <a:r>
              <a:rPr lang="ja-JP" altLang="en-US" sz="2000" dirty="0"/>
              <a:t>アーキテクチャ</a:t>
            </a:r>
            <a:r>
              <a:rPr lang="ja-JP" altLang="en-US" sz="2000" dirty="0" smtClean="0"/>
              <a:t>ー</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marL="0" indent="0">
              <a:buNone/>
            </a:pPr>
            <a:r>
              <a:rPr lang="en-US" altLang="ja-JP" sz="1400" dirty="0"/>
              <a:t>NDB </a:t>
            </a:r>
            <a:r>
              <a:rPr lang="ja-JP" altLang="en-US" sz="1400" dirty="0"/>
              <a:t>クラスタ</a:t>
            </a:r>
            <a:r>
              <a:rPr lang="ja-JP" altLang="en-US" sz="1400" i="1" dirty="0"/>
              <a:t>コンポーネント</a:t>
            </a:r>
            <a:endParaRPr lang="en-US" altLang="ja-JP" sz="1400" dirty="0"/>
          </a:p>
        </p:txBody>
      </p:sp>
      <p:pic>
        <p:nvPicPr>
          <p:cNvPr id="5" name="Picture 4"/>
          <p:cNvPicPr>
            <a:picLocks noChangeAspect="1"/>
          </p:cNvPicPr>
          <p:nvPr/>
        </p:nvPicPr>
        <p:blipFill>
          <a:blip r:embed="rId2"/>
          <a:stretch>
            <a:fillRect/>
          </a:stretch>
        </p:blipFill>
        <p:spPr>
          <a:xfrm>
            <a:off x="1519375" y="1473201"/>
            <a:ext cx="6105250" cy="3952238"/>
          </a:xfrm>
          <a:prstGeom prst="rect">
            <a:avLst/>
          </a:prstGeom>
          <a:ln>
            <a:solidFill>
              <a:schemeClr val="tx1"/>
            </a:solidFill>
          </a:ln>
        </p:spPr>
      </p:pic>
    </p:spTree>
    <p:extLst>
      <p:ext uri="{BB962C8B-B14F-4D97-AF65-F5344CB8AC3E}">
        <p14:creationId xmlns:p14="http://schemas.microsoft.com/office/powerpoint/2010/main" val="17175463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pPr marL="0" indent="0">
              <a:buNone/>
            </a:pPr>
            <a:r>
              <a:rPr lang="en-US" sz="1400" b="1" dirty="0"/>
              <a:t>NDB </a:t>
            </a:r>
            <a:r>
              <a:rPr lang="ja-JP" altLang="en-US" sz="1400" b="1" dirty="0"/>
              <a:t>クラスタノード、ノードグループ、レプリカやパーティション</a:t>
            </a:r>
            <a:endParaRPr lang="en-US" sz="1400" b="1" dirty="0"/>
          </a:p>
          <a:p>
            <a:pPr marL="0" indent="0">
              <a:buNone/>
            </a:pPr>
            <a:endParaRPr lang="en-US" altLang="ja-JP" sz="1400" dirty="0"/>
          </a:p>
          <a:p>
            <a:pPr marL="0" indent="0">
              <a:buNone/>
            </a:pPr>
            <a:r>
              <a:rPr lang="en-US" altLang="ja-JP" sz="1400" b="1" dirty="0" smtClean="0"/>
              <a:t>7.1 </a:t>
            </a:r>
            <a:r>
              <a:rPr lang="ja-JP" altLang="en-US" sz="1400" b="1" dirty="0" smtClean="0"/>
              <a:t>デ</a:t>
            </a:r>
            <a:r>
              <a:rPr lang="ja-JP" altLang="en-US" sz="1400" b="1" dirty="0"/>
              <a:t>ータノード</a:t>
            </a:r>
            <a:r>
              <a:rPr lang="en-US" sz="1400" b="1" dirty="0"/>
              <a:t>.  </a:t>
            </a:r>
            <a:r>
              <a:rPr lang="en-US" altLang="ja-JP" sz="1400" dirty="0" err="1"/>
              <a:t>ndbd</a:t>
            </a:r>
            <a:r>
              <a:rPr lang="ja-JP" altLang="en-US" sz="1400" dirty="0"/>
              <a:t>または</a:t>
            </a:r>
            <a:r>
              <a:rPr lang="en-US" altLang="ja-JP" sz="1400" dirty="0" err="1"/>
              <a:t>ndbmtd</a:t>
            </a:r>
            <a:r>
              <a:rPr lang="ja-JP" altLang="en-US" sz="1400" dirty="0"/>
              <a:t>プロセスで、</a:t>
            </a:r>
            <a:r>
              <a:rPr lang="en-US" altLang="ja-JP" sz="1400" dirty="0"/>
              <a:t>1</a:t>
            </a:r>
            <a:r>
              <a:rPr lang="ja-JP" altLang="en-US" sz="1400" dirty="0"/>
              <a:t>つ以上のレプリカ、つまりノードがメンバーであるノードグループに割り当てられたパーティションのコピーを格納します。</a:t>
            </a:r>
            <a:endParaRPr lang="en-US" sz="1400" dirty="0"/>
          </a:p>
          <a:p>
            <a:endParaRPr lang="en-US" sz="1400" dirty="0"/>
          </a:p>
          <a:p>
            <a:pPr marL="169863" indent="0">
              <a:buNone/>
            </a:pPr>
            <a:r>
              <a:rPr lang="ja-JP" altLang="en-US" sz="1400" dirty="0"/>
              <a:t>各データノードは別のコンピュータに配置する必要があります。 </a:t>
            </a:r>
            <a:r>
              <a:rPr lang="en-US" altLang="ja-JP" sz="1400" dirty="0"/>
              <a:t>1</a:t>
            </a:r>
            <a:r>
              <a:rPr lang="ja-JP" altLang="en-US" sz="1400" dirty="0"/>
              <a:t>台のコンピュータで複数のデータノードプロセスをホストすることも可能ですが、このような構成は通常は推奨されません。</a:t>
            </a:r>
            <a:endParaRPr lang="en-US" altLang="ja-JP" sz="1400" dirty="0"/>
          </a:p>
          <a:p>
            <a:pPr marL="169863" indent="0">
              <a:buNone/>
            </a:pPr>
            <a:endParaRPr lang="en-US" sz="1400" dirty="0"/>
          </a:p>
          <a:p>
            <a:pPr marL="169863" indent="0">
              <a:buNone/>
            </a:pPr>
            <a:r>
              <a:rPr lang="ja-JP" altLang="en-US" sz="1400" dirty="0"/>
              <a:t>このタイプのノードはクラスタデータを格納します。 レプリカと同じ数のデータノードが存在し、フラグメントの数を掛けます。 たとえば、それぞれ</a:t>
            </a:r>
            <a:r>
              <a:rPr lang="en-US" altLang="ja-JP" sz="1400" dirty="0"/>
              <a:t>2</a:t>
            </a:r>
            <a:r>
              <a:rPr lang="ja-JP" altLang="en-US" sz="1400" dirty="0"/>
              <a:t>つのフラグメントを持つ</a:t>
            </a:r>
            <a:r>
              <a:rPr lang="en-US" altLang="ja-JP" sz="1400" dirty="0"/>
              <a:t>2</a:t>
            </a:r>
            <a:r>
              <a:rPr lang="ja-JP" altLang="en-US" sz="1400" dirty="0"/>
              <a:t>つのレプリカでは、</a:t>
            </a:r>
            <a:r>
              <a:rPr lang="en-US" altLang="ja-JP" sz="1400" dirty="0"/>
              <a:t>4</a:t>
            </a:r>
            <a:r>
              <a:rPr lang="ja-JP" altLang="en-US" sz="1400" dirty="0"/>
              <a:t>つのデータノードが必要です。 </a:t>
            </a:r>
            <a:r>
              <a:rPr lang="en-US" altLang="ja-JP" sz="1400" dirty="0"/>
              <a:t>1</a:t>
            </a:r>
            <a:r>
              <a:rPr lang="ja-JP" altLang="en-US" sz="1400" dirty="0"/>
              <a:t>つのレプリカでデータの保存には十分ですが、冗長性はありません。 したがって、冗長性を提供するために</a:t>
            </a:r>
            <a:r>
              <a:rPr lang="en-US" altLang="ja-JP" sz="1400" dirty="0"/>
              <a:t>2</a:t>
            </a:r>
            <a:r>
              <a:rPr lang="ja-JP" altLang="en-US" sz="1400" dirty="0"/>
              <a:t>つ（またはそれ以上）のレプリカを用意し、高可用性を実現することをお勧めします。</a:t>
            </a:r>
            <a:endParaRPr lang="en-US" altLang="ja-JP" sz="1400" dirty="0"/>
          </a:p>
          <a:p>
            <a:pPr marL="169863" indent="0">
              <a:buNone/>
            </a:pPr>
            <a:endParaRPr lang="en-US" sz="1400" dirty="0"/>
          </a:p>
          <a:p>
            <a:pPr marL="180000" lvl="1" indent="0">
              <a:buNone/>
            </a:pPr>
            <a:r>
              <a:rPr lang="en-US" altLang="ja-JP" sz="1400" b="1" dirty="0" smtClean="0"/>
              <a:t>7.1.1 </a:t>
            </a:r>
            <a:r>
              <a:rPr lang="ja-JP" altLang="en-US" sz="1400" b="1" dirty="0" smtClean="0"/>
              <a:t>ノ</a:t>
            </a:r>
            <a:r>
              <a:rPr lang="ja-JP" altLang="en-US" sz="1400" b="1" dirty="0"/>
              <a:t>ードグループ</a:t>
            </a:r>
            <a:r>
              <a:rPr lang="en-US" sz="1400" dirty="0"/>
              <a:t>.</a:t>
            </a:r>
            <a:r>
              <a:rPr lang="ja-JP" altLang="en-US" sz="1400" dirty="0"/>
              <a:t>　ノードグループは、</a:t>
            </a:r>
            <a:r>
              <a:rPr lang="en-US" altLang="ja-JP" sz="1400" dirty="0"/>
              <a:t>1</a:t>
            </a:r>
            <a:r>
              <a:rPr lang="ja-JP" altLang="en-US" sz="1400" dirty="0"/>
              <a:t>つまたは複数のノードで構成され、パーティションまたはレプリカのセットを格納します。 </a:t>
            </a:r>
            <a:r>
              <a:rPr lang="en-US" altLang="ja-JP" sz="1400" dirty="0"/>
              <a:t>NDB</a:t>
            </a:r>
            <a:r>
              <a:rPr lang="ja-JP" altLang="en-US" sz="1400" dirty="0"/>
              <a:t>クラスタ内のノードグループの数は直接設定できません。 ここに示すように、データノードの数とレプリカ数（</a:t>
            </a:r>
            <a:r>
              <a:rPr lang="en-US" altLang="ja-JP" sz="1400" dirty="0" err="1"/>
              <a:t>NoOfReplicas</a:t>
            </a:r>
            <a:r>
              <a:rPr lang="ja-JP" altLang="en-US" sz="1400" dirty="0"/>
              <a:t>設定パラメータ）の関数です。</a:t>
            </a:r>
            <a:endParaRPr lang="en-US" sz="1400" dirty="0"/>
          </a:p>
        </p:txBody>
      </p:sp>
      <p:sp>
        <p:nvSpPr>
          <p:cNvPr id="5" name="Rectangle 4"/>
          <p:cNvSpPr/>
          <p:nvPr/>
        </p:nvSpPr>
        <p:spPr bwMode="auto">
          <a:xfrm>
            <a:off x="2044207" y="5426501"/>
            <a:ext cx="5184743" cy="376411"/>
          </a:xfrm>
          <a:prstGeom prst="rect">
            <a:avLst/>
          </a:prstGeom>
          <a:solidFill>
            <a:schemeClr val="bg1">
              <a:lumMod val="50000"/>
              <a:alpha val="20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ctr"/>
            <a:r>
              <a:rPr lang="en-US" sz="1400" b="1" dirty="0"/>
              <a:t>[</a:t>
            </a:r>
            <a:r>
              <a:rPr lang="ja-JP" altLang="en-US" sz="1400" b="1" dirty="0"/>
              <a:t>ノードグループ数</a:t>
            </a:r>
            <a:r>
              <a:rPr lang="en-US" sz="1400" b="1" dirty="0"/>
              <a:t>] = [</a:t>
            </a:r>
            <a:r>
              <a:rPr lang="ja-JP" altLang="en-US" sz="1400" b="1" dirty="0"/>
              <a:t>データノード数</a:t>
            </a:r>
            <a:r>
              <a:rPr lang="en-US" sz="1400" b="1" dirty="0"/>
              <a:t>]</a:t>
            </a:r>
            <a:r>
              <a:rPr lang="ja-JP" altLang="en-US" sz="1400" b="1" dirty="0"/>
              <a:t>　</a:t>
            </a:r>
            <a:r>
              <a:rPr lang="en-US" altLang="ja-JP" sz="1400" b="1" dirty="0"/>
              <a:t>/</a:t>
            </a:r>
            <a:r>
              <a:rPr lang="ja-JP" altLang="en-US" sz="1400" b="1" dirty="0"/>
              <a:t>　レプリカ数</a:t>
            </a:r>
            <a:endParaRPr lang="en-US" sz="1400" b="1" dirty="0"/>
          </a:p>
        </p:txBody>
      </p:sp>
      <p:sp>
        <p:nvSpPr>
          <p:cNvPr id="2" name="タイトル 1"/>
          <p:cNvSpPr>
            <a:spLocks noGrp="1"/>
          </p:cNvSpPr>
          <p:nvPr>
            <p:ph type="title"/>
          </p:nvPr>
        </p:nvSpPr>
        <p:spPr/>
        <p:txBody>
          <a:bodyPr>
            <a:normAutofit/>
          </a:bodyPr>
          <a:lstStyle/>
          <a:p>
            <a:r>
              <a:rPr lang="en-US" altLang="ja-JP" sz="2000" dirty="0" smtClean="0"/>
              <a:t>7. MySQL</a:t>
            </a:r>
            <a:r>
              <a:rPr lang="ja-JP" altLang="en-US" sz="2000" dirty="0"/>
              <a:t>クラスタ</a:t>
            </a:r>
            <a:r>
              <a:rPr lang="en-US" sz="2000" dirty="0"/>
              <a:t>:</a:t>
            </a:r>
            <a:r>
              <a:rPr lang="ja-JP" altLang="en-US" sz="2000" dirty="0"/>
              <a:t>コンポーネン</a:t>
            </a:r>
            <a:r>
              <a:rPr lang="ja-JP" altLang="en-US" sz="2000" dirty="0" smtClean="0"/>
              <a:t>ト</a:t>
            </a:r>
            <a:endParaRPr kumimoji="1" lang="ja-JP" altLang="en-US" sz="2000" dirty="0"/>
          </a:p>
        </p:txBody>
      </p:sp>
    </p:spTree>
    <p:extLst>
      <p:ext uri="{BB962C8B-B14F-4D97-AF65-F5344CB8AC3E}">
        <p14:creationId xmlns:p14="http://schemas.microsoft.com/office/powerpoint/2010/main" val="25593391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7. MySQL</a:t>
            </a:r>
            <a:r>
              <a:rPr lang="ja-JP" altLang="en-US" sz="2000" dirty="0"/>
              <a:t>クラスタ</a:t>
            </a:r>
            <a:r>
              <a:rPr lang="en-US" sz="2000" dirty="0"/>
              <a:t>:</a:t>
            </a:r>
            <a:r>
              <a:rPr lang="ja-JP" altLang="en-US" sz="2000" dirty="0"/>
              <a:t>コンポーネン</a:t>
            </a:r>
            <a:r>
              <a:rPr lang="ja-JP" altLang="en-US" sz="2000" dirty="0" smtClean="0"/>
              <a:t>ト</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marL="180000" lvl="1" indent="0">
              <a:buNone/>
            </a:pPr>
            <a:r>
              <a:rPr lang="en-US" altLang="ja-JP" sz="1400" b="1" dirty="0" smtClean="0"/>
              <a:t>7.1.2 </a:t>
            </a:r>
            <a:r>
              <a:rPr lang="ja-JP" altLang="en-US" sz="1400" b="1" dirty="0" smtClean="0"/>
              <a:t>パ</a:t>
            </a:r>
            <a:r>
              <a:rPr lang="ja-JP" altLang="en-US" sz="1400" b="1" dirty="0"/>
              <a:t>ーティション</a:t>
            </a:r>
            <a:r>
              <a:rPr lang="en-US" altLang="ja-JP" sz="1400" dirty="0"/>
              <a:t>.</a:t>
            </a:r>
            <a:r>
              <a:rPr lang="ja-JP" altLang="en-US" sz="1400" dirty="0"/>
              <a:t>　クラスタによって保存されるデータの一部です。 各ノードは、クラスタに割り当てられたパーティション（少なくとも</a:t>
            </a:r>
            <a:r>
              <a:rPr lang="en-US" altLang="ja-JP" sz="1400" dirty="0"/>
              <a:t>1</a:t>
            </a:r>
            <a:r>
              <a:rPr lang="ja-JP" altLang="en-US" sz="1400" dirty="0"/>
              <a:t>つのレプリカ）のコピーを少なくとも</a:t>
            </a:r>
            <a:r>
              <a:rPr lang="en-US" altLang="ja-JP" sz="1400" dirty="0"/>
              <a:t>1</a:t>
            </a:r>
            <a:r>
              <a:rPr lang="ja-JP" altLang="en-US" sz="1400" dirty="0"/>
              <a:t>つ保持する必要があります。</a:t>
            </a:r>
            <a:endParaRPr lang="en-US" altLang="ja-JP" sz="1400" dirty="0"/>
          </a:p>
          <a:p>
            <a:pPr lvl="1">
              <a:buFont typeface="Arial" panose="020B0604020202020204" pitchFamily="34" charset="0"/>
              <a:buChar char="•"/>
            </a:pPr>
            <a:endParaRPr lang="en-US" altLang="ja-JP" sz="1400" dirty="0"/>
          </a:p>
          <a:p>
            <a:pPr lvl="1">
              <a:buFont typeface="Arial" panose="020B0604020202020204" pitchFamily="34" charset="0"/>
              <a:buChar char="•"/>
            </a:pPr>
            <a:endParaRPr lang="ja-JP" alt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688" y="1588202"/>
            <a:ext cx="6778625" cy="360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50355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7. MySQL</a:t>
            </a:r>
            <a:r>
              <a:rPr lang="ja-JP" altLang="en-US" sz="2000" dirty="0"/>
              <a:t>クラスタ</a:t>
            </a:r>
            <a:r>
              <a:rPr lang="en-US" sz="2000" dirty="0"/>
              <a:t>:</a:t>
            </a:r>
            <a:r>
              <a:rPr lang="ja-JP" altLang="en-US" sz="2000" dirty="0"/>
              <a:t>コンポーネン</a:t>
            </a:r>
            <a:r>
              <a:rPr lang="ja-JP" altLang="en-US" sz="2000" dirty="0" smtClean="0"/>
              <a:t>ト</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marL="180000" lvl="1" indent="0">
              <a:buNone/>
            </a:pPr>
            <a:r>
              <a:rPr lang="en-US" altLang="ja-JP" sz="1400" b="1" dirty="0" smtClean="0"/>
              <a:t>7.1.3 </a:t>
            </a:r>
            <a:r>
              <a:rPr lang="ja-JP" altLang="en-US" sz="1400" b="1" dirty="0" smtClean="0"/>
              <a:t>レ</a:t>
            </a:r>
            <a:r>
              <a:rPr lang="ja-JP" altLang="en-US" sz="1400" b="1" dirty="0"/>
              <a:t>プリカ</a:t>
            </a:r>
            <a:r>
              <a:rPr lang="en-US" sz="1400" dirty="0"/>
              <a:t>.</a:t>
            </a:r>
            <a:r>
              <a:rPr lang="ja-JP" altLang="en-US" sz="1400" dirty="0"/>
              <a:t>　クラスタパーティションのコピーです。 ノードグループ内の各ノードはレプリカを格納します。 また、パーティションレプリカとも呼ばれます。 複製の数はノードグループあたりのノードの数に等しい。</a:t>
            </a:r>
            <a:endParaRPr lang="en-US" sz="1400" dirty="0"/>
          </a:p>
          <a:p>
            <a:pPr lvl="1"/>
            <a:endParaRPr lang="en-US" sz="1400" dirty="0"/>
          </a:p>
          <a:p>
            <a:pPr marL="339725" lvl="1" indent="0">
              <a:buNone/>
            </a:pPr>
            <a:r>
              <a:rPr lang="ja-JP" altLang="en-US" sz="1400" dirty="0"/>
              <a:t>レプリカの数は、管理ノード内のグローバル構成（</a:t>
            </a:r>
            <a:r>
              <a:rPr lang="en-US" altLang="ja-JP" sz="1400" dirty="0"/>
              <a:t>config.ini</a:t>
            </a:r>
            <a:r>
              <a:rPr lang="ja-JP" altLang="en-US" sz="1400" dirty="0"/>
              <a:t>）ファイルの</a:t>
            </a:r>
            <a:r>
              <a:rPr lang="en-US" altLang="ja-JP" sz="1400" dirty="0" err="1"/>
              <a:t>NoOf</a:t>
            </a:r>
            <a:r>
              <a:rPr lang="en-US" altLang="ja-JP" sz="1400" dirty="0"/>
              <a:t> Replica</a:t>
            </a:r>
            <a:r>
              <a:rPr lang="ja-JP" altLang="en-US" sz="1400" dirty="0"/>
              <a:t>パラメータによって決定されます。</a:t>
            </a:r>
            <a:endParaRPr lang="en-US" altLang="ja-JP" sz="1400" dirty="0"/>
          </a:p>
        </p:txBody>
      </p:sp>
    </p:spTree>
    <p:extLst>
      <p:ext uri="{BB962C8B-B14F-4D97-AF65-F5344CB8AC3E}">
        <p14:creationId xmlns:p14="http://schemas.microsoft.com/office/powerpoint/2010/main" val="6050355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タイトル 1"/>
          <p:cNvSpPr>
            <a:spLocks noGrp="1"/>
          </p:cNvSpPr>
          <p:nvPr>
            <p:ph type="title"/>
          </p:nvPr>
        </p:nvSpPr>
        <p:spPr>
          <a:xfrm>
            <a:off x="179513" y="115200"/>
            <a:ext cx="8784000" cy="468000"/>
          </a:xfrm>
        </p:spPr>
        <p:txBody>
          <a:bodyPr>
            <a:normAutofit/>
          </a:bodyPr>
          <a:lstStyle/>
          <a:p>
            <a:r>
              <a:rPr lang="en-US" altLang="ja-JP" sz="2000" dirty="0" smtClean="0"/>
              <a:t>7. MySQL</a:t>
            </a:r>
            <a:r>
              <a:rPr lang="ja-JP" altLang="en-US" sz="2000" dirty="0"/>
              <a:t>クラスタ</a:t>
            </a:r>
            <a:r>
              <a:rPr lang="en-US" sz="2000" dirty="0"/>
              <a:t>:</a:t>
            </a:r>
            <a:r>
              <a:rPr lang="ja-JP" altLang="en-US" sz="2000" dirty="0"/>
              <a:t>コンポーネ</a:t>
            </a:r>
            <a:r>
              <a:rPr lang="ja-JP" altLang="en-US" sz="2000" dirty="0" smtClean="0"/>
              <a:t>ント</a:t>
            </a:r>
            <a:endParaRPr kumimoji="1" lang="ja-JP" altLang="en-US" sz="2000" dirty="0"/>
          </a:p>
        </p:txBody>
      </p:sp>
      <p:sp>
        <p:nvSpPr>
          <p:cNvPr id="40" name="コンテンツ プレースホルダー 2"/>
          <p:cNvSpPr>
            <a:spLocks noGrp="1"/>
          </p:cNvSpPr>
          <p:nvPr>
            <p:ph sz="quarter" idx="10"/>
          </p:nvPr>
        </p:nvSpPr>
        <p:spPr>
          <a:xfrm>
            <a:off x="179512" y="836712"/>
            <a:ext cx="8784976" cy="5616476"/>
          </a:xfrm>
        </p:spPr>
        <p:txBody>
          <a:bodyPr>
            <a:normAutofit/>
          </a:bodyPr>
          <a:lstStyle/>
          <a:p>
            <a:pPr marL="0" indent="0">
              <a:buNone/>
            </a:pPr>
            <a:r>
              <a:rPr lang="en-US" sz="1400" dirty="0" err="1" smtClean="0"/>
              <a:t>NoOfReplicas</a:t>
            </a:r>
            <a:r>
              <a:rPr lang="en-US" sz="1400" dirty="0" smtClean="0"/>
              <a:t>=1 </a:t>
            </a:r>
            <a:r>
              <a:rPr lang="en-US" sz="1400" dirty="0"/>
              <a:t>(</a:t>
            </a:r>
            <a:r>
              <a:rPr lang="en-US" sz="1400" dirty="0" smtClean="0"/>
              <a:t>2</a:t>
            </a:r>
            <a:r>
              <a:rPr lang="ja-JP" altLang="en-US" sz="1400" dirty="0" smtClean="0"/>
              <a:t>つ</a:t>
            </a:r>
            <a:r>
              <a:rPr lang="en-US" sz="1400" dirty="0" smtClean="0"/>
              <a:t> </a:t>
            </a:r>
            <a:r>
              <a:rPr lang="en-US" sz="1400" dirty="0" err="1"/>
              <a:t>nbd</a:t>
            </a:r>
            <a:r>
              <a:rPr lang="en-US" sz="1400" dirty="0"/>
              <a:t> </a:t>
            </a:r>
            <a:r>
              <a:rPr lang="ja-JP" altLang="en-US" sz="1400" dirty="0" smtClean="0"/>
              <a:t>ノード</a:t>
            </a:r>
            <a:r>
              <a:rPr lang="en-US" sz="1400" dirty="0" smtClean="0"/>
              <a:t>)</a:t>
            </a:r>
          </a:p>
          <a:p>
            <a:pPr marL="0" indent="0">
              <a:buNone/>
            </a:pPr>
            <a:endParaRPr kumimoji="1" lang="en-US" altLang="ja-JP" sz="1400" dirty="0"/>
          </a:p>
          <a:p>
            <a:pPr marL="0" indent="0">
              <a:buNone/>
            </a:pPr>
            <a:endParaRPr kumimoji="1" lang="ja-JP" altLang="en-US" sz="1400" dirty="0"/>
          </a:p>
        </p:txBody>
      </p:sp>
      <p:sp>
        <p:nvSpPr>
          <p:cNvPr id="41" name="Rectangle 40"/>
          <p:cNvSpPr/>
          <p:nvPr/>
        </p:nvSpPr>
        <p:spPr>
          <a:xfrm>
            <a:off x="7145671" y="1371599"/>
            <a:ext cx="1447800" cy="2590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b" anchorCtr="0"/>
          <a:lstStyle/>
          <a:p>
            <a:pPr algn="ctr"/>
            <a:r>
              <a:rPr lang="ja-JP" altLang="en-US" dirty="0" smtClean="0"/>
              <a:t>ノード</a:t>
            </a:r>
            <a:endParaRPr lang="en-US" altLang="ja-JP" dirty="0" smtClean="0"/>
          </a:p>
          <a:p>
            <a:pPr algn="ctr"/>
            <a:r>
              <a:rPr lang="ja-JP" altLang="en-US" dirty="0" smtClean="0"/>
              <a:t>グループ</a:t>
            </a:r>
            <a:r>
              <a:rPr lang="en-US" dirty="0" smtClean="0"/>
              <a:t>#1</a:t>
            </a:r>
            <a:endParaRPr lang="en-US" dirty="0"/>
          </a:p>
        </p:txBody>
      </p:sp>
      <p:sp>
        <p:nvSpPr>
          <p:cNvPr id="42" name="Rectangle 41"/>
          <p:cNvSpPr/>
          <p:nvPr/>
        </p:nvSpPr>
        <p:spPr>
          <a:xfrm>
            <a:off x="5257800" y="1371599"/>
            <a:ext cx="1447800" cy="2590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b" anchorCtr="0"/>
          <a:lstStyle/>
          <a:p>
            <a:pPr algn="ctr"/>
            <a:r>
              <a:rPr lang="ja-JP" altLang="en-US" dirty="0"/>
              <a:t>ノード</a:t>
            </a:r>
            <a:endParaRPr lang="en-US" altLang="ja-JP" dirty="0"/>
          </a:p>
          <a:p>
            <a:pPr algn="ctr"/>
            <a:r>
              <a:rPr lang="ja-JP" altLang="en-US" dirty="0"/>
              <a:t>グループ</a:t>
            </a:r>
            <a:r>
              <a:rPr lang="en-US" dirty="0" smtClean="0"/>
              <a:t>#0</a:t>
            </a:r>
            <a:endParaRPr lang="en-US" dirty="0"/>
          </a:p>
        </p:txBody>
      </p:sp>
      <p:sp>
        <p:nvSpPr>
          <p:cNvPr id="43" name="Rectangle 42"/>
          <p:cNvSpPr/>
          <p:nvPr/>
        </p:nvSpPr>
        <p:spPr>
          <a:xfrm>
            <a:off x="5357102" y="1524000"/>
            <a:ext cx="1214938" cy="1814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r>
              <a:rPr lang="en-US" dirty="0" err="1" smtClean="0"/>
              <a:t>ndb</a:t>
            </a:r>
            <a:r>
              <a:rPr lang="en-US" dirty="0" smtClean="0"/>
              <a:t> </a:t>
            </a:r>
          </a:p>
          <a:p>
            <a:pPr algn="ctr"/>
            <a:r>
              <a:rPr lang="ja-JP" altLang="en-US" dirty="0" smtClean="0"/>
              <a:t>ノード</a:t>
            </a:r>
            <a:endParaRPr lang="en-US" dirty="0"/>
          </a:p>
        </p:txBody>
      </p:sp>
      <p:sp>
        <p:nvSpPr>
          <p:cNvPr id="44" name="Rectangle 43"/>
          <p:cNvSpPr/>
          <p:nvPr/>
        </p:nvSpPr>
        <p:spPr>
          <a:xfrm>
            <a:off x="7262102" y="1524000"/>
            <a:ext cx="1214938" cy="1814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r>
              <a:rPr lang="en-US" dirty="0" err="1" smtClean="0"/>
              <a:t>ndb</a:t>
            </a:r>
            <a:r>
              <a:rPr lang="en-US" dirty="0" smtClean="0"/>
              <a:t> </a:t>
            </a:r>
          </a:p>
          <a:p>
            <a:pPr algn="ctr"/>
            <a:r>
              <a:rPr lang="ja-JP" altLang="en-US" dirty="0" smtClean="0"/>
              <a:t>ノード</a:t>
            </a:r>
            <a:endParaRPr lang="en-US" dirty="0"/>
          </a:p>
        </p:txBody>
      </p:sp>
      <p:sp>
        <p:nvSpPr>
          <p:cNvPr id="45" name="Rectangle 44"/>
          <p:cNvSpPr/>
          <p:nvPr/>
        </p:nvSpPr>
        <p:spPr>
          <a:xfrm>
            <a:off x="504264" y="1371599"/>
            <a:ext cx="4498660" cy="15923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900" dirty="0">
                <a:solidFill>
                  <a:sysClr val="windowText" lastClr="000000"/>
                </a:solidFill>
                <a:latin typeface="Courier New" panose="02070309020205020404" pitchFamily="49" charset="0"/>
                <a:cs typeface="Courier New" panose="02070309020205020404" pitchFamily="49" charset="0"/>
              </a:rPr>
              <a:t># </a:t>
            </a:r>
            <a:r>
              <a:rPr lang="en-US" sz="900" dirty="0" err="1">
                <a:solidFill>
                  <a:sysClr val="windowText" lastClr="000000"/>
                </a:solidFill>
                <a:latin typeface="Courier New" panose="02070309020205020404" pitchFamily="49" charset="0"/>
                <a:cs typeface="Courier New" panose="02070309020205020404" pitchFamily="49" charset="0"/>
              </a:rPr>
              <a:t>my.cnf</a:t>
            </a:r>
            <a:endParaRPr lang="en-US" sz="900" dirty="0">
              <a:solidFill>
                <a:sysClr val="windowText" lastClr="000000"/>
              </a:solidFill>
              <a:latin typeface="Courier New" panose="02070309020205020404" pitchFamily="49" charset="0"/>
              <a:cs typeface="Courier New" panose="02070309020205020404" pitchFamily="49" charset="0"/>
            </a:endParaRPr>
          </a:p>
          <a:p>
            <a:r>
              <a:rPr lang="en-US" sz="900" dirty="0">
                <a:solidFill>
                  <a:sysClr val="windowText" lastClr="000000"/>
                </a:solidFill>
                <a:latin typeface="Courier New" panose="02070309020205020404" pitchFamily="49" charset="0"/>
                <a:cs typeface="Courier New" panose="02070309020205020404" pitchFamily="49" charset="0"/>
              </a:rPr>
              <a:t>…</a:t>
            </a:r>
          </a:p>
          <a:p>
            <a:r>
              <a:rPr lang="en-US" sz="900" dirty="0">
                <a:solidFill>
                  <a:sysClr val="windowText" lastClr="000000"/>
                </a:solidFill>
                <a:latin typeface="Courier New" panose="02070309020205020404" pitchFamily="49" charset="0"/>
                <a:cs typeface="Courier New" panose="02070309020205020404" pitchFamily="49" charset="0"/>
              </a:rPr>
              <a:t>[</a:t>
            </a:r>
            <a:r>
              <a:rPr lang="en-US" sz="900" dirty="0" err="1">
                <a:solidFill>
                  <a:sysClr val="windowText" lastClr="000000"/>
                </a:solidFill>
                <a:latin typeface="Courier New" panose="02070309020205020404" pitchFamily="49" charset="0"/>
                <a:cs typeface="Courier New" panose="02070309020205020404" pitchFamily="49" charset="0"/>
              </a:rPr>
              <a:t>ndbd</a:t>
            </a:r>
            <a:r>
              <a:rPr lang="en-US" sz="900" dirty="0">
                <a:solidFill>
                  <a:sysClr val="windowText" lastClr="000000"/>
                </a:solidFill>
                <a:latin typeface="Courier New" panose="02070309020205020404" pitchFamily="49" charset="0"/>
                <a:cs typeface="Courier New" panose="02070309020205020404" pitchFamily="49" charset="0"/>
              </a:rPr>
              <a:t> default]</a:t>
            </a:r>
          </a:p>
          <a:p>
            <a:r>
              <a:rPr lang="en-US" sz="900" dirty="0" err="1">
                <a:solidFill>
                  <a:sysClr val="windowText" lastClr="000000"/>
                </a:solidFill>
                <a:latin typeface="Courier New" panose="02070309020205020404" pitchFamily="49" charset="0"/>
                <a:cs typeface="Courier New" panose="02070309020205020404" pitchFamily="49" charset="0"/>
              </a:rPr>
              <a:t>NoOfReplicas</a:t>
            </a:r>
            <a:r>
              <a:rPr lang="en-US" sz="900" dirty="0">
                <a:solidFill>
                  <a:sysClr val="windowText" lastClr="000000"/>
                </a:solidFill>
                <a:latin typeface="Courier New" panose="02070309020205020404" pitchFamily="49" charset="0"/>
                <a:cs typeface="Courier New" panose="02070309020205020404" pitchFamily="49" charset="0"/>
              </a:rPr>
              <a:t>= 1</a:t>
            </a:r>
          </a:p>
          <a:p>
            <a:r>
              <a:rPr lang="en-US" sz="900" dirty="0">
                <a:solidFill>
                  <a:sysClr val="windowText" lastClr="000000"/>
                </a:solidFill>
                <a:latin typeface="Courier New" panose="02070309020205020404" pitchFamily="49" charset="0"/>
                <a:cs typeface="Courier New" panose="02070309020205020404" pitchFamily="49" charset="0"/>
              </a:rPr>
              <a:t>…</a:t>
            </a:r>
          </a:p>
          <a:p>
            <a:r>
              <a:rPr lang="en-US" sz="900" dirty="0">
                <a:solidFill>
                  <a:sysClr val="windowText" lastClr="000000"/>
                </a:solidFill>
                <a:latin typeface="Courier New" panose="02070309020205020404" pitchFamily="49" charset="0"/>
                <a:cs typeface="Courier New" panose="02070309020205020404" pitchFamily="49" charset="0"/>
              </a:rPr>
              <a:t>[</a:t>
            </a:r>
            <a:r>
              <a:rPr lang="en-US" sz="900" dirty="0" err="1">
                <a:solidFill>
                  <a:sysClr val="windowText" lastClr="000000"/>
                </a:solidFill>
                <a:latin typeface="Courier New" panose="02070309020205020404" pitchFamily="49" charset="0"/>
                <a:cs typeface="Courier New" panose="02070309020205020404" pitchFamily="49" charset="0"/>
              </a:rPr>
              <a:t>ndbd</a:t>
            </a:r>
            <a:r>
              <a:rPr lang="en-US" sz="900" dirty="0">
                <a:solidFill>
                  <a:sysClr val="windowText" lastClr="000000"/>
                </a:solidFill>
                <a:latin typeface="Courier New" panose="02070309020205020404" pitchFamily="49" charset="0"/>
                <a:cs typeface="Courier New" panose="02070309020205020404" pitchFamily="49" charset="0"/>
              </a:rPr>
              <a:t>]</a:t>
            </a:r>
          </a:p>
          <a:p>
            <a:r>
              <a:rPr lang="en-US" sz="900" dirty="0" err="1">
                <a:solidFill>
                  <a:sysClr val="windowText" lastClr="000000"/>
                </a:solidFill>
                <a:latin typeface="Courier New" panose="02070309020205020404" pitchFamily="49" charset="0"/>
                <a:cs typeface="Courier New" panose="02070309020205020404" pitchFamily="49" charset="0"/>
              </a:rPr>
              <a:t>HostName</a:t>
            </a:r>
            <a:r>
              <a:rPr lang="en-US" sz="900" dirty="0">
                <a:solidFill>
                  <a:sysClr val="windowText" lastClr="000000"/>
                </a:solidFill>
                <a:latin typeface="Courier New" panose="02070309020205020404" pitchFamily="49" charset="0"/>
                <a:cs typeface="Courier New" panose="02070309020205020404" pitchFamily="49" charset="0"/>
              </a:rPr>
              <a:t>= ndbd_10</a:t>
            </a:r>
          </a:p>
          <a:p>
            <a:endParaRPr lang="en-US" sz="900" dirty="0">
              <a:solidFill>
                <a:sysClr val="windowText" lastClr="000000"/>
              </a:solidFill>
              <a:latin typeface="Courier New" panose="02070309020205020404" pitchFamily="49" charset="0"/>
              <a:cs typeface="Courier New" panose="02070309020205020404" pitchFamily="49" charset="0"/>
            </a:endParaRPr>
          </a:p>
          <a:p>
            <a:r>
              <a:rPr lang="en-US" sz="900" dirty="0">
                <a:solidFill>
                  <a:sysClr val="windowText" lastClr="000000"/>
                </a:solidFill>
                <a:latin typeface="Courier New" panose="02070309020205020404" pitchFamily="49" charset="0"/>
                <a:cs typeface="Courier New" panose="02070309020205020404" pitchFamily="49" charset="0"/>
              </a:rPr>
              <a:t>[</a:t>
            </a:r>
            <a:r>
              <a:rPr lang="en-US" sz="900" dirty="0" err="1">
                <a:solidFill>
                  <a:sysClr val="windowText" lastClr="000000"/>
                </a:solidFill>
                <a:latin typeface="Courier New" panose="02070309020205020404" pitchFamily="49" charset="0"/>
                <a:cs typeface="Courier New" panose="02070309020205020404" pitchFamily="49" charset="0"/>
              </a:rPr>
              <a:t>ndbd</a:t>
            </a:r>
            <a:r>
              <a:rPr lang="en-US" sz="900" dirty="0">
                <a:solidFill>
                  <a:sysClr val="windowText" lastClr="000000"/>
                </a:solidFill>
                <a:latin typeface="Courier New" panose="02070309020205020404" pitchFamily="49" charset="0"/>
                <a:cs typeface="Courier New" panose="02070309020205020404" pitchFamily="49" charset="0"/>
              </a:rPr>
              <a:t>]</a:t>
            </a:r>
          </a:p>
          <a:p>
            <a:r>
              <a:rPr lang="en-US" sz="900" dirty="0" err="1">
                <a:solidFill>
                  <a:sysClr val="windowText" lastClr="000000"/>
                </a:solidFill>
                <a:latin typeface="Courier New" panose="02070309020205020404" pitchFamily="49" charset="0"/>
                <a:cs typeface="Courier New" panose="02070309020205020404" pitchFamily="49" charset="0"/>
              </a:rPr>
              <a:t>HostName</a:t>
            </a:r>
            <a:r>
              <a:rPr lang="en-US" sz="900" dirty="0">
                <a:solidFill>
                  <a:sysClr val="windowText" lastClr="000000"/>
                </a:solidFill>
                <a:latin typeface="Courier New" panose="02070309020205020404" pitchFamily="49" charset="0"/>
                <a:cs typeface="Courier New" panose="02070309020205020404" pitchFamily="49" charset="0"/>
              </a:rPr>
              <a:t>= </a:t>
            </a:r>
            <a:r>
              <a:rPr lang="en-US" sz="900" dirty="0" smtClean="0">
                <a:solidFill>
                  <a:sysClr val="windowText" lastClr="000000"/>
                </a:solidFill>
                <a:latin typeface="Courier New" panose="02070309020205020404" pitchFamily="49" charset="0"/>
                <a:cs typeface="Courier New" panose="02070309020205020404" pitchFamily="49" charset="0"/>
              </a:rPr>
              <a:t>ndbd_11</a:t>
            </a:r>
            <a:endParaRPr lang="en-US" sz="900" dirty="0">
              <a:solidFill>
                <a:sysClr val="windowText" lastClr="000000"/>
              </a:solidFill>
              <a:latin typeface="Courier New" panose="02070309020205020404" pitchFamily="49" charset="0"/>
              <a:cs typeface="Courier New" panose="02070309020205020404" pitchFamily="49" charset="0"/>
            </a:endParaRPr>
          </a:p>
        </p:txBody>
      </p:sp>
      <p:sp>
        <p:nvSpPr>
          <p:cNvPr id="46" name="Rectangle 45"/>
          <p:cNvSpPr/>
          <p:nvPr/>
        </p:nvSpPr>
        <p:spPr>
          <a:xfrm>
            <a:off x="504264" y="3076096"/>
            <a:ext cx="4498660" cy="280363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900" dirty="0" smtClean="0">
                <a:solidFill>
                  <a:sysClr val="windowText" lastClr="000000"/>
                </a:solidFill>
                <a:latin typeface="Courier New" panose="02070309020205020404" pitchFamily="49" charset="0"/>
                <a:cs typeface="Courier New" panose="02070309020205020404" pitchFamily="49" charset="0"/>
              </a:rPr>
              <a:t>[</a:t>
            </a:r>
            <a:r>
              <a:rPr lang="en-US" sz="900" dirty="0">
                <a:solidFill>
                  <a:sysClr val="windowText" lastClr="000000"/>
                </a:solidFill>
                <a:latin typeface="Courier New" panose="02070309020205020404" pitchFamily="49" charset="0"/>
                <a:cs typeface="Courier New" panose="02070309020205020404" pitchFamily="49" charset="0"/>
              </a:rPr>
              <a:t>root@mgm-node-01 ~]# </a:t>
            </a:r>
            <a:r>
              <a:rPr lang="en-US" sz="900" dirty="0" err="1">
                <a:solidFill>
                  <a:sysClr val="windowText" lastClr="000000"/>
                </a:solidFill>
                <a:latin typeface="Courier New" panose="02070309020205020404" pitchFamily="49" charset="0"/>
                <a:cs typeface="Courier New" panose="02070309020205020404" pitchFamily="49" charset="0"/>
              </a:rPr>
              <a:t>ndb_mgm</a:t>
            </a:r>
            <a:endParaRPr lang="en-US" sz="900" dirty="0">
              <a:solidFill>
                <a:sysClr val="windowText" lastClr="000000"/>
              </a:solidFill>
              <a:latin typeface="Courier New" panose="02070309020205020404" pitchFamily="49" charset="0"/>
              <a:cs typeface="Courier New" panose="02070309020205020404" pitchFamily="49" charset="0"/>
            </a:endParaRPr>
          </a:p>
          <a:p>
            <a:r>
              <a:rPr lang="en-US" sz="900" dirty="0">
                <a:solidFill>
                  <a:sysClr val="windowText" lastClr="000000"/>
                </a:solidFill>
                <a:latin typeface="Courier New" panose="02070309020205020404" pitchFamily="49" charset="0"/>
                <a:cs typeface="Courier New" panose="02070309020205020404" pitchFamily="49" charset="0"/>
              </a:rPr>
              <a:t>-- NDB Cluster -- Management Client --</a:t>
            </a:r>
          </a:p>
          <a:p>
            <a:r>
              <a:rPr lang="en-US" sz="900" dirty="0" err="1">
                <a:solidFill>
                  <a:sysClr val="windowText" lastClr="000000"/>
                </a:solidFill>
                <a:latin typeface="Courier New" panose="02070309020205020404" pitchFamily="49" charset="0"/>
                <a:cs typeface="Courier New" panose="02070309020205020404" pitchFamily="49" charset="0"/>
              </a:rPr>
              <a:t>ndb_mgm</a:t>
            </a:r>
            <a:r>
              <a:rPr lang="en-US" sz="900" dirty="0">
                <a:solidFill>
                  <a:sysClr val="windowText" lastClr="000000"/>
                </a:solidFill>
                <a:latin typeface="Courier New" panose="02070309020205020404" pitchFamily="49" charset="0"/>
                <a:cs typeface="Courier New" panose="02070309020205020404" pitchFamily="49" charset="0"/>
              </a:rPr>
              <a:t>&gt; show</a:t>
            </a:r>
          </a:p>
          <a:p>
            <a:r>
              <a:rPr lang="en-US" sz="900" dirty="0">
                <a:solidFill>
                  <a:sysClr val="windowText" lastClr="000000"/>
                </a:solidFill>
                <a:latin typeface="Courier New" panose="02070309020205020404" pitchFamily="49" charset="0"/>
                <a:cs typeface="Courier New" panose="02070309020205020404" pitchFamily="49" charset="0"/>
              </a:rPr>
              <a:t>Connected to Management Server at: localhost:1186</a:t>
            </a:r>
          </a:p>
          <a:p>
            <a:r>
              <a:rPr lang="en-US" sz="900" dirty="0">
                <a:solidFill>
                  <a:sysClr val="windowText" lastClr="000000"/>
                </a:solidFill>
                <a:latin typeface="Courier New" panose="02070309020205020404" pitchFamily="49" charset="0"/>
                <a:cs typeface="Courier New" panose="02070309020205020404" pitchFamily="49" charset="0"/>
              </a:rPr>
              <a:t>Cluster Configuration</a:t>
            </a:r>
          </a:p>
          <a:p>
            <a:r>
              <a:rPr lang="en-US" sz="900" dirty="0">
                <a:solidFill>
                  <a:sysClr val="windowText" lastClr="000000"/>
                </a:solidFill>
                <a:latin typeface="Courier New" panose="02070309020205020404" pitchFamily="49" charset="0"/>
                <a:cs typeface="Courier New" panose="02070309020205020404" pitchFamily="49" charset="0"/>
              </a:rPr>
              <a:t>---------------------</a:t>
            </a:r>
          </a:p>
          <a:p>
            <a:r>
              <a:rPr lang="en-US" sz="900" dirty="0">
                <a:solidFill>
                  <a:sysClr val="windowText" lastClr="000000"/>
                </a:solidFill>
                <a:latin typeface="Courier New" panose="02070309020205020404" pitchFamily="49" charset="0"/>
                <a:cs typeface="Courier New" panose="02070309020205020404" pitchFamily="49" charset="0"/>
              </a:rPr>
              <a:t>[</a:t>
            </a:r>
            <a:r>
              <a:rPr lang="en-US" sz="900" dirty="0" err="1">
                <a:solidFill>
                  <a:sysClr val="windowText" lastClr="000000"/>
                </a:solidFill>
                <a:latin typeface="Courier New" panose="02070309020205020404" pitchFamily="49" charset="0"/>
                <a:cs typeface="Courier New" panose="02070309020205020404" pitchFamily="49" charset="0"/>
              </a:rPr>
              <a:t>ndbd</a:t>
            </a:r>
            <a:r>
              <a:rPr lang="en-US" sz="900" dirty="0">
                <a:solidFill>
                  <a:sysClr val="windowText" lastClr="000000"/>
                </a:solidFill>
                <a:latin typeface="Courier New" panose="02070309020205020404" pitchFamily="49" charset="0"/>
                <a:cs typeface="Courier New" panose="02070309020205020404" pitchFamily="49" charset="0"/>
              </a:rPr>
              <a:t>(NDB)]     </a:t>
            </a:r>
            <a:r>
              <a:rPr lang="en-US" sz="900" dirty="0" smtClean="0">
                <a:solidFill>
                  <a:sysClr val="windowText" lastClr="000000"/>
                </a:solidFill>
                <a:latin typeface="Courier New" panose="02070309020205020404" pitchFamily="49" charset="0"/>
                <a:cs typeface="Courier New" panose="02070309020205020404" pitchFamily="49" charset="0"/>
              </a:rPr>
              <a:t>2 </a:t>
            </a:r>
            <a:r>
              <a:rPr lang="en-US" sz="900" dirty="0">
                <a:solidFill>
                  <a:sysClr val="windowText" lastClr="000000"/>
                </a:solidFill>
                <a:latin typeface="Courier New" panose="02070309020205020404" pitchFamily="49" charset="0"/>
                <a:cs typeface="Courier New" panose="02070309020205020404" pitchFamily="49" charset="0"/>
              </a:rPr>
              <a:t>node(s)</a:t>
            </a:r>
          </a:p>
          <a:p>
            <a:r>
              <a:rPr lang="en-US" sz="900" dirty="0">
                <a:solidFill>
                  <a:sysClr val="windowText" lastClr="000000"/>
                </a:solidFill>
                <a:latin typeface="Courier New" panose="02070309020205020404" pitchFamily="49" charset="0"/>
                <a:cs typeface="Courier New" panose="02070309020205020404" pitchFamily="49" charset="0"/>
              </a:rPr>
              <a:t>id=10   @192.168.50.55  (mysql-5.7.18 ndb-7.5.6, </a:t>
            </a:r>
            <a:r>
              <a:rPr lang="en-US" sz="900" dirty="0" err="1">
                <a:solidFill>
                  <a:sysClr val="windowText" lastClr="000000"/>
                </a:solidFill>
                <a:latin typeface="Courier New" panose="02070309020205020404" pitchFamily="49" charset="0"/>
                <a:cs typeface="Courier New" panose="02070309020205020404" pitchFamily="49" charset="0"/>
              </a:rPr>
              <a:t>Nodegroup</a:t>
            </a:r>
            <a:r>
              <a:rPr lang="en-US" sz="900" dirty="0">
                <a:solidFill>
                  <a:sysClr val="windowText" lastClr="000000"/>
                </a:solidFill>
                <a:latin typeface="Courier New" panose="02070309020205020404" pitchFamily="49" charset="0"/>
                <a:cs typeface="Courier New" panose="02070309020205020404" pitchFamily="49" charset="0"/>
              </a:rPr>
              <a:t>: 0, *)</a:t>
            </a:r>
          </a:p>
          <a:p>
            <a:r>
              <a:rPr lang="en-US" sz="900" dirty="0">
                <a:solidFill>
                  <a:sysClr val="windowText" lastClr="000000"/>
                </a:solidFill>
                <a:latin typeface="Courier New" panose="02070309020205020404" pitchFamily="49" charset="0"/>
                <a:cs typeface="Courier New" panose="02070309020205020404" pitchFamily="49" charset="0"/>
              </a:rPr>
              <a:t>id=11   @192.168.50.56  (mysql-5.7.18 ndb-7.5.6, </a:t>
            </a:r>
            <a:r>
              <a:rPr lang="en-US" sz="900" dirty="0" err="1">
                <a:solidFill>
                  <a:sysClr val="windowText" lastClr="000000"/>
                </a:solidFill>
                <a:latin typeface="Courier New" panose="02070309020205020404" pitchFamily="49" charset="0"/>
                <a:cs typeface="Courier New" panose="02070309020205020404" pitchFamily="49" charset="0"/>
              </a:rPr>
              <a:t>Nodegroup</a:t>
            </a:r>
            <a:r>
              <a:rPr lang="en-US" sz="900" dirty="0">
                <a:solidFill>
                  <a:sysClr val="windowText" lastClr="000000"/>
                </a:solidFill>
                <a:latin typeface="Courier New" panose="02070309020205020404" pitchFamily="49" charset="0"/>
                <a:cs typeface="Courier New" panose="02070309020205020404" pitchFamily="49" charset="0"/>
              </a:rPr>
              <a:t>: 1</a:t>
            </a:r>
            <a:r>
              <a:rPr lang="en-US" sz="900" dirty="0" smtClean="0">
                <a:solidFill>
                  <a:sysClr val="windowText" lastClr="000000"/>
                </a:solidFill>
                <a:latin typeface="Courier New" panose="02070309020205020404" pitchFamily="49" charset="0"/>
                <a:cs typeface="Courier New" panose="02070309020205020404" pitchFamily="49" charset="0"/>
              </a:rPr>
              <a:t>)</a:t>
            </a:r>
          </a:p>
          <a:p>
            <a:endParaRPr lang="en-US" sz="900" dirty="0">
              <a:solidFill>
                <a:sysClr val="windowText" lastClr="000000"/>
              </a:solidFill>
              <a:latin typeface="Courier New" panose="02070309020205020404" pitchFamily="49" charset="0"/>
              <a:cs typeface="Courier New" panose="02070309020205020404" pitchFamily="49" charset="0"/>
            </a:endParaRPr>
          </a:p>
          <a:p>
            <a:r>
              <a:rPr lang="en-US" sz="900" dirty="0">
                <a:solidFill>
                  <a:sysClr val="windowText" lastClr="000000"/>
                </a:solidFill>
                <a:latin typeface="Courier New" panose="02070309020205020404" pitchFamily="49" charset="0"/>
                <a:cs typeface="Courier New" panose="02070309020205020404" pitchFamily="49" charset="0"/>
              </a:rPr>
              <a:t>[</a:t>
            </a:r>
            <a:r>
              <a:rPr lang="en-US" sz="900" dirty="0" err="1">
                <a:solidFill>
                  <a:sysClr val="windowText" lastClr="000000"/>
                </a:solidFill>
                <a:latin typeface="Courier New" panose="02070309020205020404" pitchFamily="49" charset="0"/>
                <a:cs typeface="Courier New" panose="02070309020205020404" pitchFamily="49" charset="0"/>
              </a:rPr>
              <a:t>ndb_mgmd</a:t>
            </a:r>
            <a:r>
              <a:rPr lang="en-US" sz="900" dirty="0">
                <a:solidFill>
                  <a:sysClr val="windowText" lastClr="000000"/>
                </a:solidFill>
                <a:latin typeface="Courier New" panose="02070309020205020404" pitchFamily="49" charset="0"/>
                <a:cs typeface="Courier New" panose="02070309020205020404" pitchFamily="49" charset="0"/>
              </a:rPr>
              <a:t>(MGM)] 1 node(s)</a:t>
            </a:r>
          </a:p>
          <a:p>
            <a:r>
              <a:rPr lang="en-US" sz="900" dirty="0">
                <a:solidFill>
                  <a:sysClr val="windowText" lastClr="000000"/>
                </a:solidFill>
                <a:latin typeface="Courier New" panose="02070309020205020404" pitchFamily="49" charset="0"/>
                <a:cs typeface="Courier New" panose="02070309020205020404" pitchFamily="49" charset="0"/>
              </a:rPr>
              <a:t>id=1    @192.168.50.51  (mysql-5.7.18 ndb-7.5.6)</a:t>
            </a:r>
          </a:p>
          <a:p>
            <a:endParaRPr lang="en-US" sz="900" dirty="0">
              <a:solidFill>
                <a:sysClr val="windowText" lastClr="000000"/>
              </a:solidFill>
              <a:latin typeface="Courier New" panose="02070309020205020404" pitchFamily="49" charset="0"/>
              <a:cs typeface="Courier New" panose="02070309020205020404" pitchFamily="49" charset="0"/>
            </a:endParaRPr>
          </a:p>
          <a:p>
            <a:r>
              <a:rPr lang="en-US" sz="900" dirty="0">
                <a:solidFill>
                  <a:sysClr val="windowText" lastClr="000000"/>
                </a:solidFill>
                <a:latin typeface="Courier New" panose="02070309020205020404" pitchFamily="49" charset="0"/>
                <a:cs typeface="Courier New" panose="02070309020205020404" pitchFamily="49" charset="0"/>
              </a:rPr>
              <a:t>[</a:t>
            </a:r>
            <a:r>
              <a:rPr lang="en-US" sz="900" dirty="0" err="1">
                <a:solidFill>
                  <a:sysClr val="windowText" lastClr="000000"/>
                </a:solidFill>
                <a:latin typeface="Courier New" panose="02070309020205020404" pitchFamily="49" charset="0"/>
                <a:cs typeface="Courier New" panose="02070309020205020404" pitchFamily="49" charset="0"/>
              </a:rPr>
              <a:t>mysqld</a:t>
            </a:r>
            <a:r>
              <a:rPr lang="en-US" sz="900" dirty="0">
                <a:solidFill>
                  <a:sysClr val="windowText" lastClr="000000"/>
                </a:solidFill>
                <a:latin typeface="Courier New" panose="02070309020205020404" pitchFamily="49" charset="0"/>
                <a:cs typeface="Courier New" panose="02070309020205020404" pitchFamily="49" charset="0"/>
              </a:rPr>
              <a:t>(API)]   2 node(s)</a:t>
            </a:r>
          </a:p>
          <a:p>
            <a:r>
              <a:rPr lang="en-US" sz="900" dirty="0">
                <a:solidFill>
                  <a:sysClr val="windowText" lastClr="000000"/>
                </a:solidFill>
                <a:latin typeface="Courier New" panose="02070309020205020404" pitchFamily="49" charset="0"/>
                <a:cs typeface="Courier New" panose="02070309020205020404" pitchFamily="49" charset="0"/>
              </a:rPr>
              <a:t>id=50 (not connected, accepting connect from 192.168.50.53)</a:t>
            </a:r>
          </a:p>
          <a:p>
            <a:r>
              <a:rPr lang="en-US" sz="900" dirty="0">
                <a:solidFill>
                  <a:sysClr val="windowText" lastClr="000000"/>
                </a:solidFill>
                <a:latin typeface="Courier New" panose="02070309020205020404" pitchFamily="49" charset="0"/>
                <a:cs typeface="Courier New" panose="02070309020205020404" pitchFamily="49" charset="0"/>
              </a:rPr>
              <a:t>id=51 (not connected, accepting connect from 192.168.50.54)</a:t>
            </a:r>
          </a:p>
          <a:p>
            <a:endParaRPr lang="en-US" sz="900" dirty="0">
              <a:solidFill>
                <a:sysClr val="windowText" lastClr="000000"/>
              </a:solidFill>
              <a:latin typeface="Courier New" panose="02070309020205020404" pitchFamily="49" charset="0"/>
              <a:cs typeface="Courier New" panose="02070309020205020404" pitchFamily="49" charset="0"/>
            </a:endParaRPr>
          </a:p>
          <a:p>
            <a:r>
              <a:rPr lang="en-US" sz="900" dirty="0" err="1">
                <a:solidFill>
                  <a:sysClr val="windowText" lastClr="000000"/>
                </a:solidFill>
                <a:latin typeface="Courier New" panose="02070309020205020404" pitchFamily="49" charset="0"/>
                <a:cs typeface="Courier New" panose="02070309020205020404" pitchFamily="49" charset="0"/>
              </a:rPr>
              <a:t>ndb_mgm</a:t>
            </a:r>
            <a:r>
              <a:rPr lang="en-US" sz="900" dirty="0">
                <a:solidFill>
                  <a:sysClr val="windowText" lastClr="000000"/>
                </a:solidFill>
                <a:latin typeface="Courier New" panose="02070309020205020404" pitchFamily="49" charset="0"/>
                <a:cs typeface="Courier New" panose="02070309020205020404" pitchFamily="49" charset="0"/>
              </a:rPr>
              <a:t>&gt;</a:t>
            </a:r>
          </a:p>
        </p:txBody>
      </p:sp>
      <p:sp>
        <p:nvSpPr>
          <p:cNvPr id="47" name="Rectangle 46"/>
          <p:cNvSpPr/>
          <p:nvPr/>
        </p:nvSpPr>
        <p:spPr bwMode="auto">
          <a:xfrm>
            <a:off x="5475890" y="1639614"/>
            <a:ext cx="945931" cy="451945"/>
          </a:xfrm>
          <a:prstGeom prst="rect">
            <a:avLst/>
          </a:prstGeom>
          <a:solidFill>
            <a:srgbClr val="FFFF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latin typeface="+mj-ea"/>
                <a:ea typeface="+mj-ea"/>
              </a:rPr>
              <a:t>P0</a:t>
            </a:r>
            <a:endParaRPr kumimoji="1" lang="en-US" b="1" dirty="0">
              <a:latin typeface="+mj-ea"/>
              <a:ea typeface="+mj-ea"/>
            </a:endParaRPr>
          </a:p>
        </p:txBody>
      </p:sp>
      <p:sp>
        <p:nvSpPr>
          <p:cNvPr id="48" name="Rectangle 47"/>
          <p:cNvSpPr/>
          <p:nvPr/>
        </p:nvSpPr>
        <p:spPr bwMode="auto">
          <a:xfrm>
            <a:off x="7396605" y="1639614"/>
            <a:ext cx="945931" cy="451945"/>
          </a:xfrm>
          <a:prstGeom prst="rect">
            <a:avLst/>
          </a:prstGeom>
          <a:solidFill>
            <a:srgbClr val="FFFF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latin typeface="+mj-ea"/>
                <a:ea typeface="+mj-ea"/>
              </a:rPr>
              <a:t>P1</a:t>
            </a:r>
            <a:endParaRPr kumimoji="1" lang="en-US" b="1" dirty="0">
              <a:latin typeface="+mj-ea"/>
              <a:ea typeface="+mj-ea"/>
            </a:endParaRPr>
          </a:p>
        </p:txBody>
      </p:sp>
    </p:spTree>
    <p:extLst>
      <p:ext uri="{BB962C8B-B14F-4D97-AF65-F5344CB8AC3E}">
        <p14:creationId xmlns:p14="http://schemas.microsoft.com/office/powerpoint/2010/main" val="498346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7. MySQL</a:t>
            </a:r>
            <a:r>
              <a:rPr lang="ja-JP" altLang="en-US" sz="2000" dirty="0"/>
              <a:t>クラスタ</a:t>
            </a:r>
            <a:r>
              <a:rPr lang="en-US" sz="2000" dirty="0"/>
              <a:t>:</a:t>
            </a:r>
            <a:r>
              <a:rPr lang="ja-JP" altLang="en-US" sz="2000" dirty="0"/>
              <a:t>コンポーネン</a:t>
            </a:r>
            <a:r>
              <a:rPr lang="ja-JP" altLang="en-US" sz="2000" dirty="0" smtClean="0"/>
              <a:t>ト</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marL="0" indent="0">
              <a:buNone/>
            </a:pPr>
            <a:r>
              <a:rPr lang="en-US" sz="1400" dirty="0" err="1"/>
              <a:t>NoOfReplicas</a:t>
            </a:r>
            <a:r>
              <a:rPr lang="en-US" sz="1400" dirty="0"/>
              <a:t>=2 (2</a:t>
            </a:r>
            <a:r>
              <a:rPr lang="ja-JP" altLang="en-US" sz="1400" dirty="0"/>
              <a:t>つ</a:t>
            </a:r>
            <a:r>
              <a:rPr lang="en-US" sz="1400" dirty="0"/>
              <a:t> </a:t>
            </a:r>
            <a:r>
              <a:rPr lang="en-US" sz="1400" dirty="0" err="1"/>
              <a:t>nbd</a:t>
            </a:r>
            <a:r>
              <a:rPr lang="en-US" sz="1400" dirty="0"/>
              <a:t> </a:t>
            </a:r>
            <a:r>
              <a:rPr lang="ja-JP" altLang="en-US" sz="1400" dirty="0"/>
              <a:t>ノード</a:t>
            </a:r>
            <a:r>
              <a:rPr lang="en-US" sz="1400" dirty="0" smtClean="0"/>
              <a:t>)</a:t>
            </a:r>
          </a:p>
          <a:p>
            <a:pPr marL="0" indent="0">
              <a:buNone/>
            </a:pPr>
            <a:endParaRPr kumimoji="1" lang="en-US" altLang="ja-JP" sz="1400" dirty="0"/>
          </a:p>
          <a:p>
            <a:pPr marL="0" indent="0">
              <a:buNone/>
            </a:pPr>
            <a:endParaRPr kumimoji="1" lang="ja-JP" altLang="en-US" sz="1400" dirty="0"/>
          </a:p>
        </p:txBody>
      </p:sp>
      <p:sp>
        <p:nvSpPr>
          <p:cNvPr id="4" name="Rectangle 3"/>
          <p:cNvSpPr/>
          <p:nvPr/>
        </p:nvSpPr>
        <p:spPr>
          <a:xfrm>
            <a:off x="5257800" y="1363717"/>
            <a:ext cx="3320511" cy="2590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b" anchorCtr="0"/>
          <a:lstStyle/>
          <a:p>
            <a:pPr algn="ctr"/>
            <a:r>
              <a:rPr lang="ja-JP" altLang="en-US" dirty="0" smtClean="0"/>
              <a:t>ノードグループ</a:t>
            </a:r>
            <a:r>
              <a:rPr lang="en-US" dirty="0" smtClean="0"/>
              <a:t> #0</a:t>
            </a:r>
            <a:endParaRPr lang="en-US" dirty="0"/>
          </a:p>
        </p:txBody>
      </p:sp>
      <p:sp>
        <p:nvSpPr>
          <p:cNvPr id="5" name="Rectangle 4"/>
          <p:cNvSpPr/>
          <p:nvPr/>
        </p:nvSpPr>
        <p:spPr>
          <a:xfrm>
            <a:off x="5357103" y="1470463"/>
            <a:ext cx="1214938" cy="1870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a:p>
          <a:p>
            <a:pPr algn="ctr"/>
            <a:endParaRPr lang="en-US" dirty="0" smtClean="0"/>
          </a:p>
          <a:p>
            <a:pPr algn="ctr"/>
            <a:r>
              <a:rPr lang="en-US" dirty="0" err="1" smtClean="0"/>
              <a:t>ndb</a:t>
            </a:r>
            <a:endParaRPr lang="en-US" dirty="0"/>
          </a:p>
          <a:p>
            <a:pPr algn="ctr"/>
            <a:r>
              <a:rPr lang="ja-JP" altLang="en-US" dirty="0" smtClean="0"/>
              <a:t>ノード</a:t>
            </a:r>
            <a:endParaRPr lang="en-US" dirty="0"/>
          </a:p>
        </p:txBody>
      </p:sp>
      <p:sp>
        <p:nvSpPr>
          <p:cNvPr id="6" name="Rectangle 5"/>
          <p:cNvSpPr/>
          <p:nvPr/>
        </p:nvSpPr>
        <p:spPr>
          <a:xfrm>
            <a:off x="7262103" y="1460938"/>
            <a:ext cx="1214938" cy="1870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a:p>
          <a:p>
            <a:pPr algn="ctr"/>
            <a:endParaRPr lang="en-US" dirty="0" smtClean="0"/>
          </a:p>
          <a:p>
            <a:pPr algn="ctr"/>
            <a:r>
              <a:rPr lang="en-US" dirty="0" err="1" smtClean="0"/>
              <a:t>ndb</a:t>
            </a:r>
            <a:r>
              <a:rPr lang="en-US" dirty="0" smtClean="0"/>
              <a:t> </a:t>
            </a:r>
          </a:p>
          <a:p>
            <a:pPr algn="ctr"/>
            <a:r>
              <a:rPr lang="ja-JP" altLang="en-US" dirty="0" smtClean="0"/>
              <a:t>ノ</a:t>
            </a:r>
            <a:r>
              <a:rPr lang="ja-JP" altLang="en-US" dirty="0"/>
              <a:t>ード</a:t>
            </a:r>
            <a:endParaRPr lang="en-US" dirty="0"/>
          </a:p>
        </p:txBody>
      </p:sp>
      <p:sp>
        <p:nvSpPr>
          <p:cNvPr id="7" name="Rectangle 6"/>
          <p:cNvSpPr/>
          <p:nvPr/>
        </p:nvSpPr>
        <p:spPr>
          <a:xfrm>
            <a:off x="504264" y="1363717"/>
            <a:ext cx="4435597" cy="173683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900" dirty="0">
                <a:solidFill>
                  <a:sysClr val="windowText" lastClr="000000"/>
                </a:solidFill>
                <a:latin typeface="Courier New" panose="02070309020205020404" pitchFamily="49" charset="0"/>
                <a:cs typeface="Courier New" panose="02070309020205020404" pitchFamily="49" charset="0"/>
              </a:rPr>
              <a:t># </a:t>
            </a:r>
            <a:r>
              <a:rPr lang="en-US" sz="900" dirty="0" err="1">
                <a:solidFill>
                  <a:sysClr val="windowText" lastClr="000000"/>
                </a:solidFill>
                <a:latin typeface="Courier New" panose="02070309020205020404" pitchFamily="49" charset="0"/>
                <a:cs typeface="Courier New" panose="02070309020205020404" pitchFamily="49" charset="0"/>
              </a:rPr>
              <a:t>my.cnf</a:t>
            </a:r>
            <a:endParaRPr lang="en-US" sz="900" dirty="0">
              <a:solidFill>
                <a:sysClr val="windowText" lastClr="000000"/>
              </a:solidFill>
              <a:latin typeface="Courier New" panose="02070309020205020404" pitchFamily="49" charset="0"/>
              <a:cs typeface="Courier New" panose="02070309020205020404" pitchFamily="49" charset="0"/>
            </a:endParaRPr>
          </a:p>
          <a:p>
            <a:r>
              <a:rPr lang="en-US" sz="900" dirty="0">
                <a:solidFill>
                  <a:sysClr val="windowText" lastClr="000000"/>
                </a:solidFill>
                <a:latin typeface="Courier New" panose="02070309020205020404" pitchFamily="49" charset="0"/>
                <a:cs typeface="Courier New" panose="02070309020205020404" pitchFamily="49" charset="0"/>
              </a:rPr>
              <a:t>…</a:t>
            </a:r>
          </a:p>
          <a:p>
            <a:r>
              <a:rPr lang="en-US" sz="900" dirty="0">
                <a:solidFill>
                  <a:sysClr val="windowText" lastClr="000000"/>
                </a:solidFill>
                <a:latin typeface="Courier New" panose="02070309020205020404" pitchFamily="49" charset="0"/>
                <a:cs typeface="Courier New" panose="02070309020205020404" pitchFamily="49" charset="0"/>
              </a:rPr>
              <a:t>[</a:t>
            </a:r>
            <a:r>
              <a:rPr lang="en-US" sz="900" dirty="0" err="1">
                <a:solidFill>
                  <a:sysClr val="windowText" lastClr="000000"/>
                </a:solidFill>
                <a:latin typeface="Courier New" panose="02070309020205020404" pitchFamily="49" charset="0"/>
                <a:cs typeface="Courier New" panose="02070309020205020404" pitchFamily="49" charset="0"/>
              </a:rPr>
              <a:t>ndbd</a:t>
            </a:r>
            <a:r>
              <a:rPr lang="en-US" sz="900" dirty="0">
                <a:solidFill>
                  <a:sysClr val="windowText" lastClr="000000"/>
                </a:solidFill>
                <a:latin typeface="Courier New" panose="02070309020205020404" pitchFamily="49" charset="0"/>
                <a:cs typeface="Courier New" panose="02070309020205020404" pitchFamily="49" charset="0"/>
              </a:rPr>
              <a:t> default]</a:t>
            </a:r>
          </a:p>
          <a:p>
            <a:r>
              <a:rPr lang="en-US" sz="900" dirty="0" err="1">
                <a:solidFill>
                  <a:sysClr val="windowText" lastClr="000000"/>
                </a:solidFill>
                <a:latin typeface="Courier New" panose="02070309020205020404" pitchFamily="49" charset="0"/>
                <a:cs typeface="Courier New" panose="02070309020205020404" pitchFamily="49" charset="0"/>
              </a:rPr>
              <a:t>NoOfReplicas</a:t>
            </a:r>
            <a:r>
              <a:rPr lang="en-US" sz="900" dirty="0">
                <a:solidFill>
                  <a:sysClr val="windowText" lastClr="000000"/>
                </a:solidFill>
                <a:latin typeface="Courier New" panose="02070309020205020404" pitchFamily="49" charset="0"/>
                <a:cs typeface="Courier New" panose="02070309020205020404" pitchFamily="49" charset="0"/>
              </a:rPr>
              <a:t>= </a:t>
            </a:r>
            <a:r>
              <a:rPr lang="en-US" sz="900" dirty="0" smtClean="0">
                <a:solidFill>
                  <a:sysClr val="windowText" lastClr="000000"/>
                </a:solidFill>
                <a:latin typeface="Courier New" panose="02070309020205020404" pitchFamily="49" charset="0"/>
                <a:cs typeface="Courier New" panose="02070309020205020404" pitchFamily="49" charset="0"/>
              </a:rPr>
              <a:t>2</a:t>
            </a:r>
            <a:endParaRPr lang="en-US" sz="900" dirty="0">
              <a:solidFill>
                <a:sysClr val="windowText" lastClr="000000"/>
              </a:solidFill>
              <a:latin typeface="Courier New" panose="02070309020205020404" pitchFamily="49" charset="0"/>
              <a:cs typeface="Courier New" panose="02070309020205020404" pitchFamily="49" charset="0"/>
            </a:endParaRPr>
          </a:p>
          <a:p>
            <a:r>
              <a:rPr lang="en-US" sz="900" dirty="0">
                <a:solidFill>
                  <a:sysClr val="windowText" lastClr="000000"/>
                </a:solidFill>
                <a:latin typeface="Courier New" panose="02070309020205020404" pitchFamily="49" charset="0"/>
                <a:cs typeface="Courier New" panose="02070309020205020404" pitchFamily="49" charset="0"/>
              </a:rPr>
              <a:t>…</a:t>
            </a:r>
          </a:p>
          <a:p>
            <a:r>
              <a:rPr lang="en-US" sz="900" dirty="0">
                <a:solidFill>
                  <a:sysClr val="windowText" lastClr="000000"/>
                </a:solidFill>
                <a:latin typeface="Courier New" panose="02070309020205020404" pitchFamily="49" charset="0"/>
                <a:cs typeface="Courier New" panose="02070309020205020404" pitchFamily="49" charset="0"/>
              </a:rPr>
              <a:t>[</a:t>
            </a:r>
            <a:r>
              <a:rPr lang="en-US" sz="900" dirty="0" err="1">
                <a:solidFill>
                  <a:sysClr val="windowText" lastClr="000000"/>
                </a:solidFill>
                <a:latin typeface="Courier New" panose="02070309020205020404" pitchFamily="49" charset="0"/>
                <a:cs typeface="Courier New" panose="02070309020205020404" pitchFamily="49" charset="0"/>
              </a:rPr>
              <a:t>ndbd</a:t>
            </a:r>
            <a:r>
              <a:rPr lang="en-US" sz="900" dirty="0">
                <a:solidFill>
                  <a:sysClr val="windowText" lastClr="000000"/>
                </a:solidFill>
                <a:latin typeface="Courier New" panose="02070309020205020404" pitchFamily="49" charset="0"/>
                <a:cs typeface="Courier New" panose="02070309020205020404" pitchFamily="49" charset="0"/>
              </a:rPr>
              <a:t>]</a:t>
            </a:r>
          </a:p>
          <a:p>
            <a:r>
              <a:rPr lang="en-US" sz="900" dirty="0" err="1">
                <a:solidFill>
                  <a:sysClr val="windowText" lastClr="000000"/>
                </a:solidFill>
                <a:latin typeface="Courier New" panose="02070309020205020404" pitchFamily="49" charset="0"/>
                <a:cs typeface="Courier New" panose="02070309020205020404" pitchFamily="49" charset="0"/>
              </a:rPr>
              <a:t>HostName</a:t>
            </a:r>
            <a:r>
              <a:rPr lang="en-US" sz="900" dirty="0">
                <a:solidFill>
                  <a:sysClr val="windowText" lastClr="000000"/>
                </a:solidFill>
                <a:latin typeface="Courier New" panose="02070309020205020404" pitchFamily="49" charset="0"/>
                <a:cs typeface="Courier New" panose="02070309020205020404" pitchFamily="49" charset="0"/>
              </a:rPr>
              <a:t>= ndbd_10</a:t>
            </a:r>
          </a:p>
          <a:p>
            <a:endParaRPr lang="en-US" sz="900" dirty="0">
              <a:solidFill>
                <a:sysClr val="windowText" lastClr="000000"/>
              </a:solidFill>
              <a:latin typeface="Courier New" panose="02070309020205020404" pitchFamily="49" charset="0"/>
              <a:cs typeface="Courier New" panose="02070309020205020404" pitchFamily="49" charset="0"/>
            </a:endParaRPr>
          </a:p>
          <a:p>
            <a:r>
              <a:rPr lang="en-US" sz="900" dirty="0">
                <a:solidFill>
                  <a:sysClr val="windowText" lastClr="000000"/>
                </a:solidFill>
                <a:latin typeface="Courier New" panose="02070309020205020404" pitchFamily="49" charset="0"/>
                <a:cs typeface="Courier New" panose="02070309020205020404" pitchFamily="49" charset="0"/>
              </a:rPr>
              <a:t>[</a:t>
            </a:r>
            <a:r>
              <a:rPr lang="en-US" sz="900" dirty="0" err="1">
                <a:solidFill>
                  <a:sysClr val="windowText" lastClr="000000"/>
                </a:solidFill>
                <a:latin typeface="Courier New" panose="02070309020205020404" pitchFamily="49" charset="0"/>
                <a:cs typeface="Courier New" panose="02070309020205020404" pitchFamily="49" charset="0"/>
              </a:rPr>
              <a:t>ndbd</a:t>
            </a:r>
            <a:r>
              <a:rPr lang="en-US" sz="900" dirty="0">
                <a:solidFill>
                  <a:sysClr val="windowText" lastClr="000000"/>
                </a:solidFill>
                <a:latin typeface="Courier New" panose="02070309020205020404" pitchFamily="49" charset="0"/>
                <a:cs typeface="Courier New" panose="02070309020205020404" pitchFamily="49" charset="0"/>
              </a:rPr>
              <a:t>]</a:t>
            </a:r>
          </a:p>
          <a:p>
            <a:r>
              <a:rPr lang="en-US" sz="900" dirty="0" err="1">
                <a:solidFill>
                  <a:sysClr val="windowText" lastClr="000000"/>
                </a:solidFill>
                <a:latin typeface="Courier New" panose="02070309020205020404" pitchFamily="49" charset="0"/>
                <a:cs typeface="Courier New" panose="02070309020205020404" pitchFamily="49" charset="0"/>
              </a:rPr>
              <a:t>HostName</a:t>
            </a:r>
            <a:r>
              <a:rPr lang="en-US" sz="900" dirty="0">
                <a:solidFill>
                  <a:sysClr val="windowText" lastClr="000000"/>
                </a:solidFill>
                <a:latin typeface="Courier New" panose="02070309020205020404" pitchFamily="49" charset="0"/>
                <a:cs typeface="Courier New" panose="02070309020205020404" pitchFamily="49" charset="0"/>
              </a:rPr>
              <a:t>= </a:t>
            </a:r>
            <a:r>
              <a:rPr lang="en-US" sz="900" dirty="0" smtClean="0">
                <a:solidFill>
                  <a:sysClr val="windowText" lastClr="000000"/>
                </a:solidFill>
                <a:latin typeface="Courier New" panose="02070309020205020404" pitchFamily="49" charset="0"/>
                <a:cs typeface="Courier New" panose="02070309020205020404" pitchFamily="49" charset="0"/>
              </a:rPr>
              <a:t>ndbd_11</a:t>
            </a:r>
            <a:endParaRPr lang="en-US" sz="900" dirty="0">
              <a:solidFill>
                <a:sysClr val="windowText" lastClr="000000"/>
              </a:solidFill>
              <a:latin typeface="Courier New" panose="02070309020205020404" pitchFamily="49" charset="0"/>
              <a:cs typeface="Courier New" panose="02070309020205020404" pitchFamily="49" charset="0"/>
            </a:endParaRPr>
          </a:p>
        </p:txBody>
      </p:sp>
      <p:sp>
        <p:nvSpPr>
          <p:cNvPr id="8" name="Rectangle 7"/>
          <p:cNvSpPr/>
          <p:nvPr/>
        </p:nvSpPr>
        <p:spPr>
          <a:xfrm>
            <a:off x="504264" y="3231931"/>
            <a:ext cx="4435597" cy="28325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900" dirty="0" smtClean="0">
                <a:solidFill>
                  <a:sysClr val="windowText" lastClr="000000"/>
                </a:solidFill>
                <a:latin typeface="Courier New" panose="02070309020205020404" pitchFamily="49" charset="0"/>
                <a:cs typeface="Courier New" panose="02070309020205020404" pitchFamily="49" charset="0"/>
              </a:rPr>
              <a:t>[</a:t>
            </a:r>
            <a:r>
              <a:rPr lang="en-US" sz="900" dirty="0">
                <a:solidFill>
                  <a:sysClr val="windowText" lastClr="000000"/>
                </a:solidFill>
                <a:latin typeface="Courier New" panose="02070309020205020404" pitchFamily="49" charset="0"/>
                <a:cs typeface="Courier New" panose="02070309020205020404" pitchFamily="49" charset="0"/>
              </a:rPr>
              <a:t>root@mgm-node-01 ~]# </a:t>
            </a:r>
            <a:r>
              <a:rPr lang="en-US" sz="900" dirty="0" err="1">
                <a:solidFill>
                  <a:sysClr val="windowText" lastClr="000000"/>
                </a:solidFill>
                <a:latin typeface="Courier New" panose="02070309020205020404" pitchFamily="49" charset="0"/>
                <a:cs typeface="Courier New" panose="02070309020205020404" pitchFamily="49" charset="0"/>
              </a:rPr>
              <a:t>ndb_mgm</a:t>
            </a:r>
            <a:endParaRPr lang="en-US" sz="900" dirty="0">
              <a:solidFill>
                <a:sysClr val="windowText" lastClr="000000"/>
              </a:solidFill>
              <a:latin typeface="Courier New" panose="02070309020205020404" pitchFamily="49" charset="0"/>
              <a:cs typeface="Courier New" panose="02070309020205020404" pitchFamily="49" charset="0"/>
            </a:endParaRPr>
          </a:p>
          <a:p>
            <a:r>
              <a:rPr lang="en-US" sz="900" dirty="0">
                <a:solidFill>
                  <a:sysClr val="windowText" lastClr="000000"/>
                </a:solidFill>
                <a:latin typeface="Courier New" panose="02070309020205020404" pitchFamily="49" charset="0"/>
                <a:cs typeface="Courier New" panose="02070309020205020404" pitchFamily="49" charset="0"/>
              </a:rPr>
              <a:t>-- NDB Cluster -- Management Client --</a:t>
            </a:r>
          </a:p>
          <a:p>
            <a:r>
              <a:rPr lang="en-US" sz="900" dirty="0" err="1">
                <a:solidFill>
                  <a:sysClr val="windowText" lastClr="000000"/>
                </a:solidFill>
                <a:latin typeface="Courier New" panose="02070309020205020404" pitchFamily="49" charset="0"/>
                <a:cs typeface="Courier New" panose="02070309020205020404" pitchFamily="49" charset="0"/>
              </a:rPr>
              <a:t>ndb_mgm</a:t>
            </a:r>
            <a:r>
              <a:rPr lang="en-US" sz="900" dirty="0">
                <a:solidFill>
                  <a:sysClr val="windowText" lastClr="000000"/>
                </a:solidFill>
                <a:latin typeface="Courier New" panose="02070309020205020404" pitchFamily="49" charset="0"/>
                <a:cs typeface="Courier New" panose="02070309020205020404" pitchFamily="49" charset="0"/>
              </a:rPr>
              <a:t>&gt; show</a:t>
            </a:r>
          </a:p>
          <a:p>
            <a:r>
              <a:rPr lang="en-US" sz="900" dirty="0">
                <a:solidFill>
                  <a:sysClr val="windowText" lastClr="000000"/>
                </a:solidFill>
                <a:latin typeface="Courier New" panose="02070309020205020404" pitchFamily="49" charset="0"/>
                <a:cs typeface="Courier New" panose="02070309020205020404" pitchFamily="49" charset="0"/>
              </a:rPr>
              <a:t>Connected to Management Server at: localhost:1186</a:t>
            </a:r>
          </a:p>
          <a:p>
            <a:r>
              <a:rPr lang="en-US" sz="900" dirty="0">
                <a:solidFill>
                  <a:sysClr val="windowText" lastClr="000000"/>
                </a:solidFill>
                <a:latin typeface="Courier New" panose="02070309020205020404" pitchFamily="49" charset="0"/>
                <a:cs typeface="Courier New" panose="02070309020205020404" pitchFamily="49" charset="0"/>
              </a:rPr>
              <a:t>Cluster Configuration</a:t>
            </a:r>
          </a:p>
          <a:p>
            <a:r>
              <a:rPr lang="en-US" sz="900" dirty="0">
                <a:solidFill>
                  <a:sysClr val="windowText" lastClr="000000"/>
                </a:solidFill>
                <a:latin typeface="Courier New" panose="02070309020205020404" pitchFamily="49" charset="0"/>
                <a:cs typeface="Courier New" panose="02070309020205020404" pitchFamily="49" charset="0"/>
              </a:rPr>
              <a:t>---------------------</a:t>
            </a:r>
          </a:p>
          <a:p>
            <a:r>
              <a:rPr lang="en-US" sz="900" dirty="0">
                <a:solidFill>
                  <a:sysClr val="windowText" lastClr="000000"/>
                </a:solidFill>
                <a:latin typeface="Courier New" panose="02070309020205020404" pitchFamily="49" charset="0"/>
                <a:cs typeface="Courier New" panose="02070309020205020404" pitchFamily="49" charset="0"/>
              </a:rPr>
              <a:t>[</a:t>
            </a:r>
            <a:r>
              <a:rPr lang="en-US" sz="900" dirty="0" err="1">
                <a:solidFill>
                  <a:sysClr val="windowText" lastClr="000000"/>
                </a:solidFill>
                <a:latin typeface="Courier New" panose="02070309020205020404" pitchFamily="49" charset="0"/>
                <a:cs typeface="Courier New" panose="02070309020205020404" pitchFamily="49" charset="0"/>
              </a:rPr>
              <a:t>ndbd</a:t>
            </a:r>
            <a:r>
              <a:rPr lang="en-US" sz="900" dirty="0">
                <a:solidFill>
                  <a:sysClr val="windowText" lastClr="000000"/>
                </a:solidFill>
                <a:latin typeface="Courier New" panose="02070309020205020404" pitchFamily="49" charset="0"/>
                <a:cs typeface="Courier New" panose="02070309020205020404" pitchFamily="49" charset="0"/>
              </a:rPr>
              <a:t>(NDB)]     </a:t>
            </a:r>
            <a:r>
              <a:rPr lang="en-US" sz="900" dirty="0" smtClean="0">
                <a:solidFill>
                  <a:sysClr val="windowText" lastClr="000000"/>
                </a:solidFill>
                <a:latin typeface="Courier New" panose="02070309020205020404" pitchFamily="49" charset="0"/>
                <a:cs typeface="Courier New" panose="02070309020205020404" pitchFamily="49" charset="0"/>
              </a:rPr>
              <a:t>2 </a:t>
            </a:r>
            <a:r>
              <a:rPr lang="en-US" sz="900" dirty="0">
                <a:solidFill>
                  <a:sysClr val="windowText" lastClr="000000"/>
                </a:solidFill>
                <a:latin typeface="Courier New" panose="02070309020205020404" pitchFamily="49" charset="0"/>
                <a:cs typeface="Courier New" panose="02070309020205020404" pitchFamily="49" charset="0"/>
              </a:rPr>
              <a:t>node(s)</a:t>
            </a:r>
          </a:p>
          <a:p>
            <a:r>
              <a:rPr lang="en-US" sz="900" dirty="0">
                <a:solidFill>
                  <a:sysClr val="windowText" lastClr="000000"/>
                </a:solidFill>
                <a:latin typeface="Courier New" panose="02070309020205020404" pitchFamily="49" charset="0"/>
                <a:cs typeface="Courier New" panose="02070309020205020404" pitchFamily="49" charset="0"/>
              </a:rPr>
              <a:t>id=10   @192.168.50.55  (mysql-5.7.18 ndb-7.5.6, </a:t>
            </a:r>
            <a:r>
              <a:rPr lang="en-US" sz="900" dirty="0" err="1">
                <a:solidFill>
                  <a:sysClr val="windowText" lastClr="000000"/>
                </a:solidFill>
                <a:latin typeface="Courier New" panose="02070309020205020404" pitchFamily="49" charset="0"/>
                <a:cs typeface="Courier New" panose="02070309020205020404" pitchFamily="49" charset="0"/>
              </a:rPr>
              <a:t>Nodegroup</a:t>
            </a:r>
            <a:r>
              <a:rPr lang="en-US" sz="900" dirty="0">
                <a:solidFill>
                  <a:sysClr val="windowText" lastClr="000000"/>
                </a:solidFill>
                <a:latin typeface="Courier New" panose="02070309020205020404" pitchFamily="49" charset="0"/>
                <a:cs typeface="Courier New" panose="02070309020205020404" pitchFamily="49" charset="0"/>
              </a:rPr>
              <a:t>: 0, *)</a:t>
            </a:r>
          </a:p>
          <a:p>
            <a:r>
              <a:rPr lang="en-US" sz="900" dirty="0">
                <a:solidFill>
                  <a:sysClr val="windowText" lastClr="000000"/>
                </a:solidFill>
                <a:latin typeface="Courier New" panose="02070309020205020404" pitchFamily="49" charset="0"/>
                <a:cs typeface="Courier New" panose="02070309020205020404" pitchFamily="49" charset="0"/>
              </a:rPr>
              <a:t>id=11   @192.168.50.56  (mysql-5.7.18 ndb-7.5.6, </a:t>
            </a:r>
            <a:r>
              <a:rPr lang="en-US" sz="900" dirty="0" err="1">
                <a:solidFill>
                  <a:sysClr val="windowText" lastClr="000000"/>
                </a:solidFill>
                <a:latin typeface="Courier New" panose="02070309020205020404" pitchFamily="49" charset="0"/>
                <a:cs typeface="Courier New" panose="02070309020205020404" pitchFamily="49" charset="0"/>
              </a:rPr>
              <a:t>Nodegroup</a:t>
            </a:r>
            <a:r>
              <a:rPr lang="en-US" sz="900" dirty="0">
                <a:solidFill>
                  <a:sysClr val="windowText" lastClr="000000"/>
                </a:solidFill>
                <a:latin typeface="Courier New" panose="02070309020205020404" pitchFamily="49" charset="0"/>
                <a:cs typeface="Courier New" panose="02070309020205020404" pitchFamily="49" charset="0"/>
              </a:rPr>
              <a:t>: </a:t>
            </a:r>
            <a:r>
              <a:rPr lang="en-US" sz="900" dirty="0" smtClean="0">
                <a:solidFill>
                  <a:sysClr val="windowText" lastClr="000000"/>
                </a:solidFill>
                <a:latin typeface="Courier New" panose="02070309020205020404" pitchFamily="49" charset="0"/>
                <a:cs typeface="Courier New" panose="02070309020205020404" pitchFamily="49" charset="0"/>
              </a:rPr>
              <a:t>0)</a:t>
            </a:r>
          </a:p>
          <a:p>
            <a:endParaRPr lang="en-US" sz="900" dirty="0">
              <a:solidFill>
                <a:sysClr val="windowText" lastClr="000000"/>
              </a:solidFill>
              <a:latin typeface="Courier New" panose="02070309020205020404" pitchFamily="49" charset="0"/>
              <a:cs typeface="Courier New" panose="02070309020205020404" pitchFamily="49" charset="0"/>
            </a:endParaRPr>
          </a:p>
          <a:p>
            <a:r>
              <a:rPr lang="en-US" sz="900" dirty="0">
                <a:solidFill>
                  <a:sysClr val="windowText" lastClr="000000"/>
                </a:solidFill>
                <a:latin typeface="Courier New" panose="02070309020205020404" pitchFamily="49" charset="0"/>
                <a:cs typeface="Courier New" panose="02070309020205020404" pitchFamily="49" charset="0"/>
              </a:rPr>
              <a:t>[</a:t>
            </a:r>
            <a:r>
              <a:rPr lang="en-US" sz="900" dirty="0" err="1">
                <a:solidFill>
                  <a:sysClr val="windowText" lastClr="000000"/>
                </a:solidFill>
                <a:latin typeface="Courier New" panose="02070309020205020404" pitchFamily="49" charset="0"/>
                <a:cs typeface="Courier New" panose="02070309020205020404" pitchFamily="49" charset="0"/>
              </a:rPr>
              <a:t>ndb_mgmd</a:t>
            </a:r>
            <a:r>
              <a:rPr lang="en-US" sz="900" dirty="0">
                <a:solidFill>
                  <a:sysClr val="windowText" lastClr="000000"/>
                </a:solidFill>
                <a:latin typeface="Courier New" panose="02070309020205020404" pitchFamily="49" charset="0"/>
                <a:cs typeface="Courier New" panose="02070309020205020404" pitchFamily="49" charset="0"/>
              </a:rPr>
              <a:t>(MGM)] 1 node(s)</a:t>
            </a:r>
          </a:p>
          <a:p>
            <a:r>
              <a:rPr lang="en-US" sz="900" dirty="0">
                <a:solidFill>
                  <a:sysClr val="windowText" lastClr="000000"/>
                </a:solidFill>
                <a:latin typeface="Courier New" panose="02070309020205020404" pitchFamily="49" charset="0"/>
                <a:cs typeface="Courier New" panose="02070309020205020404" pitchFamily="49" charset="0"/>
              </a:rPr>
              <a:t>id=1    @192.168.50.51  (mysql-5.7.18 ndb-7.5.6)</a:t>
            </a:r>
          </a:p>
          <a:p>
            <a:endParaRPr lang="en-US" sz="900" dirty="0">
              <a:solidFill>
                <a:sysClr val="windowText" lastClr="000000"/>
              </a:solidFill>
              <a:latin typeface="Courier New" panose="02070309020205020404" pitchFamily="49" charset="0"/>
              <a:cs typeface="Courier New" panose="02070309020205020404" pitchFamily="49" charset="0"/>
            </a:endParaRPr>
          </a:p>
          <a:p>
            <a:r>
              <a:rPr lang="en-US" sz="900" dirty="0">
                <a:solidFill>
                  <a:sysClr val="windowText" lastClr="000000"/>
                </a:solidFill>
                <a:latin typeface="Courier New" panose="02070309020205020404" pitchFamily="49" charset="0"/>
                <a:cs typeface="Courier New" panose="02070309020205020404" pitchFamily="49" charset="0"/>
              </a:rPr>
              <a:t>[</a:t>
            </a:r>
            <a:r>
              <a:rPr lang="en-US" sz="900" dirty="0" err="1">
                <a:solidFill>
                  <a:sysClr val="windowText" lastClr="000000"/>
                </a:solidFill>
                <a:latin typeface="Courier New" panose="02070309020205020404" pitchFamily="49" charset="0"/>
                <a:cs typeface="Courier New" panose="02070309020205020404" pitchFamily="49" charset="0"/>
              </a:rPr>
              <a:t>mysqld</a:t>
            </a:r>
            <a:r>
              <a:rPr lang="en-US" sz="900" dirty="0">
                <a:solidFill>
                  <a:sysClr val="windowText" lastClr="000000"/>
                </a:solidFill>
                <a:latin typeface="Courier New" panose="02070309020205020404" pitchFamily="49" charset="0"/>
                <a:cs typeface="Courier New" panose="02070309020205020404" pitchFamily="49" charset="0"/>
              </a:rPr>
              <a:t>(API)]   2 node(s)</a:t>
            </a:r>
          </a:p>
          <a:p>
            <a:r>
              <a:rPr lang="en-US" sz="900" dirty="0">
                <a:solidFill>
                  <a:sysClr val="windowText" lastClr="000000"/>
                </a:solidFill>
                <a:latin typeface="Courier New" panose="02070309020205020404" pitchFamily="49" charset="0"/>
                <a:cs typeface="Courier New" panose="02070309020205020404" pitchFamily="49" charset="0"/>
              </a:rPr>
              <a:t>id=50 (not connected, accepting connect from 192.168.50.53)</a:t>
            </a:r>
          </a:p>
          <a:p>
            <a:r>
              <a:rPr lang="en-US" sz="900" dirty="0">
                <a:solidFill>
                  <a:sysClr val="windowText" lastClr="000000"/>
                </a:solidFill>
                <a:latin typeface="Courier New" panose="02070309020205020404" pitchFamily="49" charset="0"/>
                <a:cs typeface="Courier New" panose="02070309020205020404" pitchFamily="49" charset="0"/>
              </a:rPr>
              <a:t>id=51 (not connected, accepting connect from 192.168.50.54)</a:t>
            </a:r>
          </a:p>
          <a:p>
            <a:endParaRPr lang="en-US" sz="900" dirty="0">
              <a:solidFill>
                <a:sysClr val="windowText" lastClr="000000"/>
              </a:solidFill>
              <a:latin typeface="Courier New" panose="02070309020205020404" pitchFamily="49" charset="0"/>
              <a:cs typeface="Courier New" panose="02070309020205020404" pitchFamily="49" charset="0"/>
            </a:endParaRPr>
          </a:p>
          <a:p>
            <a:r>
              <a:rPr lang="en-US" sz="900" dirty="0" err="1">
                <a:solidFill>
                  <a:sysClr val="windowText" lastClr="000000"/>
                </a:solidFill>
                <a:latin typeface="Courier New" panose="02070309020205020404" pitchFamily="49" charset="0"/>
                <a:cs typeface="Courier New" panose="02070309020205020404" pitchFamily="49" charset="0"/>
              </a:rPr>
              <a:t>ndb_mgm</a:t>
            </a:r>
            <a:r>
              <a:rPr lang="en-US" sz="900" dirty="0">
                <a:solidFill>
                  <a:sysClr val="windowText" lastClr="000000"/>
                </a:solidFill>
                <a:latin typeface="Courier New" panose="02070309020205020404" pitchFamily="49" charset="0"/>
                <a:cs typeface="Courier New" panose="02070309020205020404" pitchFamily="49" charset="0"/>
              </a:rPr>
              <a:t>&gt;</a:t>
            </a:r>
          </a:p>
        </p:txBody>
      </p:sp>
      <p:sp>
        <p:nvSpPr>
          <p:cNvPr id="9" name="Rectangle 8"/>
          <p:cNvSpPr/>
          <p:nvPr/>
        </p:nvSpPr>
        <p:spPr bwMode="auto">
          <a:xfrm>
            <a:off x="5475890" y="1576553"/>
            <a:ext cx="945931" cy="451945"/>
          </a:xfrm>
          <a:prstGeom prst="rect">
            <a:avLst/>
          </a:prstGeom>
          <a:solidFill>
            <a:srgbClr val="FFFF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latin typeface="+mj-ea"/>
                <a:ea typeface="+mj-ea"/>
              </a:rPr>
              <a:t>P0</a:t>
            </a:r>
            <a:endParaRPr kumimoji="1" lang="en-US" b="1" dirty="0">
              <a:latin typeface="+mj-ea"/>
              <a:ea typeface="+mj-ea"/>
            </a:endParaRPr>
          </a:p>
        </p:txBody>
      </p:sp>
      <p:sp>
        <p:nvSpPr>
          <p:cNvPr id="10" name="Rectangle 9"/>
          <p:cNvSpPr/>
          <p:nvPr/>
        </p:nvSpPr>
        <p:spPr bwMode="auto">
          <a:xfrm>
            <a:off x="7396605" y="1576553"/>
            <a:ext cx="945931" cy="451945"/>
          </a:xfrm>
          <a:prstGeom prst="rect">
            <a:avLst/>
          </a:prstGeom>
          <a:solidFill>
            <a:srgbClr val="FFFF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latin typeface="+mj-ea"/>
                <a:ea typeface="+mj-ea"/>
              </a:rPr>
              <a:t>P1</a:t>
            </a:r>
            <a:endParaRPr kumimoji="1" lang="en-US" b="1" dirty="0">
              <a:latin typeface="+mj-ea"/>
              <a:ea typeface="+mj-ea"/>
            </a:endParaRPr>
          </a:p>
        </p:txBody>
      </p:sp>
      <p:sp>
        <p:nvSpPr>
          <p:cNvPr id="11" name="Rectangle 10"/>
          <p:cNvSpPr/>
          <p:nvPr/>
        </p:nvSpPr>
        <p:spPr bwMode="auto">
          <a:xfrm>
            <a:off x="5475890" y="2169982"/>
            <a:ext cx="945931" cy="451945"/>
          </a:xfrm>
          <a:prstGeom prst="rect">
            <a:avLst/>
          </a:prstGeom>
          <a:solidFill>
            <a:srgbClr val="FF00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solidFill>
                  <a:schemeClr val="bg1"/>
                </a:solidFill>
                <a:latin typeface="+mj-ea"/>
                <a:ea typeface="+mj-ea"/>
              </a:rPr>
              <a:t>P1</a:t>
            </a:r>
            <a:endParaRPr kumimoji="1" lang="en-US" b="1" dirty="0">
              <a:solidFill>
                <a:schemeClr val="bg1"/>
              </a:solidFill>
              <a:latin typeface="+mj-ea"/>
              <a:ea typeface="+mj-ea"/>
            </a:endParaRPr>
          </a:p>
        </p:txBody>
      </p:sp>
      <p:sp>
        <p:nvSpPr>
          <p:cNvPr id="12" name="Rectangle 11"/>
          <p:cNvSpPr/>
          <p:nvPr/>
        </p:nvSpPr>
        <p:spPr bwMode="auto">
          <a:xfrm>
            <a:off x="7396605" y="2169982"/>
            <a:ext cx="945931" cy="451945"/>
          </a:xfrm>
          <a:prstGeom prst="rect">
            <a:avLst/>
          </a:prstGeom>
          <a:solidFill>
            <a:srgbClr val="FF00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solidFill>
                  <a:schemeClr val="bg1"/>
                </a:solidFill>
                <a:latin typeface="+mj-ea"/>
                <a:ea typeface="+mj-ea"/>
              </a:rPr>
              <a:t>P0</a:t>
            </a:r>
            <a:endParaRPr kumimoji="1" lang="en-US" b="1" dirty="0">
              <a:solidFill>
                <a:schemeClr val="bg1"/>
              </a:solidFill>
              <a:latin typeface="+mj-ea"/>
              <a:ea typeface="+mj-ea"/>
            </a:endParaRPr>
          </a:p>
        </p:txBody>
      </p:sp>
    </p:spTree>
    <p:extLst>
      <p:ext uri="{BB962C8B-B14F-4D97-AF65-F5344CB8AC3E}">
        <p14:creationId xmlns:p14="http://schemas.microsoft.com/office/powerpoint/2010/main" val="468724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78534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7. MySQL</a:t>
            </a:r>
            <a:r>
              <a:rPr lang="ja-JP" altLang="en-US" sz="2000" dirty="0"/>
              <a:t>クラスタ</a:t>
            </a:r>
            <a:r>
              <a:rPr lang="en-US" sz="2000" dirty="0"/>
              <a:t>:</a:t>
            </a:r>
            <a:r>
              <a:rPr lang="ja-JP" altLang="en-US" sz="2000" dirty="0"/>
              <a:t>コンポーネン</a:t>
            </a:r>
            <a:r>
              <a:rPr lang="ja-JP" altLang="en-US" sz="2000" dirty="0" smtClean="0"/>
              <a:t>ト</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marL="0" indent="0">
              <a:buNone/>
            </a:pPr>
            <a:r>
              <a:rPr lang="en-US" sz="1400" dirty="0" err="1" smtClean="0"/>
              <a:t>NoOfReplicas</a:t>
            </a:r>
            <a:r>
              <a:rPr lang="en-US" sz="1400" dirty="0" smtClean="0"/>
              <a:t>=1 (4</a:t>
            </a:r>
            <a:r>
              <a:rPr lang="ja-JP" altLang="en-US" sz="1400" dirty="0" smtClean="0"/>
              <a:t>つ</a:t>
            </a:r>
            <a:r>
              <a:rPr lang="en-US" sz="1400" dirty="0" smtClean="0"/>
              <a:t> </a:t>
            </a:r>
            <a:r>
              <a:rPr lang="en-US" sz="1400" dirty="0" err="1"/>
              <a:t>nbd</a:t>
            </a:r>
            <a:r>
              <a:rPr lang="en-US" sz="1400" dirty="0"/>
              <a:t> </a:t>
            </a:r>
            <a:r>
              <a:rPr lang="ja-JP" altLang="en-US" sz="1400" dirty="0"/>
              <a:t>ノード</a:t>
            </a:r>
            <a:r>
              <a:rPr lang="en-US" sz="1400" dirty="0" smtClean="0"/>
              <a:t>)</a:t>
            </a:r>
          </a:p>
          <a:p>
            <a:pPr marL="0" indent="0">
              <a:buNone/>
            </a:pPr>
            <a:endParaRPr kumimoji="1" lang="en-US" altLang="ja-JP" sz="1400" dirty="0"/>
          </a:p>
          <a:p>
            <a:pPr marL="0" indent="0">
              <a:buNone/>
            </a:pPr>
            <a:endParaRPr kumimoji="1" lang="ja-JP" altLang="en-US" sz="1400" dirty="0"/>
          </a:p>
        </p:txBody>
      </p:sp>
      <p:sp>
        <p:nvSpPr>
          <p:cNvPr id="14" name="Rectangle 13"/>
          <p:cNvSpPr/>
          <p:nvPr/>
        </p:nvSpPr>
        <p:spPr>
          <a:xfrm>
            <a:off x="5181600" y="1270439"/>
            <a:ext cx="1368669" cy="22195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b" anchorCtr="0"/>
          <a:lstStyle/>
          <a:p>
            <a:pPr algn="ctr"/>
            <a:r>
              <a:rPr lang="ja-JP" altLang="en-US" sz="1700" dirty="0"/>
              <a:t>ノー</a:t>
            </a:r>
            <a:r>
              <a:rPr lang="ja-JP" altLang="en-US" sz="1700" dirty="0" smtClean="0"/>
              <a:t>ド</a:t>
            </a:r>
            <a:endParaRPr lang="en-US" altLang="ja-JP" sz="1700" dirty="0" smtClean="0"/>
          </a:p>
          <a:p>
            <a:pPr algn="ctr"/>
            <a:r>
              <a:rPr lang="ja-JP" altLang="en-US" sz="1700" dirty="0" smtClean="0"/>
              <a:t>グループ</a:t>
            </a:r>
            <a:r>
              <a:rPr lang="en-US" sz="1700" dirty="0" smtClean="0"/>
              <a:t>#0</a:t>
            </a:r>
            <a:endParaRPr lang="en-US" sz="1700" dirty="0"/>
          </a:p>
        </p:txBody>
      </p:sp>
      <p:sp>
        <p:nvSpPr>
          <p:cNvPr id="15" name="Rectangle 14"/>
          <p:cNvSpPr/>
          <p:nvPr/>
        </p:nvSpPr>
        <p:spPr>
          <a:xfrm>
            <a:off x="7081822" y="3647090"/>
            <a:ext cx="1368669" cy="22195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b" anchorCtr="0"/>
          <a:lstStyle/>
          <a:p>
            <a:pPr algn="ctr"/>
            <a:r>
              <a:rPr lang="ja-JP" altLang="en-US" sz="1700" dirty="0"/>
              <a:t>ノード</a:t>
            </a:r>
            <a:endParaRPr lang="en-US" altLang="ja-JP" sz="1700" dirty="0"/>
          </a:p>
          <a:p>
            <a:pPr algn="ctr"/>
            <a:r>
              <a:rPr lang="ja-JP" altLang="en-US" sz="1700" dirty="0"/>
              <a:t>グル</a:t>
            </a:r>
            <a:r>
              <a:rPr lang="ja-JP" altLang="en-US" sz="1700" dirty="0" smtClean="0"/>
              <a:t>ープ</a:t>
            </a:r>
            <a:r>
              <a:rPr lang="en-US" sz="1700" dirty="0" smtClean="0"/>
              <a:t>#3</a:t>
            </a:r>
            <a:endParaRPr lang="en-US" sz="1700" dirty="0"/>
          </a:p>
        </p:txBody>
      </p:sp>
      <p:sp>
        <p:nvSpPr>
          <p:cNvPr id="16" name="Rectangle 15"/>
          <p:cNvSpPr/>
          <p:nvPr/>
        </p:nvSpPr>
        <p:spPr>
          <a:xfrm>
            <a:off x="5181600" y="3647090"/>
            <a:ext cx="1368669" cy="22195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b" anchorCtr="0"/>
          <a:lstStyle/>
          <a:p>
            <a:pPr algn="ctr"/>
            <a:r>
              <a:rPr lang="ja-JP" altLang="en-US" sz="1700" dirty="0"/>
              <a:t>ノード</a:t>
            </a:r>
            <a:endParaRPr lang="en-US" altLang="ja-JP" sz="1700" dirty="0"/>
          </a:p>
          <a:p>
            <a:pPr algn="ctr"/>
            <a:r>
              <a:rPr lang="ja-JP" altLang="en-US" sz="1700" dirty="0"/>
              <a:t>グルー</a:t>
            </a:r>
            <a:r>
              <a:rPr lang="ja-JP" altLang="en-US" sz="1700" dirty="0" smtClean="0"/>
              <a:t>プ</a:t>
            </a:r>
            <a:r>
              <a:rPr lang="en-US" sz="1700" dirty="0" smtClean="0"/>
              <a:t>#2</a:t>
            </a:r>
            <a:endParaRPr lang="en-US" sz="1700" dirty="0"/>
          </a:p>
        </p:txBody>
      </p:sp>
      <p:sp>
        <p:nvSpPr>
          <p:cNvPr id="17" name="Rectangle 16"/>
          <p:cNvSpPr/>
          <p:nvPr/>
        </p:nvSpPr>
        <p:spPr>
          <a:xfrm>
            <a:off x="7087265" y="1305327"/>
            <a:ext cx="1368669" cy="22195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b" anchorCtr="0"/>
          <a:lstStyle/>
          <a:p>
            <a:pPr algn="ctr"/>
            <a:r>
              <a:rPr lang="ja-JP" altLang="en-US" sz="1700" dirty="0"/>
              <a:t>ノード</a:t>
            </a:r>
            <a:endParaRPr lang="en-US" altLang="ja-JP" sz="1700" dirty="0"/>
          </a:p>
          <a:p>
            <a:pPr algn="ctr"/>
            <a:r>
              <a:rPr lang="ja-JP" altLang="en-US" sz="1700" dirty="0"/>
              <a:t>グループ</a:t>
            </a:r>
            <a:r>
              <a:rPr lang="en-US" sz="1700" dirty="0" smtClean="0"/>
              <a:t>#1</a:t>
            </a:r>
            <a:endParaRPr lang="en-US" sz="1700" dirty="0"/>
          </a:p>
        </p:txBody>
      </p:sp>
      <p:sp>
        <p:nvSpPr>
          <p:cNvPr id="18" name="Rectangle 17"/>
          <p:cNvSpPr/>
          <p:nvPr/>
        </p:nvSpPr>
        <p:spPr>
          <a:xfrm>
            <a:off x="5259131" y="1411821"/>
            <a:ext cx="1214938" cy="1419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r>
              <a:rPr lang="en-US" dirty="0" err="1" smtClean="0"/>
              <a:t>ndb</a:t>
            </a:r>
            <a:r>
              <a:rPr lang="en-US" dirty="0" smtClean="0"/>
              <a:t> </a:t>
            </a:r>
          </a:p>
          <a:p>
            <a:pPr algn="ctr"/>
            <a:r>
              <a:rPr lang="ja-JP" altLang="en-US" dirty="0" smtClean="0"/>
              <a:t>ノード</a:t>
            </a:r>
            <a:endParaRPr lang="en-US" dirty="0"/>
          </a:p>
        </p:txBody>
      </p:sp>
      <p:sp>
        <p:nvSpPr>
          <p:cNvPr id="19" name="Rectangle 18"/>
          <p:cNvSpPr/>
          <p:nvPr/>
        </p:nvSpPr>
        <p:spPr>
          <a:xfrm>
            <a:off x="7164131" y="1411821"/>
            <a:ext cx="1214938" cy="1419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r>
              <a:rPr lang="en-US" dirty="0" err="1"/>
              <a:t>n</a:t>
            </a:r>
            <a:r>
              <a:rPr lang="en-US" dirty="0" err="1" smtClean="0"/>
              <a:t>db</a:t>
            </a:r>
            <a:endParaRPr lang="en-US" dirty="0" smtClean="0"/>
          </a:p>
          <a:p>
            <a:pPr algn="ctr"/>
            <a:r>
              <a:rPr lang="ja-JP" altLang="en-US" dirty="0" smtClean="0"/>
              <a:t>ノ</a:t>
            </a:r>
            <a:r>
              <a:rPr lang="ja-JP" altLang="en-US" dirty="0"/>
              <a:t>ード</a:t>
            </a:r>
            <a:endParaRPr lang="en-US" dirty="0"/>
          </a:p>
        </p:txBody>
      </p:sp>
      <p:sp>
        <p:nvSpPr>
          <p:cNvPr id="20" name="Rectangle 19"/>
          <p:cNvSpPr/>
          <p:nvPr/>
        </p:nvSpPr>
        <p:spPr>
          <a:xfrm>
            <a:off x="5259131" y="3753583"/>
            <a:ext cx="1214938" cy="1419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r>
              <a:rPr lang="en-US" dirty="0" err="1" smtClean="0"/>
              <a:t>ndb</a:t>
            </a:r>
            <a:endParaRPr lang="en-US" dirty="0" smtClean="0"/>
          </a:p>
          <a:p>
            <a:pPr algn="ctr"/>
            <a:r>
              <a:rPr lang="ja-JP" altLang="en-US" dirty="0" smtClean="0"/>
              <a:t>ノ</a:t>
            </a:r>
            <a:r>
              <a:rPr lang="ja-JP" altLang="en-US" dirty="0"/>
              <a:t>ード</a:t>
            </a:r>
            <a:endParaRPr lang="en-US" dirty="0"/>
          </a:p>
          <a:p>
            <a:pPr algn="ctr"/>
            <a:endParaRPr lang="en-US" dirty="0"/>
          </a:p>
        </p:txBody>
      </p:sp>
      <p:sp>
        <p:nvSpPr>
          <p:cNvPr id="21" name="Rectangle 20"/>
          <p:cNvSpPr/>
          <p:nvPr/>
        </p:nvSpPr>
        <p:spPr>
          <a:xfrm>
            <a:off x="7158688" y="3753583"/>
            <a:ext cx="1214938" cy="1419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r>
              <a:rPr lang="en-US" dirty="0" err="1"/>
              <a:t>n</a:t>
            </a:r>
            <a:r>
              <a:rPr lang="en-US" dirty="0" err="1" smtClean="0"/>
              <a:t>db</a:t>
            </a:r>
            <a:endParaRPr lang="en-US" dirty="0" smtClean="0"/>
          </a:p>
          <a:p>
            <a:pPr algn="ctr"/>
            <a:r>
              <a:rPr lang="ja-JP" altLang="en-US" dirty="0" smtClean="0"/>
              <a:t>ノ</a:t>
            </a:r>
            <a:r>
              <a:rPr lang="ja-JP" altLang="en-US" dirty="0"/>
              <a:t>ード</a:t>
            </a:r>
            <a:endParaRPr lang="en-US" dirty="0"/>
          </a:p>
          <a:p>
            <a:pPr algn="ctr"/>
            <a:endParaRPr lang="en-US" dirty="0"/>
          </a:p>
        </p:txBody>
      </p:sp>
      <p:sp>
        <p:nvSpPr>
          <p:cNvPr id="22" name="Rectangle 21"/>
          <p:cNvSpPr/>
          <p:nvPr/>
        </p:nvSpPr>
        <p:spPr>
          <a:xfrm>
            <a:off x="504263" y="1270439"/>
            <a:ext cx="4498661" cy="22859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900" dirty="0" smtClean="0">
                <a:solidFill>
                  <a:sysClr val="windowText" lastClr="000000"/>
                </a:solidFill>
                <a:latin typeface="Courier New" panose="02070309020205020404" pitchFamily="49" charset="0"/>
                <a:cs typeface="Courier New" panose="02070309020205020404" pitchFamily="49" charset="0"/>
              </a:rPr>
              <a:t># </a:t>
            </a:r>
            <a:r>
              <a:rPr lang="en-US" sz="900" dirty="0" err="1" smtClean="0">
                <a:solidFill>
                  <a:sysClr val="windowText" lastClr="000000"/>
                </a:solidFill>
                <a:latin typeface="Courier New" panose="02070309020205020404" pitchFamily="49" charset="0"/>
                <a:cs typeface="Courier New" panose="02070309020205020404" pitchFamily="49" charset="0"/>
              </a:rPr>
              <a:t>my.cnf</a:t>
            </a:r>
            <a:endParaRPr lang="en-US" sz="900" dirty="0" smtClean="0">
              <a:solidFill>
                <a:sysClr val="windowText" lastClr="000000"/>
              </a:solidFill>
              <a:latin typeface="Courier New" panose="02070309020205020404" pitchFamily="49" charset="0"/>
              <a:cs typeface="Courier New" panose="02070309020205020404" pitchFamily="49" charset="0"/>
            </a:endParaRPr>
          </a:p>
          <a:p>
            <a:pPr algn="l"/>
            <a:r>
              <a:rPr lang="en-US" sz="900" dirty="0" smtClean="0">
                <a:solidFill>
                  <a:sysClr val="windowText" lastClr="000000"/>
                </a:solidFill>
                <a:latin typeface="Courier New" panose="02070309020205020404" pitchFamily="49" charset="0"/>
                <a:cs typeface="Courier New" panose="02070309020205020404" pitchFamily="49" charset="0"/>
              </a:rPr>
              <a:t>…</a:t>
            </a:r>
            <a:endParaRPr lang="en-US" sz="900" dirty="0">
              <a:solidFill>
                <a:sysClr val="windowText" lastClr="000000"/>
              </a:solidFill>
              <a:latin typeface="Courier New" panose="02070309020205020404" pitchFamily="49" charset="0"/>
              <a:cs typeface="Courier New" panose="02070309020205020404" pitchFamily="49" charset="0"/>
            </a:endParaRPr>
          </a:p>
          <a:p>
            <a:pPr algn="l"/>
            <a:r>
              <a:rPr lang="en-US" sz="900" dirty="0">
                <a:solidFill>
                  <a:sysClr val="windowText" lastClr="000000"/>
                </a:solidFill>
                <a:latin typeface="Courier New" panose="02070309020205020404" pitchFamily="49" charset="0"/>
                <a:cs typeface="Courier New" panose="02070309020205020404" pitchFamily="49" charset="0"/>
              </a:rPr>
              <a:t>[</a:t>
            </a:r>
            <a:r>
              <a:rPr lang="en-US" sz="900" dirty="0" err="1">
                <a:solidFill>
                  <a:sysClr val="windowText" lastClr="000000"/>
                </a:solidFill>
                <a:latin typeface="Courier New" panose="02070309020205020404" pitchFamily="49" charset="0"/>
                <a:cs typeface="Courier New" panose="02070309020205020404" pitchFamily="49" charset="0"/>
              </a:rPr>
              <a:t>ndbd</a:t>
            </a:r>
            <a:r>
              <a:rPr lang="en-US" sz="900" dirty="0">
                <a:solidFill>
                  <a:sysClr val="windowText" lastClr="000000"/>
                </a:solidFill>
                <a:latin typeface="Courier New" panose="02070309020205020404" pitchFamily="49" charset="0"/>
                <a:cs typeface="Courier New" panose="02070309020205020404" pitchFamily="49" charset="0"/>
              </a:rPr>
              <a:t> default]</a:t>
            </a:r>
          </a:p>
          <a:p>
            <a:pPr algn="l"/>
            <a:r>
              <a:rPr lang="en-US" sz="900" dirty="0" err="1">
                <a:solidFill>
                  <a:sysClr val="windowText" lastClr="000000"/>
                </a:solidFill>
                <a:latin typeface="Courier New" panose="02070309020205020404" pitchFamily="49" charset="0"/>
                <a:cs typeface="Courier New" panose="02070309020205020404" pitchFamily="49" charset="0"/>
              </a:rPr>
              <a:t>NoOfReplicas</a:t>
            </a:r>
            <a:r>
              <a:rPr lang="en-US" sz="900" dirty="0">
                <a:solidFill>
                  <a:sysClr val="windowText" lastClr="000000"/>
                </a:solidFill>
                <a:latin typeface="Courier New" panose="02070309020205020404" pitchFamily="49" charset="0"/>
                <a:cs typeface="Courier New" panose="02070309020205020404" pitchFamily="49" charset="0"/>
              </a:rPr>
              <a:t>= </a:t>
            </a:r>
            <a:r>
              <a:rPr lang="en-US" sz="900" dirty="0" smtClean="0">
                <a:solidFill>
                  <a:sysClr val="windowText" lastClr="000000"/>
                </a:solidFill>
                <a:latin typeface="Courier New" panose="02070309020205020404" pitchFamily="49" charset="0"/>
                <a:cs typeface="Courier New" panose="02070309020205020404" pitchFamily="49" charset="0"/>
              </a:rPr>
              <a:t>1</a:t>
            </a:r>
            <a:endParaRPr lang="en-US" sz="900" dirty="0">
              <a:solidFill>
                <a:sysClr val="windowText" lastClr="000000"/>
              </a:solidFill>
              <a:latin typeface="Courier New" panose="02070309020205020404" pitchFamily="49" charset="0"/>
              <a:cs typeface="Courier New" panose="02070309020205020404" pitchFamily="49" charset="0"/>
            </a:endParaRPr>
          </a:p>
          <a:p>
            <a:pPr algn="l"/>
            <a:r>
              <a:rPr lang="en-US" sz="900" dirty="0" smtClean="0">
                <a:solidFill>
                  <a:sysClr val="windowText" lastClr="000000"/>
                </a:solidFill>
                <a:latin typeface="Courier New" panose="02070309020205020404" pitchFamily="49" charset="0"/>
                <a:cs typeface="Courier New" panose="02070309020205020404" pitchFamily="49" charset="0"/>
              </a:rPr>
              <a:t>…</a:t>
            </a:r>
          </a:p>
          <a:p>
            <a:r>
              <a:rPr lang="en-US" sz="900" dirty="0">
                <a:solidFill>
                  <a:sysClr val="windowText" lastClr="000000"/>
                </a:solidFill>
                <a:latin typeface="Courier New" panose="02070309020205020404" pitchFamily="49" charset="0"/>
                <a:cs typeface="Courier New" panose="02070309020205020404" pitchFamily="49" charset="0"/>
              </a:rPr>
              <a:t>[</a:t>
            </a:r>
            <a:r>
              <a:rPr lang="en-US" sz="900" dirty="0" err="1">
                <a:solidFill>
                  <a:sysClr val="windowText" lastClr="000000"/>
                </a:solidFill>
                <a:latin typeface="Courier New" panose="02070309020205020404" pitchFamily="49" charset="0"/>
                <a:cs typeface="Courier New" panose="02070309020205020404" pitchFamily="49" charset="0"/>
              </a:rPr>
              <a:t>ndbd</a:t>
            </a:r>
            <a:r>
              <a:rPr lang="en-US" sz="900" dirty="0">
                <a:solidFill>
                  <a:sysClr val="windowText" lastClr="000000"/>
                </a:solidFill>
                <a:latin typeface="Courier New" panose="02070309020205020404" pitchFamily="49" charset="0"/>
                <a:cs typeface="Courier New" panose="02070309020205020404" pitchFamily="49" charset="0"/>
              </a:rPr>
              <a:t>]</a:t>
            </a:r>
          </a:p>
          <a:p>
            <a:r>
              <a:rPr lang="en-US" sz="900" dirty="0" err="1">
                <a:solidFill>
                  <a:sysClr val="windowText" lastClr="000000"/>
                </a:solidFill>
                <a:latin typeface="Courier New" panose="02070309020205020404" pitchFamily="49" charset="0"/>
                <a:cs typeface="Courier New" panose="02070309020205020404" pitchFamily="49" charset="0"/>
              </a:rPr>
              <a:t>HostName</a:t>
            </a:r>
            <a:r>
              <a:rPr lang="en-US" sz="900" dirty="0">
                <a:solidFill>
                  <a:sysClr val="windowText" lastClr="000000"/>
                </a:solidFill>
                <a:latin typeface="Courier New" panose="02070309020205020404" pitchFamily="49" charset="0"/>
                <a:cs typeface="Courier New" panose="02070309020205020404" pitchFamily="49" charset="0"/>
              </a:rPr>
              <a:t>= </a:t>
            </a:r>
            <a:r>
              <a:rPr lang="en-US" sz="900" dirty="0" smtClean="0">
                <a:solidFill>
                  <a:sysClr val="windowText" lastClr="000000"/>
                </a:solidFill>
                <a:latin typeface="Courier New" panose="02070309020205020404" pitchFamily="49" charset="0"/>
                <a:cs typeface="Courier New" panose="02070309020205020404" pitchFamily="49" charset="0"/>
              </a:rPr>
              <a:t>ndbd_10</a:t>
            </a:r>
          </a:p>
          <a:p>
            <a:endParaRPr lang="en-US" sz="900" dirty="0">
              <a:solidFill>
                <a:sysClr val="windowText" lastClr="000000"/>
              </a:solidFill>
              <a:latin typeface="Courier New" panose="02070309020205020404" pitchFamily="49" charset="0"/>
              <a:cs typeface="Courier New" panose="02070309020205020404" pitchFamily="49" charset="0"/>
            </a:endParaRPr>
          </a:p>
          <a:p>
            <a:r>
              <a:rPr lang="en-US" sz="900" dirty="0">
                <a:solidFill>
                  <a:sysClr val="windowText" lastClr="000000"/>
                </a:solidFill>
                <a:latin typeface="Courier New" panose="02070309020205020404" pitchFamily="49" charset="0"/>
                <a:cs typeface="Courier New" panose="02070309020205020404" pitchFamily="49" charset="0"/>
              </a:rPr>
              <a:t>[</a:t>
            </a:r>
            <a:r>
              <a:rPr lang="en-US" sz="900" dirty="0" err="1">
                <a:solidFill>
                  <a:sysClr val="windowText" lastClr="000000"/>
                </a:solidFill>
                <a:latin typeface="Courier New" panose="02070309020205020404" pitchFamily="49" charset="0"/>
                <a:cs typeface="Courier New" panose="02070309020205020404" pitchFamily="49" charset="0"/>
              </a:rPr>
              <a:t>ndbd</a:t>
            </a:r>
            <a:r>
              <a:rPr lang="en-US" sz="900" dirty="0">
                <a:solidFill>
                  <a:sysClr val="windowText" lastClr="000000"/>
                </a:solidFill>
                <a:latin typeface="Courier New" panose="02070309020205020404" pitchFamily="49" charset="0"/>
                <a:cs typeface="Courier New" panose="02070309020205020404" pitchFamily="49" charset="0"/>
              </a:rPr>
              <a:t>]</a:t>
            </a:r>
          </a:p>
          <a:p>
            <a:r>
              <a:rPr lang="en-US" sz="900" dirty="0" err="1">
                <a:solidFill>
                  <a:sysClr val="windowText" lastClr="000000"/>
                </a:solidFill>
                <a:latin typeface="Courier New" panose="02070309020205020404" pitchFamily="49" charset="0"/>
                <a:cs typeface="Courier New" panose="02070309020205020404" pitchFamily="49" charset="0"/>
              </a:rPr>
              <a:t>HostName</a:t>
            </a:r>
            <a:r>
              <a:rPr lang="en-US" sz="900" dirty="0">
                <a:solidFill>
                  <a:sysClr val="windowText" lastClr="000000"/>
                </a:solidFill>
                <a:latin typeface="Courier New" panose="02070309020205020404" pitchFamily="49" charset="0"/>
                <a:cs typeface="Courier New" panose="02070309020205020404" pitchFamily="49" charset="0"/>
              </a:rPr>
              <a:t>= </a:t>
            </a:r>
            <a:r>
              <a:rPr lang="en-US" sz="900" dirty="0" smtClean="0">
                <a:solidFill>
                  <a:sysClr val="windowText" lastClr="000000"/>
                </a:solidFill>
                <a:latin typeface="Courier New" panose="02070309020205020404" pitchFamily="49" charset="0"/>
                <a:cs typeface="Courier New" panose="02070309020205020404" pitchFamily="49" charset="0"/>
              </a:rPr>
              <a:t>ndbd_11</a:t>
            </a:r>
            <a:endParaRPr lang="en-US" sz="900" dirty="0">
              <a:solidFill>
                <a:sysClr val="windowText" lastClr="000000"/>
              </a:solidFill>
              <a:latin typeface="Courier New" panose="02070309020205020404" pitchFamily="49" charset="0"/>
              <a:cs typeface="Courier New" panose="02070309020205020404" pitchFamily="49" charset="0"/>
            </a:endParaRPr>
          </a:p>
          <a:p>
            <a:pPr algn="l"/>
            <a:endParaRPr lang="en-US" sz="900" dirty="0" smtClean="0">
              <a:solidFill>
                <a:sysClr val="windowText" lastClr="000000"/>
              </a:solidFill>
              <a:latin typeface="Courier New" panose="02070309020205020404" pitchFamily="49" charset="0"/>
              <a:cs typeface="Courier New" panose="02070309020205020404" pitchFamily="49" charset="0"/>
            </a:endParaRPr>
          </a:p>
          <a:p>
            <a:r>
              <a:rPr lang="en-US" sz="900" dirty="0">
                <a:solidFill>
                  <a:sysClr val="windowText" lastClr="000000"/>
                </a:solidFill>
                <a:latin typeface="Courier New" panose="02070309020205020404" pitchFamily="49" charset="0"/>
                <a:cs typeface="Courier New" panose="02070309020205020404" pitchFamily="49" charset="0"/>
              </a:rPr>
              <a:t>[</a:t>
            </a:r>
            <a:r>
              <a:rPr lang="en-US" sz="900" dirty="0" err="1">
                <a:solidFill>
                  <a:sysClr val="windowText" lastClr="000000"/>
                </a:solidFill>
                <a:latin typeface="Courier New" panose="02070309020205020404" pitchFamily="49" charset="0"/>
                <a:cs typeface="Courier New" panose="02070309020205020404" pitchFamily="49" charset="0"/>
              </a:rPr>
              <a:t>ndbd</a:t>
            </a:r>
            <a:r>
              <a:rPr lang="en-US" sz="900" dirty="0">
                <a:solidFill>
                  <a:sysClr val="windowText" lastClr="000000"/>
                </a:solidFill>
                <a:latin typeface="Courier New" panose="02070309020205020404" pitchFamily="49" charset="0"/>
                <a:cs typeface="Courier New" panose="02070309020205020404" pitchFamily="49" charset="0"/>
              </a:rPr>
              <a:t>]</a:t>
            </a:r>
          </a:p>
          <a:p>
            <a:r>
              <a:rPr lang="en-US" sz="900" dirty="0" err="1" smtClean="0">
                <a:solidFill>
                  <a:sysClr val="windowText" lastClr="000000"/>
                </a:solidFill>
                <a:latin typeface="Courier New" panose="02070309020205020404" pitchFamily="49" charset="0"/>
                <a:cs typeface="Courier New" panose="02070309020205020404" pitchFamily="49" charset="0"/>
              </a:rPr>
              <a:t>HostName</a:t>
            </a:r>
            <a:r>
              <a:rPr lang="en-US" sz="900" dirty="0" smtClean="0">
                <a:solidFill>
                  <a:sysClr val="windowText" lastClr="000000"/>
                </a:solidFill>
                <a:latin typeface="Courier New" panose="02070309020205020404" pitchFamily="49" charset="0"/>
                <a:cs typeface="Courier New" panose="02070309020205020404" pitchFamily="49" charset="0"/>
              </a:rPr>
              <a:t>= ndbd_12</a:t>
            </a:r>
            <a:endParaRPr lang="en-US" sz="900" dirty="0">
              <a:solidFill>
                <a:sysClr val="windowText" lastClr="000000"/>
              </a:solidFill>
              <a:latin typeface="Courier New" panose="02070309020205020404" pitchFamily="49" charset="0"/>
              <a:cs typeface="Courier New" panose="02070309020205020404" pitchFamily="49" charset="0"/>
            </a:endParaRPr>
          </a:p>
          <a:p>
            <a:endParaRPr lang="en-US" sz="900" dirty="0">
              <a:solidFill>
                <a:sysClr val="windowText" lastClr="000000"/>
              </a:solidFill>
              <a:latin typeface="Courier New" panose="02070309020205020404" pitchFamily="49" charset="0"/>
              <a:cs typeface="Courier New" panose="02070309020205020404" pitchFamily="49" charset="0"/>
            </a:endParaRPr>
          </a:p>
          <a:p>
            <a:r>
              <a:rPr lang="en-US" sz="900" dirty="0">
                <a:solidFill>
                  <a:sysClr val="windowText" lastClr="000000"/>
                </a:solidFill>
                <a:latin typeface="Courier New" panose="02070309020205020404" pitchFamily="49" charset="0"/>
                <a:cs typeface="Courier New" panose="02070309020205020404" pitchFamily="49" charset="0"/>
              </a:rPr>
              <a:t>[</a:t>
            </a:r>
            <a:r>
              <a:rPr lang="en-US" sz="900" dirty="0" err="1">
                <a:solidFill>
                  <a:sysClr val="windowText" lastClr="000000"/>
                </a:solidFill>
                <a:latin typeface="Courier New" panose="02070309020205020404" pitchFamily="49" charset="0"/>
                <a:cs typeface="Courier New" panose="02070309020205020404" pitchFamily="49" charset="0"/>
              </a:rPr>
              <a:t>ndbd</a:t>
            </a:r>
            <a:r>
              <a:rPr lang="en-US" sz="900" dirty="0">
                <a:solidFill>
                  <a:sysClr val="windowText" lastClr="000000"/>
                </a:solidFill>
                <a:latin typeface="Courier New" panose="02070309020205020404" pitchFamily="49" charset="0"/>
                <a:cs typeface="Courier New" panose="02070309020205020404" pitchFamily="49" charset="0"/>
              </a:rPr>
              <a:t>]</a:t>
            </a:r>
          </a:p>
          <a:p>
            <a:r>
              <a:rPr lang="en-US" sz="900" dirty="0" err="1">
                <a:solidFill>
                  <a:sysClr val="windowText" lastClr="000000"/>
                </a:solidFill>
                <a:latin typeface="Courier New" panose="02070309020205020404" pitchFamily="49" charset="0"/>
                <a:cs typeface="Courier New" panose="02070309020205020404" pitchFamily="49" charset="0"/>
              </a:rPr>
              <a:t>HostName</a:t>
            </a:r>
            <a:r>
              <a:rPr lang="en-US" sz="900" dirty="0">
                <a:solidFill>
                  <a:sysClr val="windowText" lastClr="000000"/>
                </a:solidFill>
                <a:latin typeface="Courier New" panose="02070309020205020404" pitchFamily="49" charset="0"/>
                <a:cs typeface="Courier New" panose="02070309020205020404" pitchFamily="49" charset="0"/>
              </a:rPr>
              <a:t>= </a:t>
            </a:r>
            <a:r>
              <a:rPr lang="en-US" sz="900" dirty="0" smtClean="0">
                <a:solidFill>
                  <a:sysClr val="windowText" lastClr="000000"/>
                </a:solidFill>
                <a:latin typeface="Courier New" panose="02070309020205020404" pitchFamily="49" charset="0"/>
                <a:cs typeface="Courier New" panose="02070309020205020404" pitchFamily="49" charset="0"/>
              </a:rPr>
              <a:t>ndbd_13</a:t>
            </a:r>
          </a:p>
        </p:txBody>
      </p:sp>
      <p:sp>
        <p:nvSpPr>
          <p:cNvPr id="23" name="Rectangle 22"/>
          <p:cNvSpPr/>
          <p:nvPr/>
        </p:nvSpPr>
        <p:spPr>
          <a:xfrm>
            <a:off x="504266" y="3647090"/>
            <a:ext cx="4498658" cy="2638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900" dirty="0" smtClean="0">
                <a:solidFill>
                  <a:sysClr val="windowText" lastClr="000000"/>
                </a:solidFill>
                <a:latin typeface="Courier New" panose="02070309020205020404" pitchFamily="49" charset="0"/>
                <a:cs typeface="Courier New" panose="02070309020205020404" pitchFamily="49" charset="0"/>
              </a:rPr>
              <a:t>[</a:t>
            </a:r>
            <a:r>
              <a:rPr lang="en-US" sz="900" dirty="0">
                <a:solidFill>
                  <a:sysClr val="windowText" lastClr="000000"/>
                </a:solidFill>
                <a:latin typeface="Courier New" panose="02070309020205020404" pitchFamily="49" charset="0"/>
                <a:cs typeface="Courier New" panose="02070309020205020404" pitchFamily="49" charset="0"/>
              </a:rPr>
              <a:t>root@mgm-node-01 ~]# </a:t>
            </a:r>
            <a:r>
              <a:rPr lang="en-US" sz="900" dirty="0" err="1">
                <a:solidFill>
                  <a:sysClr val="windowText" lastClr="000000"/>
                </a:solidFill>
                <a:latin typeface="Courier New" panose="02070309020205020404" pitchFamily="49" charset="0"/>
                <a:cs typeface="Courier New" panose="02070309020205020404" pitchFamily="49" charset="0"/>
              </a:rPr>
              <a:t>ndb_mgm</a:t>
            </a:r>
            <a:endParaRPr lang="en-US" sz="900" dirty="0">
              <a:solidFill>
                <a:sysClr val="windowText" lastClr="000000"/>
              </a:solidFill>
              <a:latin typeface="Courier New" panose="02070309020205020404" pitchFamily="49" charset="0"/>
              <a:cs typeface="Courier New" panose="02070309020205020404" pitchFamily="49" charset="0"/>
            </a:endParaRPr>
          </a:p>
          <a:p>
            <a:r>
              <a:rPr lang="en-US" sz="900" dirty="0" smtClean="0">
                <a:solidFill>
                  <a:sysClr val="windowText" lastClr="000000"/>
                </a:solidFill>
                <a:latin typeface="Courier New" panose="02070309020205020404" pitchFamily="49" charset="0"/>
                <a:cs typeface="Courier New" panose="02070309020205020404" pitchFamily="49" charset="0"/>
              </a:rPr>
              <a:t>…</a:t>
            </a:r>
            <a:endParaRPr lang="en-US" sz="900" dirty="0">
              <a:solidFill>
                <a:sysClr val="windowText" lastClr="000000"/>
              </a:solidFill>
              <a:latin typeface="Courier New" panose="02070309020205020404" pitchFamily="49" charset="0"/>
              <a:cs typeface="Courier New" panose="02070309020205020404" pitchFamily="49" charset="0"/>
            </a:endParaRPr>
          </a:p>
          <a:p>
            <a:r>
              <a:rPr lang="en-US" sz="900" dirty="0">
                <a:solidFill>
                  <a:sysClr val="windowText" lastClr="000000"/>
                </a:solidFill>
                <a:latin typeface="Courier New" panose="02070309020205020404" pitchFamily="49" charset="0"/>
                <a:cs typeface="Courier New" panose="02070309020205020404" pitchFamily="49" charset="0"/>
              </a:rPr>
              <a:t>Connected to Management Server at: localhost:1186</a:t>
            </a:r>
          </a:p>
          <a:p>
            <a:r>
              <a:rPr lang="en-US" sz="900" dirty="0">
                <a:solidFill>
                  <a:sysClr val="windowText" lastClr="000000"/>
                </a:solidFill>
                <a:latin typeface="Courier New" panose="02070309020205020404" pitchFamily="49" charset="0"/>
                <a:cs typeface="Courier New" panose="02070309020205020404" pitchFamily="49" charset="0"/>
              </a:rPr>
              <a:t>Cluster Configuration</a:t>
            </a:r>
          </a:p>
          <a:p>
            <a:r>
              <a:rPr lang="en-US" sz="900" dirty="0">
                <a:solidFill>
                  <a:sysClr val="windowText" lastClr="000000"/>
                </a:solidFill>
                <a:latin typeface="Courier New" panose="02070309020205020404" pitchFamily="49" charset="0"/>
                <a:cs typeface="Courier New" panose="02070309020205020404" pitchFamily="49" charset="0"/>
              </a:rPr>
              <a:t>---------------------</a:t>
            </a:r>
          </a:p>
          <a:p>
            <a:r>
              <a:rPr lang="en-US" sz="900" dirty="0">
                <a:solidFill>
                  <a:sysClr val="windowText" lastClr="000000"/>
                </a:solidFill>
                <a:latin typeface="Courier New" panose="02070309020205020404" pitchFamily="49" charset="0"/>
                <a:cs typeface="Courier New" panose="02070309020205020404" pitchFamily="49" charset="0"/>
              </a:rPr>
              <a:t>[</a:t>
            </a:r>
            <a:r>
              <a:rPr lang="en-US" sz="900" dirty="0" err="1">
                <a:solidFill>
                  <a:sysClr val="windowText" lastClr="000000"/>
                </a:solidFill>
                <a:latin typeface="Courier New" panose="02070309020205020404" pitchFamily="49" charset="0"/>
                <a:cs typeface="Courier New" panose="02070309020205020404" pitchFamily="49" charset="0"/>
              </a:rPr>
              <a:t>ndbd</a:t>
            </a:r>
            <a:r>
              <a:rPr lang="en-US" sz="900" dirty="0">
                <a:solidFill>
                  <a:sysClr val="windowText" lastClr="000000"/>
                </a:solidFill>
                <a:latin typeface="Courier New" panose="02070309020205020404" pitchFamily="49" charset="0"/>
                <a:cs typeface="Courier New" panose="02070309020205020404" pitchFamily="49" charset="0"/>
              </a:rPr>
              <a:t>(NDB)]     4 node(s)</a:t>
            </a:r>
          </a:p>
          <a:p>
            <a:r>
              <a:rPr lang="en-US" sz="900" dirty="0">
                <a:solidFill>
                  <a:sysClr val="windowText" lastClr="000000"/>
                </a:solidFill>
                <a:latin typeface="Courier New" panose="02070309020205020404" pitchFamily="49" charset="0"/>
                <a:cs typeface="Courier New" panose="02070309020205020404" pitchFamily="49" charset="0"/>
              </a:rPr>
              <a:t>id=10   @192.168.50.55  (mysql-5.7.18 ndb-7.5.6, </a:t>
            </a:r>
            <a:r>
              <a:rPr lang="en-US" sz="900" dirty="0" err="1">
                <a:solidFill>
                  <a:sysClr val="windowText" lastClr="000000"/>
                </a:solidFill>
                <a:latin typeface="Courier New" panose="02070309020205020404" pitchFamily="49" charset="0"/>
                <a:cs typeface="Courier New" panose="02070309020205020404" pitchFamily="49" charset="0"/>
              </a:rPr>
              <a:t>Nodegroup</a:t>
            </a:r>
            <a:r>
              <a:rPr lang="en-US" sz="900" dirty="0">
                <a:solidFill>
                  <a:sysClr val="windowText" lastClr="000000"/>
                </a:solidFill>
                <a:latin typeface="Courier New" panose="02070309020205020404" pitchFamily="49" charset="0"/>
                <a:cs typeface="Courier New" panose="02070309020205020404" pitchFamily="49" charset="0"/>
              </a:rPr>
              <a:t>: 0, *)</a:t>
            </a:r>
          </a:p>
          <a:p>
            <a:r>
              <a:rPr lang="en-US" sz="900" dirty="0">
                <a:solidFill>
                  <a:sysClr val="windowText" lastClr="000000"/>
                </a:solidFill>
                <a:latin typeface="Courier New" panose="02070309020205020404" pitchFamily="49" charset="0"/>
                <a:cs typeface="Courier New" panose="02070309020205020404" pitchFamily="49" charset="0"/>
              </a:rPr>
              <a:t>id=11   @192.168.50.56  (mysql-5.7.18 ndb-7.5.6, </a:t>
            </a:r>
            <a:r>
              <a:rPr lang="en-US" sz="900" dirty="0" err="1">
                <a:solidFill>
                  <a:sysClr val="windowText" lastClr="000000"/>
                </a:solidFill>
                <a:latin typeface="Courier New" panose="02070309020205020404" pitchFamily="49" charset="0"/>
                <a:cs typeface="Courier New" panose="02070309020205020404" pitchFamily="49" charset="0"/>
              </a:rPr>
              <a:t>Nodegroup</a:t>
            </a:r>
            <a:r>
              <a:rPr lang="en-US" sz="900" dirty="0">
                <a:solidFill>
                  <a:sysClr val="windowText" lastClr="000000"/>
                </a:solidFill>
                <a:latin typeface="Courier New" panose="02070309020205020404" pitchFamily="49" charset="0"/>
                <a:cs typeface="Courier New" panose="02070309020205020404" pitchFamily="49" charset="0"/>
              </a:rPr>
              <a:t>: 1)</a:t>
            </a:r>
          </a:p>
          <a:p>
            <a:r>
              <a:rPr lang="en-US" sz="900" dirty="0">
                <a:solidFill>
                  <a:sysClr val="windowText" lastClr="000000"/>
                </a:solidFill>
                <a:latin typeface="Courier New" panose="02070309020205020404" pitchFamily="49" charset="0"/>
                <a:cs typeface="Courier New" panose="02070309020205020404" pitchFamily="49" charset="0"/>
              </a:rPr>
              <a:t>id=12   @192.168.50.59  (mysql-5.7.18 ndb-7.5.6, </a:t>
            </a:r>
            <a:r>
              <a:rPr lang="en-US" sz="900" dirty="0" err="1">
                <a:solidFill>
                  <a:sysClr val="windowText" lastClr="000000"/>
                </a:solidFill>
                <a:latin typeface="Courier New" panose="02070309020205020404" pitchFamily="49" charset="0"/>
                <a:cs typeface="Courier New" panose="02070309020205020404" pitchFamily="49" charset="0"/>
              </a:rPr>
              <a:t>Nodegroup</a:t>
            </a:r>
            <a:r>
              <a:rPr lang="en-US" sz="900" dirty="0">
                <a:solidFill>
                  <a:sysClr val="windowText" lastClr="000000"/>
                </a:solidFill>
                <a:latin typeface="Courier New" panose="02070309020205020404" pitchFamily="49" charset="0"/>
                <a:cs typeface="Courier New" panose="02070309020205020404" pitchFamily="49" charset="0"/>
              </a:rPr>
              <a:t>: 2)</a:t>
            </a:r>
          </a:p>
          <a:p>
            <a:r>
              <a:rPr lang="en-US" sz="900" dirty="0">
                <a:solidFill>
                  <a:sysClr val="windowText" lastClr="000000"/>
                </a:solidFill>
                <a:latin typeface="Courier New" panose="02070309020205020404" pitchFamily="49" charset="0"/>
                <a:cs typeface="Courier New" panose="02070309020205020404" pitchFamily="49" charset="0"/>
              </a:rPr>
              <a:t>id=13   @192.168.50.60  (mysql-5.7.18 ndb-7.5.6, </a:t>
            </a:r>
            <a:r>
              <a:rPr lang="en-US" sz="900" dirty="0" err="1">
                <a:solidFill>
                  <a:sysClr val="windowText" lastClr="000000"/>
                </a:solidFill>
                <a:latin typeface="Courier New" panose="02070309020205020404" pitchFamily="49" charset="0"/>
                <a:cs typeface="Courier New" panose="02070309020205020404" pitchFamily="49" charset="0"/>
              </a:rPr>
              <a:t>Nodegroup</a:t>
            </a:r>
            <a:r>
              <a:rPr lang="en-US" sz="900" dirty="0">
                <a:solidFill>
                  <a:sysClr val="windowText" lastClr="000000"/>
                </a:solidFill>
                <a:latin typeface="Courier New" panose="02070309020205020404" pitchFamily="49" charset="0"/>
                <a:cs typeface="Courier New" panose="02070309020205020404" pitchFamily="49" charset="0"/>
              </a:rPr>
              <a:t>: 3)</a:t>
            </a:r>
          </a:p>
          <a:p>
            <a:endParaRPr lang="en-US" sz="900" dirty="0">
              <a:solidFill>
                <a:sysClr val="windowText" lastClr="000000"/>
              </a:solidFill>
              <a:latin typeface="Courier New" panose="02070309020205020404" pitchFamily="49" charset="0"/>
              <a:cs typeface="Courier New" panose="02070309020205020404" pitchFamily="49" charset="0"/>
            </a:endParaRPr>
          </a:p>
          <a:p>
            <a:r>
              <a:rPr lang="en-US" sz="900" dirty="0" smtClean="0">
                <a:solidFill>
                  <a:sysClr val="windowText" lastClr="000000"/>
                </a:solidFill>
                <a:latin typeface="Courier New" panose="02070309020205020404" pitchFamily="49" charset="0"/>
                <a:cs typeface="Courier New" panose="02070309020205020404" pitchFamily="49" charset="0"/>
              </a:rPr>
              <a:t>…</a:t>
            </a:r>
          </a:p>
          <a:p>
            <a:endParaRPr lang="en-US" sz="900" dirty="0">
              <a:solidFill>
                <a:sysClr val="windowText" lastClr="000000"/>
              </a:solidFill>
              <a:latin typeface="Courier New" panose="02070309020205020404" pitchFamily="49" charset="0"/>
              <a:cs typeface="Courier New" panose="02070309020205020404" pitchFamily="49" charset="0"/>
            </a:endParaRPr>
          </a:p>
          <a:p>
            <a:r>
              <a:rPr lang="en-US" sz="900" dirty="0" err="1">
                <a:solidFill>
                  <a:sysClr val="windowText" lastClr="000000"/>
                </a:solidFill>
                <a:latin typeface="Courier New" panose="02070309020205020404" pitchFamily="49" charset="0"/>
                <a:cs typeface="Courier New" panose="02070309020205020404" pitchFamily="49" charset="0"/>
              </a:rPr>
              <a:t>ndb_mgm</a:t>
            </a:r>
            <a:r>
              <a:rPr lang="en-US" sz="900" dirty="0">
                <a:solidFill>
                  <a:sysClr val="windowText" lastClr="000000"/>
                </a:solidFill>
                <a:latin typeface="Courier New" panose="02070309020205020404" pitchFamily="49" charset="0"/>
                <a:cs typeface="Courier New" panose="02070309020205020404" pitchFamily="49" charset="0"/>
              </a:rPr>
              <a:t>&gt;</a:t>
            </a:r>
          </a:p>
        </p:txBody>
      </p:sp>
      <p:sp>
        <p:nvSpPr>
          <p:cNvPr id="24" name="Rectangle 23"/>
          <p:cNvSpPr/>
          <p:nvPr/>
        </p:nvSpPr>
        <p:spPr bwMode="auto">
          <a:xfrm>
            <a:off x="5392968" y="1504437"/>
            <a:ext cx="945931" cy="308685"/>
          </a:xfrm>
          <a:prstGeom prst="rect">
            <a:avLst/>
          </a:prstGeom>
          <a:solidFill>
            <a:srgbClr val="FFFF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latin typeface="+mj-ea"/>
                <a:ea typeface="+mj-ea"/>
              </a:rPr>
              <a:t>P0</a:t>
            </a:r>
            <a:endParaRPr kumimoji="1" lang="en-US" b="1" dirty="0">
              <a:latin typeface="+mj-ea"/>
              <a:ea typeface="+mj-ea"/>
            </a:endParaRPr>
          </a:p>
        </p:txBody>
      </p:sp>
      <p:sp>
        <p:nvSpPr>
          <p:cNvPr id="25" name="Rectangle 24"/>
          <p:cNvSpPr/>
          <p:nvPr/>
        </p:nvSpPr>
        <p:spPr bwMode="auto">
          <a:xfrm>
            <a:off x="7313683" y="1504437"/>
            <a:ext cx="945931" cy="308685"/>
          </a:xfrm>
          <a:prstGeom prst="rect">
            <a:avLst/>
          </a:prstGeom>
          <a:solidFill>
            <a:srgbClr val="FFFF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latin typeface="+mj-ea"/>
                <a:ea typeface="+mj-ea"/>
              </a:rPr>
              <a:t>P1</a:t>
            </a:r>
            <a:endParaRPr kumimoji="1" lang="en-US" b="1" dirty="0">
              <a:latin typeface="+mj-ea"/>
              <a:ea typeface="+mj-ea"/>
            </a:endParaRPr>
          </a:p>
        </p:txBody>
      </p:sp>
      <p:sp>
        <p:nvSpPr>
          <p:cNvPr id="28" name="Rectangle 27"/>
          <p:cNvSpPr/>
          <p:nvPr/>
        </p:nvSpPr>
        <p:spPr bwMode="auto">
          <a:xfrm>
            <a:off x="5392968" y="3848244"/>
            <a:ext cx="945931" cy="308685"/>
          </a:xfrm>
          <a:prstGeom prst="rect">
            <a:avLst/>
          </a:prstGeom>
          <a:solidFill>
            <a:srgbClr val="FFFF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latin typeface="+mj-ea"/>
                <a:ea typeface="+mj-ea"/>
              </a:rPr>
              <a:t>P2</a:t>
            </a:r>
            <a:endParaRPr kumimoji="1" lang="en-US" b="1" dirty="0">
              <a:latin typeface="+mj-ea"/>
              <a:ea typeface="+mj-ea"/>
            </a:endParaRPr>
          </a:p>
        </p:txBody>
      </p:sp>
      <p:sp>
        <p:nvSpPr>
          <p:cNvPr id="29" name="Rectangle 28"/>
          <p:cNvSpPr/>
          <p:nvPr/>
        </p:nvSpPr>
        <p:spPr bwMode="auto">
          <a:xfrm>
            <a:off x="7313683" y="3848244"/>
            <a:ext cx="945931" cy="308685"/>
          </a:xfrm>
          <a:prstGeom prst="rect">
            <a:avLst/>
          </a:prstGeom>
          <a:solidFill>
            <a:srgbClr val="FFFF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latin typeface="+mj-ea"/>
                <a:ea typeface="+mj-ea"/>
              </a:rPr>
              <a:t>P3</a:t>
            </a:r>
            <a:endParaRPr kumimoji="1" lang="en-US" b="1" dirty="0">
              <a:latin typeface="+mj-ea"/>
              <a:ea typeface="+mj-ea"/>
            </a:endParaRPr>
          </a:p>
        </p:txBody>
      </p:sp>
    </p:spTree>
    <p:extLst>
      <p:ext uri="{BB962C8B-B14F-4D97-AF65-F5344CB8AC3E}">
        <p14:creationId xmlns:p14="http://schemas.microsoft.com/office/powerpoint/2010/main" val="2165543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7. MySQL</a:t>
            </a:r>
            <a:r>
              <a:rPr lang="ja-JP" altLang="en-US" sz="2000" dirty="0"/>
              <a:t>クラスタ</a:t>
            </a:r>
            <a:r>
              <a:rPr lang="en-US" sz="2000" dirty="0"/>
              <a:t>:</a:t>
            </a:r>
            <a:r>
              <a:rPr lang="ja-JP" altLang="en-US" sz="2000" dirty="0"/>
              <a:t>コンポーネン</a:t>
            </a:r>
            <a:r>
              <a:rPr lang="ja-JP" altLang="en-US" sz="2000" dirty="0" smtClean="0"/>
              <a:t>ト</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marL="0" indent="0">
              <a:buNone/>
            </a:pPr>
            <a:r>
              <a:rPr lang="en-US" sz="1400" dirty="0" err="1"/>
              <a:t>NoOfReplicas</a:t>
            </a:r>
            <a:r>
              <a:rPr lang="en-US" sz="1400" dirty="0"/>
              <a:t>=2 </a:t>
            </a:r>
            <a:r>
              <a:rPr lang="en-US" sz="1400" dirty="0" smtClean="0"/>
              <a:t>(4</a:t>
            </a:r>
            <a:r>
              <a:rPr lang="ja-JP" altLang="en-US" sz="1400" dirty="0" smtClean="0"/>
              <a:t>つ</a:t>
            </a:r>
            <a:r>
              <a:rPr lang="en-US" sz="1400" dirty="0" smtClean="0"/>
              <a:t> </a:t>
            </a:r>
            <a:r>
              <a:rPr lang="en-US" sz="1400" dirty="0" err="1"/>
              <a:t>nbd</a:t>
            </a:r>
            <a:r>
              <a:rPr lang="en-US" sz="1400" dirty="0"/>
              <a:t> </a:t>
            </a:r>
            <a:r>
              <a:rPr lang="ja-JP" altLang="en-US" sz="1400" dirty="0"/>
              <a:t>ノード</a:t>
            </a:r>
            <a:r>
              <a:rPr lang="en-US" sz="1400" dirty="0" smtClean="0"/>
              <a:t>)</a:t>
            </a:r>
          </a:p>
          <a:p>
            <a:pPr marL="0" indent="0">
              <a:buNone/>
            </a:pPr>
            <a:endParaRPr kumimoji="1" lang="en-US" altLang="ja-JP" sz="1400" dirty="0"/>
          </a:p>
          <a:p>
            <a:pPr marL="0" indent="0">
              <a:buNone/>
            </a:pPr>
            <a:endParaRPr kumimoji="1" lang="ja-JP" altLang="en-US" sz="1400" dirty="0"/>
          </a:p>
        </p:txBody>
      </p:sp>
      <p:sp>
        <p:nvSpPr>
          <p:cNvPr id="4" name="Rectangle 3"/>
          <p:cNvSpPr/>
          <p:nvPr/>
        </p:nvSpPr>
        <p:spPr>
          <a:xfrm>
            <a:off x="5181600" y="3623947"/>
            <a:ext cx="3320511" cy="20022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b" anchorCtr="0"/>
          <a:lstStyle/>
          <a:p>
            <a:pPr algn="ctr"/>
            <a:r>
              <a:rPr lang="ja-JP" altLang="en-US" dirty="0"/>
              <a:t>ノードグルー</a:t>
            </a:r>
            <a:r>
              <a:rPr lang="ja-JP" altLang="en-US" dirty="0" smtClean="0"/>
              <a:t>プ </a:t>
            </a:r>
            <a:r>
              <a:rPr lang="en-US" dirty="0" smtClean="0"/>
              <a:t>#1</a:t>
            </a:r>
            <a:endParaRPr lang="en-US" dirty="0"/>
          </a:p>
        </p:txBody>
      </p:sp>
      <p:sp>
        <p:nvSpPr>
          <p:cNvPr id="5" name="Rectangle 4"/>
          <p:cNvSpPr/>
          <p:nvPr/>
        </p:nvSpPr>
        <p:spPr>
          <a:xfrm>
            <a:off x="5181600" y="1257300"/>
            <a:ext cx="3320511" cy="20022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b" anchorCtr="0"/>
          <a:lstStyle/>
          <a:p>
            <a:pPr algn="ctr"/>
            <a:r>
              <a:rPr lang="ja-JP" altLang="en-US" dirty="0"/>
              <a:t>ノー</a:t>
            </a:r>
            <a:r>
              <a:rPr lang="ja-JP" altLang="en-US" dirty="0" smtClean="0"/>
              <a:t>ドグ</a:t>
            </a:r>
            <a:r>
              <a:rPr lang="ja-JP" altLang="en-US" dirty="0"/>
              <a:t>ループ</a:t>
            </a:r>
            <a:r>
              <a:rPr lang="en-US" dirty="0" smtClean="0"/>
              <a:t>#0</a:t>
            </a:r>
            <a:endParaRPr lang="en-US" dirty="0"/>
          </a:p>
        </p:txBody>
      </p:sp>
      <p:sp>
        <p:nvSpPr>
          <p:cNvPr id="6" name="Rectangle 5"/>
          <p:cNvSpPr/>
          <p:nvPr/>
        </p:nvSpPr>
        <p:spPr>
          <a:xfrm>
            <a:off x="5314311" y="1313792"/>
            <a:ext cx="1214938" cy="1419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r>
              <a:rPr lang="en-US" dirty="0" err="1"/>
              <a:t>n</a:t>
            </a:r>
            <a:r>
              <a:rPr lang="en-US" dirty="0" err="1" smtClean="0"/>
              <a:t>db</a:t>
            </a:r>
            <a:endParaRPr lang="en-US" dirty="0" smtClean="0"/>
          </a:p>
          <a:p>
            <a:pPr algn="ctr"/>
            <a:r>
              <a:rPr lang="ja-JP" altLang="en-US" dirty="0" smtClean="0"/>
              <a:t>ノー</a:t>
            </a:r>
            <a:r>
              <a:rPr lang="ja-JP" altLang="en-US" dirty="0"/>
              <a:t>ド</a:t>
            </a:r>
            <a:endParaRPr lang="en-US" dirty="0"/>
          </a:p>
        </p:txBody>
      </p:sp>
      <p:sp>
        <p:nvSpPr>
          <p:cNvPr id="7" name="Rectangle 6"/>
          <p:cNvSpPr/>
          <p:nvPr/>
        </p:nvSpPr>
        <p:spPr>
          <a:xfrm>
            <a:off x="7164131" y="1313792"/>
            <a:ext cx="1214938" cy="1419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r>
              <a:rPr lang="en-US" dirty="0" err="1" smtClean="0"/>
              <a:t>ndb</a:t>
            </a:r>
            <a:endParaRPr lang="en-US" dirty="0" smtClean="0"/>
          </a:p>
          <a:p>
            <a:pPr algn="ctr"/>
            <a:r>
              <a:rPr lang="ja-JP" altLang="en-US" dirty="0" smtClean="0"/>
              <a:t>ノ</a:t>
            </a:r>
            <a:r>
              <a:rPr lang="ja-JP" altLang="en-US" dirty="0"/>
              <a:t>ード</a:t>
            </a:r>
            <a:endParaRPr lang="en-US" dirty="0"/>
          </a:p>
        </p:txBody>
      </p:sp>
      <p:sp>
        <p:nvSpPr>
          <p:cNvPr id="8" name="Rectangle 7"/>
          <p:cNvSpPr/>
          <p:nvPr/>
        </p:nvSpPr>
        <p:spPr>
          <a:xfrm>
            <a:off x="5314311" y="3680439"/>
            <a:ext cx="1214938" cy="1419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r>
              <a:rPr lang="en-US" dirty="0" err="1" smtClean="0"/>
              <a:t>ndb</a:t>
            </a:r>
            <a:endParaRPr lang="en-US" dirty="0" smtClean="0"/>
          </a:p>
          <a:p>
            <a:pPr algn="ctr"/>
            <a:r>
              <a:rPr lang="ja-JP" altLang="en-US" dirty="0" smtClean="0"/>
              <a:t>ノ</a:t>
            </a:r>
            <a:r>
              <a:rPr lang="ja-JP" altLang="en-US" dirty="0"/>
              <a:t>ー</a:t>
            </a:r>
            <a:r>
              <a:rPr lang="ja-JP" altLang="en-US" dirty="0" smtClean="0"/>
              <a:t>ド</a:t>
            </a:r>
            <a:endParaRPr lang="en-US" dirty="0"/>
          </a:p>
        </p:txBody>
      </p:sp>
      <p:sp>
        <p:nvSpPr>
          <p:cNvPr id="9" name="Rectangle 8"/>
          <p:cNvSpPr/>
          <p:nvPr/>
        </p:nvSpPr>
        <p:spPr>
          <a:xfrm>
            <a:off x="7158688" y="3680439"/>
            <a:ext cx="1214938" cy="1419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r>
              <a:rPr lang="en-US" dirty="0" err="1" smtClean="0"/>
              <a:t>ndb</a:t>
            </a:r>
            <a:endParaRPr lang="en-US" dirty="0" smtClean="0"/>
          </a:p>
          <a:p>
            <a:pPr algn="ctr"/>
            <a:r>
              <a:rPr lang="ja-JP" altLang="en-US" dirty="0" smtClean="0"/>
              <a:t>ノ</a:t>
            </a:r>
            <a:r>
              <a:rPr lang="ja-JP" altLang="en-US" dirty="0"/>
              <a:t>ード</a:t>
            </a:r>
            <a:endParaRPr lang="en-US" dirty="0"/>
          </a:p>
        </p:txBody>
      </p:sp>
      <p:sp>
        <p:nvSpPr>
          <p:cNvPr id="10" name="Rectangle 9"/>
          <p:cNvSpPr/>
          <p:nvPr/>
        </p:nvSpPr>
        <p:spPr>
          <a:xfrm>
            <a:off x="504264" y="1257300"/>
            <a:ext cx="4435598" cy="22859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900" dirty="0" smtClean="0">
                <a:solidFill>
                  <a:sysClr val="windowText" lastClr="000000"/>
                </a:solidFill>
                <a:latin typeface="Courier New" panose="02070309020205020404" pitchFamily="49" charset="0"/>
                <a:cs typeface="Courier New" panose="02070309020205020404" pitchFamily="49" charset="0"/>
              </a:rPr>
              <a:t># </a:t>
            </a:r>
            <a:r>
              <a:rPr lang="en-US" sz="900" dirty="0" err="1" smtClean="0">
                <a:solidFill>
                  <a:sysClr val="windowText" lastClr="000000"/>
                </a:solidFill>
                <a:latin typeface="Courier New" panose="02070309020205020404" pitchFamily="49" charset="0"/>
                <a:cs typeface="Courier New" panose="02070309020205020404" pitchFamily="49" charset="0"/>
              </a:rPr>
              <a:t>my.cnf</a:t>
            </a:r>
            <a:endParaRPr lang="en-US" sz="900" dirty="0" smtClean="0">
              <a:solidFill>
                <a:sysClr val="windowText" lastClr="000000"/>
              </a:solidFill>
              <a:latin typeface="Courier New" panose="02070309020205020404" pitchFamily="49" charset="0"/>
              <a:cs typeface="Courier New" panose="02070309020205020404" pitchFamily="49" charset="0"/>
            </a:endParaRPr>
          </a:p>
          <a:p>
            <a:pPr algn="l"/>
            <a:r>
              <a:rPr lang="en-US" sz="900" dirty="0" smtClean="0">
                <a:solidFill>
                  <a:sysClr val="windowText" lastClr="000000"/>
                </a:solidFill>
                <a:latin typeface="Courier New" panose="02070309020205020404" pitchFamily="49" charset="0"/>
                <a:cs typeface="Courier New" panose="02070309020205020404" pitchFamily="49" charset="0"/>
              </a:rPr>
              <a:t>…</a:t>
            </a:r>
            <a:endParaRPr lang="en-US" sz="900" dirty="0">
              <a:solidFill>
                <a:sysClr val="windowText" lastClr="000000"/>
              </a:solidFill>
              <a:latin typeface="Courier New" panose="02070309020205020404" pitchFamily="49" charset="0"/>
              <a:cs typeface="Courier New" panose="02070309020205020404" pitchFamily="49" charset="0"/>
            </a:endParaRPr>
          </a:p>
          <a:p>
            <a:pPr algn="l"/>
            <a:r>
              <a:rPr lang="en-US" sz="900" dirty="0">
                <a:solidFill>
                  <a:sysClr val="windowText" lastClr="000000"/>
                </a:solidFill>
                <a:latin typeface="Courier New" panose="02070309020205020404" pitchFamily="49" charset="0"/>
                <a:cs typeface="Courier New" panose="02070309020205020404" pitchFamily="49" charset="0"/>
              </a:rPr>
              <a:t>[</a:t>
            </a:r>
            <a:r>
              <a:rPr lang="en-US" sz="900" dirty="0" err="1">
                <a:solidFill>
                  <a:sysClr val="windowText" lastClr="000000"/>
                </a:solidFill>
                <a:latin typeface="Courier New" panose="02070309020205020404" pitchFamily="49" charset="0"/>
                <a:cs typeface="Courier New" panose="02070309020205020404" pitchFamily="49" charset="0"/>
              </a:rPr>
              <a:t>ndbd</a:t>
            </a:r>
            <a:r>
              <a:rPr lang="en-US" sz="900" dirty="0">
                <a:solidFill>
                  <a:sysClr val="windowText" lastClr="000000"/>
                </a:solidFill>
                <a:latin typeface="Courier New" panose="02070309020205020404" pitchFamily="49" charset="0"/>
                <a:cs typeface="Courier New" panose="02070309020205020404" pitchFamily="49" charset="0"/>
              </a:rPr>
              <a:t> default]</a:t>
            </a:r>
          </a:p>
          <a:p>
            <a:pPr algn="l"/>
            <a:r>
              <a:rPr lang="en-US" sz="900" dirty="0" err="1">
                <a:solidFill>
                  <a:sysClr val="windowText" lastClr="000000"/>
                </a:solidFill>
                <a:latin typeface="Courier New" panose="02070309020205020404" pitchFamily="49" charset="0"/>
                <a:cs typeface="Courier New" panose="02070309020205020404" pitchFamily="49" charset="0"/>
              </a:rPr>
              <a:t>NoOfReplicas</a:t>
            </a:r>
            <a:r>
              <a:rPr lang="en-US" sz="900" dirty="0">
                <a:solidFill>
                  <a:sysClr val="windowText" lastClr="000000"/>
                </a:solidFill>
                <a:latin typeface="Courier New" panose="02070309020205020404" pitchFamily="49" charset="0"/>
                <a:cs typeface="Courier New" panose="02070309020205020404" pitchFamily="49" charset="0"/>
              </a:rPr>
              <a:t>= </a:t>
            </a:r>
            <a:r>
              <a:rPr lang="en-US" sz="900" dirty="0" smtClean="0">
                <a:solidFill>
                  <a:sysClr val="windowText" lastClr="000000"/>
                </a:solidFill>
                <a:latin typeface="Courier New" panose="02070309020205020404" pitchFamily="49" charset="0"/>
                <a:cs typeface="Courier New" panose="02070309020205020404" pitchFamily="49" charset="0"/>
              </a:rPr>
              <a:t>2</a:t>
            </a:r>
            <a:endParaRPr lang="en-US" sz="900" dirty="0">
              <a:solidFill>
                <a:sysClr val="windowText" lastClr="000000"/>
              </a:solidFill>
              <a:latin typeface="Courier New" panose="02070309020205020404" pitchFamily="49" charset="0"/>
              <a:cs typeface="Courier New" panose="02070309020205020404" pitchFamily="49" charset="0"/>
            </a:endParaRPr>
          </a:p>
          <a:p>
            <a:pPr algn="l"/>
            <a:r>
              <a:rPr lang="en-US" sz="900" dirty="0" smtClean="0">
                <a:solidFill>
                  <a:sysClr val="windowText" lastClr="000000"/>
                </a:solidFill>
                <a:latin typeface="Courier New" panose="02070309020205020404" pitchFamily="49" charset="0"/>
                <a:cs typeface="Courier New" panose="02070309020205020404" pitchFamily="49" charset="0"/>
              </a:rPr>
              <a:t>…</a:t>
            </a:r>
          </a:p>
          <a:p>
            <a:r>
              <a:rPr lang="en-US" sz="900" dirty="0">
                <a:solidFill>
                  <a:sysClr val="windowText" lastClr="000000"/>
                </a:solidFill>
                <a:latin typeface="Courier New" panose="02070309020205020404" pitchFamily="49" charset="0"/>
                <a:cs typeface="Courier New" panose="02070309020205020404" pitchFamily="49" charset="0"/>
              </a:rPr>
              <a:t>[</a:t>
            </a:r>
            <a:r>
              <a:rPr lang="en-US" sz="900" dirty="0" err="1">
                <a:solidFill>
                  <a:sysClr val="windowText" lastClr="000000"/>
                </a:solidFill>
                <a:latin typeface="Courier New" panose="02070309020205020404" pitchFamily="49" charset="0"/>
                <a:cs typeface="Courier New" panose="02070309020205020404" pitchFamily="49" charset="0"/>
              </a:rPr>
              <a:t>ndbd</a:t>
            </a:r>
            <a:r>
              <a:rPr lang="en-US" sz="900" dirty="0">
                <a:solidFill>
                  <a:sysClr val="windowText" lastClr="000000"/>
                </a:solidFill>
                <a:latin typeface="Courier New" panose="02070309020205020404" pitchFamily="49" charset="0"/>
                <a:cs typeface="Courier New" panose="02070309020205020404" pitchFamily="49" charset="0"/>
              </a:rPr>
              <a:t>]</a:t>
            </a:r>
          </a:p>
          <a:p>
            <a:r>
              <a:rPr lang="en-US" sz="900" dirty="0" err="1">
                <a:solidFill>
                  <a:sysClr val="windowText" lastClr="000000"/>
                </a:solidFill>
                <a:latin typeface="Courier New" panose="02070309020205020404" pitchFamily="49" charset="0"/>
                <a:cs typeface="Courier New" panose="02070309020205020404" pitchFamily="49" charset="0"/>
              </a:rPr>
              <a:t>HostName</a:t>
            </a:r>
            <a:r>
              <a:rPr lang="en-US" sz="900" dirty="0">
                <a:solidFill>
                  <a:sysClr val="windowText" lastClr="000000"/>
                </a:solidFill>
                <a:latin typeface="Courier New" panose="02070309020205020404" pitchFamily="49" charset="0"/>
                <a:cs typeface="Courier New" panose="02070309020205020404" pitchFamily="49" charset="0"/>
              </a:rPr>
              <a:t>= </a:t>
            </a:r>
            <a:r>
              <a:rPr lang="en-US" sz="900" dirty="0" smtClean="0">
                <a:solidFill>
                  <a:sysClr val="windowText" lastClr="000000"/>
                </a:solidFill>
                <a:latin typeface="Courier New" panose="02070309020205020404" pitchFamily="49" charset="0"/>
                <a:cs typeface="Courier New" panose="02070309020205020404" pitchFamily="49" charset="0"/>
              </a:rPr>
              <a:t>ndbd_10</a:t>
            </a:r>
          </a:p>
          <a:p>
            <a:endParaRPr lang="en-US" sz="900" dirty="0">
              <a:solidFill>
                <a:sysClr val="windowText" lastClr="000000"/>
              </a:solidFill>
              <a:latin typeface="Courier New" panose="02070309020205020404" pitchFamily="49" charset="0"/>
              <a:cs typeface="Courier New" panose="02070309020205020404" pitchFamily="49" charset="0"/>
            </a:endParaRPr>
          </a:p>
          <a:p>
            <a:r>
              <a:rPr lang="en-US" sz="900" dirty="0">
                <a:solidFill>
                  <a:sysClr val="windowText" lastClr="000000"/>
                </a:solidFill>
                <a:latin typeface="Courier New" panose="02070309020205020404" pitchFamily="49" charset="0"/>
                <a:cs typeface="Courier New" panose="02070309020205020404" pitchFamily="49" charset="0"/>
              </a:rPr>
              <a:t>[</a:t>
            </a:r>
            <a:r>
              <a:rPr lang="en-US" sz="900" dirty="0" err="1">
                <a:solidFill>
                  <a:sysClr val="windowText" lastClr="000000"/>
                </a:solidFill>
                <a:latin typeface="Courier New" panose="02070309020205020404" pitchFamily="49" charset="0"/>
                <a:cs typeface="Courier New" panose="02070309020205020404" pitchFamily="49" charset="0"/>
              </a:rPr>
              <a:t>ndbd</a:t>
            </a:r>
            <a:r>
              <a:rPr lang="en-US" sz="900" dirty="0">
                <a:solidFill>
                  <a:sysClr val="windowText" lastClr="000000"/>
                </a:solidFill>
                <a:latin typeface="Courier New" panose="02070309020205020404" pitchFamily="49" charset="0"/>
                <a:cs typeface="Courier New" panose="02070309020205020404" pitchFamily="49" charset="0"/>
              </a:rPr>
              <a:t>]</a:t>
            </a:r>
          </a:p>
          <a:p>
            <a:r>
              <a:rPr lang="en-US" sz="900" dirty="0" err="1">
                <a:solidFill>
                  <a:sysClr val="windowText" lastClr="000000"/>
                </a:solidFill>
                <a:latin typeface="Courier New" panose="02070309020205020404" pitchFamily="49" charset="0"/>
                <a:cs typeface="Courier New" panose="02070309020205020404" pitchFamily="49" charset="0"/>
              </a:rPr>
              <a:t>HostName</a:t>
            </a:r>
            <a:r>
              <a:rPr lang="en-US" sz="900" dirty="0">
                <a:solidFill>
                  <a:sysClr val="windowText" lastClr="000000"/>
                </a:solidFill>
                <a:latin typeface="Courier New" panose="02070309020205020404" pitchFamily="49" charset="0"/>
                <a:cs typeface="Courier New" panose="02070309020205020404" pitchFamily="49" charset="0"/>
              </a:rPr>
              <a:t>= </a:t>
            </a:r>
            <a:r>
              <a:rPr lang="en-US" sz="900" dirty="0" smtClean="0">
                <a:solidFill>
                  <a:sysClr val="windowText" lastClr="000000"/>
                </a:solidFill>
                <a:latin typeface="Courier New" panose="02070309020205020404" pitchFamily="49" charset="0"/>
                <a:cs typeface="Courier New" panose="02070309020205020404" pitchFamily="49" charset="0"/>
              </a:rPr>
              <a:t>ndbd_11</a:t>
            </a:r>
            <a:endParaRPr lang="en-US" sz="900" dirty="0">
              <a:solidFill>
                <a:sysClr val="windowText" lastClr="000000"/>
              </a:solidFill>
              <a:latin typeface="Courier New" panose="02070309020205020404" pitchFamily="49" charset="0"/>
              <a:cs typeface="Courier New" panose="02070309020205020404" pitchFamily="49" charset="0"/>
            </a:endParaRPr>
          </a:p>
          <a:p>
            <a:pPr algn="l"/>
            <a:endParaRPr lang="en-US" sz="900" dirty="0" smtClean="0">
              <a:solidFill>
                <a:sysClr val="windowText" lastClr="000000"/>
              </a:solidFill>
              <a:latin typeface="Courier New" panose="02070309020205020404" pitchFamily="49" charset="0"/>
              <a:cs typeface="Courier New" panose="02070309020205020404" pitchFamily="49" charset="0"/>
            </a:endParaRPr>
          </a:p>
          <a:p>
            <a:r>
              <a:rPr lang="en-US" sz="900" dirty="0">
                <a:solidFill>
                  <a:sysClr val="windowText" lastClr="000000"/>
                </a:solidFill>
                <a:latin typeface="Courier New" panose="02070309020205020404" pitchFamily="49" charset="0"/>
                <a:cs typeface="Courier New" panose="02070309020205020404" pitchFamily="49" charset="0"/>
              </a:rPr>
              <a:t>[</a:t>
            </a:r>
            <a:r>
              <a:rPr lang="en-US" sz="900" dirty="0" err="1">
                <a:solidFill>
                  <a:sysClr val="windowText" lastClr="000000"/>
                </a:solidFill>
                <a:latin typeface="Courier New" panose="02070309020205020404" pitchFamily="49" charset="0"/>
                <a:cs typeface="Courier New" panose="02070309020205020404" pitchFamily="49" charset="0"/>
              </a:rPr>
              <a:t>ndbd</a:t>
            </a:r>
            <a:r>
              <a:rPr lang="en-US" sz="900" dirty="0">
                <a:solidFill>
                  <a:sysClr val="windowText" lastClr="000000"/>
                </a:solidFill>
                <a:latin typeface="Courier New" panose="02070309020205020404" pitchFamily="49" charset="0"/>
                <a:cs typeface="Courier New" panose="02070309020205020404" pitchFamily="49" charset="0"/>
              </a:rPr>
              <a:t>]</a:t>
            </a:r>
          </a:p>
          <a:p>
            <a:r>
              <a:rPr lang="en-US" sz="900" dirty="0" err="1" smtClean="0">
                <a:solidFill>
                  <a:sysClr val="windowText" lastClr="000000"/>
                </a:solidFill>
                <a:latin typeface="Courier New" panose="02070309020205020404" pitchFamily="49" charset="0"/>
                <a:cs typeface="Courier New" panose="02070309020205020404" pitchFamily="49" charset="0"/>
              </a:rPr>
              <a:t>HostName</a:t>
            </a:r>
            <a:r>
              <a:rPr lang="en-US" sz="900" dirty="0" smtClean="0">
                <a:solidFill>
                  <a:sysClr val="windowText" lastClr="000000"/>
                </a:solidFill>
                <a:latin typeface="Courier New" panose="02070309020205020404" pitchFamily="49" charset="0"/>
                <a:cs typeface="Courier New" panose="02070309020205020404" pitchFamily="49" charset="0"/>
              </a:rPr>
              <a:t>= ndbd_12</a:t>
            </a:r>
            <a:endParaRPr lang="en-US" sz="900" dirty="0">
              <a:solidFill>
                <a:sysClr val="windowText" lastClr="000000"/>
              </a:solidFill>
              <a:latin typeface="Courier New" panose="02070309020205020404" pitchFamily="49" charset="0"/>
              <a:cs typeface="Courier New" panose="02070309020205020404" pitchFamily="49" charset="0"/>
            </a:endParaRPr>
          </a:p>
          <a:p>
            <a:endParaRPr lang="en-US" sz="900" dirty="0">
              <a:solidFill>
                <a:sysClr val="windowText" lastClr="000000"/>
              </a:solidFill>
              <a:latin typeface="Courier New" panose="02070309020205020404" pitchFamily="49" charset="0"/>
              <a:cs typeface="Courier New" panose="02070309020205020404" pitchFamily="49" charset="0"/>
            </a:endParaRPr>
          </a:p>
          <a:p>
            <a:r>
              <a:rPr lang="en-US" sz="900" dirty="0">
                <a:solidFill>
                  <a:sysClr val="windowText" lastClr="000000"/>
                </a:solidFill>
                <a:latin typeface="Courier New" panose="02070309020205020404" pitchFamily="49" charset="0"/>
                <a:cs typeface="Courier New" panose="02070309020205020404" pitchFamily="49" charset="0"/>
              </a:rPr>
              <a:t>[</a:t>
            </a:r>
            <a:r>
              <a:rPr lang="en-US" sz="900" dirty="0" err="1">
                <a:solidFill>
                  <a:sysClr val="windowText" lastClr="000000"/>
                </a:solidFill>
                <a:latin typeface="Courier New" panose="02070309020205020404" pitchFamily="49" charset="0"/>
                <a:cs typeface="Courier New" panose="02070309020205020404" pitchFamily="49" charset="0"/>
              </a:rPr>
              <a:t>ndbd</a:t>
            </a:r>
            <a:r>
              <a:rPr lang="en-US" sz="900" dirty="0">
                <a:solidFill>
                  <a:sysClr val="windowText" lastClr="000000"/>
                </a:solidFill>
                <a:latin typeface="Courier New" panose="02070309020205020404" pitchFamily="49" charset="0"/>
                <a:cs typeface="Courier New" panose="02070309020205020404" pitchFamily="49" charset="0"/>
              </a:rPr>
              <a:t>]</a:t>
            </a:r>
          </a:p>
          <a:p>
            <a:r>
              <a:rPr lang="en-US" sz="900" dirty="0" err="1">
                <a:solidFill>
                  <a:sysClr val="windowText" lastClr="000000"/>
                </a:solidFill>
                <a:latin typeface="Courier New" panose="02070309020205020404" pitchFamily="49" charset="0"/>
                <a:cs typeface="Courier New" panose="02070309020205020404" pitchFamily="49" charset="0"/>
              </a:rPr>
              <a:t>HostName</a:t>
            </a:r>
            <a:r>
              <a:rPr lang="en-US" sz="900" dirty="0">
                <a:solidFill>
                  <a:sysClr val="windowText" lastClr="000000"/>
                </a:solidFill>
                <a:latin typeface="Courier New" panose="02070309020205020404" pitchFamily="49" charset="0"/>
                <a:cs typeface="Courier New" panose="02070309020205020404" pitchFamily="49" charset="0"/>
              </a:rPr>
              <a:t>= </a:t>
            </a:r>
            <a:r>
              <a:rPr lang="en-US" sz="900" dirty="0" smtClean="0">
                <a:solidFill>
                  <a:sysClr val="windowText" lastClr="000000"/>
                </a:solidFill>
                <a:latin typeface="Courier New" panose="02070309020205020404" pitchFamily="49" charset="0"/>
                <a:cs typeface="Courier New" panose="02070309020205020404" pitchFamily="49" charset="0"/>
              </a:rPr>
              <a:t>ndbd_13</a:t>
            </a:r>
          </a:p>
        </p:txBody>
      </p:sp>
      <p:sp>
        <p:nvSpPr>
          <p:cNvPr id="11" name="Rectangle 10"/>
          <p:cNvSpPr/>
          <p:nvPr/>
        </p:nvSpPr>
        <p:spPr>
          <a:xfrm>
            <a:off x="504263" y="3623947"/>
            <a:ext cx="4435599" cy="2514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900" dirty="0" smtClean="0">
                <a:solidFill>
                  <a:sysClr val="windowText" lastClr="000000"/>
                </a:solidFill>
                <a:latin typeface="Courier New" panose="02070309020205020404" pitchFamily="49" charset="0"/>
                <a:cs typeface="Courier New" panose="02070309020205020404" pitchFamily="49" charset="0"/>
              </a:rPr>
              <a:t>Connected </a:t>
            </a:r>
            <a:r>
              <a:rPr lang="en-US" sz="900" dirty="0">
                <a:solidFill>
                  <a:sysClr val="windowText" lastClr="000000"/>
                </a:solidFill>
                <a:latin typeface="Courier New" panose="02070309020205020404" pitchFamily="49" charset="0"/>
                <a:cs typeface="Courier New" panose="02070309020205020404" pitchFamily="49" charset="0"/>
              </a:rPr>
              <a:t>to Management Server at: localhost:1186</a:t>
            </a:r>
          </a:p>
          <a:p>
            <a:r>
              <a:rPr lang="en-US" sz="900" dirty="0">
                <a:solidFill>
                  <a:sysClr val="windowText" lastClr="000000"/>
                </a:solidFill>
                <a:latin typeface="Courier New" panose="02070309020205020404" pitchFamily="49" charset="0"/>
                <a:cs typeface="Courier New" panose="02070309020205020404" pitchFamily="49" charset="0"/>
              </a:rPr>
              <a:t>Cluster Configuration</a:t>
            </a:r>
          </a:p>
          <a:p>
            <a:r>
              <a:rPr lang="en-US" sz="900" dirty="0">
                <a:solidFill>
                  <a:sysClr val="windowText" lastClr="000000"/>
                </a:solidFill>
                <a:latin typeface="Courier New" panose="02070309020205020404" pitchFamily="49" charset="0"/>
                <a:cs typeface="Courier New" panose="02070309020205020404" pitchFamily="49" charset="0"/>
              </a:rPr>
              <a:t>---------------------</a:t>
            </a:r>
          </a:p>
          <a:p>
            <a:r>
              <a:rPr lang="en-US" sz="900" dirty="0">
                <a:solidFill>
                  <a:sysClr val="windowText" lastClr="000000"/>
                </a:solidFill>
                <a:latin typeface="Courier New" panose="02070309020205020404" pitchFamily="49" charset="0"/>
                <a:cs typeface="Courier New" panose="02070309020205020404" pitchFamily="49" charset="0"/>
              </a:rPr>
              <a:t>[</a:t>
            </a:r>
            <a:r>
              <a:rPr lang="en-US" sz="900" dirty="0" err="1">
                <a:solidFill>
                  <a:sysClr val="windowText" lastClr="000000"/>
                </a:solidFill>
                <a:latin typeface="Courier New" panose="02070309020205020404" pitchFamily="49" charset="0"/>
                <a:cs typeface="Courier New" panose="02070309020205020404" pitchFamily="49" charset="0"/>
              </a:rPr>
              <a:t>ndbd</a:t>
            </a:r>
            <a:r>
              <a:rPr lang="en-US" sz="900" dirty="0">
                <a:solidFill>
                  <a:sysClr val="windowText" lastClr="000000"/>
                </a:solidFill>
                <a:latin typeface="Courier New" panose="02070309020205020404" pitchFamily="49" charset="0"/>
                <a:cs typeface="Courier New" panose="02070309020205020404" pitchFamily="49" charset="0"/>
              </a:rPr>
              <a:t>(NDB)]     4 node(s)</a:t>
            </a:r>
          </a:p>
          <a:p>
            <a:r>
              <a:rPr lang="en-US" sz="900" dirty="0">
                <a:solidFill>
                  <a:sysClr val="windowText" lastClr="000000"/>
                </a:solidFill>
                <a:latin typeface="Courier New" panose="02070309020205020404" pitchFamily="49" charset="0"/>
                <a:cs typeface="Courier New" panose="02070309020205020404" pitchFamily="49" charset="0"/>
              </a:rPr>
              <a:t>id=10   @192.168.50.55  (mysql-5.7.18 ndb-7.5.6, </a:t>
            </a:r>
            <a:r>
              <a:rPr lang="en-US" sz="900" dirty="0" err="1">
                <a:solidFill>
                  <a:sysClr val="windowText" lastClr="000000"/>
                </a:solidFill>
                <a:latin typeface="Courier New" panose="02070309020205020404" pitchFamily="49" charset="0"/>
                <a:cs typeface="Courier New" panose="02070309020205020404" pitchFamily="49" charset="0"/>
              </a:rPr>
              <a:t>Nodegroup</a:t>
            </a:r>
            <a:r>
              <a:rPr lang="en-US" sz="900" dirty="0">
                <a:solidFill>
                  <a:sysClr val="windowText" lastClr="000000"/>
                </a:solidFill>
                <a:latin typeface="Courier New" panose="02070309020205020404" pitchFamily="49" charset="0"/>
                <a:cs typeface="Courier New" panose="02070309020205020404" pitchFamily="49" charset="0"/>
              </a:rPr>
              <a:t>: 0, *)</a:t>
            </a:r>
          </a:p>
          <a:p>
            <a:r>
              <a:rPr lang="en-US" sz="900" dirty="0">
                <a:solidFill>
                  <a:sysClr val="windowText" lastClr="000000"/>
                </a:solidFill>
                <a:latin typeface="Courier New" panose="02070309020205020404" pitchFamily="49" charset="0"/>
                <a:cs typeface="Courier New" panose="02070309020205020404" pitchFamily="49" charset="0"/>
              </a:rPr>
              <a:t>id=11   @192.168.50.56  (mysql-5.7.18 ndb-7.5.6, </a:t>
            </a:r>
            <a:r>
              <a:rPr lang="en-US" sz="900" dirty="0" err="1">
                <a:solidFill>
                  <a:sysClr val="windowText" lastClr="000000"/>
                </a:solidFill>
                <a:latin typeface="Courier New" panose="02070309020205020404" pitchFamily="49" charset="0"/>
                <a:cs typeface="Courier New" panose="02070309020205020404" pitchFamily="49" charset="0"/>
              </a:rPr>
              <a:t>Nodegroup</a:t>
            </a:r>
            <a:r>
              <a:rPr lang="en-US" sz="900" dirty="0">
                <a:solidFill>
                  <a:sysClr val="windowText" lastClr="000000"/>
                </a:solidFill>
                <a:latin typeface="Courier New" panose="02070309020205020404" pitchFamily="49" charset="0"/>
                <a:cs typeface="Courier New" panose="02070309020205020404" pitchFamily="49" charset="0"/>
              </a:rPr>
              <a:t>: 0)</a:t>
            </a:r>
          </a:p>
          <a:p>
            <a:r>
              <a:rPr lang="en-US" sz="900" dirty="0">
                <a:solidFill>
                  <a:sysClr val="windowText" lastClr="000000"/>
                </a:solidFill>
                <a:latin typeface="Courier New" panose="02070309020205020404" pitchFamily="49" charset="0"/>
                <a:cs typeface="Courier New" panose="02070309020205020404" pitchFamily="49" charset="0"/>
              </a:rPr>
              <a:t>id=12   @192.168.50.59  (mysql-5.7.18 ndb-7.5.6, </a:t>
            </a:r>
            <a:r>
              <a:rPr lang="en-US" sz="900" dirty="0" err="1">
                <a:solidFill>
                  <a:sysClr val="windowText" lastClr="000000"/>
                </a:solidFill>
                <a:latin typeface="Courier New" panose="02070309020205020404" pitchFamily="49" charset="0"/>
                <a:cs typeface="Courier New" panose="02070309020205020404" pitchFamily="49" charset="0"/>
              </a:rPr>
              <a:t>Nodegroup</a:t>
            </a:r>
            <a:r>
              <a:rPr lang="en-US" sz="900" dirty="0">
                <a:solidFill>
                  <a:sysClr val="windowText" lastClr="000000"/>
                </a:solidFill>
                <a:latin typeface="Courier New" panose="02070309020205020404" pitchFamily="49" charset="0"/>
                <a:cs typeface="Courier New" panose="02070309020205020404" pitchFamily="49" charset="0"/>
              </a:rPr>
              <a:t>: 1)</a:t>
            </a:r>
          </a:p>
          <a:p>
            <a:r>
              <a:rPr lang="en-US" sz="900" dirty="0">
                <a:solidFill>
                  <a:sysClr val="windowText" lastClr="000000"/>
                </a:solidFill>
                <a:latin typeface="Courier New" panose="02070309020205020404" pitchFamily="49" charset="0"/>
                <a:cs typeface="Courier New" panose="02070309020205020404" pitchFamily="49" charset="0"/>
              </a:rPr>
              <a:t>id=13   @192.168.50.60  (mysql-5.7.18 ndb-7.5.6, </a:t>
            </a:r>
            <a:r>
              <a:rPr lang="en-US" sz="900" dirty="0" err="1">
                <a:solidFill>
                  <a:sysClr val="windowText" lastClr="000000"/>
                </a:solidFill>
                <a:latin typeface="Courier New" panose="02070309020205020404" pitchFamily="49" charset="0"/>
                <a:cs typeface="Courier New" panose="02070309020205020404" pitchFamily="49" charset="0"/>
              </a:rPr>
              <a:t>Nodegroup</a:t>
            </a:r>
            <a:r>
              <a:rPr lang="en-US" sz="900" dirty="0">
                <a:solidFill>
                  <a:sysClr val="windowText" lastClr="000000"/>
                </a:solidFill>
                <a:latin typeface="Courier New" panose="02070309020205020404" pitchFamily="49" charset="0"/>
                <a:cs typeface="Courier New" panose="02070309020205020404" pitchFamily="49" charset="0"/>
              </a:rPr>
              <a:t>: 1)</a:t>
            </a:r>
          </a:p>
          <a:p>
            <a:endParaRPr lang="en-US" sz="900" dirty="0">
              <a:solidFill>
                <a:sysClr val="windowText" lastClr="000000"/>
              </a:solidFill>
              <a:latin typeface="Courier New" panose="02070309020205020404" pitchFamily="49" charset="0"/>
              <a:cs typeface="Courier New" panose="02070309020205020404" pitchFamily="49" charset="0"/>
            </a:endParaRPr>
          </a:p>
          <a:p>
            <a:r>
              <a:rPr lang="en-US" sz="900" dirty="0" smtClean="0">
                <a:solidFill>
                  <a:sysClr val="windowText" lastClr="000000"/>
                </a:solidFill>
                <a:latin typeface="Courier New" panose="02070309020205020404" pitchFamily="49" charset="0"/>
                <a:cs typeface="Courier New" panose="02070309020205020404" pitchFamily="49" charset="0"/>
              </a:rPr>
              <a:t>…</a:t>
            </a:r>
            <a:endParaRPr lang="en-US" sz="900" dirty="0">
              <a:solidFill>
                <a:sysClr val="windowText" lastClr="000000"/>
              </a:solidFill>
              <a:latin typeface="Courier New" panose="02070309020205020404" pitchFamily="49" charset="0"/>
              <a:cs typeface="Courier New" panose="02070309020205020404" pitchFamily="49" charset="0"/>
            </a:endParaRPr>
          </a:p>
          <a:p>
            <a:r>
              <a:rPr lang="en-US" sz="900" dirty="0" err="1">
                <a:solidFill>
                  <a:sysClr val="windowText" lastClr="000000"/>
                </a:solidFill>
                <a:latin typeface="Courier New" panose="02070309020205020404" pitchFamily="49" charset="0"/>
                <a:cs typeface="Courier New" panose="02070309020205020404" pitchFamily="49" charset="0"/>
              </a:rPr>
              <a:t>ndb_mgm</a:t>
            </a:r>
            <a:r>
              <a:rPr lang="en-US" sz="900" dirty="0" smtClean="0">
                <a:solidFill>
                  <a:sysClr val="windowText" lastClr="000000"/>
                </a:solidFill>
                <a:latin typeface="Courier New" panose="02070309020205020404" pitchFamily="49" charset="0"/>
                <a:cs typeface="Courier New" panose="02070309020205020404" pitchFamily="49" charset="0"/>
              </a:rPr>
              <a:t>&gt;</a:t>
            </a:r>
            <a:endParaRPr lang="en-US" sz="900" dirty="0">
              <a:solidFill>
                <a:sysClr val="windowText" lastClr="000000"/>
              </a:solidFill>
              <a:latin typeface="Courier New" panose="02070309020205020404" pitchFamily="49" charset="0"/>
              <a:cs typeface="Courier New" panose="02070309020205020404" pitchFamily="49" charset="0"/>
            </a:endParaRPr>
          </a:p>
        </p:txBody>
      </p:sp>
      <p:sp>
        <p:nvSpPr>
          <p:cNvPr id="12" name="Rectangle 11"/>
          <p:cNvSpPr/>
          <p:nvPr/>
        </p:nvSpPr>
        <p:spPr bwMode="auto">
          <a:xfrm>
            <a:off x="5435007" y="1430318"/>
            <a:ext cx="945931" cy="308685"/>
          </a:xfrm>
          <a:prstGeom prst="rect">
            <a:avLst/>
          </a:prstGeom>
          <a:solidFill>
            <a:srgbClr val="FFFF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latin typeface="+mj-ea"/>
                <a:ea typeface="+mj-ea"/>
              </a:rPr>
              <a:t>P0</a:t>
            </a:r>
            <a:endParaRPr kumimoji="1" lang="en-US" b="1" dirty="0">
              <a:latin typeface="+mj-ea"/>
              <a:ea typeface="+mj-ea"/>
            </a:endParaRPr>
          </a:p>
        </p:txBody>
      </p:sp>
      <p:sp>
        <p:nvSpPr>
          <p:cNvPr id="13" name="Rectangle 12"/>
          <p:cNvSpPr/>
          <p:nvPr/>
        </p:nvSpPr>
        <p:spPr bwMode="auto">
          <a:xfrm>
            <a:off x="7293191" y="1430317"/>
            <a:ext cx="945931" cy="308685"/>
          </a:xfrm>
          <a:prstGeom prst="rect">
            <a:avLst/>
          </a:prstGeom>
          <a:solidFill>
            <a:srgbClr val="FFFF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latin typeface="+mj-ea"/>
                <a:ea typeface="+mj-ea"/>
              </a:rPr>
              <a:t>P1</a:t>
            </a:r>
            <a:endParaRPr kumimoji="1" lang="en-US" b="1" dirty="0">
              <a:latin typeface="+mj-ea"/>
              <a:ea typeface="+mj-ea"/>
            </a:endParaRPr>
          </a:p>
        </p:txBody>
      </p:sp>
      <p:sp>
        <p:nvSpPr>
          <p:cNvPr id="14" name="Rectangle 13"/>
          <p:cNvSpPr/>
          <p:nvPr/>
        </p:nvSpPr>
        <p:spPr bwMode="auto">
          <a:xfrm>
            <a:off x="5435007" y="1795834"/>
            <a:ext cx="945931" cy="308685"/>
          </a:xfrm>
          <a:prstGeom prst="rect">
            <a:avLst/>
          </a:prstGeom>
          <a:solidFill>
            <a:srgbClr val="FF00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solidFill>
                  <a:schemeClr val="bg1"/>
                </a:solidFill>
                <a:latin typeface="+mj-ea"/>
                <a:ea typeface="+mj-ea"/>
              </a:rPr>
              <a:t>P1</a:t>
            </a:r>
            <a:endParaRPr kumimoji="1" lang="en-US" b="1" dirty="0">
              <a:solidFill>
                <a:schemeClr val="bg1"/>
              </a:solidFill>
              <a:latin typeface="+mj-ea"/>
              <a:ea typeface="+mj-ea"/>
            </a:endParaRPr>
          </a:p>
        </p:txBody>
      </p:sp>
      <p:sp>
        <p:nvSpPr>
          <p:cNvPr id="15" name="Rectangle 14"/>
          <p:cNvSpPr/>
          <p:nvPr/>
        </p:nvSpPr>
        <p:spPr bwMode="auto">
          <a:xfrm>
            <a:off x="7293191" y="1795833"/>
            <a:ext cx="945931" cy="308685"/>
          </a:xfrm>
          <a:prstGeom prst="rect">
            <a:avLst/>
          </a:prstGeom>
          <a:solidFill>
            <a:srgbClr val="FF00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solidFill>
                  <a:schemeClr val="bg1"/>
                </a:solidFill>
                <a:latin typeface="+mj-ea"/>
                <a:ea typeface="+mj-ea"/>
              </a:rPr>
              <a:t>P0</a:t>
            </a:r>
            <a:endParaRPr kumimoji="1" lang="en-US" b="1" dirty="0">
              <a:solidFill>
                <a:schemeClr val="bg1"/>
              </a:solidFill>
              <a:latin typeface="+mj-ea"/>
              <a:ea typeface="+mj-ea"/>
            </a:endParaRPr>
          </a:p>
        </p:txBody>
      </p:sp>
      <p:sp>
        <p:nvSpPr>
          <p:cNvPr id="16" name="Rectangle 15"/>
          <p:cNvSpPr/>
          <p:nvPr/>
        </p:nvSpPr>
        <p:spPr bwMode="auto">
          <a:xfrm>
            <a:off x="5448814" y="3803470"/>
            <a:ext cx="945931" cy="308685"/>
          </a:xfrm>
          <a:prstGeom prst="rect">
            <a:avLst/>
          </a:prstGeom>
          <a:solidFill>
            <a:srgbClr val="FFFF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latin typeface="+mj-ea"/>
                <a:ea typeface="+mj-ea"/>
              </a:rPr>
              <a:t>P2</a:t>
            </a:r>
            <a:endParaRPr kumimoji="1" lang="en-US" b="1" dirty="0">
              <a:latin typeface="+mj-ea"/>
              <a:ea typeface="+mj-ea"/>
            </a:endParaRPr>
          </a:p>
        </p:txBody>
      </p:sp>
      <p:sp>
        <p:nvSpPr>
          <p:cNvPr id="17" name="Rectangle 16"/>
          <p:cNvSpPr/>
          <p:nvPr/>
        </p:nvSpPr>
        <p:spPr bwMode="auto">
          <a:xfrm>
            <a:off x="7293190" y="3803470"/>
            <a:ext cx="945931" cy="308685"/>
          </a:xfrm>
          <a:prstGeom prst="rect">
            <a:avLst/>
          </a:prstGeom>
          <a:solidFill>
            <a:srgbClr val="FFFF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latin typeface="+mj-ea"/>
                <a:ea typeface="+mj-ea"/>
              </a:rPr>
              <a:t>P3</a:t>
            </a:r>
            <a:endParaRPr kumimoji="1" lang="en-US" b="1" dirty="0">
              <a:latin typeface="+mj-ea"/>
              <a:ea typeface="+mj-ea"/>
            </a:endParaRPr>
          </a:p>
        </p:txBody>
      </p:sp>
      <p:sp>
        <p:nvSpPr>
          <p:cNvPr id="18" name="Rectangle 17"/>
          <p:cNvSpPr/>
          <p:nvPr/>
        </p:nvSpPr>
        <p:spPr bwMode="auto">
          <a:xfrm>
            <a:off x="5448814" y="4171720"/>
            <a:ext cx="945931" cy="308685"/>
          </a:xfrm>
          <a:prstGeom prst="rect">
            <a:avLst/>
          </a:prstGeom>
          <a:solidFill>
            <a:srgbClr val="FF00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solidFill>
                  <a:schemeClr val="bg1"/>
                </a:solidFill>
                <a:latin typeface="+mj-ea"/>
                <a:ea typeface="+mj-ea"/>
              </a:rPr>
              <a:t>P3</a:t>
            </a:r>
            <a:endParaRPr kumimoji="1" lang="en-US" b="1" dirty="0">
              <a:solidFill>
                <a:schemeClr val="bg1"/>
              </a:solidFill>
              <a:latin typeface="+mj-ea"/>
              <a:ea typeface="+mj-ea"/>
            </a:endParaRPr>
          </a:p>
        </p:txBody>
      </p:sp>
      <p:sp>
        <p:nvSpPr>
          <p:cNvPr id="19" name="Rectangle 18"/>
          <p:cNvSpPr/>
          <p:nvPr/>
        </p:nvSpPr>
        <p:spPr bwMode="auto">
          <a:xfrm>
            <a:off x="7293189" y="4174718"/>
            <a:ext cx="945931" cy="308685"/>
          </a:xfrm>
          <a:prstGeom prst="rect">
            <a:avLst/>
          </a:prstGeom>
          <a:solidFill>
            <a:srgbClr val="FF00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solidFill>
                  <a:schemeClr val="bg1"/>
                </a:solidFill>
                <a:latin typeface="+mj-ea"/>
                <a:ea typeface="+mj-ea"/>
              </a:rPr>
              <a:t>P2</a:t>
            </a:r>
            <a:endParaRPr kumimoji="1" lang="en-US" b="1" dirty="0">
              <a:solidFill>
                <a:schemeClr val="bg1"/>
              </a:solidFill>
              <a:latin typeface="+mj-ea"/>
              <a:ea typeface="+mj-ea"/>
            </a:endParaRPr>
          </a:p>
        </p:txBody>
      </p:sp>
    </p:spTree>
    <p:extLst>
      <p:ext uri="{BB962C8B-B14F-4D97-AF65-F5344CB8AC3E}">
        <p14:creationId xmlns:p14="http://schemas.microsoft.com/office/powerpoint/2010/main" val="412119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7. MySQL</a:t>
            </a:r>
            <a:r>
              <a:rPr lang="ja-JP" altLang="en-US" sz="2000" dirty="0"/>
              <a:t>クラスタ</a:t>
            </a:r>
            <a:r>
              <a:rPr lang="en-US" sz="2000" dirty="0"/>
              <a:t>:</a:t>
            </a:r>
            <a:r>
              <a:rPr lang="ja-JP" altLang="en-US" sz="2000" dirty="0"/>
              <a:t>コンポーネン</a:t>
            </a:r>
            <a:r>
              <a:rPr lang="ja-JP" altLang="en-US" sz="2000" dirty="0" smtClean="0"/>
              <a:t>ト</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marL="0" indent="0">
              <a:buNone/>
            </a:pPr>
            <a:r>
              <a:rPr lang="en-US" sz="1400" dirty="0" err="1"/>
              <a:t>NoOfReplicas</a:t>
            </a:r>
            <a:r>
              <a:rPr lang="en-US" sz="1400" dirty="0"/>
              <a:t>=4 </a:t>
            </a:r>
            <a:r>
              <a:rPr lang="en-US" sz="1400" dirty="0" smtClean="0"/>
              <a:t>(4</a:t>
            </a:r>
            <a:r>
              <a:rPr lang="ja-JP" altLang="en-US" sz="1400" dirty="0" smtClean="0"/>
              <a:t>つ</a:t>
            </a:r>
            <a:r>
              <a:rPr lang="en-US" sz="1400" dirty="0" smtClean="0"/>
              <a:t> </a:t>
            </a:r>
            <a:r>
              <a:rPr lang="en-US" sz="1400" dirty="0" err="1"/>
              <a:t>nbd</a:t>
            </a:r>
            <a:r>
              <a:rPr lang="en-US" sz="1400" dirty="0"/>
              <a:t> </a:t>
            </a:r>
            <a:r>
              <a:rPr lang="ja-JP" altLang="en-US" sz="1400" dirty="0"/>
              <a:t>ノード</a:t>
            </a:r>
            <a:r>
              <a:rPr lang="en-US" sz="1400" dirty="0" smtClean="0"/>
              <a:t>)</a:t>
            </a:r>
          </a:p>
          <a:p>
            <a:pPr marL="0" indent="0">
              <a:buNone/>
            </a:pPr>
            <a:endParaRPr kumimoji="1" lang="en-US" altLang="ja-JP" sz="1400" dirty="0"/>
          </a:p>
          <a:p>
            <a:pPr marL="0" indent="0">
              <a:buNone/>
            </a:pPr>
            <a:endParaRPr kumimoji="1" lang="ja-JP" altLang="en-US" sz="1400" dirty="0"/>
          </a:p>
        </p:txBody>
      </p:sp>
      <p:sp>
        <p:nvSpPr>
          <p:cNvPr id="4" name="Rectangle 3"/>
          <p:cNvSpPr/>
          <p:nvPr/>
        </p:nvSpPr>
        <p:spPr>
          <a:xfrm>
            <a:off x="5181599" y="1216570"/>
            <a:ext cx="3320511" cy="50292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b" anchorCtr="0"/>
          <a:lstStyle/>
          <a:p>
            <a:pPr algn="ctr"/>
            <a:r>
              <a:rPr lang="ja-JP" altLang="en-US" dirty="0"/>
              <a:t>ノードグループ</a:t>
            </a:r>
            <a:r>
              <a:rPr lang="en-US" dirty="0" smtClean="0"/>
              <a:t>#0</a:t>
            </a:r>
          </a:p>
          <a:p>
            <a:pPr algn="ctr"/>
            <a:endParaRPr lang="en-US" dirty="0"/>
          </a:p>
        </p:txBody>
      </p:sp>
      <p:sp>
        <p:nvSpPr>
          <p:cNvPr id="5" name="Rectangle 4"/>
          <p:cNvSpPr/>
          <p:nvPr/>
        </p:nvSpPr>
        <p:spPr>
          <a:xfrm>
            <a:off x="5414653" y="1334815"/>
            <a:ext cx="1214938" cy="191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err="1" smtClean="0"/>
              <a:t>ndb</a:t>
            </a:r>
            <a:endParaRPr lang="en-US" dirty="0" smtClean="0"/>
          </a:p>
          <a:p>
            <a:pPr algn="ctr"/>
            <a:r>
              <a:rPr lang="ja-JP" altLang="en-US" dirty="0" smtClean="0"/>
              <a:t>ノ</a:t>
            </a:r>
            <a:r>
              <a:rPr lang="ja-JP" altLang="en-US" dirty="0"/>
              <a:t>ード</a:t>
            </a:r>
            <a:endParaRPr lang="en-US" dirty="0"/>
          </a:p>
        </p:txBody>
      </p:sp>
      <p:sp>
        <p:nvSpPr>
          <p:cNvPr id="9" name="Rectangle 8"/>
          <p:cNvSpPr/>
          <p:nvPr/>
        </p:nvSpPr>
        <p:spPr>
          <a:xfrm>
            <a:off x="504265" y="1216569"/>
            <a:ext cx="4477638" cy="23337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900" dirty="0" smtClean="0">
                <a:solidFill>
                  <a:sysClr val="windowText" lastClr="000000"/>
                </a:solidFill>
                <a:latin typeface="Courier New" panose="02070309020205020404" pitchFamily="49" charset="0"/>
                <a:cs typeface="Courier New" panose="02070309020205020404" pitchFamily="49" charset="0"/>
              </a:rPr>
              <a:t># </a:t>
            </a:r>
            <a:r>
              <a:rPr lang="en-US" sz="900" dirty="0" err="1" smtClean="0">
                <a:solidFill>
                  <a:sysClr val="windowText" lastClr="000000"/>
                </a:solidFill>
                <a:latin typeface="Courier New" panose="02070309020205020404" pitchFamily="49" charset="0"/>
                <a:cs typeface="Courier New" panose="02070309020205020404" pitchFamily="49" charset="0"/>
              </a:rPr>
              <a:t>my.cnf</a:t>
            </a:r>
            <a:endParaRPr lang="en-US" sz="900" dirty="0" smtClean="0">
              <a:solidFill>
                <a:sysClr val="windowText" lastClr="000000"/>
              </a:solidFill>
              <a:latin typeface="Courier New" panose="02070309020205020404" pitchFamily="49" charset="0"/>
              <a:cs typeface="Courier New" panose="02070309020205020404" pitchFamily="49" charset="0"/>
            </a:endParaRPr>
          </a:p>
          <a:p>
            <a:pPr algn="l"/>
            <a:r>
              <a:rPr lang="en-US" sz="900" dirty="0" smtClean="0">
                <a:solidFill>
                  <a:sysClr val="windowText" lastClr="000000"/>
                </a:solidFill>
                <a:latin typeface="Courier New" panose="02070309020205020404" pitchFamily="49" charset="0"/>
                <a:cs typeface="Courier New" panose="02070309020205020404" pitchFamily="49" charset="0"/>
              </a:rPr>
              <a:t>…</a:t>
            </a:r>
            <a:endParaRPr lang="en-US" sz="900" dirty="0">
              <a:solidFill>
                <a:sysClr val="windowText" lastClr="000000"/>
              </a:solidFill>
              <a:latin typeface="Courier New" panose="02070309020205020404" pitchFamily="49" charset="0"/>
              <a:cs typeface="Courier New" panose="02070309020205020404" pitchFamily="49" charset="0"/>
            </a:endParaRPr>
          </a:p>
          <a:p>
            <a:pPr algn="l"/>
            <a:r>
              <a:rPr lang="en-US" sz="900" dirty="0">
                <a:solidFill>
                  <a:sysClr val="windowText" lastClr="000000"/>
                </a:solidFill>
                <a:latin typeface="Courier New" panose="02070309020205020404" pitchFamily="49" charset="0"/>
                <a:cs typeface="Courier New" panose="02070309020205020404" pitchFamily="49" charset="0"/>
              </a:rPr>
              <a:t>[</a:t>
            </a:r>
            <a:r>
              <a:rPr lang="en-US" sz="900" dirty="0" err="1">
                <a:solidFill>
                  <a:sysClr val="windowText" lastClr="000000"/>
                </a:solidFill>
                <a:latin typeface="Courier New" panose="02070309020205020404" pitchFamily="49" charset="0"/>
                <a:cs typeface="Courier New" panose="02070309020205020404" pitchFamily="49" charset="0"/>
              </a:rPr>
              <a:t>ndbd</a:t>
            </a:r>
            <a:r>
              <a:rPr lang="en-US" sz="900" dirty="0">
                <a:solidFill>
                  <a:sysClr val="windowText" lastClr="000000"/>
                </a:solidFill>
                <a:latin typeface="Courier New" panose="02070309020205020404" pitchFamily="49" charset="0"/>
                <a:cs typeface="Courier New" panose="02070309020205020404" pitchFamily="49" charset="0"/>
              </a:rPr>
              <a:t> default]</a:t>
            </a:r>
          </a:p>
          <a:p>
            <a:pPr algn="l"/>
            <a:r>
              <a:rPr lang="en-US" sz="900" dirty="0" err="1">
                <a:solidFill>
                  <a:sysClr val="windowText" lastClr="000000"/>
                </a:solidFill>
                <a:latin typeface="Courier New" panose="02070309020205020404" pitchFamily="49" charset="0"/>
                <a:cs typeface="Courier New" panose="02070309020205020404" pitchFamily="49" charset="0"/>
              </a:rPr>
              <a:t>NoOfReplicas</a:t>
            </a:r>
            <a:r>
              <a:rPr lang="en-US" sz="900" dirty="0">
                <a:solidFill>
                  <a:sysClr val="windowText" lastClr="000000"/>
                </a:solidFill>
                <a:latin typeface="Courier New" panose="02070309020205020404" pitchFamily="49" charset="0"/>
                <a:cs typeface="Courier New" panose="02070309020205020404" pitchFamily="49" charset="0"/>
              </a:rPr>
              <a:t>= </a:t>
            </a:r>
            <a:r>
              <a:rPr lang="en-US" sz="900" dirty="0" smtClean="0">
                <a:solidFill>
                  <a:sysClr val="windowText" lastClr="000000"/>
                </a:solidFill>
                <a:latin typeface="Courier New" panose="02070309020205020404" pitchFamily="49" charset="0"/>
                <a:cs typeface="Courier New" panose="02070309020205020404" pitchFamily="49" charset="0"/>
              </a:rPr>
              <a:t>4</a:t>
            </a:r>
            <a:endParaRPr lang="en-US" sz="900" dirty="0">
              <a:solidFill>
                <a:sysClr val="windowText" lastClr="000000"/>
              </a:solidFill>
              <a:latin typeface="Courier New" panose="02070309020205020404" pitchFamily="49" charset="0"/>
              <a:cs typeface="Courier New" panose="02070309020205020404" pitchFamily="49" charset="0"/>
            </a:endParaRPr>
          </a:p>
          <a:p>
            <a:pPr algn="l"/>
            <a:r>
              <a:rPr lang="en-US" sz="900" dirty="0" smtClean="0">
                <a:solidFill>
                  <a:sysClr val="windowText" lastClr="000000"/>
                </a:solidFill>
                <a:latin typeface="Courier New" panose="02070309020205020404" pitchFamily="49" charset="0"/>
                <a:cs typeface="Courier New" panose="02070309020205020404" pitchFamily="49" charset="0"/>
              </a:rPr>
              <a:t>…</a:t>
            </a:r>
          </a:p>
          <a:p>
            <a:r>
              <a:rPr lang="en-US" sz="900" dirty="0">
                <a:solidFill>
                  <a:sysClr val="windowText" lastClr="000000"/>
                </a:solidFill>
                <a:latin typeface="Courier New" panose="02070309020205020404" pitchFamily="49" charset="0"/>
                <a:cs typeface="Courier New" panose="02070309020205020404" pitchFamily="49" charset="0"/>
              </a:rPr>
              <a:t>[</a:t>
            </a:r>
            <a:r>
              <a:rPr lang="en-US" sz="900" dirty="0" err="1">
                <a:solidFill>
                  <a:sysClr val="windowText" lastClr="000000"/>
                </a:solidFill>
                <a:latin typeface="Courier New" panose="02070309020205020404" pitchFamily="49" charset="0"/>
                <a:cs typeface="Courier New" panose="02070309020205020404" pitchFamily="49" charset="0"/>
              </a:rPr>
              <a:t>ndbd</a:t>
            </a:r>
            <a:r>
              <a:rPr lang="en-US" sz="900" dirty="0">
                <a:solidFill>
                  <a:sysClr val="windowText" lastClr="000000"/>
                </a:solidFill>
                <a:latin typeface="Courier New" panose="02070309020205020404" pitchFamily="49" charset="0"/>
                <a:cs typeface="Courier New" panose="02070309020205020404" pitchFamily="49" charset="0"/>
              </a:rPr>
              <a:t>]</a:t>
            </a:r>
          </a:p>
          <a:p>
            <a:r>
              <a:rPr lang="en-US" sz="900" dirty="0" err="1">
                <a:solidFill>
                  <a:sysClr val="windowText" lastClr="000000"/>
                </a:solidFill>
                <a:latin typeface="Courier New" panose="02070309020205020404" pitchFamily="49" charset="0"/>
                <a:cs typeface="Courier New" panose="02070309020205020404" pitchFamily="49" charset="0"/>
              </a:rPr>
              <a:t>HostName</a:t>
            </a:r>
            <a:r>
              <a:rPr lang="en-US" sz="900" dirty="0">
                <a:solidFill>
                  <a:sysClr val="windowText" lastClr="000000"/>
                </a:solidFill>
                <a:latin typeface="Courier New" panose="02070309020205020404" pitchFamily="49" charset="0"/>
                <a:cs typeface="Courier New" panose="02070309020205020404" pitchFamily="49" charset="0"/>
              </a:rPr>
              <a:t>= ndbd_10</a:t>
            </a:r>
          </a:p>
          <a:p>
            <a:endParaRPr lang="en-US" sz="900" dirty="0">
              <a:solidFill>
                <a:sysClr val="windowText" lastClr="000000"/>
              </a:solidFill>
              <a:latin typeface="Courier New" panose="02070309020205020404" pitchFamily="49" charset="0"/>
              <a:cs typeface="Courier New" panose="02070309020205020404" pitchFamily="49" charset="0"/>
            </a:endParaRPr>
          </a:p>
          <a:p>
            <a:r>
              <a:rPr lang="en-US" sz="900" dirty="0">
                <a:solidFill>
                  <a:sysClr val="windowText" lastClr="000000"/>
                </a:solidFill>
                <a:latin typeface="Courier New" panose="02070309020205020404" pitchFamily="49" charset="0"/>
                <a:cs typeface="Courier New" panose="02070309020205020404" pitchFamily="49" charset="0"/>
              </a:rPr>
              <a:t>[</a:t>
            </a:r>
            <a:r>
              <a:rPr lang="en-US" sz="900" dirty="0" err="1">
                <a:solidFill>
                  <a:sysClr val="windowText" lastClr="000000"/>
                </a:solidFill>
                <a:latin typeface="Courier New" panose="02070309020205020404" pitchFamily="49" charset="0"/>
                <a:cs typeface="Courier New" panose="02070309020205020404" pitchFamily="49" charset="0"/>
              </a:rPr>
              <a:t>ndbd</a:t>
            </a:r>
            <a:r>
              <a:rPr lang="en-US" sz="900" dirty="0">
                <a:solidFill>
                  <a:sysClr val="windowText" lastClr="000000"/>
                </a:solidFill>
                <a:latin typeface="Courier New" panose="02070309020205020404" pitchFamily="49" charset="0"/>
                <a:cs typeface="Courier New" panose="02070309020205020404" pitchFamily="49" charset="0"/>
              </a:rPr>
              <a:t>]</a:t>
            </a:r>
          </a:p>
          <a:p>
            <a:r>
              <a:rPr lang="en-US" sz="900" dirty="0" err="1">
                <a:solidFill>
                  <a:sysClr val="windowText" lastClr="000000"/>
                </a:solidFill>
                <a:latin typeface="Courier New" panose="02070309020205020404" pitchFamily="49" charset="0"/>
                <a:cs typeface="Courier New" panose="02070309020205020404" pitchFamily="49" charset="0"/>
              </a:rPr>
              <a:t>HostName</a:t>
            </a:r>
            <a:r>
              <a:rPr lang="en-US" sz="900" dirty="0">
                <a:solidFill>
                  <a:sysClr val="windowText" lastClr="000000"/>
                </a:solidFill>
                <a:latin typeface="Courier New" panose="02070309020205020404" pitchFamily="49" charset="0"/>
                <a:cs typeface="Courier New" panose="02070309020205020404" pitchFamily="49" charset="0"/>
              </a:rPr>
              <a:t>= ndbd_11</a:t>
            </a:r>
          </a:p>
          <a:p>
            <a:endParaRPr lang="en-US" sz="900" dirty="0">
              <a:solidFill>
                <a:sysClr val="windowText" lastClr="000000"/>
              </a:solidFill>
              <a:latin typeface="Courier New" panose="02070309020205020404" pitchFamily="49" charset="0"/>
              <a:cs typeface="Courier New" panose="02070309020205020404" pitchFamily="49" charset="0"/>
            </a:endParaRPr>
          </a:p>
          <a:p>
            <a:r>
              <a:rPr lang="en-US" sz="900" dirty="0">
                <a:solidFill>
                  <a:sysClr val="windowText" lastClr="000000"/>
                </a:solidFill>
                <a:latin typeface="Courier New" panose="02070309020205020404" pitchFamily="49" charset="0"/>
                <a:cs typeface="Courier New" panose="02070309020205020404" pitchFamily="49" charset="0"/>
              </a:rPr>
              <a:t>[</a:t>
            </a:r>
            <a:r>
              <a:rPr lang="en-US" sz="900" dirty="0" err="1">
                <a:solidFill>
                  <a:sysClr val="windowText" lastClr="000000"/>
                </a:solidFill>
                <a:latin typeface="Courier New" panose="02070309020205020404" pitchFamily="49" charset="0"/>
                <a:cs typeface="Courier New" panose="02070309020205020404" pitchFamily="49" charset="0"/>
              </a:rPr>
              <a:t>ndbd</a:t>
            </a:r>
            <a:r>
              <a:rPr lang="en-US" sz="900" dirty="0">
                <a:solidFill>
                  <a:sysClr val="windowText" lastClr="000000"/>
                </a:solidFill>
                <a:latin typeface="Courier New" panose="02070309020205020404" pitchFamily="49" charset="0"/>
                <a:cs typeface="Courier New" panose="02070309020205020404" pitchFamily="49" charset="0"/>
              </a:rPr>
              <a:t>]</a:t>
            </a:r>
          </a:p>
          <a:p>
            <a:r>
              <a:rPr lang="en-US" sz="900" dirty="0" err="1">
                <a:solidFill>
                  <a:sysClr val="windowText" lastClr="000000"/>
                </a:solidFill>
                <a:latin typeface="Courier New" panose="02070309020205020404" pitchFamily="49" charset="0"/>
                <a:cs typeface="Courier New" panose="02070309020205020404" pitchFamily="49" charset="0"/>
              </a:rPr>
              <a:t>HostName</a:t>
            </a:r>
            <a:r>
              <a:rPr lang="en-US" sz="900" dirty="0">
                <a:solidFill>
                  <a:sysClr val="windowText" lastClr="000000"/>
                </a:solidFill>
                <a:latin typeface="Courier New" panose="02070309020205020404" pitchFamily="49" charset="0"/>
                <a:cs typeface="Courier New" panose="02070309020205020404" pitchFamily="49" charset="0"/>
              </a:rPr>
              <a:t>= ndbd_12</a:t>
            </a:r>
          </a:p>
          <a:p>
            <a:endParaRPr lang="en-US" sz="900" dirty="0">
              <a:solidFill>
                <a:sysClr val="windowText" lastClr="000000"/>
              </a:solidFill>
              <a:latin typeface="Courier New" panose="02070309020205020404" pitchFamily="49" charset="0"/>
              <a:cs typeface="Courier New" panose="02070309020205020404" pitchFamily="49" charset="0"/>
            </a:endParaRPr>
          </a:p>
          <a:p>
            <a:r>
              <a:rPr lang="en-US" sz="900" dirty="0">
                <a:solidFill>
                  <a:sysClr val="windowText" lastClr="000000"/>
                </a:solidFill>
                <a:latin typeface="Courier New" panose="02070309020205020404" pitchFamily="49" charset="0"/>
                <a:cs typeface="Courier New" panose="02070309020205020404" pitchFamily="49" charset="0"/>
              </a:rPr>
              <a:t>[</a:t>
            </a:r>
            <a:r>
              <a:rPr lang="en-US" sz="900" dirty="0" err="1">
                <a:solidFill>
                  <a:sysClr val="windowText" lastClr="000000"/>
                </a:solidFill>
                <a:latin typeface="Courier New" panose="02070309020205020404" pitchFamily="49" charset="0"/>
                <a:cs typeface="Courier New" panose="02070309020205020404" pitchFamily="49" charset="0"/>
              </a:rPr>
              <a:t>ndbd</a:t>
            </a:r>
            <a:r>
              <a:rPr lang="en-US" sz="900" dirty="0">
                <a:solidFill>
                  <a:sysClr val="windowText" lastClr="000000"/>
                </a:solidFill>
                <a:latin typeface="Courier New" panose="02070309020205020404" pitchFamily="49" charset="0"/>
                <a:cs typeface="Courier New" panose="02070309020205020404" pitchFamily="49" charset="0"/>
              </a:rPr>
              <a:t>]</a:t>
            </a:r>
          </a:p>
          <a:p>
            <a:r>
              <a:rPr lang="en-US" sz="900" dirty="0" err="1">
                <a:solidFill>
                  <a:sysClr val="windowText" lastClr="000000"/>
                </a:solidFill>
                <a:latin typeface="Courier New" panose="02070309020205020404" pitchFamily="49" charset="0"/>
                <a:cs typeface="Courier New" panose="02070309020205020404" pitchFamily="49" charset="0"/>
              </a:rPr>
              <a:t>HostName</a:t>
            </a:r>
            <a:r>
              <a:rPr lang="en-US" sz="900" dirty="0">
                <a:solidFill>
                  <a:sysClr val="windowText" lastClr="000000"/>
                </a:solidFill>
                <a:latin typeface="Courier New" panose="02070309020205020404" pitchFamily="49" charset="0"/>
                <a:cs typeface="Courier New" panose="02070309020205020404" pitchFamily="49" charset="0"/>
              </a:rPr>
              <a:t>= ndbd_13</a:t>
            </a:r>
          </a:p>
        </p:txBody>
      </p:sp>
      <p:sp>
        <p:nvSpPr>
          <p:cNvPr id="10" name="Rectangle 9"/>
          <p:cNvSpPr/>
          <p:nvPr/>
        </p:nvSpPr>
        <p:spPr>
          <a:xfrm>
            <a:off x="504265" y="3677916"/>
            <a:ext cx="4477638" cy="25678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900" dirty="0" smtClean="0">
                <a:solidFill>
                  <a:sysClr val="windowText" lastClr="000000"/>
                </a:solidFill>
                <a:latin typeface="Courier New" panose="02070309020205020404" pitchFamily="49" charset="0"/>
                <a:cs typeface="Courier New" panose="02070309020205020404" pitchFamily="49" charset="0"/>
              </a:rPr>
              <a:t>Connected </a:t>
            </a:r>
            <a:r>
              <a:rPr lang="en-US" sz="900" dirty="0">
                <a:solidFill>
                  <a:sysClr val="windowText" lastClr="000000"/>
                </a:solidFill>
                <a:latin typeface="Courier New" panose="02070309020205020404" pitchFamily="49" charset="0"/>
                <a:cs typeface="Courier New" panose="02070309020205020404" pitchFamily="49" charset="0"/>
              </a:rPr>
              <a:t>to Management Server at: localhost:1186</a:t>
            </a:r>
          </a:p>
          <a:p>
            <a:r>
              <a:rPr lang="en-US" sz="900" dirty="0">
                <a:solidFill>
                  <a:sysClr val="windowText" lastClr="000000"/>
                </a:solidFill>
                <a:latin typeface="Courier New" panose="02070309020205020404" pitchFamily="49" charset="0"/>
                <a:cs typeface="Courier New" panose="02070309020205020404" pitchFamily="49" charset="0"/>
              </a:rPr>
              <a:t>Cluster Configuration</a:t>
            </a:r>
          </a:p>
          <a:p>
            <a:r>
              <a:rPr lang="en-US" sz="900" dirty="0">
                <a:solidFill>
                  <a:sysClr val="windowText" lastClr="000000"/>
                </a:solidFill>
                <a:latin typeface="Courier New" panose="02070309020205020404" pitchFamily="49" charset="0"/>
                <a:cs typeface="Courier New" panose="02070309020205020404" pitchFamily="49" charset="0"/>
              </a:rPr>
              <a:t>---------------------</a:t>
            </a:r>
          </a:p>
          <a:p>
            <a:r>
              <a:rPr lang="en-US" sz="900" dirty="0">
                <a:solidFill>
                  <a:sysClr val="windowText" lastClr="000000"/>
                </a:solidFill>
                <a:latin typeface="Courier New" panose="02070309020205020404" pitchFamily="49" charset="0"/>
                <a:cs typeface="Courier New" panose="02070309020205020404" pitchFamily="49" charset="0"/>
              </a:rPr>
              <a:t>[</a:t>
            </a:r>
            <a:r>
              <a:rPr lang="en-US" sz="900" dirty="0" err="1">
                <a:solidFill>
                  <a:sysClr val="windowText" lastClr="000000"/>
                </a:solidFill>
                <a:latin typeface="Courier New" panose="02070309020205020404" pitchFamily="49" charset="0"/>
                <a:cs typeface="Courier New" panose="02070309020205020404" pitchFamily="49" charset="0"/>
              </a:rPr>
              <a:t>ndbd</a:t>
            </a:r>
            <a:r>
              <a:rPr lang="en-US" sz="900" dirty="0">
                <a:solidFill>
                  <a:sysClr val="windowText" lastClr="000000"/>
                </a:solidFill>
                <a:latin typeface="Courier New" panose="02070309020205020404" pitchFamily="49" charset="0"/>
                <a:cs typeface="Courier New" panose="02070309020205020404" pitchFamily="49" charset="0"/>
              </a:rPr>
              <a:t>(NDB)]     4 node(s)</a:t>
            </a:r>
          </a:p>
          <a:p>
            <a:r>
              <a:rPr lang="en-US" sz="900" dirty="0">
                <a:solidFill>
                  <a:sysClr val="windowText" lastClr="000000"/>
                </a:solidFill>
                <a:latin typeface="Courier New" panose="02070309020205020404" pitchFamily="49" charset="0"/>
                <a:cs typeface="Courier New" panose="02070309020205020404" pitchFamily="49" charset="0"/>
              </a:rPr>
              <a:t>id=10   @192.168.50.55  (mysql-5.7.18 ndb-7.5.6, </a:t>
            </a:r>
            <a:r>
              <a:rPr lang="en-US" sz="900" dirty="0" err="1">
                <a:solidFill>
                  <a:sysClr val="windowText" lastClr="000000"/>
                </a:solidFill>
                <a:latin typeface="Courier New" panose="02070309020205020404" pitchFamily="49" charset="0"/>
                <a:cs typeface="Courier New" panose="02070309020205020404" pitchFamily="49" charset="0"/>
              </a:rPr>
              <a:t>Nodegroup</a:t>
            </a:r>
            <a:r>
              <a:rPr lang="en-US" sz="900" dirty="0">
                <a:solidFill>
                  <a:sysClr val="windowText" lastClr="000000"/>
                </a:solidFill>
                <a:latin typeface="Courier New" panose="02070309020205020404" pitchFamily="49" charset="0"/>
                <a:cs typeface="Courier New" panose="02070309020205020404" pitchFamily="49" charset="0"/>
              </a:rPr>
              <a:t>: 0, *)</a:t>
            </a:r>
          </a:p>
          <a:p>
            <a:r>
              <a:rPr lang="en-US" sz="900" dirty="0">
                <a:solidFill>
                  <a:sysClr val="windowText" lastClr="000000"/>
                </a:solidFill>
                <a:latin typeface="Courier New" panose="02070309020205020404" pitchFamily="49" charset="0"/>
                <a:cs typeface="Courier New" panose="02070309020205020404" pitchFamily="49" charset="0"/>
              </a:rPr>
              <a:t>id=11   @192.168.50.56  (mysql-5.7.18 ndb-7.5.6, </a:t>
            </a:r>
            <a:r>
              <a:rPr lang="en-US" sz="900" dirty="0" err="1">
                <a:solidFill>
                  <a:sysClr val="windowText" lastClr="000000"/>
                </a:solidFill>
                <a:latin typeface="Courier New" panose="02070309020205020404" pitchFamily="49" charset="0"/>
                <a:cs typeface="Courier New" panose="02070309020205020404" pitchFamily="49" charset="0"/>
              </a:rPr>
              <a:t>Nodegroup</a:t>
            </a:r>
            <a:r>
              <a:rPr lang="en-US" sz="900" dirty="0">
                <a:solidFill>
                  <a:sysClr val="windowText" lastClr="000000"/>
                </a:solidFill>
                <a:latin typeface="Courier New" panose="02070309020205020404" pitchFamily="49" charset="0"/>
                <a:cs typeface="Courier New" panose="02070309020205020404" pitchFamily="49" charset="0"/>
              </a:rPr>
              <a:t>: 0)</a:t>
            </a:r>
          </a:p>
          <a:p>
            <a:r>
              <a:rPr lang="en-US" sz="900" dirty="0">
                <a:solidFill>
                  <a:sysClr val="windowText" lastClr="000000"/>
                </a:solidFill>
                <a:latin typeface="Courier New" panose="02070309020205020404" pitchFamily="49" charset="0"/>
                <a:cs typeface="Courier New" panose="02070309020205020404" pitchFamily="49" charset="0"/>
              </a:rPr>
              <a:t>id=12   @192.168.50.59  (mysql-5.7.18 ndb-7.5.6, </a:t>
            </a:r>
            <a:r>
              <a:rPr lang="en-US" sz="900" dirty="0" err="1">
                <a:solidFill>
                  <a:sysClr val="windowText" lastClr="000000"/>
                </a:solidFill>
                <a:latin typeface="Courier New" panose="02070309020205020404" pitchFamily="49" charset="0"/>
                <a:cs typeface="Courier New" panose="02070309020205020404" pitchFamily="49" charset="0"/>
              </a:rPr>
              <a:t>Nodegroup</a:t>
            </a:r>
            <a:r>
              <a:rPr lang="en-US" sz="900" dirty="0">
                <a:solidFill>
                  <a:sysClr val="windowText" lastClr="000000"/>
                </a:solidFill>
                <a:latin typeface="Courier New" panose="02070309020205020404" pitchFamily="49" charset="0"/>
                <a:cs typeface="Courier New" panose="02070309020205020404" pitchFamily="49" charset="0"/>
              </a:rPr>
              <a:t>: 0)</a:t>
            </a:r>
          </a:p>
          <a:p>
            <a:r>
              <a:rPr lang="en-US" sz="900" dirty="0">
                <a:solidFill>
                  <a:sysClr val="windowText" lastClr="000000"/>
                </a:solidFill>
                <a:latin typeface="Courier New" panose="02070309020205020404" pitchFamily="49" charset="0"/>
                <a:cs typeface="Courier New" panose="02070309020205020404" pitchFamily="49" charset="0"/>
              </a:rPr>
              <a:t>id=13   @192.168.50.60  (mysql-5.7.18 ndb-7.5.6, </a:t>
            </a:r>
            <a:r>
              <a:rPr lang="en-US" sz="900" dirty="0" err="1">
                <a:solidFill>
                  <a:sysClr val="windowText" lastClr="000000"/>
                </a:solidFill>
                <a:latin typeface="Courier New" panose="02070309020205020404" pitchFamily="49" charset="0"/>
                <a:cs typeface="Courier New" panose="02070309020205020404" pitchFamily="49" charset="0"/>
              </a:rPr>
              <a:t>Nodegroup</a:t>
            </a:r>
            <a:r>
              <a:rPr lang="en-US" sz="900" dirty="0">
                <a:solidFill>
                  <a:sysClr val="windowText" lastClr="000000"/>
                </a:solidFill>
                <a:latin typeface="Courier New" panose="02070309020205020404" pitchFamily="49" charset="0"/>
                <a:cs typeface="Courier New" panose="02070309020205020404" pitchFamily="49" charset="0"/>
              </a:rPr>
              <a:t>: 0)</a:t>
            </a:r>
          </a:p>
          <a:p>
            <a:endParaRPr lang="en-US" sz="900" dirty="0" smtClean="0">
              <a:solidFill>
                <a:sysClr val="windowText" lastClr="000000"/>
              </a:solidFill>
              <a:latin typeface="Courier New" panose="02070309020205020404" pitchFamily="49" charset="0"/>
              <a:cs typeface="Courier New" panose="02070309020205020404" pitchFamily="49" charset="0"/>
            </a:endParaRPr>
          </a:p>
          <a:p>
            <a:r>
              <a:rPr lang="en-US" sz="900" dirty="0" smtClean="0">
                <a:solidFill>
                  <a:sysClr val="windowText" lastClr="000000"/>
                </a:solidFill>
                <a:latin typeface="Courier New" panose="02070309020205020404" pitchFamily="49" charset="0"/>
                <a:cs typeface="Courier New" panose="02070309020205020404" pitchFamily="49" charset="0"/>
              </a:rPr>
              <a:t>…</a:t>
            </a:r>
            <a:endParaRPr lang="en-US" sz="900" dirty="0">
              <a:solidFill>
                <a:sysClr val="windowText" lastClr="000000"/>
              </a:solidFill>
              <a:latin typeface="Courier New" panose="02070309020205020404" pitchFamily="49" charset="0"/>
              <a:cs typeface="Courier New" panose="02070309020205020404" pitchFamily="49" charset="0"/>
            </a:endParaRPr>
          </a:p>
          <a:p>
            <a:endParaRPr lang="en-US" sz="900" dirty="0">
              <a:solidFill>
                <a:sysClr val="windowText" lastClr="000000"/>
              </a:solidFill>
              <a:latin typeface="Courier New" panose="02070309020205020404" pitchFamily="49" charset="0"/>
              <a:cs typeface="Courier New" panose="02070309020205020404" pitchFamily="49" charset="0"/>
            </a:endParaRPr>
          </a:p>
          <a:p>
            <a:r>
              <a:rPr lang="en-US" sz="900" dirty="0" err="1">
                <a:solidFill>
                  <a:sysClr val="windowText" lastClr="000000"/>
                </a:solidFill>
                <a:latin typeface="Courier New" panose="02070309020205020404" pitchFamily="49" charset="0"/>
                <a:cs typeface="Courier New" panose="02070309020205020404" pitchFamily="49" charset="0"/>
              </a:rPr>
              <a:t>ndb_mgm</a:t>
            </a:r>
            <a:r>
              <a:rPr lang="en-US" sz="900" dirty="0">
                <a:solidFill>
                  <a:sysClr val="windowText" lastClr="000000"/>
                </a:solidFill>
                <a:latin typeface="Courier New" panose="02070309020205020404" pitchFamily="49" charset="0"/>
                <a:cs typeface="Courier New" panose="02070309020205020404" pitchFamily="49" charset="0"/>
              </a:rPr>
              <a:t>&gt;</a:t>
            </a:r>
          </a:p>
        </p:txBody>
      </p:sp>
      <p:sp>
        <p:nvSpPr>
          <p:cNvPr id="11" name="Rectangle 10"/>
          <p:cNvSpPr/>
          <p:nvPr/>
        </p:nvSpPr>
        <p:spPr bwMode="auto">
          <a:xfrm>
            <a:off x="5549156" y="1419393"/>
            <a:ext cx="945931" cy="255112"/>
          </a:xfrm>
          <a:prstGeom prst="rect">
            <a:avLst/>
          </a:prstGeom>
          <a:solidFill>
            <a:srgbClr val="FFFF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600" b="1" dirty="0" smtClean="0">
                <a:latin typeface="+mj-ea"/>
                <a:ea typeface="+mj-ea"/>
              </a:rPr>
              <a:t>P0</a:t>
            </a:r>
            <a:endParaRPr kumimoji="1" lang="en-US" sz="1600" b="1" dirty="0">
              <a:latin typeface="+mj-ea"/>
              <a:ea typeface="+mj-ea"/>
            </a:endParaRPr>
          </a:p>
        </p:txBody>
      </p:sp>
      <p:sp>
        <p:nvSpPr>
          <p:cNvPr id="12" name="Rectangle 11"/>
          <p:cNvSpPr/>
          <p:nvPr/>
        </p:nvSpPr>
        <p:spPr bwMode="auto">
          <a:xfrm>
            <a:off x="5549155" y="1712380"/>
            <a:ext cx="945931" cy="255112"/>
          </a:xfrm>
          <a:prstGeom prst="rect">
            <a:avLst/>
          </a:prstGeom>
          <a:solidFill>
            <a:srgbClr val="FF00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600" b="1" dirty="0" smtClean="0">
                <a:solidFill>
                  <a:schemeClr val="bg1"/>
                </a:solidFill>
                <a:latin typeface="+mj-ea"/>
                <a:ea typeface="+mj-ea"/>
              </a:rPr>
              <a:t>P1</a:t>
            </a:r>
            <a:endParaRPr kumimoji="1" lang="en-US" sz="1600" b="1" dirty="0">
              <a:solidFill>
                <a:schemeClr val="bg1"/>
              </a:solidFill>
              <a:latin typeface="+mj-ea"/>
              <a:ea typeface="+mj-ea"/>
            </a:endParaRPr>
          </a:p>
        </p:txBody>
      </p:sp>
      <p:sp>
        <p:nvSpPr>
          <p:cNvPr id="14" name="Rectangle 13"/>
          <p:cNvSpPr/>
          <p:nvPr/>
        </p:nvSpPr>
        <p:spPr bwMode="auto">
          <a:xfrm>
            <a:off x="5549155" y="2031513"/>
            <a:ext cx="945931" cy="255112"/>
          </a:xfrm>
          <a:prstGeom prst="rect">
            <a:avLst/>
          </a:prstGeom>
          <a:solidFill>
            <a:srgbClr val="FF00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600" b="1" dirty="0" smtClean="0">
                <a:solidFill>
                  <a:schemeClr val="bg1"/>
                </a:solidFill>
                <a:latin typeface="+mj-ea"/>
                <a:ea typeface="+mj-ea"/>
              </a:rPr>
              <a:t>P2</a:t>
            </a:r>
            <a:endParaRPr kumimoji="1" lang="en-US" sz="1600" b="1" dirty="0">
              <a:solidFill>
                <a:schemeClr val="bg1"/>
              </a:solidFill>
              <a:latin typeface="+mj-ea"/>
              <a:ea typeface="+mj-ea"/>
            </a:endParaRPr>
          </a:p>
        </p:txBody>
      </p:sp>
      <p:sp>
        <p:nvSpPr>
          <p:cNvPr id="15" name="Rectangle 14"/>
          <p:cNvSpPr/>
          <p:nvPr/>
        </p:nvSpPr>
        <p:spPr bwMode="auto">
          <a:xfrm>
            <a:off x="5549155" y="2358260"/>
            <a:ext cx="945931" cy="255112"/>
          </a:xfrm>
          <a:prstGeom prst="rect">
            <a:avLst/>
          </a:prstGeom>
          <a:solidFill>
            <a:srgbClr val="FF00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600" b="1" dirty="0" smtClean="0">
                <a:solidFill>
                  <a:schemeClr val="bg1"/>
                </a:solidFill>
                <a:latin typeface="+mj-ea"/>
                <a:ea typeface="+mj-ea"/>
              </a:rPr>
              <a:t>P3</a:t>
            </a:r>
            <a:endParaRPr kumimoji="1" lang="en-US" sz="1600" b="1" dirty="0">
              <a:solidFill>
                <a:schemeClr val="bg1"/>
              </a:solidFill>
              <a:latin typeface="+mj-ea"/>
              <a:ea typeface="+mj-ea"/>
            </a:endParaRPr>
          </a:p>
        </p:txBody>
      </p:sp>
      <p:sp>
        <p:nvSpPr>
          <p:cNvPr id="16" name="Rectangle 15"/>
          <p:cNvSpPr/>
          <p:nvPr/>
        </p:nvSpPr>
        <p:spPr>
          <a:xfrm>
            <a:off x="5414653" y="3465781"/>
            <a:ext cx="1214938" cy="191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err="1" smtClean="0"/>
              <a:t>ndb</a:t>
            </a:r>
            <a:endParaRPr lang="en-US" dirty="0" smtClean="0"/>
          </a:p>
          <a:p>
            <a:pPr algn="ctr"/>
            <a:r>
              <a:rPr lang="ja-JP" altLang="en-US" dirty="0" smtClean="0"/>
              <a:t>ノ</a:t>
            </a:r>
            <a:r>
              <a:rPr lang="ja-JP" altLang="en-US" dirty="0"/>
              <a:t>ード</a:t>
            </a:r>
            <a:endParaRPr lang="en-US" dirty="0"/>
          </a:p>
        </p:txBody>
      </p:sp>
      <p:sp>
        <p:nvSpPr>
          <p:cNvPr id="17" name="Rectangle 16"/>
          <p:cNvSpPr/>
          <p:nvPr/>
        </p:nvSpPr>
        <p:spPr bwMode="auto">
          <a:xfrm>
            <a:off x="5549156" y="3550359"/>
            <a:ext cx="945931" cy="255112"/>
          </a:xfrm>
          <a:prstGeom prst="rect">
            <a:avLst/>
          </a:prstGeom>
          <a:solidFill>
            <a:srgbClr val="FFFF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600" b="1" dirty="0" smtClean="0">
                <a:latin typeface="+mj-ea"/>
                <a:ea typeface="+mj-ea"/>
              </a:rPr>
              <a:t>P2</a:t>
            </a:r>
            <a:endParaRPr kumimoji="1" lang="en-US" sz="1600" b="1" dirty="0">
              <a:latin typeface="+mj-ea"/>
              <a:ea typeface="+mj-ea"/>
            </a:endParaRPr>
          </a:p>
        </p:txBody>
      </p:sp>
      <p:sp>
        <p:nvSpPr>
          <p:cNvPr id="18" name="Rectangle 17"/>
          <p:cNvSpPr/>
          <p:nvPr/>
        </p:nvSpPr>
        <p:spPr bwMode="auto">
          <a:xfrm>
            <a:off x="5549155" y="3843346"/>
            <a:ext cx="945931" cy="255112"/>
          </a:xfrm>
          <a:prstGeom prst="rect">
            <a:avLst/>
          </a:prstGeom>
          <a:solidFill>
            <a:srgbClr val="FF00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600" b="1" dirty="0" smtClean="0">
                <a:solidFill>
                  <a:schemeClr val="bg1"/>
                </a:solidFill>
                <a:latin typeface="+mj-ea"/>
                <a:ea typeface="+mj-ea"/>
              </a:rPr>
              <a:t>P0</a:t>
            </a:r>
            <a:endParaRPr kumimoji="1" lang="en-US" sz="1600" b="1" dirty="0">
              <a:solidFill>
                <a:schemeClr val="bg1"/>
              </a:solidFill>
              <a:latin typeface="+mj-ea"/>
              <a:ea typeface="+mj-ea"/>
            </a:endParaRPr>
          </a:p>
        </p:txBody>
      </p:sp>
      <p:sp>
        <p:nvSpPr>
          <p:cNvPr id="19" name="Rectangle 18"/>
          <p:cNvSpPr/>
          <p:nvPr/>
        </p:nvSpPr>
        <p:spPr bwMode="auto">
          <a:xfrm>
            <a:off x="5549155" y="4162479"/>
            <a:ext cx="945931" cy="255112"/>
          </a:xfrm>
          <a:prstGeom prst="rect">
            <a:avLst/>
          </a:prstGeom>
          <a:solidFill>
            <a:srgbClr val="FF00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600" b="1" dirty="0" smtClean="0">
                <a:solidFill>
                  <a:schemeClr val="bg1"/>
                </a:solidFill>
                <a:latin typeface="+mj-ea"/>
                <a:ea typeface="+mj-ea"/>
              </a:rPr>
              <a:t>P1</a:t>
            </a:r>
            <a:endParaRPr kumimoji="1" lang="en-US" sz="1600" b="1" dirty="0">
              <a:solidFill>
                <a:schemeClr val="bg1"/>
              </a:solidFill>
              <a:latin typeface="+mj-ea"/>
              <a:ea typeface="+mj-ea"/>
            </a:endParaRPr>
          </a:p>
        </p:txBody>
      </p:sp>
      <p:sp>
        <p:nvSpPr>
          <p:cNvPr id="20" name="Rectangle 19"/>
          <p:cNvSpPr/>
          <p:nvPr/>
        </p:nvSpPr>
        <p:spPr bwMode="auto">
          <a:xfrm>
            <a:off x="5549155" y="4489226"/>
            <a:ext cx="945931" cy="255112"/>
          </a:xfrm>
          <a:prstGeom prst="rect">
            <a:avLst/>
          </a:prstGeom>
          <a:solidFill>
            <a:srgbClr val="FF00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600" b="1" dirty="0" smtClean="0">
                <a:solidFill>
                  <a:schemeClr val="bg1"/>
                </a:solidFill>
                <a:latin typeface="+mj-ea"/>
                <a:ea typeface="+mj-ea"/>
              </a:rPr>
              <a:t>P3</a:t>
            </a:r>
            <a:endParaRPr kumimoji="1" lang="en-US" sz="1600" b="1" dirty="0">
              <a:solidFill>
                <a:schemeClr val="bg1"/>
              </a:solidFill>
              <a:latin typeface="+mj-ea"/>
              <a:ea typeface="+mj-ea"/>
            </a:endParaRPr>
          </a:p>
        </p:txBody>
      </p:sp>
      <p:sp>
        <p:nvSpPr>
          <p:cNvPr id="21" name="Rectangle 20"/>
          <p:cNvSpPr/>
          <p:nvPr/>
        </p:nvSpPr>
        <p:spPr>
          <a:xfrm>
            <a:off x="7014358" y="1334815"/>
            <a:ext cx="1214938" cy="191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err="1" smtClean="0"/>
              <a:t>ndb</a:t>
            </a:r>
            <a:endParaRPr lang="en-US" dirty="0" smtClean="0"/>
          </a:p>
          <a:p>
            <a:pPr algn="ctr"/>
            <a:r>
              <a:rPr lang="ja-JP" altLang="en-US" dirty="0" smtClean="0"/>
              <a:t>ノ</a:t>
            </a:r>
            <a:r>
              <a:rPr lang="ja-JP" altLang="en-US" dirty="0"/>
              <a:t>ード</a:t>
            </a:r>
            <a:endParaRPr lang="en-US" dirty="0"/>
          </a:p>
        </p:txBody>
      </p:sp>
      <p:sp>
        <p:nvSpPr>
          <p:cNvPr id="22" name="Rectangle 21"/>
          <p:cNvSpPr/>
          <p:nvPr/>
        </p:nvSpPr>
        <p:spPr bwMode="auto">
          <a:xfrm>
            <a:off x="7148861" y="1419393"/>
            <a:ext cx="945931" cy="255112"/>
          </a:xfrm>
          <a:prstGeom prst="rect">
            <a:avLst/>
          </a:prstGeom>
          <a:solidFill>
            <a:srgbClr val="FFFF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600" b="1" dirty="0" smtClean="0">
                <a:latin typeface="+mj-ea"/>
                <a:ea typeface="+mj-ea"/>
              </a:rPr>
              <a:t>P1</a:t>
            </a:r>
            <a:endParaRPr kumimoji="1" lang="en-US" sz="1600" b="1" dirty="0">
              <a:latin typeface="+mj-ea"/>
              <a:ea typeface="+mj-ea"/>
            </a:endParaRPr>
          </a:p>
        </p:txBody>
      </p:sp>
      <p:sp>
        <p:nvSpPr>
          <p:cNvPr id="23" name="Rectangle 22"/>
          <p:cNvSpPr/>
          <p:nvPr/>
        </p:nvSpPr>
        <p:spPr bwMode="auto">
          <a:xfrm>
            <a:off x="7148860" y="1712380"/>
            <a:ext cx="945931" cy="255112"/>
          </a:xfrm>
          <a:prstGeom prst="rect">
            <a:avLst/>
          </a:prstGeom>
          <a:solidFill>
            <a:srgbClr val="FF00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600" b="1" dirty="0" smtClean="0">
                <a:solidFill>
                  <a:schemeClr val="bg1"/>
                </a:solidFill>
                <a:latin typeface="+mj-ea"/>
                <a:ea typeface="+mj-ea"/>
              </a:rPr>
              <a:t>P0</a:t>
            </a:r>
            <a:endParaRPr kumimoji="1" lang="en-US" sz="1600" b="1" dirty="0">
              <a:solidFill>
                <a:schemeClr val="bg1"/>
              </a:solidFill>
              <a:latin typeface="+mj-ea"/>
              <a:ea typeface="+mj-ea"/>
            </a:endParaRPr>
          </a:p>
        </p:txBody>
      </p:sp>
      <p:sp>
        <p:nvSpPr>
          <p:cNvPr id="24" name="Rectangle 23"/>
          <p:cNvSpPr/>
          <p:nvPr/>
        </p:nvSpPr>
        <p:spPr bwMode="auto">
          <a:xfrm>
            <a:off x="7148860" y="2031513"/>
            <a:ext cx="945931" cy="255112"/>
          </a:xfrm>
          <a:prstGeom prst="rect">
            <a:avLst/>
          </a:prstGeom>
          <a:solidFill>
            <a:srgbClr val="FF00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600" b="1" dirty="0" smtClean="0">
                <a:solidFill>
                  <a:schemeClr val="bg1"/>
                </a:solidFill>
                <a:latin typeface="+mj-ea"/>
                <a:ea typeface="+mj-ea"/>
              </a:rPr>
              <a:t>P2</a:t>
            </a:r>
            <a:endParaRPr kumimoji="1" lang="en-US" sz="1600" b="1" dirty="0">
              <a:solidFill>
                <a:schemeClr val="bg1"/>
              </a:solidFill>
              <a:latin typeface="+mj-ea"/>
              <a:ea typeface="+mj-ea"/>
            </a:endParaRPr>
          </a:p>
        </p:txBody>
      </p:sp>
      <p:sp>
        <p:nvSpPr>
          <p:cNvPr id="25" name="Rectangle 24"/>
          <p:cNvSpPr/>
          <p:nvPr/>
        </p:nvSpPr>
        <p:spPr bwMode="auto">
          <a:xfrm>
            <a:off x="7148860" y="2358260"/>
            <a:ext cx="945931" cy="255112"/>
          </a:xfrm>
          <a:prstGeom prst="rect">
            <a:avLst/>
          </a:prstGeom>
          <a:solidFill>
            <a:srgbClr val="FF00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600" b="1" dirty="0" smtClean="0">
                <a:solidFill>
                  <a:schemeClr val="bg1"/>
                </a:solidFill>
                <a:latin typeface="+mj-ea"/>
                <a:ea typeface="+mj-ea"/>
              </a:rPr>
              <a:t>P3</a:t>
            </a:r>
            <a:endParaRPr kumimoji="1" lang="en-US" sz="1600" b="1" dirty="0">
              <a:solidFill>
                <a:schemeClr val="bg1"/>
              </a:solidFill>
              <a:latin typeface="+mj-ea"/>
              <a:ea typeface="+mj-ea"/>
            </a:endParaRPr>
          </a:p>
        </p:txBody>
      </p:sp>
      <p:sp>
        <p:nvSpPr>
          <p:cNvPr id="26" name="Rectangle 25"/>
          <p:cNvSpPr/>
          <p:nvPr/>
        </p:nvSpPr>
        <p:spPr>
          <a:xfrm>
            <a:off x="7014358" y="3465781"/>
            <a:ext cx="1214938" cy="191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err="1"/>
              <a:t>n</a:t>
            </a:r>
            <a:r>
              <a:rPr lang="en-US" dirty="0" err="1" smtClean="0"/>
              <a:t>db</a:t>
            </a:r>
            <a:endParaRPr lang="en-US" dirty="0" smtClean="0"/>
          </a:p>
          <a:p>
            <a:pPr algn="ctr"/>
            <a:r>
              <a:rPr lang="ja-JP" altLang="en-US" dirty="0" smtClean="0"/>
              <a:t>ノ</a:t>
            </a:r>
            <a:r>
              <a:rPr lang="ja-JP" altLang="en-US" dirty="0"/>
              <a:t>ード</a:t>
            </a:r>
            <a:endParaRPr lang="en-US" dirty="0"/>
          </a:p>
        </p:txBody>
      </p:sp>
      <p:sp>
        <p:nvSpPr>
          <p:cNvPr id="27" name="Rectangle 26"/>
          <p:cNvSpPr/>
          <p:nvPr/>
        </p:nvSpPr>
        <p:spPr bwMode="auto">
          <a:xfrm>
            <a:off x="7148861" y="3550359"/>
            <a:ext cx="945931" cy="255112"/>
          </a:xfrm>
          <a:prstGeom prst="rect">
            <a:avLst/>
          </a:prstGeom>
          <a:solidFill>
            <a:srgbClr val="FFFF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600" b="1" dirty="0" smtClean="0">
                <a:latin typeface="+mj-ea"/>
                <a:ea typeface="+mj-ea"/>
              </a:rPr>
              <a:t>P3</a:t>
            </a:r>
            <a:endParaRPr kumimoji="1" lang="en-US" sz="1600" b="1" dirty="0">
              <a:latin typeface="+mj-ea"/>
              <a:ea typeface="+mj-ea"/>
            </a:endParaRPr>
          </a:p>
        </p:txBody>
      </p:sp>
      <p:sp>
        <p:nvSpPr>
          <p:cNvPr id="28" name="Rectangle 27"/>
          <p:cNvSpPr/>
          <p:nvPr/>
        </p:nvSpPr>
        <p:spPr bwMode="auto">
          <a:xfrm>
            <a:off x="7148860" y="3843346"/>
            <a:ext cx="945931" cy="255112"/>
          </a:xfrm>
          <a:prstGeom prst="rect">
            <a:avLst/>
          </a:prstGeom>
          <a:solidFill>
            <a:srgbClr val="FF00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600" b="1" dirty="0" smtClean="0">
                <a:solidFill>
                  <a:schemeClr val="bg1"/>
                </a:solidFill>
                <a:latin typeface="+mj-ea"/>
                <a:ea typeface="+mj-ea"/>
              </a:rPr>
              <a:t>P0</a:t>
            </a:r>
            <a:endParaRPr kumimoji="1" lang="en-US" sz="1600" b="1" dirty="0">
              <a:solidFill>
                <a:schemeClr val="bg1"/>
              </a:solidFill>
              <a:latin typeface="+mj-ea"/>
              <a:ea typeface="+mj-ea"/>
            </a:endParaRPr>
          </a:p>
        </p:txBody>
      </p:sp>
      <p:sp>
        <p:nvSpPr>
          <p:cNvPr id="29" name="Rectangle 28"/>
          <p:cNvSpPr/>
          <p:nvPr/>
        </p:nvSpPr>
        <p:spPr bwMode="auto">
          <a:xfrm>
            <a:off x="7148860" y="4162479"/>
            <a:ext cx="945931" cy="255112"/>
          </a:xfrm>
          <a:prstGeom prst="rect">
            <a:avLst/>
          </a:prstGeom>
          <a:solidFill>
            <a:srgbClr val="FF00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600" b="1" dirty="0" smtClean="0">
                <a:solidFill>
                  <a:schemeClr val="bg1"/>
                </a:solidFill>
                <a:latin typeface="+mj-ea"/>
                <a:ea typeface="+mj-ea"/>
              </a:rPr>
              <a:t>P1</a:t>
            </a:r>
            <a:endParaRPr kumimoji="1" lang="en-US" sz="1600" b="1" dirty="0">
              <a:solidFill>
                <a:schemeClr val="bg1"/>
              </a:solidFill>
              <a:latin typeface="+mj-ea"/>
              <a:ea typeface="+mj-ea"/>
            </a:endParaRPr>
          </a:p>
        </p:txBody>
      </p:sp>
      <p:sp>
        <p:nvSpPr>
          <p:cNvPr id="30" name="Rectangle 29"/>
          <p:cNvSpPr/>
          <p:nvPr/>
        </p:nvSpPr>
        <p:spPr bwMode="auto">
          <a:xfrm>
            <a:off x="7148860" y="4489226"/>
            <a:ext cx="945931" cy="255112"/>
          </a:xfrm>
          <a:prstGeom prst="rect">
            <a:avLst/>
          </a:prstGeom>
          <a:solidFill>
            <a:srgbClr val="FF000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1600" b="1" dirty="0" smtClean="0">
                <a:solidFill>
                  <a:schemeClr val="bg1"/>
                </a:solidFill>
                <a:latin typeface="+mj-ea"/>
                <a:ea typeface="+mj-ea"/>
              </a:rPr>
              <a:t>P2</a:t>
            </a:r>
            <a:endParaRPr kumimoji="1" lang="en-US" sz="1600" b="1" dirty="0">
              <a:solidFill>
                <a:schemeClr val="bg1"/>
              </a:solidFill>
              <a:latin typeface="+mj-ea"/>
              <a:ea typeface="+mj-ea"/>
            </a:endParaRPr>
          </a:p>
        </p:txBody>
      </p:sp>
    </p:spTree>
    <p:extLst>
      <p:ext uri="{BB962C8B-B14F-4D97-AF65-F5344CB8AC3E}">
        <p14:creationId xmlns:p14="http://schemas.microsoft.com/office/powerpoint/2010/main" val="32134959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7. MySQL</a:t>
            </a:r>
            <a:r>
              <a:rPr lang="ja-JP" altLang="en-US" sz="2000" dirty="0"/>
              <a:t>クラスタ</a:t>
            </a:r>
            <a:r>
              <a:rPr lang="en-US" sz="2000" dirty="0"/>
              <a:t>:</a:t>
            </a:r>
            <a:r>
              <a:rPr lang="ja-JP" altLang="en-US" sz="2000" dirty="0"/>
              <a:t>コンポーネン</a:t>
            </a:r>
            <a:r>
              <a:rPr lang="ja-JP" altLang="en-US" sz="2000" dirty="0" smtClean="0"/>
              <a:t>ト</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marL="0" indent="0">
              <a:buNone/>
            </a:pPr>
            <a:r>
              <a:rPr lang="en-US" altLang="ja-JP" sz="1400" b="1" dirty="0" smtClean="0"/>
              <a:t>7.2 </a:t>
            </a:r>
            <a:r>
              <a:rPr lang="ja-JP" altLang="en-US" sz="1400" b="1" dirty="0" smtClean="0"/>
              <a:t>サ</a:t>
            </a:r>
            <a:r>
              <a:rPr lang="ja-JP" altLang="en-US" sz="1400" b="1" dirty="0"/>
              <a:t>ーバーノード</a:t>
            </a:r>
            <a:r>
              <a:rPr lang="en-US" altLang="ja-JP" sz="1400" b="1" dirty="0"/>
              <a:t>.</a:t>
            </a:r>
            <a:r>
              <a:rPr lang="en-US" altLang="ja-JP" sz="1400" dirty="0"/>
              <a:t> </a:t>
            </a:r>
            <a:r>
              <a:rPr lang="ja-JP" altLang="en-US" sz="1400" dirty="0"/>
              <a:t>クラスタデータにアクセスするノードです。 </a:t>
            </a:r>
            <a:r>
              <a:rPr lang="en-US" altLang="ja-JP" sz="1400" dirty="0"/>
              <a:t>NDB </a:t>
            </a:r>
            <a:r>
              <a:rPr lang="ja-JP" altLang="en-US" sz="1400" dirty="0"/>
              <a:t>クラスタの場合、</a:t>
            </a:r>
            <a:r>
              <a:rPr lang="en-US" altLang="ja-JP" sz="1400" dirty="0"/>
              <a:t>SQL</a:t>
            </a:r>
            <a:r>
              <a:rPr lang="ja-JP" altLang="en-US" sz="1400" dirty="0"/>
              <a:t>ノードは</a:t>
            </a:r>
            <a:r>
              <a:rPr lang="en-US" altLang="ja-JP" sz="1400" dirty="0"/>
              <a:t>NDBCLUSTER</a:t>
            </a:r>
            <a:r>
              <a:rPr lang="ja-JP" altLang="en-US" sz="1400" dirty="0"/>
              <a:t>ストレージエンジンを使用する従来の</a:t>
            </a:r>
            <a:r>
              <a:rPr lang="en-US" altLang="ja-JP" sz="1400" dirty="0"/>
              <a:t>MySQL</a:t>
            </a:r>
            <a:r>
              <a:rPr lang="ja-JP" altLang="en-US" sz="1400" dirty="0"/>
              <a:t>サーバです。</a:t>
            </a:r>
            <a:r>
              <a:rPr lang="en-US" altLang="ja-JP" sz="1400" dirty="0"/>
              <a:t>SQL</a:t>
            </a:r>
            <a:r>
              <a:rPr lang="ja-JP" altLang="en-US" sz="1400" dirty="0"/>
              <a:t>ノードは</a:t>
            </a:r>
            <a:r>
              <a:rPr lang="en-US" altLang="ja-JP" sz="1400" dirty="0" err="1"/>
              <a:t>mysqld</a:t>
            </a:r>
            <a:r>
              <a:rPr lang="ja-JP" altLang="en-US" sz="1400" dirty="0"/>
              <a:t>プロセスです。</a:t>
            </a:r>
            <a:endParaRPr lang="en-US" altLang="ja-JP" sz="1400" dirty="0"/>
          </a:p>
          <a:p>
            <a:endParaRPr lang="en-US" altLang="ja-JP" sz="1400" b="1" dirty="0"/>
          </a:p>
          <a:p>
            <a:pPr marL="168275" indent="0">
              <a:buNone/>
            </a:pPr>
            <a:r>
              <a:rPr lang="ja-JP" altLang="en-US" sz="1400" dirty="0"/>
              <a:t>このノードは、アプリケーション・ロジックからデータ・ノードへの接続を提供します。 アプリケーションは、</a:t>
            </a:r>
            <a:r>
              <a:rPr lang="en-US" altLang="ja-JP" sz="1400" dirty="0"/>
              <a:t>1</a:t>
            </a:r>
            <a:r>
              <a:rPr lang="ja-JP" altLang="en-US" sz="1400" dirty="0"/>
              <a:t>つまたは複数の</a:t>
            </a:r>
            <a:r>
              <a:rPr lang="en-US" altLang="ja-JP" sz="1400" dirty="0"/>
              <a:t>MySQL</a:t>
            </a:r>
            <a:r>
              <a:rPr lang="ja-JP" altLang="en-US" sz="1400" dirty="0"/>
              <a:t>サーバを通じて</a:t>
            </a:r>
            <a:r>
              <a:rPr lang="en-US" altLang="ja-JP" sz="1400" dirty="0"/>
              <a:t>SQL</a:t>
            </a:r>
            <a:r>
              <a:rPr lang="ja-JP" altLang="en-US" sz="1400" dirty="0"/>
              <a:t>を使用してデータベースにアクセスし、</a:t>
            </a:r>
            <a:r>
              <a:rPr lang="en-US" altLang="ja-JP" sz="1400" dirty="0"/>
              <a:t>SQL</a:t>
            </a:r>
            <a:r>
              <a:rPr lang="ja-JP" altLang="en-US" sz="1400" dirty="0"/>
              <a:t>インタフェースの機能を</a:t>
            </a:r>
            <a:r>
              <a:rPr lang="en-US" altLang="ja-JP" sz="1400" dirty="0"/>
              <a:t>MySQL</a:t>
            </a:r>
            <a:r>
              <a:rPr lang="ja-JP" altLang="en-US" sz="1400" dirty="0"/>
              <a:t>クラスタに格納されたデータに変換します。</a:t>
            </a:r>
            <a:endParaRPr lang="en-US" altLang="ja-JP" sz="1400" dirty="0"/>
          </a:p>
          <a:p>
            <a:pPr marL="168275" indent="0">
              <a:buNone/>
            </a:pPr>
            <a:endParaRPr lang="en-US" altLang="ja-JP" sz="1400" dirty="0"/>
          </a:p>
          <a:p>
            <a:pPr marL="168275" indent="0">
              <a:buNone/>
            </a:pPr>
            <a:r>
              <a:rPr lang="ja-JP" altLang="en-US" sz="1400" dirty="0"/>
              <a:t>代わりに、</a:t>
            </a:r>
            <a:r>
              <a:rPr lang="en-US" altLang="ja-JP" sz="1400" dirty="0"/>
              <a:t>NDB API</a:t>
            </a:r>
            <a:r>
              <a:rPr lang="ja-JP" altLang="en-US" sz="1400" dirty="0"/>
              <a:t>と呼ばれる高性能（</a:t>
            </a:r>
            <a:r>
              <a:rPr lang="en-US" altLang="ja-JP" sz="1400" dirty="0"/>
              <a:t>C ++</a:t>
            </a:r>
            <a:r>
              <a:rPr lang="ja-JP" altLang="en-US" sz="1400" dirty="0"/>
              <a:t>ベース）インタフェースを使用して、余分な制御、リアルタイム性の向上、スループットの向上が可能です。 </a:t>
            </a:r>
            <a:r>
              <a:rPr lang="en-US" altLang="ja-JP" sz="1400" dirty="0"/>
              <a:t>NDB API</a:t>
            </a:r>
            <a:r>
              <a:rPr lang="ja-JP" altLang="en-US" sz="1400" dirty="0"/>
              <a:t>は、追加の</a:t>
            </a:r>
            <a:r>
              <a:rPr lang="en-US" altLang="ja-JP" sz="1400" dirty="0"/>
              <a:t>NoSQL</a:t>
            </a:r>
            <a:r>
              <a:rPr lang="ja-JP" altLang="en-US" sz="1400" dirty="0"/>
              <a:t>インターフェイスが</a:t>
            </a:r>
            <a:r>
              <a:rPr lang="en-US" altLang="ja-JP" sz="1400" dirty="0"/>
              <a:t>SQL</a:t>
            </a:r>
            <a:r>
              <a:rPr lang="ja-JP" altLang="en-US" sz="1400" dirty="0"/>
              <a:t>レイヤをバイパスしてクラスタに直接アクセスできるレイヤーを提供し、レイテンシを短縮し、開発者の柔軟性を向上させます。</a:t>
            </a:r>
          </a:p>
        </p:txBody>
      </p:sp>
    </p:spTree>
    <p:extLst>
      <p:ext uri="{BB962C8B-B14F-4D97-AF65-F5344CB8AC3E}">
        <p14:creationId xmlns:p14="http://schemas.microsoft.com/office/powerpoint/2010/main" val="22821236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7. MySQL</a:t>
            </a:r>
            <a:r>
              <a:rPr lang="ja-JP" altLang="en-US" sz="2000" dirty="0"/>
              <a:t>クラスタ</a:t>
            </a:r>
            <a:r>
              <a:rPr lang="en-US" sz="2000" dirty="0"/>
              <a:t>:</a:t>
            </a:r>
            <a:r>
              <a:rPr lang="ja-JP" altLang="en-US" sz="2000" dirty="0"/>
              <a:t>コンポーネン</a:t>
            </a:r>
            <a:r>
              <a:rPr lang="ja-JP" altLang="en-US" sz="2000" dirty="0" smtClean="0"/>
              <a:t>ト</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marL="0" indent="0">
              <a:buNone/>
            </a:pPr>
            <a:r>
              <a:rPr lang="en-US" altLang="ja-JP" sz="1400" b="1" dirty="0" smtClean="0"/>
              <a:t>7.3 </a:t>
            </a:r>
            <a:r>
              <a:rPr lang="ja-JP" altLang="en-US" sz="1400" b="1" dirty="0" smtClean="0"/>
              <a:t>管</a:t>
            </a:r>
            <a:r>
              <a:rPr lang="ja-JP" altLang="en-US" sz="1400" b="1" dirty="0"/>
              <a:t>理ノード</a:t>
            </a:r>
            <a:r>
              <a:rPr lang="en-US" altLang="ja-JP" sz="1400" b="1" dirty="0"/>
              <a:t>.</a:t>
            </a:r>
            <a:r>
              <a:rPr lang="ja-JP" altLang="en-US" sz="1400" b="1" dirty="0"/>
              <a:t>　</a:t>
            </a:r>
            <a:r>
              <a:rPr lang="ja-JP" altLang="en-US" sz="1400" dirty="0"/>
              <a:t>このタイプのノードの役割は、</a:t>
            </a:r>
            <a:r>
              <a:rPr lang="en-US" altLang="ja-JP" sz="1400" dirty="0"/>
              <a:t>NDB Cluster</a:t>
            </a:r>
            <a:r>
              <a:rPr lang="ja-JP" altLang="en-US" sz="1400" dirty="0"/>
              <a:t>内の他のノードを管理し、構成データの提供、ノードの起動と停止、バックアップの実行などの機能を実行することです。 このノードタイプは他のノードの構成を管理するため、このタイプのノードは、他のノードよりも先に開始する必要があります。 </a:t>
            </a:r>
            <a:r>
              <a:rPr lang="en-US" altLang="ja-JP" sz="1400" dirty="0"/>
              <a:t>MGM</a:t>
            </a:r>
            <a:r>
              <a:rPr lang="ja-JP" altLang="en-US" sz="1400" dirty="0"/>
              <a:t>ノードは</a:t>
            </a:r>
            <a:r>
              <a:rPr lang="en-US" altLang="ja-JP" sz="1400" dirty="0" err="1"/>
              <a:t>ndb_mgmd</a:t>
            </a:r>
            <a:r>
              <a:rPr lang="ja-JP" altLang="en-US" sz="1400" dirty="0"/>
              <a:t>コマンドで起動します</a:t>
            </a:r>
            <a:r>
              <a:rPr lang="en-US" altLang="ja-JP" sz="1400" dirty="0"/>
              <a:t>.</a:t>
            </a:r>
          </a:p>
          <a:p>
            <a:endParaRPr lang="en-US" altLang="ja-JP" sz="1400" dirty="0"/>
          </a:p>
          <a:p>
            <a:pPr marL="168275" indent="0">
              <a:buNone/>
            </a:pPr>
            <a:r>
              <a:rPr lang="ja-JP" altLang="en-US" sz="1400" dirty="0"/>
              <a:t>デフォルトでは、管理ノードは、「スプリット・ブレイン」または「ネットワーク・パーティション化」を示すクラスタにつながるネットワーク障害が発生した場合に、アービトレーション・サービスも提供します。</a:t>
            </a:r>
          </a:p>
        </p:txBody>
      </p:sp>
    </p:spTree>
    <p:extLst>
      <p:ext uri="{BB962C8B-B14F-4D97-AF65-F5344CB8AC3E}">
        <p14:creationId xmlns:p14="http://schemas.microsoft.com/office/powerpoint/2010/main" val="8646348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000" dirty="0"/>
              <a:t>参考文献</a:t>
            </a:r>
            <a:endParaRPr kumimoji="1" lang="ja-JP" altLang="en-US" sz="2000" dirty="0"/>
          </a:p>
        </p:txBody>
      </p:sp>
      <p:sp>
        <p:nvSpPr>
          <p:cNvPr id="3" name="コンテンツ プレースホルダー 2"/>
          <p:cNvSpPr>
            <a:spLocks noGrp="1"/>
          </p:cNvSpPr>
          <p:nvPr>
            <p:ph sz="quarter" idx="10"/>
          </p:nvPr>
        </p:nvSpPr>
        <p:spPr/>
        <p:txBody>
          <a:bodyPr vert="horz" lIns="91440" tIns="45720" rIns="91440" bIns="45720" rtlCol="0">
            <a:noAutofit/>
          </a:bodyPr>
          <a:lstStyle/>
          <a:p>
            <a:pPr>
              <a:buFont typeface="Wingdings" panose="05000000000000000000" pitchFamily="2" charset="2"/>
              <a:buChar char="§"/>
            </a:pPr>
            <a:r>
              <a:rPr lang="en-US" sz="1400" dirty="0" smtClean="0"/>
              <a:t>refman-5.7-en.a4.pdf</a:t>
            </a:r>
            <a:endParaRPr lang="en-US" sz="1400" dirty="0"/>
          </a:p>
          <a:p>
            <a:pPr>
              <a:buFont typeface="Wingdings" panose="05000000000000000000" pitchFamily="2" charset="2"/>
              <a:buChar char="§"/>
            </a:pPr>
            <a:endParaRPr lang="en-US" sz="1400" dirty="0"/>
          </a:p>
        </p:txBody>
      </p:sp>
    </p:spTree>
    <p:extLst>
      <p:ext uri="{BB962C8B-B14F-4D97-AF65-F5344CB8AC3E}">
        <p14:creationId xmlns:p14="http://schemas.microsoft.com/office/powerpoint/2010/main" val="21114685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418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000" dirty="0"/>
              <a:t>変更履歴</a:t>
            </a:r>
            <a:endParaRPr kumimoji="1" lang="ja-JP" altLang="en-US" sz="2000" dirty="0"/>
          </a:p>
        </p:txBody>
      </p:sp>
      <p:graphicFrame>
        <p:nvGraphicFramePr>
          <p:cNvPr id="10" name="Table 9"/>
          <p:cNvGraphicFramePr>
            <a:graphicFrameLocks noGrp="1"/>
          </p:cNvGraphicFramePr>
          <p:nvPr>
            <p:extLst>
              <p:ext uri="{D42A27DB-BD31-4B8C-83A1-F6EECF244321}">
                <p14:modId xmlns:p14="http://schemas.microsoft.com/office/powerpoint/2010/main" val="2807916273"/>
              </p:ext>
            </p:extLst>
          </p:nvPr>
        </p:nvGraphicFramePr>
        <p:xfrm>
          <a:off x="342898" y="1141400"/>
          <a:ext cx="8672351" cy="4511040"/>
        </p:xfrm>
        <a:graphic>
          <a:graphicData uri="http://schemas.openxmlformats.org/drawingml/2006/table">
            <a:tbl>
              <a:tblPr firstRow="1" bandRow="1">
                <a:tableStyleId>{93296810-A885-4BE3-A3E7-6D5BEEA58F35}</a:tableStyleId>
              </a:tblPr>
              <a:tblGrid>
                <a:gridCol w="929030"/>
                <a:gridCol w="1151255"/>
                <a:gridCol w="1284483"/>
                <a:gridCol w="1284483"/>
                <a:gridCol w="4023100"/>
              </a:tblGrid>
              <a:tr h="370840">
                <a:tc>
                  <a:txBody>
                    <a:bodyPr/>
                    <a:lstStyle/>
                    <a:p>
                      <a:r>
                        <a:rPr kumimoji="1" lang="ja-JP" altLang="en-US" sz="1200" b="0" kern="1200" dirty="0" smtClean="0">
                          <a:solidFill>
                            <a:schemeClr val="lt1"/>
                          </a:solidFill>
                          <a:latin typeface="+mn-lt"/>
                          <a:ea typeface="+mn-ea"/>
                          <a:cs typeface="Calibri" panose="020F0502020204030204" pitchFamily="34" charset="0"/>
                        </a:rPr>
                        <a:t>版数</a:t>
                      </a:r>
                      <a:endParaRPr kumimoji="1" lang="en-US" sz="1200" b="0" kern="1200" dirty="0">
                        <a:solidFill>
                          <a:schemeClr val="lt1"/>
                        </a:solidFill>
                        <a:latin typeface="+mn-lt"/>
                        <a:ea typeface="+mn-ea"/>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dirty="0" smtClean="0">
                          <a:solidFill>
                            <a:schemeClr val="lt1"/>
                          </a:solidFill>
                          <a:latin typeface="+mn-lt"/>
                          <a:ea typeface="+mn-ea"/>
                          <a:cs typeface="Calibri" panose="020F0502020204030204" pitchFamily="34" charset="0"/>
                        </a:rPr>
                        <a:t>日付</a:t>
                      </a:r>
                      <a:endParaRPr kumimoji="1" lang="en-US" sz="1200" b="0" kern="1200" dirty="0" smtClean="0">
                        <a:solidFill>
                          <a:schemeClr val="lt1"/>
                        </a:solidFill>
                        <a:latin typeface="+mn-lt"/>
                        <a:ea typeface="+mn-ea"/>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dirty="0" smtClean="0">
                          <a:solidFill>
                            <a:schemeClr val="lt1"/>
                          </a:solidFill>
                          <a:latin typeface="+mn-lt"/>
                          <a:ea typeface="+mn-ea"/>
                          <a:cs typeface="Calibri" panose="020F0502020204030204" pitchFamily="34" charset="0"/>
                        </a:rPr>
                        <a:t>作成者</a:t>
                      </a:r>
                      <a:endParaRPr kumimoji="1" lang="en-US" sz="1200" b="0" kern="1200" dirty="0" smtClean="0">
                        <a:solidFill>
                          <a:schemeClr val="lt1"/>
                        </a:solidFill>
                        <a:latin typeface="+mn-lt"/>
                        <a:ea typeface="+mn-ea"/>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dirty="0" smtClean="0">
                          <a:solidFill>
                            <a:schemeClr val="lt1"/>
                          </a:solidFill>
                          <a:latin typeface="+mn-lt"/>
                          <a:ea typeface="+mn-ea"/>
                          <a:cs typeface="Calibri" panose="020F0502020204030204" pitchFamily="34" charset="0"/>
                        </a:rPr>
                        <a:t>承認者</a:t>
                      </a:r>
                      <a:endParaRPr kumimoji="1" lang="en-US" sz="1200" b="0" kern="1200" dirty="0" smtClean="0">
                        <a:solidFill>
                          <a:schemeClr val="lt1"/>
                        </a:solidFill>
                        <a:latin typeface="+mn-lt"/>
                        <a:ea typeface="+mn-ea"/>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dirty="0" smtClean="0">
                          <a:solidFill>
                            <a:schemeClr val="lt1"/>
                          </a:solidFill>
                          <a:latin typeface="+mn-lt"/>
                          <a:ea typeface="+mn-ea"/>
                          <a:cs typeface="Calibri" panose="020F0502020204030204" pitchFamily="34" charset="0"/>
                        </a:rPr>
                        <a:t>内容</a:t>
                      </a:r>
                      <a:endParaRPr kumimoji="1" lang="en-US" sz="1200" b="0" kern="1200" dirty="0" smtClean="0">
                        <a:solidFill>
                          <a:schemeClr val="lt1"/>
                        </a:solidFill>
                        <a:latin typeface="+mn-lt"/>
                        <a:ea typeface="+mn-ea"/>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00.01</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2017/06/30</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r>
                        <a:rPr kumimoji="1" lang="ja-JP" altLang="en-US" sz="1200" b="0" kern="1200" dirty="0" smtClean="0">
                          <a:solidFill>
                            <a:schemeClr val="dk1"/>
                          </a:solidFill>
                          <a:latin typeface="+mn-lt"/>
                          <a:ea typeface="+mn-ea"/>
                          <a:cs typeface="Calibri" panose="020F0502020204030204" pitchFamily="34" charset="0"/>
                        </a:rPr>
                        <a:t>日本語版 </a:t>
                      </a:r>
                      <a:r>
                        <a:rPr kumimoji="1" lang="en-US" sz="1200" b="0" kern="1200" dirty="0" smtClean="0">
                          <a:solidFill>
                            <a:schemeClr val="dk1"/>
                          </a:solidFill>
                          <a:latin typeface="+mn-lt"/>
                          <a:ea typeface="+mn-ea"/>
                          <a:cs typeface="Calibri" panose="020F0502020204030204" pitchFamily="34" charset="0"/>
                        </a:rPr>
                        <a:t>Draft version</a:t>
                      </a:r>
                      <a:endParaRPr kumimoji="1" lang="en-US" sz="1200" b="0" kern="1200" dirty="0">
                        <a:solidFill>
                          <a:schemeClr val="dk1"/>
                        </a:solidFill>
                        <a:latin typeface="+mn-lt"/>
                        <a:ea typeface="+mn-ea"/>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01.01</a:t>
                      </a:r>
                      <a:endParaRPr lang="en-US" sz="1200" b="0" dirty="0">
                        <a:latin typeface="+mj-lt"/>
                        <a:cs typeface="Calibri" panose="020F0502020204030204" pitchFamily="34" charset="0"/>
                      </a:endParaRPr>
                    </a:p>
                  </a:txBody>
                  <a:tcPr anchor="ctr"/>
                </a:tc>
                <a:tc>
                  <a:txBody>
                    <a:bodyPr/>
                    <a:lstStyle/>
                    <a:p>
                      <a:r>
                        <a:rPr kumimoji="1" lang="en-US" sz="1200" b="0" kern="1200" dirty="0" smtClean="0">
                          <a:solidFill>
                            <a:schemeClr val="dk1"/>
                          </a:solidFill>
                          <a:latin typeface="+mn-lt"/>
                          <a:ea typeface="+mn-ea"/>
                          <a:cs typeface="Calibri" panose="020F0502020204030204" pitchFamily="34" charset="0"/>
                        </a:rPr>
                        <a:t>2017/06/30</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r>
                        <a:rPr lang="en-US" altLang="ja-JP" sz="1200" b="0" dirty="0" smtClean="0">
                          <a:latin typeface="+mj-lt"/>
                          <a:cs typeface="Calibri" panose="020F0502020204030204" pitchFamily="34" charset="0"/>
                        </a:rPr>
                        <a:t>NCOS</a:t>
                      </a:r>
                      <a:r>
                        <a:rPr lang="ja-JP" altLang="en-US" sz="1200" b="0" dirty="0" smtClean="0">
                          <a:latin typeface="+mj-lt"/>
                          <a:cs typeface="Calibri" panose="020F0502020204030204" pitchFamily="34" charset="0"/>
                        </a:rPr>
                        <a:t>に送付 </a:t>
                      </a:r>
                      <a:r>
                        <a:rPr lang="en-US" altLang="ja-JP" sz="1200" b="0" dirty="0" smtClean="0">
                          <a:latin typeface="+mj-lt"/>
                          <a:cs typeface="Calibri" panose="020F0502020204030204" pitchFamily="34" charset="0"/>
                        </a:rPr>
                        <a:t>- 2011</a:t>
                      </a:r>
                      <a:r>
                        <a:rPr lang="ja-JP" altLang="en-US" sz="1200" b="0" dirty="0" smtClean="0">
                          <a:latin typeface="+mj-lt"/>
                          <a:cs typeface="Calibri" panose="020F0502020204030204" pitchFamily="34" charset="0"/>
                        </a:rPr>
                        <a:t>年度第</a:t>
                      </a:r>
                      <a:r>
                        <a:rPr lang="en-US" altLang="ja-JP" sz="1200" b="0" dirty="0" smtClean="0">
                          <a:latin typeface="+mj-lt"/>
                          <a:cs typeface="Calibri" panose="020F0502020204030204" pitchFamily="34" charset="0"/>
                        </a:rPr>
                        <a:t>1</a:t>
                      </a:r>
                      <a:r>
                        <a:rPr lang="ja-JP" altLang="en-US" sz="1200" b="0" dirty="0" smtClean="0">
                          <a:latin typeface="+mj-lt"/>
                          <a:cs typeface="Calibri" panose="020F0502020204030204" pitchFamily="34" charset="0"/>
                        </a:rPr>
                        <a:t>四半期の成果</a:t>
                      </a:r>
                      <a:endParaRPr lang="en-US" sz="1200" b="0" dirty="0">
                        <a:latin typeface="+mj-lt"/>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01.02</a:t>
                      </a:r>
                      <a:endParaRPr lang="en-US" sz="1200" b="0" dirty="0">
                        <a:latin typeface="+mj-lt"/>
                        <a:cs typeface="Calibri" panose="020F0502020204030204" pitchFamily="34" charset="0"/>
                      </a:endParaRPr>
                    </a:p>
                  </a:txBody>
                  <a:tcPr anchor="ctr"/>
                </a:tc>
                <a:tc>
                  <a:txBody>
                    <a:bodyPr/>
                    <a:lstStyle/>
                    <a:p>
                      <a:r>
                        <a:rPr kumimoji="1" lang="en-US" sz="1200" b="0" kern="1200" dirty="0" smtClean="0">
                          <a:solidFill>
                            <a:schemeClr val="dk1"/>
                          </a:solidFill>
                          <a:latin typeface="+mn-lt"/>
                          <a:ea typeface="+mn-ea"/>
                          <a:cs typeface="Calibri" panose="020F0502020204030204" pitchFamily="34" charset="0"/>
                        </a:rPr>
                        <a:t>2017/09/15</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r>
                        <a:rPr lang="ja-JP" altLang="en-US" sz="1200" b="0" dirty="0" smtClean="0">
                          <a:latin typeface="+mj-lt"/>
                          <a:cs typeface="Calibri" panose="020F0502020204030204" pitchFamily="34" charset="0"/>
                        </a:rPr>
                        <a:t>更新された「目次」形式</a:t>
                      </a:r>
                      <a:endParaRPr lang="en-US" sz="1200" b="0" dirty="0">
                        <a:latin typeface="+mj-lt"/>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01.03</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2017/09/21</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dirty="0" smtClean="0">
                          <a:solidFill>
                            <a:schemeClr val="dk1"/>
                          </a:solidFill>
                          <a:latin typeface="+mn-lt"/>
                          <a:ea typeface="+mn-ea"/>
                          <a:cs typeface="Calibri" panose="020F0502020204030204" pitchFamily="34" charset="0"/>
                        </a:rPr>
                        <a:t>変更されたフォントサイズ</a:t>
                      </a:r>
                      <a:endParaRPr kumimoji="1" lang="en-US" sz="1200" b="0" kern="1200" dirty="0" smtClean="0">
                        <a:solidFill>
                          <a:schemeClr val="dk1"/>
                        </a:solidFill>
                        <a:latin typeface="+mn-lt"/>
                        <a:ea typeface="+mn-ea"/>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01.04</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2017/09/22</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r>
                        <a:rPr kumimoji="1" lang="en-US" sz="1200" b="0" kern="1200" dirty="0" smtClean="0">
                          <a:solidFill>
                            <a:schemeClr val="dk1"/>
                          </a:solidFill>
                          <a:latin typeface="+mn-lt"/>
                          <a:ea typeface="+mn-ea"/>
                          <a:cs typeface="Calibri" panose="020F0502020204030204" pitchFamily="34" charset="0"/>
                        </a:rPr>
                        <a:t>NSP-</a:t>
                      </a:r>
                      <a:r>
                        <a:rPr kumimoji="1" lang="en-US" sz="1200" b="0" kern="1200" dirty="0" err="1" smtClean="0">
                          <a:solidFill>
                            <a:schemeClr val="dk1"/>
                          </a:solidFill>
                          <a:latin typeface="+mn-lt"/>
                          <a:ea typeface="+mn-ea"/>
                          <a:cs typeface="Calibri" panose="020F0502020204030204" pitchFamily="34" charset="0"/>
                        </a:rPr>
                        <a:t>pgarcia</a:t>
                      </a:r>
                      <a:endParaRPr kumimoji="1" lang="en-US" sz="1200" b="0" kern="1200" dirty="0">
                        <a:solidFill>
                          <a:schemeClr val="dk1"/>
                        </a:solidFill>
                        <a:latin typeface="+mn-lt"/>
                        <a:ea typeface="+mn-ea"/>
                        <a:cs typeface="Calibri" panose="020F0502020204030204" pitchFamily="34" charset="0"/>
                      </a:endParaRPr>
                    </a:p>
                  </a:txBody>
                  <a:tcPr anchor="ctr"/>
                </a:tc>
                <a:tc>
                  <a:txBody>
                    <a:bodyPr/>
                    <a:lstStyle/>
                    <a:p>
                      <a:r>
                        <a:rPr kumimoji="1" lang="ja-JP" altLang="en-US" sz="1200" b="0" kern="1200" dirty="0" smtClean="0">
                          <a:solidFill>
                            <a:schemeClr val="dk1"/>
                          </a:solidFill>
                          <a:latin typeface="+mn-lt"/>
                          <a:ea typeface="+mn-ea"/>
                          <a:cs typeface="Calibri" panose="020F0502020204030204" pitchFamily="34" charset="0"/>
                        </a:rPr>
                        <a:t>目次、表題の見直し（章番号、表題の完全一致化）</a:t>
                      </a:r>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sz="1200" b="0" kern="1200" dirty="0" smtClean="0">
                        <a:solidFill>
                          <a:schemeClr val="dk1"/>
                        </a:solidFill>
                        <a:latin typeface="+mn-lt"/>
                        <a:ea typeface="+mn-ea"/>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bl>
          </a:graphicData>
        </a:graphic>
      </p:graphicFrame>
    </p:spTree>
    <p:extLst>
      <p:ext uri="{BB962C8B-B14F-4D97-AF65-F5344CB8AC3E}">
        <p14:creationId xmlns:p14="http://schemas.microsoft.com/office/powerpoint/2010/main" val="30138983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374948"/>
            <a:ext cx="7344000" cy="461665"/>
          </a:xfrm>
        </p:spPr>
        <p:txBody>
          <a:bodyPr/>
          <a:lstStyle/>
          <a:p>
            <a:r>
              <a:rPr lang="ja-JP" altLang="en-US" dirty="0"/>
              <a:t>目</a:t>
            </a:r>
            <a:r>
              <a:rPr lang="ja-JP" altLang="en-US" dirty="0" smtClean="0"/>
              <a:t>次</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sz="1400" dirty="0"/>
              <a:t>1.</a:t>
            </a:r>
            <a:r>
              <a:rPr lang="ja-JP" altLang="en-US" sz="1400" dirty="0"/>
              <a:t>　</a:t>
            </a:r>
            <a:r>
              <a:rPr lang="en-US" altLang="ja-JP" sz="1400" dirty="0"/>
              <a:t> MySQL</a:t>
            </a:r>
            <a:r>
              <a:rPr lang="ja-JP" altLang="en-US" sz="1400" dirty="0"/>
              <a:t>クラスタ</a:t>
            </a:r>
            <a:r>
              <a:rPr lang="en-US" sz="1400" dirty="0"/>
              <a:t>:</a:t>
            </a:r>
            <a:r>
              <a:rPr lang="en-US" altLang="ja-JP" sz="1400" dirty="0"/>
              <a:t>MySQL</a:t>
            </a:r>
            <a:r>
              <a:rPr lang="ja-JP" altLang="en-US" sz="1400" dirty="0"/>
              <a:t>クラスタと</a:t>
            </a:r>
            <a:r>
              <a:rPr lang="ja-JP" altLang="en-US" sz="1400" dirty="0" smtClean="0"/>
              <a:t>は</a:t>
            </a:r>
            <a:r>
              <a:rPr lang="en-US" altLang="ja-JP" sz="1400" dirty="0" smtClean="0"/>
              <a:t>…………………………………………………	6</a:t>
            </a:r>
            <a:endParaRPr lang="en-US" altLang="ja-JP" sz="1400" dirty="0"/>
          </a:p>
          <a:p>
            <a:r>
              <a:rPr lang="en-US" altLang="ja-JP" sz="1400" dirty="0"/>
              <a:t>2.</a:t>
            </a:r>
            <a:r>
              <a:rPr lang="ja-JP" altLang="en-US" sz="1400" dirty="0"/>
              <a:t>　</a:t>
            </a:r>
            <a:r>
              <a:rPr lang="en-US" altLang="ja-JP" sz="1400" dirty="0"/>
              <a:t> MySQL</a:t>
            </a:r>
            <a:r>
              <a:rPr lang="ja-JP" altLang="en-US" sz="1400" dirty="0"/>
              <a:t>クラスタ</a:t>
            </a:r>
            <a:r>
              <a:rPr lang="en-US" sz="1400" dirty="0"/>
              <a:t>:</a:t>
            </a:r>
            <a:r>
              <a:rPr lang="ja-JP" altLang="en-US" sz="1400" dirty="0"/>
              <a:t>主な機</a:t>
            </a:r>
            <a:r>
              <a:rPr lang="ja-JP" altLang="en-US" sz="1400" dirty="0" smtClean="0"/>
              <a:t>能</a:t>
            </a:r>
            <a:r>
              <a:rPr lang="en-US" altLang="ja-JP" sz="1400" dirty="0" smtClean="0"/>
              <a:t>…………………………………………………………………..	7</a:t>
            </a:r>
            <a:endParaRPr lang="en-US" altLang="ja-JP" sz="1400" dirty="0"/>
          </a:p>
          <a:p>
            <a:r>
              <a:rPr lang="en-US" altLang="ja-JP" sz="1400" dirty="0"/>
              <a:t>3.</a:t>
            </a:r>
            <a:r>
              <a:rPr lang="ja-JP" altLang="en-US" sz="1400" dirty="0"/>
              <a:t>　</a:t>
            </a:r>
            <a:r>
              <a:rPr lang="en-US" altLang="ja-JP" sz="1400" dirty="0"/>
              <a:t> MySQL</a:t>
            </a:r>
            <a:r>
              <a:rPr lang="ja-JP" altLang="en-US" sz="1400" dirty="0"/>
              <a:t>クラスタ</a:t>
            </a:r>
            <a:r>
              <a:rPr lang="en-US" sz="1400" dirty="0"/>
              <a:t>:</a:t>
            </a:r>
            <a:r>
              <a:rPr lang="ja-JP" altLang="en-US" sz="1400" dirty="0"/>
              <a:t>システム要</a:t>
            </a:r>
            <a:r>
              <a:rPr lang="ja-JP" altLang="en-US" sz="1400" dirty="0" smtClean="0"/>
              <a:t>求</a:t>
            </a:r>
            <a:r>
              <a:rPr lang="en-US" altLang="ja-JP" sz="1400" dirty="0" smtClean="0"/>
              <a:t>…………………………………………………………….	8</a:t>
            </a:r>
            <a:endParaRPr lang="en-US" altLang="ja-JP" sz="1400" dirty="0">
              <a:solidFill>
                <a:srgbClr val="FF0000"/>
              </a:solidFill>
            </a:endParaRPr>
          </a:p>
          <a:p>
            <a:r>
              <a:rPr lang="en-US" altLang="ja-JP" sz="1400" dirty="0"/>
              <a:t>4.</a:t>
            </a:r>
            <a:r>
              <a:rPr lang="ja-JP" altLang="en-US" sz="1400" dirty="0"/>
              <a:t>　</a:t>
            </a:r>
            <a:r>
              <a:rPr lang="en-US" altLang="ja-JP" sz="1400" dirty="0"/>
              <a:t> MySQL</a:t>
            </a:r>
            <a:r>
              <a:rPr lang="ja-JP" altLang="en-US" sz="1400" dirty="0"/>
              <a:t>クラスタ</a:t>
            </a:r>
            <a:r>
              <a:rPr lang="en-US" sz="1400" dirty="0"/>
              <a:t>:</a:t>
            </a:r>
            <a:r>
              <a:rPr lang="ja-JP" altLang="en-US" sz="1400" dirty="0"/>
              <a:t>バージョ</a:t>
            </a:r>
            <a:r>
              <a:rPr lang="ja-JP" altLang="en-US" sz="1400" dirty="0" smtClean="0"/>
              <a:t>ン </a:t>
            </a:r>
            <a:r>
              <a:rPr lang="en-US" altLang="ja-JP" sz="1400" dirty="0" smtClean="0"/>
              <a:t>7.5 </a:t>
            </a:r>
            <a:r>
              <a:rPr lang="ja-JP" altLang="en-US" sz="1400" dirty="0"/>
              <a:t>の情</a:t>
            </a:r>
            <a:r>
              <a:rPr lang="ja-JP" altLang="en-US" sz="1400" dirty="0" smtClean="0"/>
              <a:t>報</a:t>
            </a:r>
            <a:r>
              <a:rPr lang="en-US" altLang="ja-JP" sz="1400" dirty="0" smtClean="0"/>
              <a:t>………………………………………………	10</a:t>
            </a:r>
            <a:endParaRPr lang="en-US" altLang="ja-JP" sz="1400" dirty="0">
              <a:solidFill>
                <a:srgbClr val="FF0000"/>
              </a:solidFill>
            </a:endParaRPr>
          </a:p>
          <a:p>
            <a:r>
              <a:rPr lang="en-US" altLang="ja-JP" sz="1400" dirty="0"/>
              <a:t>5.</a:t>
            </a:r>
            <a:r>
              <a:rPr lang="ja-JP" altLang="en-US" sz="1400" dirty="0"/>
              <a:t>　</a:t>
            </a:r>
            <a:r>
              <a:rPr lang="en-US" altLang="ja-JP" sz="1400" dirty="0"/>
              <a:t> MySQL</a:t>
            </a:r>
            <a:r>
              <a:rPr lang="ja-JP" altLang="en-US" sz="1400" dirty="0"/>
              <a:t>クラスタ</a:t>
            </a:r>
            <a:r>
              <a:rPr lang="en-US" sz="1400" dirty="0"/>
              <a:t>:</a:t>
            </a:r>
            <a:r>
              <a:rPr lang="ja-JP" altLang="en-US" sz="1400" dirty="0"/>
              <a:t>ライセンス情</a:t>
            </a:r>
            <a:r>
              <a:rPr lang="ja-JP" altLang="en-US" sz="1400" dirty="0" smtClean="0"/>
              <a:t>報</a:t>
            </a:r>
            <a:r>
              <a:rPr lang="en-US" altLang="ja-JP" sz="1400" dirty="0" smtClean="0"/>
              <a:t>……………………………………………………..…	12</a:t>
            </a:r>
            <a:endParaRPr lang="en-US" altLang="ja-JP" sz="1400" dirty="0">
              <a:solidFill>
                <a:srgbClr val="FF0000"/>
              </a:solidFill>
            </a:endParaRPr>
          </a:p>
          <a:p>
            <a:r>
              <a:rPr lang="en-US" altLang="ja-JP" sz="1400" dirty="0"/>
              <a:t>6.</a:t>
            </a:r>
            <a:r>
              <a:rPr lang="ja-JP" altLang="en-US" sz="1400" dirty="0"/>
              <a:t>　</a:t>
            </a:r>
            <a:r>
              <a:rPr lang="en-US" altLang="ja-JP" sz="1400" dirty="0"/>
              <a:t> MySQL</a:t>
            </a:r>
            <a:r>
              <a:rPr lang="ja-JP" altLang="en-US" sz="1400" dirty="0"/>
              <a:t>クラスタ</a:t>
            </a:r>
            <a:r>
              <a:rPr lang="en-US" sz="1400" dirty="0"/>
              <a:t>:</a:t>
            </a:r>
            <a:r>
              <a:rPr lang="ja-JP" altLang="en-US" sz="1400" dirty="0"/>
              <a:t>アーキテクチャ</a:t>
            </a:r>
            <a:r>
              <a:rPr lang="ja-JP" altLang="en-US" sz="1400" dirty="0" smtClean="0"/>
              <a:t>ー</a:t>
            </a:r>
            <a:r>
              <a:rPr lang="en-US" altLang="ja-JP" sz="1400" dirty="0" smtClean="0"/>
              <a:t>……………………………………………………..	13</a:t>
            </a:r>
            <a:endParaRPr lang="en-US" altLang="ja-JP" sz="1400" dirty="0">
              <a:solidFill>
                <a:srgbClr val="FF0000"/>
              </a:solidFill>
            </a:endParaRPr>
          </a:p>
          <a:p>
            <a:r>
              <a:rPr lang="en-US" altLang="ja-JP" sz="1400" dirty="0"/>
              <a:t>7.</a:t>
            </a:r>
            <a:r>
              <a:rPr lang="ja-JP" altLang="en-US" sz="1400" dirty="0"/>
              <a:t>　</a:t>
            </a:r>
            <a:r>
              <a:rPr lang="en-US" altLang="ja-JP" sz="1400" dirty="0"/>
              <a:t> MySQL</a:t>
            </a:r>
            <a:r>
              <a:rPr lang="ja-JP" altLang="en-US" sz="1400" dirty="0"/>
              <a:t>クラスタ</a:t>
            </a:r>
            <a:r>
              <a:rPr lang="en-US" sz="1400" dirty="0"/>
              <a:t>:</a:t>
            </a:r>
            <a:r>
              <a:rPr lang="ja-JP" altLang="en-US" sz="1400" dirty="0"/>
              <a:t>コンポーネン</a:t>
            </a:r>
            <a:r>
              <a:rPr lang="ja-JP" altLang="en-US" sz="1400" dirty="0" smtClean="0"/>
              <a:t>ト</a:t>
            </a:r>
            <a:r>
              <a:rPr lang="en-US" altLang="ja-JP" sz="1400" dirty="0" smtClean="0"/>
              <a:t>…………………………………………………………	15</a:t>
            </a:r>
            <a:endParaRPr lang="en-US" altLang="ja-JP" sz="1400" dirty="0"/>
          </a:p>
          <a:p>
            <a:r>
              <a:rPr lang="ja-JP" altLang="en-US" sz="1400" dirty="0"/>
              <a:t>　　</a:t>
            </a:r>
            <a:r>
              <a:rPr lang="en-US" altLang="ja-JP" sz="1400" dirty="0" smtClean="0"/>
              <a:t>7.1 </a:t>
            </a:r>
            <a:r>
              <a:rPr lang="ja-JP" altLang="en-US" sz="1400" dirty="0" smtClean="0"/>
              <a:t>デ</a:t>
            </a:r>
            <a:r>
              <a:rPr lang="ja-JP" altLang="en-US" sz="1400" dirty="0"/>
              <a:t>ータノー</a:t>
            </a:r>
            <a:r>
              <a:rPr lang="ja-JP" altLang="en-US" sz="1400" dirty="0" smtClean="0"/>
              <a:t>ド</a:t>
            </a:r>
            <a:r>
              <a:rPr lang="en-US" altLang="ja-JP" sz="1400" dirty="0" smtClean="0"/>
              <a:t>……………………………………………………………………………….	15</a:t>
            </a:r>
            <a:endParaRPr lang="en-US" altLang="ja-JP" sz="1400" dirty="0">
              <a:solidFill>
                <a:srgbClr val="FF0000"/>
              </a:solidFill>
            </a:endParaRPr>
          </a:p>
          <a:p>
            <a:r>
              <a:rPr lang="ja-JP" altLang="en-US" sz="1400" dirty="0"/>
              <a:t>　　　</a:t>
            </a:r>
            <a:r>
              <a:rPr lang="en-US" altLang="ja-JP" sz="1400" dirty="0" smtClean="0"/>
              <a:t>7.1.1 </a:t>
            </a:r>
            <a:r>
              <a:rPr lang="ja-JP" altLang="en-US" sz="1400" dirty="0" smtClean="0"/>
              <a:t>ノ</a:t>
            </a:r>
            <a:r>
              <a:rPr lang="ja-JP" altLang="en-US" sz="1400" dirty="0"/>
              <a:t>ードグルー</a:t>
            </a:r>
            <a:r>
              <a:rPr lang="ja-JP" altLang="en-US" sz="1400" dirty="0" smtClean="0"/>
              <a:t>プ</a:t>
            </a:r>
            <a:r>
              <a:rPr lang="en-US" altLang="ja-JP" sz="1400" dirty="0" smtClean="0"/>
              <a:t>……………………………………………………………………..	15</a:t>
            </a:r>
            <a:endParaRPr lang="en-US" altLang="ja-JP" sz="1400" dirty="0"/>
          </a:p>
          <a:p>
            <a:r>
              <a:rPr lang="ja-JP" altLang="en-US" sz="1400" dirty="0"/>
              <a:t>　　　</a:t>
            </a:r>
            <a:r>
              <a:rPr lang="en-US" altLang="ja-JP" sz="1400" dirty="0" smtClean="0"/>
              <a:t>7.1.2 </a:t>
            </a:r>
            <a:r>
              <a:rPr lang="ja-JP" altLang="en-US" sz="1400" dirty="0" smtClean="0"/>
              <a:t>パ</a:t>
            </a:r>
            <a:r>
              <a:rPr lang="ja-JP" altLang="en-US" sz="1400" dirty="0"/>
              <a:t>ーティショ</a:t>
            </a:r>
            <a:r>
              <a:rPr lang="ja-JP" altLang="en-US" sz="1400" dirty="0" smtClean="0"/>
              <a:t>ン</a:t>
            </a:r>
            <a:r>
              <a:rPr lang="en-US" altLang="ja-JP" sz="1400" dirty="0" smtClean="0"/>
              <a:t>……………………………………………………………………..	16</a:t>
            </a:r>
            <a:endParaRPr lang="en-US" altLang="ja-JP" sz="1400" dirty="0"/>
          </a:p>
          <a:p>
            <a:r>
              <a:rPr lang="ja-JP" altLang="en-US" sz="1400" dirty="0"/>
              <a:t>　　　</a:t>
            </a:r>
            <a:r>
              <a:rPr lang="en-US" altLang="ja-JP" sz="1400" dirty="0" smtClean="0"/>
              <a:t>7.1.3 </a:t>
            </a:r>
            <a:r>
              <a:rPr lang="ja-JP" altLang="en-US" sz="1400" dirty="0" smtClean="0"/>
              <a:t>レ</a:t>
            </a:r>
            <a:r>
              <a:rPr lang="ja-JP" altLang="en-US" sz="1400" dirty="0"/>
              <a:t>プリ</a:t>
            </a:r>
            <a:r>
              <a:rPr lang="ja-JP" altLang="en-US" sz="1400" dirty="0" smtClean="0"/>
              <a:t>カ</a:t>
            </a:r>
            <a:r>
              <a:rPr lang="en-US" altLang="ja-JP" sz="1400" dirty="0" smtClean="0"/>
              <a:t>……………………………………………………………………………….	17</a:t>
            </a:r>
            <a:endParaRPr lang="en-US" altLang="ja-JP" sz="1400" dirty="0">
              <a:solidFill>
                <a:srgbClr val="FF0000"/>
              </a:solidFill>
            </a:endParaRPr>
          </a:p>
          <a:p>
            <a:r>
              <a:rPr lang="ja-JP" altLang="en-US" sz="1400" dirty="0"/>
              <a:t>　　</a:t>
            </a:r>
            <a:r>
              <a:rPr lang="en-US" altLang="ja-JP" sz="1400" dirty="0" smtClean="0"/>
              <a:t>7.2 </a:t>
            </a:r>
            <a:r>
              <a:rPr lang="ja-JP" altLang="en-US" sz="1400" dirty="0" smtClean="0"/>
              <a:t>サ</a:t>
            </a:r>
            <a:r>
              <a:rPr lang="ja-JP" altLang="en-US" sz="1400" dirty="0"/>
              <a:t>ーバーノー</a:t>
            </a:r>
            <a:r>
              <a:rPr lang="ja-JP" altLang="en-US" sz="1400" dirty="0" smtClean="0"/>
              <a:t>ド</a:t>
            </a:r>
            <a:r>
              <a:rPr lang="en-US" altLang="ja-JP" sz="1400" dirty="0" smtClean="0"/>
              <a:t>…………………………………………………………………………….	23</a:t>
            </a:r>
            <a:endParaRPr lang="en-US" altLang="ja-JP" sz="1400" dirty="0">
              <a:solidFill>
                <a:srgbClr val="FF0000"/>
              </a:solidFill>
            </a:endParaRPr>
          </a:p>
          <a:p>
            <a:r>
              <a:rPr lang="ja-JP" altLang="en-US" sz="1400" dirty="0"/>
              <a:t>　　</a:t>
            </a:r>
            <a:r>
              <a:rPr lang="en-US" altLang="ja-JP" sz="1400" dirty="0" smtClean="0"/>
              <a:t>7.3 </a:t>
            </a:r>
            <a:r>
              <a:rPr lang="ja-JP" altLang="en-US" sz="1400" dirty="0" smtClean="0"/>
              <a:t>管</a:t>
            </a:r>
            <a:r>
              <a:rPr lang="ja-JP" altLang="en-US" sz="1400" dirty="0"/>
              <a:t>理ノー</a:t>
            </a:r>
            <a:r>
              <a:rPr lang="ja-JP" altLang="en-US" sz="1400" dirty="0" smtClean="0"/>
              <a:t>ド</a:t>
            </a:r>
            <a:r>
              <a:rPr lang="en-US" altLang="ja-JP" sz="1400" dirty="0" smtClean="0"/>
              <a:t>…………………………………………………………………………………..	24</a:t>
            </a:r>
            <a:endParaRPr lang="en-US" altLang="ja-JP" sz="1400" dirty="0">
              <a:solidFill>
                <a:srgbClr val="FF0000"/>
              </a:solidFill>
            </a:endParaRPr>
          </a:p>
        </p:txBody>
      </p:sp>
    </p:spTree>
    <p:extLst>
      <p:ext uri="{BB962C8B-B14F-4D97-AF65-F5344CB8AC3E}">
        <p14:creationId xmlns:p14="http://schemas.microsoft.com/office/powerpoint/2010/main" val="1823700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2989091"/>
            <a:ext cx="8784000" cy="523220"/>
          </a:xfrm>
        </p:spPr>
        <p:txBody>
          <a:bodyPr/>
          <a:lstStyle/>
          <a:p>
            <a:r>
              <a:rPr lang="en-US" altLang="ja-JP" dirty="0"/>
              <a:t>MySQL</a:t>
            </a:r>
            <a:r>
              <a:rPr lang="ja-JP" altLang="en-US" dirty="0"/>
              <a:t>クラスタの調査</a:t>
            </a:r>
            <a:endParaRPr kumimoji="1" lang="ja-JP" altLang="en-US" dirty="0"/>
          </a:p>
        </p:txBody>
      </p:sp>
      <p:sp>
        <p:nvSpPr>
          <p:cNvPr id="3" name="テキスト プレースホルダー 2"/>
          <p:cNvSpPr>
            <a:spLocks noGrp="1"/>
          </p:cNvSpPr>
          <p:nvPr>
            <p:ph type="body" sz="quarter" idx="10"/>
          </p:nvPr>
        </p:nvSpPr>
        <p:spPr>
          <a:xfrm>
            <a:off x="179388" y="3852000"/>
            <a:ext cx="7200900" cy="400110"/>
          </a:xfrm>
        </p:spPr>
        <p:txBody>
          <a:bodyPr/>
          <a:lstStyle/>
          <a:p>
            <a:r>
              <a:rPr lang="en-US" altLang="ja-JP" dirty="0" smtClean="0">
                <a:solidFill>
                  <a:srgbClr val="003D8B"/>
                </a:solidFill>
              </a:rPr>
              <a:t>MySQL</a:t>
            </a:r>
            <a:r>
              <a:rPr lang="ja-JP" altLang="en-US" dirty="0">
                <a:solidFill>
                  <a:srgbClr val="003D8B"/>
                </a:solidFill>
              </a:rPr>
              <a:t>クラスターの概要</a:t>
            </a:r>
          </a:p>
        </p:txBody>
      </p:sp>
    </p:spTree>
    <p:extLst>
      <p:ext uri="{BB962C8B-B14F-4D97-AF65-F5344CB8AC3E}">
        <p14:creationId xmlns:p14="http://schemas.microsoft.com/office/powerpoint/2010/main" val="752540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1. MySQL</a:t>
            </a:r>
            <a:r>
              <a:rPr lang="ja-JP" altLang="en-US" sz="2000" dirty="0"/>
              <a:t>クラスタ</a:t>
            </a:r>
            <a:r>
              <a:rPr lang="en-US" sz="2000" dirty="0"/>
              <a:t>:</a:t>
            </a:r>
            <a:r>
              <a:rPr lang="en-US" altLang="ja-JP" sz="2000" dirty="0"/>
              <a:t>MySQL</a:t>
            </a:r>
            <a:r>
              <a:rPr lang="ja-JP" altLang="en-US" sz="2000" dirty="0"/>
              <a:t>クラスタとは</a:t>
            </a:r>
            <a:endParaRPr kumimoji="1" lang="ja-JP" altLang="en-US" sz="2000" dirty="0"/>
          </a:p>
        </p:txBody>
      </p:sp>
      <p:sp>
        <p:nvSpPr>
          <p:cNvPr id="3" name="コンテンツ プレースホルダー 2"/>
          <p:cNvSpPr>
            <a:spLocks noGrp="1"/>
          </p:cNvSpPr>
          <p:nvPr>
            <p:ph sz="quarter" idx="10"/>
          </p:nvPr>
        </p:nvSpPr>
        <p:spPr/>
        <p:txBody>
          <a:bodyPr>
            <a:noAutofit/>
          </a:bodyPr>
          <a:lstStyle/>
          <a:p>
            <a:r>
              <a:rPr lang="en-US" altLang="ja-JP" sz="1400" dirty="0"/>
              <a:t>MySQL NDB </a:t>
            </a:r>
            <a:r>
              <a:rPr lang="ja-JP" altLang="en-US" sz="1400" dirty="0"/>
              <a:t>クラスタは、分散コンピューティング環境に適合した高可用性、高冗長性の</a:t>
            </a:r>
            <a:r>
              <a:rPr lang="en-US" altLang="ja-JP" sz="1400" dirty="0"/>
              <a:t>MySQL</a:t>
            </a:r>
            <a:r>
              <a:rPr lang="ja-JP" altLang="en-US" sz="1400" dirty="0"/>
              <a:t>バージョンです。</a:t>
            </a:r>
            <a:endParaRPr lang="en-US" altLang="ja-JP" sz="1400" dirty="0"/>
          </a:p>
          <a:p>
            <a:endParaRPr lang="en-US" sz="1400" dirty="0"/>
          </a:p>
          <a:p>
            <a:r>
              <a:rPr lang="en-US" altLang="ja-JP" sz="1400" dirty="0"/>
              <a:t>NDB</a:t>
            </a:r>
            <a:r>
              <a:rPr lang="ja-JP" altLang="en-US" sz="1400" dirty="0"/>
              <a:t>クラスタは、シェアードナッシングシステムでインメモリ・データベースのクラスタリングを可能にする技術です。シェアードナッシングアーキテクチャにより、システムは非常に安価なハードウェアで動作し、ハードウェアまたはソフトウェアに対する特定の要件は最小限に抑えられます。</a:t>
            </a:r>
            <a:endParaRPr lang="en-US" sz="1400" dirty="0"/>
          </a:p>
          <a:p>
            <a:endParaRPr lang="en-US" sz="1400" dirty="0"/>
          </a:p>
          <a:p>
            <a:r>
              <a:rPr lang="en-US" altLang="ja-JP" sz="1400" dirty="0"/>
              <a:t>NDB</a:t>
            </a:r>
            <a:r>
              <a:rPr lang="ja-JP" altLang="en-US" sz="1400" dirty="0"/>
              <a:t>クラスタは、シングルポイント障害を起こさないように設計されています。</a:t>
            </a:r>
            <a:r>
              <a:rPr lang="en-US" sz="1400" dirty="0"/>
              <a:t> </a:t>
            </a:r>
            <a:r>
              <a:rPr lang="ja-JP" altLang="en-US" sz="1400" dirty="0"/>
              <a:t>シェアードナッシングシステムでは、各コンポーネントには独自のメモリとディスクが必要であり、ネットワーク共有、ネットワークファイルシステム、</a:t>
            </a:r>
            <a:r>
              <a:rPr lang="en-US" altLang="ja-JP" sz="1400" dirty="0"/>
              <a:t>SAN</a:t>
            </a:r>
            <a:r>
              <a:rPr lang="ja-JP" altLang="en-US" sz="1400" dirty="0"/>
              <a:t>などの共有ストレージメカニズムの使用はお勧めできません。</a:t>
            </a:r>
            <a:endParaRPr lang="en-US" sz="1400" dirty="0"/>
          </a:p>
          <a:p>
            <a:endParaRPr lang="en-US" sz="1400" dirty="0"/>
          </a:p>
          <a:p>
            <a:r>
              <a:rPr lang="en-US" altLang="ja-JP" sz="1400" dirty="0"/>
              <a:t>NDB</a:t>
            </a:r>
            <a:r>
              <a:rPr lang="ja-JP" altLang="en-US" sz="1400" dirty="0"/>
              <a:t>クラスタは、ホストと呼ばれる一連のコンピュータで構成され、それぞれが</a:t>
            </a:r>
            <a:r>
              <a:rPr lang="en-US" altLang="ja-JP" sz="1400" dirty="0"/>
              <a:t>1</a:t>
            </a:r>
            <a:r>
              <a:rPr lang="ja-JP" altLang="en-US" sz="1400" dirty="0"/>
              <a:t>つ以上のプロセスを実行します。ノードと呼ばれるこれらのプロセスには、</a:t>
            </a:r>
            <a:r>
              <a:rPr lang="en-US" altLang="ja-JP" sz="1400" dirty="0"/>
              <a:t>MySQL</a:t>
            </a:r>
            <a:r>
              <a:rPr lang="ja-JP" altLang="en-US" sz="1400" dirty="0"/>
              <a:t>サーバ（</a:t>
            </a:r>
            <a:r>
              <a:rPr lang="en-US" altLang="ja-JP" sz="1400" dirty="0"/>
              <a:t>NDB</a:t>
            </a:r>
            <a:r>
              <a:rPr lang="ja-JP" altLang="en-US" sz="1400" dirty="0"/>
              <a:t>データへのアクセス用）、データノード（データの格納用）、</a:t>
            </a:r>
            <a:r>
              <a:rPr lang="en-US" altLang="ja-JP" sz="1400" dirty="0"/>
              <a:t>1</a:t>
            </a:r>
            <a:r>
              <a:rPr lang="ja-JP" altLang="en-US" sz="1400" dirty="0"/>
              <a:t>つ以上の管理サーバ、および場合によってはその他の特殊なデータアクセスプログラムが含まれます。</a:t>
            </a:r>
            <a:endParaRPr lang="en-US" sz="1400" dirty="0"/>
          </a:p>
        </p:txBody>
      </p:sp>
    </p:spTree>
    <p:extLst>
      <p:ext uri="{BB962C8B-B14F-4D97-AF65-F5344CB8AC3E}">
        <p14:creationId xmlns:p14="http://schemas.microsoft.com/office/powerpoint/2010/main" val="452785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2. MySQL</a:t>
            </a:r>
            <a:r>
              <a:rPr lang="ja-JP" altLang="en-US" sz="2000" dirty="0"/>
              <a:t>クラスタ</a:t>
            </a:r>
            <a:r>
              <a:rPr lang="en-US" sz="2000" dirty="0"/>
              <a:t>:</a:t>
            </a:r>
            <a:r>
              <a:rPr lang="ja-JP" altLang="en-US" sz="2000" dirty="0"/>
              <a:t>主な機能</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a:buFont typeface="Wingdings" panose="05000000000000000000" pitchFamily="2" charset="2"/>
              <a:buChar char="ü"/>
            </a:pPr>
            <a:r>
              <a:rPr lang="en-US" altLang="ja-JP" sz="1400" dirty="0"/>
              <a:t> ACID</a:t>
            </a:r>
            <a:r>
              <a:rPr lang="ja-JP" altLang="en-US" sz="1400" dirty="0"/>
              <a:t>準拠のトランザクションデータベース</a:t>
            </a:r>
            <a:r>
              <a:rPr lang="en-US" sz="1400" dirty="0"/>
              <a:t>	</a:t>
            </a:r>
          </a:p>
          <a:p>
            <a:pPr>
              <a:buFont typeface="Wingdings" panose="05000000000000000000" pitchFamily="2" charset="2"/>
              <a:buChar char="ü"/>
            </a:pPr>
            <a:r>
              <a:rPr lang="ja-JP" altLang="en-US" sz="1400" dirty="0"/>
              <a:t> 分散型マルチマスターシェアードナッシング設計 </a:t>
            </a:r>
            <a:r>
              <a:rPr lang="en-US" sz="1400" dirty="0"/>
              <a:t>	</a:t>
            </a:r>
          </a:p>
          <a:p>
            <a:pPr>
              <a:buFont typeface="Wingdings" panose="05000000000000000000" pitchFamily="2" charset="2"/>
              <a:buChar char="ü"/>
            </a:pPr>
            <a:r>
              <a:rPr lang="ja-JP" altLang="en-US" sz="1400" dirty="0"/>
              <a:t> インメモリおよびディスクベースのデータストレージ</a:t>
            </a:r>
            <a:r>
              <a:rPr lang="en-US" sz="1400" dirty="0"/>
              <a:t>	</a:t>
            </a:r>
          </a:p>
          <a:p>
            <a:pPr>
              <a:buFont typeface="Wingdings" panose="05000000000000000000" pitchFamily="2" charset="2"/>
              <a:buChar char="ü"/>
            </a:pPr>
            <a:r>
              <a:rPr lang="en-US" altLang="ja-JP" sz="1400" dirty="0"/>
              <a:t> 2</a:t>
            </a:r>
            <a:r>
              <a:rPr lang="ja-JP" altLang="en-US" sz="1400" dirty="0"/>
              <a:t>億の</a:t>
            </a:r>
            <a:r>
              <a:rPr lang="en-US" altLang="ja-JP" sz="1400" dirty="0"/>
              <a:t>NoSQL QPS </a:t>
            </a:r>
            <a:r>
              <a:rPr lang="en-US" sz="1400" dirty="0"/>
              <a:t>	</a:t>
            </a:r>
          </a:p>
          <a:p>
            <a:pPr>
              <a:buFont typeface="Wingdings" panose="05000000000000000000" pitchFamily="2" charset="2"/>
              <a:buChar char="ü"/>
            </a:pPr>
            <a:r>
              <a:rPr lang="ja-JP" altLang="en-US" sz="1400" dirty="0"/>
              <a:t> 適応型クエリのローカリゼーションを使用したクロスシャード</a:t>
            </a:r>
            <a:r>
              <a:rPr lang="en-US" altLang="ja-JP" sz="1400" dirty="0"/>
              <a:t>JOIN</a:t>
            </a:r>
            <a:r>
              <a:rPr lang="en-US" sz="1400" dirty="0"/>
              <a:t>	</a:t>
            </a:r>
          </a:p>
          <a:p>
            <a:pPr>
              <a:buFont typeface="Wingdings" panose="05000000000000000000" pitchFamily="2" charset="2"/>
              <a:buChar char="ü"/>
            </a:pPr>
            <a:r>
              <a:rPr lang="ja-JP" altLang="en-US" sz="1400" dirty="0"/>
              <a:t> 外部キーによる参照整合性</a:t>
            </a:r>
            <a:r>
              <a:rPr lang="en-US" sz="1400" dirty="0"/>
              <a:t>	</a:t>
            </a:r>
          </a:p>
          <a:p>
            <a:pPr>
              <a:buFont typeface="Wingdings" panose="05000000000000000000" pitchFamily="2" charset="2"/>
              <a:buChar char="ü"/>
            </a:pPr>
            <a:r>
              <a:rPr lang="en-US" sz="1400" dirty="0"/>
              <a:t> </a:t>
            </a:r>
            <a:r>
              <a:rPr lang="ja-JP" altLang="en-US" sz="1400" dirty="0"/>
              <a:t>統合されたフェイルオーバーとリカバリを同期＆非同期レプリケーション</a:t>
            </a:r>
            <a:r>
              <a:rPr lang="en-US" sz="1400" dirty="0"/>
              <a:t> </a:t>
            </a:r>
          </a:p>
          <a:p>
            <a:pPr>
              <a:buFont typeface="Wingdings" panose="05000000000000000000" pitchFamily="2" charset="2"/>
              <a:buChar char="ü"/>
            </a:pPr>
            <a:r>
              <a:rPr lang="en-US" sz="1400" dirty="0"/>
              <a:t> </a:t>
            </a:r>
            <a:r>
              <a:rPr lang="ja-JP" altLang="en-US" sz="1400" dirty="0"/>
              <a:t>アクティブ・アクティブ地理レプリケーション </a:t>
            </a:r>
            <a:r>
              <a:rPr lang="en-US" sz="1400" dirty="0"/>
              <a:t>	</a:t>
            </a:r>
          </a:p>
          <a:p>
            <a:pPr>
              <a:buFont typeface="Wingdings" panose="05000000000000000000" pitchFamily="2" charset="2"/>
              <a:buChar char="ü"/>
            </a:pPr>
            <a:r>
              <a:rPr lang="en-US" sz="1400" dirty="0"/>
              <a:t> </a:t>
            </a:r>
            <a:r>
              <a:rPr lang="ja-JP" altLang="en-US" sz="1400" dirty="0"/>
              <a:t>オンラインバックアップ</a:t>
            </a:r>
            <a:r>
              <a:rPr lang="en-US" sz="1400" dirty="0"/>
              <a:t>	</a:t>
            </a:r>
          </a:p>
          <a:p>
            <a:pPr>
              <a:buFont typeface="Wingdings" panose="05000000000000000000" pitchFamily="2" charset="2"/>
              <a:buChar char="ü"/>
            </a:pPr>
            <a:r>
              <a:rPr lang="ja-JP" altLang="en-US" sz="1400" dirty="0"/>
              <a:t> ディスクベースのデータのキャッシュ</a:t>
            </a:r>
            <a:r>
              <a:rPr lang="en-US" sz="1400" dirty="0"/>
              <a:t>	</a:t>
            </a:r>
          </a:p>
          <a:p>
            <a:pPr>
              <a:buFont typeface="Wingdings" panose="05000000000000000000" pitchFamily="2" charset="2"/>
              <a:buChar char="ü"/>
            </a:pPr>
            <a:r>
              <a:rPr lang="ja-JP" altLang="en-US" sz="1400" dirty="0"/>
              <a:t> 設定可能なチェックポイント</a:t>
            </a:r>
            <a:endParaRPr lang="en-US" altLang="ja-JP" sz="1400" dirty="0"/>
          </a:p>
          <a:p>
            <a:pPr>
              <a:buFont typeface="Wingdings" panose="05000000000000000000" pitchFamily="2" charset="2"/>
              <a:buChar char="ü"/>
            </a:pPr>
            <a:r>
              <a:rPr lang="en-US" sz="1400" dirty="0"/>
              <a:t> SQL </a:t>
            </a:r>
            <a:r>
              <a:rPr lang="ja-JP" altLang="en-US" sz="1400" dirty="0"/>
              <a:t>のアクセ</a:t>
            </a:r>
            <a:r>
              <a:rPr lang="ja-JP" altLang="en-US" sz="1400" dirty="0" smtClean="0"/>
              <a:t>ス</a:t>
            </a:r>
            <a:endParaRPr lang="en-US" altLang="ja-JP" sz="1400" dirty="0"/>
          </a:p>
          <a:p>
            <a:pPr>
              <a:buFont typeface="Wingdings" panose="05000000000000000000" pitchFamily="2" charset="2"/>
              <a:buChar char="ü"/>
            </a:pPr>
            <a:r>
              <a:rPr lang="en-US" sz="1400" dirty="0"/>
              <a:t> NoSQL JavaScript, Java, JPA, C++, </a:t>
            </a:r>
            <a:r>
              <a:rPr lang="en-US" sz="1400" dirty="0" err="1"/>
              <a:t>Memcached</a:t>
            </a:r>
            <a:r>
              <a:rPr lang="en-US" sz="1400" dirty="0"/>
              <a:t> </a:t>
            </a:r>
            <a:r>
              <a:rPr lang="ja-JP" altLang="en-US" sz="1400" dirty="0"/>
              <a:t>や</a:t>
            </a:r>
            <a:r>
              <a:rPr lang="en-US" sz="1400" dirty="0"/>
              <a:t> </a:t>
            </a:r>
            <a:r>
              <a:rPr lang="en-US" sz="1400" dirty="0" err="1"/>
              <a:t>HTTPinterfaces</a:t>
            </a:r>
            <a:endParaRPr lang="en-US" sz="1400" dirty="0"/>
          </a:p>
        </p:txBody>
      </p:sp>
    </p:spTree>
    <p:extLst>
      <p:ext uri="{BB962C8B-B14F-4D97-AF65-F5344CB8AC3E}">
        <p14:creationId xmlns:p14="http://schemas.microsoft.com/office/powerpoint/2010/main" val="605035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3. MySQL</a:t>
            </a:r>
            <a:r>
              <a:rPr lang="ja-JP" altLang="en-US" sz="2000" dirty="0"/>
              <a:t>クラスタ</a:t>
            </a:r>
            <a:r>
              <a:rPr lang="en-US" sz="2000" dirty="0"/>
              <a:t>:</a:t>
            </a:r>
            <a:r>
              <a:rPr lang="ja-JP" altLang="en-US" sz="2000" dirty="0"/>
              <a:t>システム要</a:t>
            </a:r>
            <a:r>
              <a:rPr lang="ja-JP" altLang="en-US" sz="2000" dirty="0" smtClean="0"/>
              <a:t>求</a:t>
            </a:r>
            <a:endParaRPr kumimoji="1" lang="ja-JP" altLang="en-US" sz="2000" dirty="0"/>
          </a:p>
        </p:txBody>
      </p:sp>
      <p:sp>
        <p:nvSpPr>
          <p:cNvPr id="3" name="コンテンツ プレースホルダー 2"/>
          <p:cNvSpPr>
            <a:spLocks noGrp="1"/>
          </p:cNvSpPr>
          <p:nvPr>
            <p:ph sz="quarter" idx="10"/>
          </p:nvPr>
        </p:nvSpPr>
        <p:spPr/>
        <p:txBody>
          <a:bodyPr>
            <a:normAutofit/>
          </a:bodyPr>
          <a:lstStyle/>
          <a:p>
            <a:r>
              <a:rPr lang="en-US" altLang="ja-JP" sz="1400" dirty="0"/>
              <a:t>NDB </a:t>
            </a:r>
            <a:r>
              <a:rPr lang="ja-JP" altLang="en-US" sz="1400" dirty="0"/>
              <a:t>クラスタの強みの</a:t>
            </a:r>
            <a:r>
              <a:rPr lang="en-US" altLang="ja-JP" sz="1400" dirty="0"/>
              <a:t>1</a:t>
            </a:r>
            <a:r>
              <a:rPr lang="ja-JP" altLang="en-US" sz="1400" dirty="0"/>
              <a:t>つは、実用的なデータストレージがすべてメモリ上で実行されるため、大量の</a:t>
            </a:r>
            <a:r>
              <a:rPr lang="en-US" altLang="ja-JP" sz="1400" dirty="0"/>
              <a:t>RAM</a:t>
            </a:r>
            <a:r>
              <a:rPr lang="ja-JP" altLang="en-US" sz="1400" dirty="0"/>
              <a:t>以外の一般的なハードウェア上で実行でき、この点で珍しい要件はありません。しかし、ディスクデータテーブルを使用してこの要件を減じることは可能です。</a:t>
            </a:r>
            <a:r>
              <a:rPr lang="en-US" altLang="ja-JP" sz="1400" dirty="0"/>
              <a:t> </a:t>
            </a:r>
          </a:p>
          <a:p>
            <a:endParaRPr lang="en-US" altLang="ja-JP" sz="1400" dirty="0"/>
          </a:p>
          <a:p>
            <a:r>
              <a:rPr lang="en-US" altLang="ja-JP" sz="1400" dirty="0"/>
              <a:t>MySQL</a:t>
            </a:r>
            <a:r>
              <a:rPr lang="ja-JP" altLang="en-US" sz="1400" dirty="0"/>
              <a:t>クラスタのデータノードの提案されるシステム要求</a:t>
            </a:r>
            <a:endParaRPr lang="en-US" altLang="ja-JP" sz="1400" dirty="0"/>
          </a:p>
          <a:p>
            <a:pPr marL="180000" lvl="1" indent="0">
              <a:buNone/>
            </a:pPr>
            <a:r>
              <a:rPr lang="en-US" altLang="ja-JP" sz="1400" dirty="0"/>
              <a:t>• OS: Linux</a:t>
            </a:r>
            <a:r>
              <a:rPr lang="ja-JP" altLang="en-US" sz="1400" dirty="0"/>
              <a:t>、</a:t>
            </a:r>
            <a:r>
              <a:rPr lang="en-US" altLang="ja-JP" sz="1400" dirty="0"/>
              <a:t>Oracle Solaris</a:t>
            </a:r>
            <a:r>
              <a:rPr lang="ja-JP" altLang="en-US" sz="1400" dirty="0"/>
              <a:t>、</a:t>
            </a:r>
            <a:r>
              <a:rPr lang="en-US" altLang="ja-JP" sz="1400" dirty="0"/>
              <a:t>Microsoft Windows</a:t>
            </a:r>
          </a:p>
          <a:p>
            <a:pPr marL="286725" lvl="2" indent="0">
              <a:buNone/>
            </a:pPr>
            <a:r>
              <a:rPr lang="ja-JP" altLang="en-US" dirty="0"/>
              <a:t>　</a:t>
            </a:r>
            <a:r>
              <a:rPr lang="en-US" altLang="ja-JP" dirty="0"/>
              <a:t>※</a:t>
            </a:r>
            <a:r>
              <a:rPr lang="ja-JP" altLang="en-US" dirty="0"/>
              <a:t>「</a:t>
            </a:r>
            <a:r>
              <a:rPr lang="en-US" altLang="ja-JP" dirty="0"/>
              <a:t>Apple OS X</a:t>
            </a:r>
            <a:r>
              <a:rPr lang="ja-JP" altLang="en-US" dirty="0"/>
              <a:t>」は開発用のみ</a:t>
            </a:r>
            <a:endParaRPr lang="en-US" altLang="ja-JP" dirty="0"/>
          </a:p>
          <a:p>
            <a:pPr marL="180000" lvl="1" indent="0">
              <a:buNone/>
            </a:pPr>
            <a:r>
              <a:rPr lang="en-US" altLang="ja-JP" sz="1400" dirty="0"/>
              <a:t>• CPU: Intel</a:t>
            </a:r>
            <a:r>
              <a:rPr lang="ja-JP" altLang="en-US" sz="1400" dirty="0"/>
              <a:t>または</a:t>
            </a:r>
            <a:r>
              <a:rPr lang="en-US" altLang="ja-JP" sz="1400" dirty="0"/>
              <a:t>AMD x86/x86-64</a:t>
            </a:r>
            <a:r>
              <a:rPr lang="ja-JP" altLang="en-US" sz="1400" dirty="0"/>
              <a:t>、</a:t>
            </a:r>
            <a:r>
              <a:rPr lang="en-US" altLang="ja-JP" sz="1400" dirty="0" err="1"/>
              <a:t>UltraSPARC</a:t>
            </a:r>
            <a:endParaRPr lang="en-US" altLang="ja-JP" sz="1400" dirty="0"/>
          </a:p>
          <a:p>
            <a:pPr marL="180000" lvl="1" indent="0">
              <a:buNone/>
            </a:pPr>
            <a:r>
              <a:rPr lang="en-US" altLang="ja-JP" sz="1400" dirty="0"/>
              <a:t>• </a:t>
            </a:r>
            <a:r>
              <a:rPr lang="ja-JP" altLang="en-US" sz="1400" dirty="0"/>
              <a:t>メモリー</a:t>
            </a:r>
            <a:r>
              <a:rPr lang="en-US" altLang="ja-JP" sz="1400" dirty="0"/>
              <a:t>: 16 GB</a:t>
            </a:r>
            <a:r>
              <a:rPr lang="ja-JP" altLang="en-US" sz="1400" dirty="0"/>
              <a:t>以上</a:t>
            </a:r>
            <a:r>
              <a:rPr lang="en-US" altLang="ja-JP" sz="1400" dirty="0"/>
              <a:t> RAM (</a:t>
            </a:r>
            <a:r>
              <a:rPr lang="ja-JP" altLang="en-US" sz="1400" dirty="0"/>
              <a:t>最小は</a:t>
            </a:r>
            <a:r>
              <a:rPr lang="en-US" altLang="ja-JP" sz="1400" dirty="0"/>
              <a:t>1GB)</a:t>
            </a:r>
          </a:p>
          <a:p>
            <a:pPr marL="180000" lvl="1" indent="0">
              <a:buNone/>
            </a:pPr>
            <a:r>
              <a:rPr lang="en-US" altLang="ja-JP" sz="1400" dirty="0"/>
              <a:t>• HDD: 18 GB</a:t>
            </a:r>
            <a:r>
              <a:rPr lang="ja-JP" altLang="en-US" sz="1400" dirty="0"/>
              <a:t>以上</a:t>
            </a:r>
            <a:r>
              <a:rPr lang="en-US" altLang="ja-JP" sz="1400" dirty="0"/>
              <a:t> (</a:t>
            </a:r>
            <a:r>
              <a:rPr lang="ja-JP" altLang="en-US" sz="1400" dirty="0"/>
              <a:t>最小は</a:t>
            </a:r>
            <a:r>
              <a:rPr lang="en-US" altLang="ja-JP" sz="1400" dirty="0"/>
              <a:t>3GB)</a:t>
            </a:r>
          </a:p>
          <a:p>
            <a:pPr marL="180000" lvl="1" indent="0">
              <a:buNone/>
            </a:pPr>
            <a:r>
              <a:rPr lang="en-US" altLang="ja-JP" sz="1400" dirty="0"/>
              <a:t>• </a:t>
            </a:r>
            <a:r>
              <a:rPr lang="ja-JP" altLang="en-US" sz="1400" dirty="0"/>
              <a:t>ネットワーク</a:t>
            </a:r>
            <a:r>
              <a:rPr lang="en-US" altLang="ja-JP" sz="1400" dirty="0"/>
              <a:t>:</a:t>
            </a:r>
            <a:r>
              <a:rPr lang="ja-JP" altLang="en-US" sz="1400" dirty="0"/>
              <a:t>　推奨最低は</a:t>
            </a:r>
            <a:r>
              <a:rPr lang="en-US" altLang="ja-JP" sz="1400" dirty="0"/>
              <a:t>Gigabit Ethernet</a:t>
            </a:r>
          </a:p>
          <a:p>
            <a:pPr marL="0" indent="0">
              <a:buNone/>
            </a:pPr>
            <a:endParaRPr lang="en-US" altLang="ja-JP" sz="1400" dirty="0"/>
          </a:p>
          <a:p>
            <a:pPr marL="0" indent="0">
              <a:buNone/>
            </a:pPr>
            <a:r>
              <a:rPr lang="ja-JP" altLang="en-US" sz="1400" dirty="0"/>
              <a:t>インメモリ</a:t>
            </a:r>
            <a:r>
              <a:rPr lang="en-US" altLang="ja-JP" sz="1400" dirty="0"/>
              <a:t>NDB</a:t>
            </a:r>
            <a:r>
              <a:rPr lang="ja-JP" altLang="en-US" sz="1400" dirty="0"/>
              <a:t>テーブルの場合、データノードあたりの</a:t>
            </a:r>
            <a:r>
              <a:rPr lang="en-US" altLang="ja-JP" sz="1400" dirty="0"/>
              <a:t>RAM</a:t>
            </a:r>
            <a:r>
              <a:rPr lang="ja-JP" altLang="en-US" sz="1400" dirty="0"/>
              <a:t>を取得する式は次のようになります ：</a:t>
            </a:r>
            <a:r>
              <a:rPr lang="en-US" altLang="ja-JP" sz="1400" dirty="0"/>
              <a:t> </a:t>
            </a:r>
          </a:p>
          <a:p>
            <a:pPr marL="0" indent="0">
              <a:buNone/>
            </a:pPr>
            <a:r>
              <a:rPr lang="en-US" altLang="ja-JP" sz="1400" dirty="0"/>
              <a:t>	</a:t>
            </a:r>
            <a:r>
              <a:rPr lang="ja-JP" altLang="en-US" sz="1400" b="1" dirty="0"/>
              <a:t>メモリサイズ　＝（</a:t>
            </a:r>
            <a:r>
              <a:rPr lang="en-US" altLang="ja-JP" sz="1400" b="1" dirty="0"/>
              <a:t>DB</a:t>
            </a:r>
            <a:r>
              <a:rPr lang="ja-JP" altLang="en-US" sz="1400" b="1" dirty="0"/>
              <a:t>サイズ　ｘ　レプリカ数　ｘ　</a:t>
            </a:r>
            <a:r>
              <a:rPr lang="en-US" altLang="ja-JP" sz="1400" b="1" dirty="0"/>
              <a:t>1.1</a:t>
            </a:r>
            <a:r>
              <a:rPr lang="ja-JP" altLang="en-US" sz="1400" b="1" dirty="0"/>
              <a:t>）</a:t>
            </a:r>
            <a:r>
              <a:rPr lang="en-US" altLang="ja-JP" sz="1400" b="1" dirty="0"/>
              <a:t>/</a:t>
            </a:r>
            <a:r>
              <a:rPr lang="ja-JP" altLang="en-US" sz="1400" b="1" dirty="0"/>
              <a:t>　データノード数</a:t>
            </a:r>
            <a:endParaRPr lang="en-US" altLang="ja-JP" sz="1400" b="1" dirty="0"/>
          </a:p>
          <a:p>
            <a:pPr marL="0" indent="0">
              <a:buNone/>
            </a:pPr>
            <a:endParaRPr lang="ja-JP" altLang="en-US" sz="1400" dirty="0"/>
          </a:p>
        </p:txBody>
      </p:sp>
    </p:spTree>
    <p:extLst>
      <p:ext uri="{BB962C8B-B14F-4D97-AF65-F5344CB8AC3E}">
        <p14:creationId xmlns:p14="http://schemas.microsoft.com/office/powerpoint/2010/main" val="15531017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3. MySQL</a:t>
            </a:r>
            <a:r>
              <a:rPr lang="ja-JP" altLang="en-US" sz="2000" dirty="0"/>
              <a:t>クラスタ</a:t>
            </a:r>
            <a:r>
              <a:rPr lang="en-US" sz="2000" dirty="0"/>
              <a:t>:</a:t>
            </a:r>
            <a:r>
              <a:rPr lang="ja-JP" altLang="en-US" sz="2000" dirty="0"/>
              <a:t>システム要</a:t>
            </a:r>
            <a:r>
              <a:rPr lang="ja-JP" altLang="en-US" sz="2000" dirty="0" smtClean="0"/>
              <a:t>求</a:t>
            </a:r>
            <a:endParaRPr kumimoji="1" lang="ja-JP" altLang="en-US" sz="2000" dirty="0"/>
          </a:p>
        </p:txBody>
      </p:sp>
      <p:sp>
        <p:nvSpPr>
          <p:cNvPr id="4" name="Content Placeholder 3"/>
          <p:cNvSpPr>
            <a:spLocks noGrp="1"/>
          </p:cNvSpPr>
          <p:nvPr>
            <p:ph sz="quarter" idx="10"/>
          </p:nvPr>
        </p:nvSpPr>
        <p:spPr/>
        <p:txBody>
          <a:bodyPr numCol="2">
            <a:normAutofit/>
          </a:bodyPr>
          <a:lstStyle/>
          <a:p>
            <a:r>
              <a:rPr lang="ja-JP" altLang="en-US" sz="1400" dirty="0"/>
              <a:t>すべての</a:t>
            </a:r>
            <a:r>
              <a:rPr lang="en-US" altLang="ja-JP" sz="1400" dirty="0"/>
              <a:t>MySQL</a:t>
            </a:r>
            <a:r>
              <a:rPr lang="ja-JP" altLang="en-US" sz="1400" dirty="0"/>
              <a:t>クラスタノード（データノード、</a:t>
            </a:r>
            <a:r>
              <a:rPr lang="en-US" altLang="ja-JP" sz="1400" dirty="0"/>
              <a:t>MySQL</a:t>
            </a:r>
            <a:r>
              <a:rPr lang="ja-JP" altLang="en-US" sz="1400" dirty="0"/>
              <a:t>サーバノード、および管理ノード）は、サポートされている</a:t>
            </a:r>
            <a:r>
              <a:rPr lang="en-US" altLang="ja-JP" sz="1400" dirty="0"/>
              <a:t>Linux</a:t>
            </a:r>
            <a:r>
              <a:rPr lang="ja-JP" altLang="en-US" sz="1400" dirty="0"/>
              <a:t>、</a:t>
            </a:r>
            <a:r>
              <a:rPr lang="en-US" altLang="ja-JP" sz="1400" dirty="0"/>
              <a:t>Windows</a:t>
            </a:r>
            <a:r>
              <a:rPr lang="ja-JP" altLang="en-US" sz="1400" dirty="0"/>
              <a:t>、または</a:t>
            </a:r>
            <a:r>
              <a:rPr lang="en-US" altLang="ja-JP" sz="1400" dirty="0"/>
              <a:t>UNIX</a:t>
            </a:r>
            <a:r>
              <a:rPr lang="ja-JP" altLang="en-US" sz="1400" dirty="0"/>
              <a:t> </a:t>
            </a:r>
            <a:r>
              <a:rPr lang="en-US" altLang="ja-JP" sz="1400" dirty="0"/>
              <a:t>OS</a:t>
            </a:r>
            <a:r>
              <a:rPr lang="ja-JP" altLang="en-US" sz="1400" dirty="0"/>
              <a:t>上で動作する必要があります。</a:t>
            </a:r>
            <a:endParaRPr lang="en-US" sz="14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6367" y="836613"/>
            <a:ext cx="3681987"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6112473"/>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_4_3_en">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_font">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en_2015">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NEC_standard_4_3_en</Template>
  <TotalTime>0</TotalTime>
  <Words>3347</Words>
  <Application>Microsoft Office PowerPoint</Application>
  <PresentationFormat>On-screen Show (4:3)</PresentationFormat>
  <Paragraphs>460</Paragraphs>
  <Slides>26</Slides>
  <Notes>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NEC_standard_4_3_en</vt:lpstr>
      <vt:lpstr>MySQLクラスタ MySQLクラスターの概要(日本語版)</vt:lpstr>
      <vt:lpstr>PowerPoint Presentation</vt:lpstr>
      <vt:lpstr>変更履歴</vt:lpstr>
      <vt:lpstr>目次</vt:lpstr>
      <vt:lpstr>MySQLクラスタの調査</vt:lpstr>
      <vt:lpstr>1. MySQLクラスタ:MySQLクラスタとは</vt:lpstr>
      <vt:lpstr>2. MySQLクラスタ:主な機能</vt:lpstr>
      <vt:lpstr>3. MySQLクラスタ:システム要求</vt:lpstr>
      <vt:lpstr>3. MySQLクラスタ:システム要求</vt:lpstr>
      <vt:lpstr>4. MySQLクラスタ:バージョン 7.5 の情報</vt:lpstr>
      <vt:lpstr>4. MySQLクラスタ:バージョン 7.5 の情報</vt:lpstr>
      <vt:lpstr>5. MySQLクラスタ:ライセンス情報</vt:lpstr>
      <vt:lpstr>6. MySQLクラスタ:アーキテクチャー</vt:lpstr>
      <vt:lpstr>6. MySQLクラスタ:アーキテクチャー</vt:lpstr>
      <vt:lpstr>7. MySQLクラスタ:コンポーネント</vt:lpstr>
      <vt:lpstr>7. MySQLクラスタ:コンポーネント</vt:lpstr>
      <vt:lpstr>7. MySQLクラスタ:コンポーネント</vt:lpstr>
      <vt:lpstr>7. MySQLクラスタ:コンポーネント</vt:lpstr>
      <vt:lpstr>7. MySQLクラスタ:コンポーネント</vt:lpstr>
      <vt:lpstr>7. MySQLクラスタ:コンポーネント</vt:lpstr>
      <vt:lpstr>7. MySQLクラスタ:コンポーネント</vt:lpstr>
      <vt:lpstr>7. MySQLクラスタ:コンポーネント</vt:lpstr>
      <vt:lpstr>7. MySQLクラスタ:コンポーネント</vt:lpstr>
      <vt:lpstr>7. MySQLクラスタ:コンポーネント</vt:lpstr>
      <vt:lpstr>参考文献</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2015-07-21T05:37:26Z</dcterms:created>
  <dcterms:modified xsi:type="dcterms:W3CDTF">2017-09-28T13:00:56Z</dcterms:modified>
</cp:coreProperties>
</file>