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5"/>
  </p:notesMasterIdLst>
  <p:handoutMasterIdLst>
    <p:handoutMasterId r:id="rId36"/>
  </p:handoutMasterIdLst>
  <p:sldIdLst>
    <p:sldId id="262" r:id="rId2"/>
    <p:sldId id="268" r:id="rId3"/>
    <p:sldId id="325" r:id="rId4"/>
    <p:sldId id="263" r:id="rId5"/>
    <p:sldId id="331" r:id="rId6"/>
    <p:sldId id="296" r:id="rId7"/>
    <p:sldId id="318" r:id="rId8"/>
    <p:sldId id="319" r:id="rId9"/>
    <p:sldId id="320" r:id="rId10"/>
    <p:sldId id="321" r:id="rId11"/>
    <p:sldId id="322" r:id="rId12"/>
    <p:sldId id="332" r:id="rId13"/>
    <p:sldId id="323" r:id="rId14"/>
    <p:sldId id="324" r:id="rId15"/>
    <p:sldId id="333" r:id="rId16"/>
    <p:sldId id="307" r:id="rId17"/>
    <p:sldId id="334" r:id="rId18"/>
    <p:sldId id="308" r:id="rId19"/>
    <p:sldId id="309" r:id="rId20"/>
    <p:sldId id="335" r:id="rId21"/>
    <p:sldId id="310" r:id="rId22"/>
    <p:sldId id="336" r:id="rId23"/>
    <p:sldId id="327" r:id="rId24"/>
    <p:sldId id="329" r:id="rId25"/>
    <p:sldId id="330" r:id="rId26"/>
    <p:sldId id="314" r:id="rId27"/>
    <p:sldId id="317" r:id="rId28"/>
    <p:sldId id="311" r:id="rId29"/>
    <p:sldId id="312" r:id="rId30"/>
    <p:sldId id="313" r:id="rId31"/>
    <p:sldId id="315" r:id="rId32"/>
    <p:sldId id="326" r:id="rId33"/>
    <p:sldId id="266"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325"/>
            <p14:sldId id="263"/>
          </p14:sldIdLst>
        </p14:section>
        <p14:section name="Body" id="{18FAE958-DF6E-4AAC-835E-E68BDECA82A9}">
          <p14:sldIdLst>
            <p14:sldId id="331"/>
            <p14:sldId id="296"/>
            <p14:sldId id="318"/>
            <p14:sldId id="319"/>
            <p14:sldId id="320"/>
            <p14:sldId id="321"/>
            <p14:sldId id="322"/>
            <p14:sldId id="332"/>
            <p14:sldId id="323"/>
            <p14:sldId id="324"/>
            <p14:sldId id="333"/>
            <p14:sldId id="307"/>
            <p14:sldId id="334"/>
            <p14:sldId id="308"/>
            <p14:sldId id="309"/>
            <p14:sldId id="335"/>
            <p14:sldId id="310"/>
            <p14:sldId id="336"/>
            <p14:sldId id="327"/>
            <p14:sldId id="329"/>
            <p14:sldId id="330"/>
            <p14:sldId id="314"/>
            <p14:sldId id="317"/>
            <p14:sldId id="311"/>
            <p14:sldId id="312"/>
            <p14:sldId id="313"/>
            <p14:sldId id="315"/>
            <p14:sldId id="326"/>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157248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6"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a:lstStyle/>
          <a:p>
            <a:r>
              <a:rPr lang="en-US" altLang="ja-JP" dirty="0"/>
              <a:t>MySQL</a:t>
            </a:r>
            <a:r>
              <a:rPr lang="ja-JP" altLang="en-US" dirty="0"/>
              <a:t>クラス</a:t>
            </a:r>
            <a:r>
              <a:rPr lang="ja-JP" altLang="en-US" dirty="0" smtClean="0"/>
              <a:t>タ</a:t>
            </a:r>
            <a:r>
              <a:rPr lang="en-US" altLang="ja-JP" dirty="0" smtClean="0"/>
              <a:t/>
            </a:r>
            <a:br>
              <a:rPr lang="en-US" altLang="ja-JP" dirty="0" smtClean="0"/>
            </a:br>
            <a:r>
              <a:rPr lang="ja-JP" altLang="en-US" sz="2800" dirty="0">
                <a:solidFill>
                  <a:srgbClr val="FD670B"/>
                </a:solidFill>
              </a:rPr>
              <a:t>基本操作</a:t>
            </a:r>
            <a:r>
              <a:rPr lang="ja-JP" altLang="en-US" sz="2800" dirty="0" smtClean="0">
                <a:solidFill>
                  <a:srgbClr val="FD670B"/>
                </a:solidFill>
              </a:rPr>
              <a:t>、バックアップ、</a:t>
            </a:r>
            <a:r>
              <a:rPr lang="ja-JP" altLang="en-US" sz="2800" dirty="0">
                <a:solidFill>
                  <a:srgbClr val="FD670B"/>
                </a:solidFill>
              </a:rPr>
              <a:t>復元</a:t>
            </a:r>
            <a:r>
              <a:rPr lang="en-US" altLang="ja-JP" sz="2800" dirty="0" smtClean="0">
                <a:solidFill>
                  <a:srgbClr val="FD670B"/>
                </a:solidFill>
              </a:rPr>
              <a:t> </a:t>
            </a:r>
            <a:r>
              <a:rPr lang="en-US" altLang="ja-JP" sz="2800" dirty="0">
                <a:solidFill>
                  <a:srgbClr val="FD670B"/>
                </a:solidFill>
              </a:rPr>
              <a:t>(</a:t>
            </a:r>
            <a:r>
              <a:rPr lang="ja-JP" altLang="en-US" sz="2800" dirty="0">
                <a:solidFill>
                  <a:srgbClr val="FD670B"/>
                </a:solidFill>
              </a:rPr>
              <a:t>日本語版</a:t>
            </a:r>
            <a:r>
              <a:rPr lang="en-US" altLang="ja-JP" sz="2800" dirty="0">
                <a:solidFill>
                  <a:srgbClr val="FD670B"/>
                </a:solidFill>
              </a:rPr>
              <a:t>)</a:t>
            </a:r>
            <a:endParaRPr kumimoji="1" lang="ja-JP" altLang="en-US" dirty="0"/>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p>
          <a:p>
            <a:endParaRPr lang="en-US" altLang="ja-JP" dirty="0"/>
          </a:p>
          <a:p>
            <a:r>
              <a:rPr lang="en-US" dirty="0" smtClean="0">
                <a:cs typeface="Calibri" panose="020F0502020204030204" pitchFamily="34" charset="0"/>
              </a:rPr>
              <a:t>Version </a:t>
            </a:r>
            <a:r>
              <a:rPr lang="en-US" dirty="0" smtClean="0">
                <a:cs typeface="Calibri" panose="020F0502020204030204" pitchFamily="34" charset="0"/>
              </a:rPr>
              <a:t>01.03</a:t>
            </a:r>
          </a:p>
          <a:p>
            <a:r>
              <a:rPr lang="en-US" altLang="ja-JP" dirty="0" smtClean="0"/>
              <a:t>2017</a:t>
            </a:r>
            <a:r>
              <a:rPr lang="ja-JP" altLang="en-US" dirty="0" smtClean="0"/>
              <a:t>年</a:t>
            </a:r>
            <a:r>
              <a:rPr lang="en-US" altLang="ja-JP" dirty="0" smtClean="0"/>
              <a:t>9</a:t>
            </a:r>
            <a:r>
              <a:rPr lang="ja-JP" altLang="en-US" dirty="0" smtClean="0"/>
              <a:t>月</a:t>
            </a:r>
            <a:r>
              <a:rPr lang="en-US" altLang="ja-JP" dirty="0" smtClean="0"/>
              <a:t>22</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2"/>
            <a:r>
              <a:rPr lang="en-US" altLang="ja-JP" dirty="0" smtClean="0"/>
              <a:t>HELP</a:t>
            </a:r>
            <a:r>
              <a:rPr lang="en-US" altLang="ja-JP" dirty="0"/>
              <a:t>	</a:t>
            </a:r>
            <a:endParaRPr lang="en-US" altLang="ja-JP" dirty="0" smtClean="0"/>
          </a:p>
          <a:p>
            <a:pPr lvl="3"/>
            <a:r>
              <a:rPr lang="ja-JP" altLang="en-US" sz="1400" dirty="0"/>
              <a:t>使用可能なすべてのコマンドに関する情報を表示します。</a:t>
            </a:r>
            <a:endParaRPr lang="en-US" altLang="ja-JP" sz="1400" dirty="0" smtClean="0"/>
          </a:p>
          <a:p>
            <a:pPr lvl="3"/>
            <a:endParaRPr lang="en-US" altLang="ja-JP" sz="1400" dirty="0"/>
          </a:p>
          <a:p>
            <a:pPr lvl="3"/>
            <a:endParaRPr lang="en-US" altLang="ja-JP" sz="1400" dirty="0" smtClean="0"/>
          </a:p>
          <a:p>
            <a:pPr lvl="3"/>
            <a:endParaRPr lang="en-US" altLang="ja-JP" sz="1400" dirty="0"/>
          </a:p>
          <a:p>
            <a:pPr lvl="3"/>
            <a:endParaRPr lang="en-US" altLang="ja-JP" sz="1400" dirty="0" smtClean="0"/>
          </a:p>
          <a:p>
            <a:pPr lvl="3"/>
            <a:endParaRPr lang="en-US" altLang="ja-JP" sz="1400" dirty="0"/>
          </a:p>
          <a:p>
            <a:pPr lvl="3"/>
            <a:endParaRPr lang="en-US" altLang="ja-JP" sz="1400" dirty="0" smtClean="0"/>
          </a:p>
          <a:p>
            <a:pPr lvl="3"/>
            <a:endParaRPr lang="en-US" altLang="ja-JP" sz="1400" dirty="0"/>
          </a:p>
          <a:p>
            <a:pPr lvl="3"/>
            <a:endParaRPr lang="en-US" altLang="ja-JP" sz="1400" dirty="0" smtClean="0"/>
          </a:p>
          <a:p>
            <a:pPr lvl="3"/>
            <a:endParaRPr lang="en-US" altLang="ja-JP" sz="1400" dirty="0"/>
          </a:p>
          <a:p>
            <a:pPr lvl="3"/>
            <a:endParaRPr lang="en-US" altLang="ja-JP" sz="1400" dirty="0" smtClean="0"/>
          </a:p>
          <a:p>
            <a:pPr lvl="3"/>
            <a:endParaRPr lang="en-US" altLang="ja-JP" sz="1400" dirty="0"/>
          </a:p>
          <a:p>
            <a:pPr lvl="3"/>
            <a:endParaRPr lang="en-US" altLang="ja-JP" sz="1400" dirty="0" smtClean="0"/>
          </a:p>
          <a:p>
            <a:pPr lvl="3"/>
            <a:endParaRPr lang="en-US" altLang="ja-JP" sz="1400" dirty="0"/>
          </a:p>
        </p:txBody>
      </p:sp>
      <p:sp>
        <p:nvSpPr>
          <p:cNvPr id="4" name="Rectangle 3"/>
          <p:cNvSpPr/>
          <p:nvPr/>
        </p:nvSpPr>
        <p:spPr bwMode="auto">
          <a:xfrm>
            <a:off x="1026160" y="1569029"/>
            <a:ext cx="7091680" cy="41148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HELP</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 NDB Cluster -- Management Client -- Help</a:t>
            </a:r>
          </a:p>
          <a:p>
            <a:r>
              <a:rPr lang="en-US" sz="1000" b="1" dirty="0">
                <a:latin typeface="Calibri" panose="020F0502020204030204" pitchFamily="34" charset="0"/>
                <a:ea typeface="+mj-ea"/>
              </a:rPr>
              <a:t>---------------------------------------------------------------------------</a:t>
            </a:r>
          </a:p>
          <a:p>
            <a:r>
              <a:rPr lang="en-US" sz="1000" b="1" dirty="0">
                <a:latin typeface="Calibri" panose="020F0502020204030204" pitchFamily="34" charset="0"/>
                <a:ea typeface="+mj-ea"/>
              </a:rPr>
              <a:t>HELP                                   Print help text</a:t>
            </a:r>
          </a:p>
          <a:p>
            <a:r>
              <a:rPr lang="en-US" sz="1000" b="1" dirty="0">
                <a:latin typeface="Calibri" panose="020F0502020204030204" pitchFamily="34" charset="0"/>
                <a:ea typeface="+mj-ea"/>
              </a:rPr>
              <a:t>HELP COMMAND                           Print detailed help for COMMAND(e.g. SHOW)</a:t>
            </a:r>
          </a:p>
          <a:p>
            <a:r>
              <a:rPr lang="en-US" sz="1000" b="1" dirty="0">
                <a:latin typeface="Calibri" panose="020F0502020204030204" pitchFamily="34" charset="0"/>
                <a:ea typeface="+mj-ea"/>
              </a:rPr>
              <a:t>SHOW                                   Print information about cluster</a:t>
            </a:r>
          </a:p>
          <a:p>
            <a:r>
              <a:rPr lang="en-US" sz="1000" b="1" dirty="0">
                <a:latin typeface="Calibri" panose="020F0502020204030204" pitchFamily="34" charset="0"/>
                <a:ea typeface="+mj-ea"/>
              </a:rPr>
              <a:t>CREATE NODEGROUP &lt;id&gt;,&lt;id&gt;...          Add a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containing nodes</a:t>
            </a:r>
          </a:p>
          <a:p>
            <a:r>
              <a:rPr lang="en-US" sz="1000" b="1" dirty="0">
                <a:latin typeface="Calibri" panose="020F0502020204030204" pitchFamily="34" charset="0"/>
                <a:ea typeface="+mj-ea"/>
              </a:rPr>
              <a:t>DROP NODEGROUP &lt;NG&gt;                    Drop </a:t>
            </a:r>
            <a:r>
              <a:rPr lang="en-US" sz="1000" b="1" dirty="0" err="1">
                <a:latin typeface="Calibri" panose="020F0502020204030204" pitchFamily="34" charset="0"/>
                <a:ea typeface="+mj-ea"/>
              </a:rPr>
              <a:t>nodegroup</a:t>
            </a:r>
            <a:r>
              <a:rPr lang="en-US" sz="1000" b="1" dirty="0">
                <a:latin typeface="Calibri" panose="020F0502020204030204" pitchFamily="34" charset="0"/>
                <a:ea typeface="+mj-ea"/>
              </a:rPr>
              <a:t> with id NG</a:t>
            </a:r>
          </a:p>
          <a:p>
            <a:r>
              <a:rPr lang="en-US" sz="1000" b="1" dirty="0">
                <a:latin typeface="Calibri" panose="020F0502020204030204" pitchFamily="34" charset="0"/>
                <a:ea typeface="+mj-ea"/>
              </a:rPr>
              <a:t>START BACKUP [NOWAIT | WAIT STARTED | WAIT COMPLETED]</a:t>
            </a:r>
          </a:p>
          <a:p>
            <a:r>
              <a:rPr lang="en-US" sz="1000" b="1" dirty="0">
                <a:latin typeface="Calibri" panose="020F0502020204030204" pitchFamily="34" charset="0"/>
                <a:ea typeface="+mj-ea"/>
              </a:rPr>
              <a:t>START BACKUP [&lt;backup id&gt;] [NOWAIT | WAIT STARTED | WAIT COMPLETED]</a:t>
            </a:r>
          </a:p>
          <a:p>
            <a:r>
              <a:rPr lang="en-US" sz="1000" b="1" dirty="0" smtClean="0">
                <a:latin typeface="Calibri" panose="020F0502020204030204" pitchFamily="34" charset="0"/>
                <a:ea typeface="+mj-ea"/>
              </a:rPr>
              <a:t>…</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CONNECT [&lt;</a:t>
            </a:r>
            <a:r>
              <a:rPr lang="en-US" sz="1000" b="1" dirty="0" err="1">
                <a:latin typeface="Calibri" panose="020F0502020204030204" pitchFamily="34" charset="0"/>
                <a:ea typeface="+mj-ea"/>
              </a:rPr>
              <a:t>connectstring</a:t>
            </a:r>
            <a:r>
              <a:rPr lang="en-US" sz="1000" b="1" dirty="0">
                <a:latin typeface="Calibri" panose="020F0502020204030204" pitchFamily="34" charset="0"/>
                <a:ea typeface="+mj-ea"/>
              </a:rPr>
              <a:t>&gt;]              Connect to management server (reconnect if already connected)</a:t>
            </a:r>
          </a:p>
          <a:p>
            <a:r>
              <a:rPr lang="en-US" sz="1000" b="1" dirty="0">
                <a:latin typeface="Calibri" panose="020F0502020204030204" pitchFamily="34" charset="0"/>
                <a:ea typeface="+mj-ea"/>
              </a:rPr>
              <a:t>&lt;id&gt; REPORT &lt;report-type&gt;              Display report for &lt;report-type&gt;</a:t>
            </a:r>
          </a:p>
          <a:p>
            <a:r>
              <a:rPr lang="en-US" sz="1000" b="1" dirty="0">
                <a:latin typeface="Calibri" panose="020F0502020204030204" pitchFamily="34" charset="0"/>
                <a:ea typeface="+mj-ea"/>
              </a:rPr>
              <a:t>QUIT                                   </a:t>
            </a:r>
            <a:r>
              <a:rPr lang="en-US" sz="1000" b="1" dirty="0" err="1">
                <a:latin typeface="Calibri" panose="020F0502020204030204" pitchFamily="34" charset="0"/>
                <a:ea typeface="+mj-ea"/>
              </a:rPr>
              <a:t>Quit</a:t>
            </a:r>
            <a:r>
              <a:rPr lang="en-US" sz="1000" b="1" dirty="0">
                <a:latin typeface="Calibri" panose="020F0502020204030204" pitchFamily="34" charset="0"/>
                <a:ea typeface="+mj-ea"/>
              </a:rPr>
              <a:t> management client</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&lt;severity&gt; = ALERT | CRITICAL | ERROR | WARNING | INFO | DEBUG</a:t>
            </a:r>
          </a:p>
          <a:p>
            <a:r>
              <a:rPr lang="en-US" sz="1000" b="1" dirty="0">
                <a:latin typeface="Calibri" panose="020F0502020204030204" pitchFamily="34" charset="0"/>
                <a:ea typeface="+mj-ea"/>
              </a:rPr>
              <a:t>&lt;category&gt; = STARTUP | SHUTDOWN | STATISTICS | CHECKPOINT | NODERESTART | CONNECTION | INFO | ERROR | CONGESTION | DEBUG | BACKUP | SCHEMA</a:t>
            </a:r>
          </a:p>
          <a:p>
            <a:r>
              <a:rPr lang="en-US" sz="1000" b="1" dirty="0">
                <a:latin typeface="Calibri" panose="020F0502020204030204" pitchFamily="34" charset="0"/>
                <a:ea typeface="+mj-ea"/>
              </a:rPr>
              <a:t>&lt;report-type&gt; = BACKUPSTATUS | MEMORYUSAGE | EVENTLOG</a:t>
            </a:r>
          </a:p>
          <a:p>
            <a:r>
              <a:rPr lang="en-US" sz="1000" b="1" dirty="0">
                <a:latin typeface="Calibri" panose="020F0502020204030204" pitchFamily="34" charset="0"/>
                <a:ea typeface="+mj-ea"/>
              </a:rPr>
              <a:t>&lt;level&gt;    = 0 - 15</a:t>
            </a:r>
          </a:p>
          <a:p>
            <a:r>
              <a:rPr lang="en-US" sz="1000" b="1" dirty="0">
                <a:latin typeface="Calibri" panose="020F0502020204030204" pitchFamily="34" charset="0"/>
                <a:ea typeface="+mj-ea"/>
              </a:rPr>
              <a:t>&lt;id&gt;       = ALL | Any database node id</a:t>
            </a:r>
          </a:p>
          <a:p>
            <a:endParaRPr lang="en-US" sz="1000" b="1" dirty="0">
              <a:latin typeface="Calibri" panose="020F0502020204030204" pitchFamily="34" charset="0"/>
              <a:ea typeface="+mj-ea"/>
            </a:endParaRPr>
          </a:p>
          <a:p>
            <a:r>
              <a:rPr lang="en-US" sz="1000" b="1" dirty="0">
                <a:latin typeface="Calibri" panose="020F0502020204030204" pitchFamily="34" charset="0"/>
                <a:ea typeface="+mj-ea"/>
              </a:rPr>
              <a:t>For detailed help on COMMAND, use HELP COMMAND.</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1107256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kumimoji="1" lang="ja-JP" altLang="en-US" sz="2000" dirty="0"/>
          </a:p>
        </p:txBody>
      </p:sp>
      <p:sp>
        <p:nvSpPr>
          <p:cNvPr id="3" name="コンテンツ プレースホルダー 2"/>
          <p:cNvSpPr>
            <a:spLocks noGrp="1"/>
          </p:cNvSpPr>
          <p:nvPr>
            <p:ph sz="quarter" idx="10"/>
          </p:nvPr>
        </p:nvSpPr>
        <p:spPr>
          <a:xfrm>
            <a:off x="179512" y="836712"/>
            <a:ext cx="8879144" cy="5616476"/>
          </a:xfrm>
        </p:spPr>
        <p:txBody>
          <a:bodyPr>
            <a:noAutofit/>
          </a:bodyPr>
          <a:lstStyle/>
          <a:p>
            <a:pPr lvl="2"/>
            <a:r>
              <a:rPr lang="en-US" altLang="ja-JP" dirty="0" smtClean="0"/>
              <a:t>CONNECT </a:t>
            </a:r>
            <a:r>
              <a:rPr lang="en-US" altLang="ja-JP" dirty="0"/>
              <a:t>connection-string	</a:t>
            </a:r>
          </a:p>
          <a:p>
            <a:pPr lvl="3"/>
            <a:r>
              <a:rPr lang="ja-JP" altLang="en-US" sz="1400" dirty="0"/>
              <a:t>接続文字列で示される管理サーバーに接続します。 クライアントがすでにこのサーバーに接続されている場合、クライアントは再接続します。</a:t>
            </a:r>
            <a:endParaRPr lang="en-US" altLang="ja-JP" sz="1400" dirty="0" smtClean="0"/>
          </a:p>
          <a:p>
            <a:pPr lvl="3"/>
            <a:r>
              <a:rPr lang="ja-JP" altLang="en-US" sz="1400" dirty="0"/>
              <a:t>接続文字列が指定されていない場合は、</a:t>
            </a:r>
            <a:r>
              <a:rPr lang="en-US" altLang="ja-JP" sz="1400" dirty="0"/>
              <a:t>localhost</a:t>
            </a:r>
            <a:r>
              <a:rPr lang="ja-JP" altLang="en-US" sz="1400" dirty="0"/>
              <a:t>：</a:t>
            </a:r>
            <a:r>
              <a:rPr lang="en-US" altLang="ja-JP" sz="1400" dirty="0"/>
              <a:t>1186</a:t>
            </a:r>
            <a:r>
              <a:rPr lang="ja-JP" altLang="en-US" sz="1400" dirty="0"/>
              <a:t>に接続します</a:t>
            </a:r>
            <a:r>
              <a:rPr lang="ja-JP" altLang="en-US" sz="1400" dirty="0" smtClean="0"/>
              <a:t>。</a:t>
            </a:r>
            <a:endParaRPr lang="en-US" altLang="ja-JP" sz="1400" dirty="0" smtClean="0"/>
          </a:p>
          <a:p>
            <a:pPr lvl="2"/>
            <a:r>
              <a:rPr lang="en-US" altLang="ja-JP" dirty="0" err="1" smtClean="0"/>
              <a:t>node_id</a:t>
            </a:r>
            <a:r>
              <a:rPr lang="en-US" altLang="ja-JP" dirty="0" smtClean="0"/>
              <a:t> STATUS	</a:t>
            </a:r>
          </a:p>
          <a:p>
            <a:pPr lvl="3"/>
            <a:r>
              <a:rPr lang="en-US" altLang="ja-JP" sz="1400" dirty="0" err="1"/>
              <a:t>node_id</a:t>
            </a:r>
            <a:r>
              <a:rPr lang="ja-JP" altLang="en-US" sz="1400" dirty="0"/>
              <a:t>（またはすべてのデータノード）によって識別されるデータノードのステータス情報を表示します。</a:t>
            </a:r>
            <a:r>
              <a:rPr lang="en-US" altLang="ja-JP" sz="1400" dirty="0" smtClean="0"/>
              <a:t> </a:t>
            </a:r>
            <a:endParaRPr lang="en-US" altLang="ja-JP" sz="1400" dirty="0"/>
          </a:p>
          <a:p>
            <a:pPr lvl="3"/>
            <a:r>
              <a:rPr lang="ja-JP" altLang="en-US" sz="1400" dirty="0"/>
              <a:t>このコマンドの出力は、クラスタがシングルユーザーモードのときも示します。</a:t>
            </a:r>
            <a:endParaRPr lang="en-US" altLang="ja-JP" sz="1400" dirty="0"/>
          </a:p>
          <a:p>
            <a:pPr lvl="3"/>
            <a:endParaRPr lang="en-US" altLang="ja-JP" sz="1400" dirty="0" smtClean="0"/>
          </a:p>
          <a:p>
            <a:pPr lvl="3"/>
            <a:endParaRPr lang="en-US" altLang="ja-JP" sz="1400" dirty="0" smtClean="0"/>
          </a:p>
          <a:p>
            <a:pPr lvl="3"/>
            <a:endParaRPr lang="en-US" altLang="ja-JP" sz="1400" dirty="0" smtClean="0"/>
          </a:p>
          <a:p>
            <a:pPr lvl="3"/>
            <a:endParaRPr lang="en-US" altLang="ja-JP" sz="1400" dirty="0"/>
          </a:p>
          <a:p>
            <a:pPr lvl="2"/>
            <a:r>
              <a:rPr lang="en-US" altLang="ja-JP" dirty="0" err="1" smtClean="0"/>
              <a:t>node_id</a:t>
            </a:r>
            <a:r>
              <a:rPr lang="en-US" altLang="ja-JP" dirty="0" smtClean="0"/>
              <a:t> </a:t>
            </a:r>
            <a:r>
              <a:rPr lang="en-US" altLang="ja-JP" dirty="0"/>
              <a:t>REPORT report-type	</a:t>
            </a:r>
          </a:p>
          <a:p>
            <a:pPr lvl="3"/>
            <a:r>
              <a:rPr lang="en-US" altLang="ja-JP" sz="1400" dirty="0" err="1"/>
              <a:t>node_id</a:t>
            </a:r>
            <a:r>
              <a:rPr lang="ja-JP" altLang="en-US" sz="1400" dirty="0"/>
              <a:t>で指定されたデータノードのレポートタイプまたはすべてのデータのレポートタイプを表示します</a:t>
            </a:r>
            <a:r>
              <a:rPr lang="ja-JP" altLang="en-US" sz="1400" dirty="0" smtClean="0"/>
              <a:t>。</a:t>
            </a:r>
            <a:r>
              <a:rPr lang="en-US" altLang="ja-JP" sz="1400" dirty="0"/>
              <a:t>	</a:t>
            </a:r>
          </a:p>
          <a:p>
            <a:pPr lvl="2"/>
            <a:r>
              <a:rPr kumimoji="1" lang="en-US" altLang="ja-JP" dirty="0" smtClean="0">
                <a:latin typeface="+mj-lt"/>
              </a:rPr>
              <a:t>ALL REPORT MEMORY</a:t>
            </a:r>
          </a:p>
          <a:p>
            <a:pPr lvl="3"/>
            <a:r>
              <a:rPr lang="ja-JP" altLang="en-US" sz="1400" dirty="0"/>
              <a:t>各データで使用されているデータメモリとインデックスメモリの量を表示しま</a:t>
            </a:r>
            <a:r>
              <a:rPr lang="ja-JP" altLang="en-US" sz="1400" dirty="0" smtClean="0"/>
              <a:t>す。</a:t>
            </a:r>
          </a:p>
        </p:txBody>
      </p:sp>
      <p:sp>
        <p:nvSpPr>
          <p:cNvPr id="4" name="Rectangle 3"/>
          <p:cNvSpPr/>
          <p:nvPr/>
        </p:nvSpPr>
        <p:spPr bwMode="auto">
          <a:xfrm>
            <a:off x="1026160" y="2997576"/>
            <a:ext cx="7091680" cy="7620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10 STATUS</a:t>
            </a:r>
          </a:p>
          <a:p>
            <a:r>
              <a:rPr lang="en-US" sz="1000" b="1" dirty="0">
                <a:latin typeface="Calibri" panose="020F0502020204030204" pitchFamily="34" charset="0"/>
                <a:ea typeface="+mj-ea"/>
              </a:rPr>
              <a:t>Node 10: started (mysql-5.7.18 ndb-7.5.6)</a:t>
            </a:r>
          </a:p>
          <a:p>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677261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kumimoji="1" lang="ja-JP" altLang="en-US" sz="2000" dirty="0"/>
          </a:p>
        </p:txBody>
      </p:sp>
      <p:sp>
        <p:nvSpPr>
          <p:cNvPr id="3" name="コンテンツ プレースホルダー 2"/>
          <p:cNvSpPr>
            <a:spLocks noGrp="1"/>
          </p:cNvSpPr>
          <p:nvPr>
            <p:ph sz="quarter" idx="10"/>
          </p:nvPr>
        </p:nvSpPr>
        <p:spPr>
          <a:xfrm>
            <a:off x="179512" y="836712"/>
            <a:ext cx="8879144" cy="5616476"/>
          </a:xfrm>
        </p:spPr>
        <p:txBody>
          <a:bodyPr>
            <a:noAutofit/>
          </a:bodyPr>
          <a:lstStyle/>
          <a:p>
            <a:pPr lvl="2"/>
            <a:r>
              <a:rPr lang="en-US" altLang="ja-JP" dirty="0" err="1" smtClean="0">
                <a:latin typeface="+mj-lt"/>
              </a:rPr>
              <a:t>node_id</a:t>
            </a:r>
            <a:r>
              <a:rPr lang="en-US" altLang="ja-JP" dirty="0" smtClean="0">
                <a:latin typeface="+mj-lt"/>
              </a:rPr>
              <a:t> START</a:t>
            </a:r>
          </a:p>
          <a:p>
            <a:pPr lvl="3"/>
            <a:r>
              <a:rPr lang="en-US" altLang="ja-JP" sz="1400" dirty="0" smtClean="0"/>
              <a:t>-no-start</a:t>
            </a:r>
            <a:r>
              <a:rPr lang="ja-JP" altLang="en-US" sz="1400" dirty="0" smtClean="0"/>
              <a:t>または</a:t>
            </a:r>
            <a:r>
              <a:rPr lang="en-US" altLang="ja-JP" sz="1400" dirty="0" smtClean="0"/>
              <a:t>-n</a:t>
            </a:r>
            <a:r>
              <a:rPr lang="ja-JP" altLang="en-US" sz="1400" dirty="0" smtClean="0"/>
              <a:t>オプションを指定してデータノードを起動すると、</a:t>
            </a:r>
            <a:r>
              <a:rPr lang="en-US" altLang="ja-JP" sz="1400" dirty="0" err="1" smtClean="0"/>
              <a:t>node_id</a:t>
            </a:r>
            <a:r>
              <a:rPr lang="ja-JP" altLang="en-US" sz="1400" dirty="0" smtClean="0"/>
              <a:t>（またはすべてのデータノード）によって識別されるデータノードをオンラインにします。</a:t>
            </a:r>
            <a:endParaRPr lang="en-US" altLang="ja-JP" sz="1400" dirty="0" smtClean="0">
              <a:latin typeface="+mj-lt"/>
            </a:endParaRPr>
          </a:p>
          <a:p>
            <a:pPr lvl="3"/>
            <a:r>
              <a:rPr lang="en-US" altLang="ja-JP" sz="1400" dirty="0" smtClean="0"/>
              <a:t>ALL START</a:t>
            </a:r>
            <a:r>
              <a:rPr lang="ja-JP" altLang="en-US" sz="1400" dirty="0" smtClean="0"/>
              <a:t>はすべてのデータ・ノードでのみ機能し、管理ノードおよび</a:t>
            </a:r>
            <a:r>
              <a:rPr lang="en-US" altLang="ja-JP" sz="1400" dirty="0" smtClean="0"/>
              <a:t>SQL</a:t>
            </a:r>
            <a:r>
              <a:rPr lang="ja-JP" altLang="en-US" sz="1400" dirty="0" smtClean="0"/>
              <a:t>ノードには影響しません。</a:t>
            </a:r>
            <a:endParaRPr lang="en-US" altLang="ja-JP" sz="1400" dirty="0" smtClean="0">
              <a:latin typeface="+mj-lt"/>
            </a:endParaRPr>
          </a:p>
          <a:p>
            <a:pPr lvl="2"/>
            <a:r>
              <a:rPr kumimoji="1" lang="en-US" altLang="ja-JP" dirty="0" smtClean="0">
                <a:latin typeface="+mj-lt"/>
              </a:rPr>
              <a:t>START BACKUP</a:t>
            </a:r>
          </a:p>
          <a:p>
            <a:pPr lvl="3"/>
            <a:r>
              <a:rPr lang="en-US" altLang="ja-JP" sz="1400" dirty="0" err="1"/>
              <a:t>ndb_mgmclient</a:t>
            </a:r>
            <a:r>
              <a:rPr lang="ja-JP" altLang="en-US" sz="1400" dirty="0"/>
              <a:t>でオンライ</a:t>
            </a:r>
            <a:r>
              <a:rPr lang="ja-JP" altLang="en-US" sz="1400" dirty="0" smtClean="0"/>
              <a:t>ンバックアップを</a:t>
            </a:r>
            <a:r>
              <a:rPr lang="ja-JP" altLang="en-US" sz="1400" dirty="0"/>
              <a:t>実行するために使用されま</a:t>
            </a:r>
            <a:r>
              <a:rPr lang="ja-JP" altLang="en-US" sz="1400" dirty="0" smtClean="0"/>
              <a:t>す</a:t>
            </a:r>
            <a:endParaRPr lang="en-US" altLang="ja-JP" sz="1400" dirty="0" smtClean="0">
              <a:latin typeface="+mj-lt"/>
            </a:endParaRPr>
          </a:p>
          <a:p>
            <a:pPr lvl="2"/>
            <a:r>
              <a:rPr kumimoji="1" lang="en-US" altLang="ja-JP" dirty="0" smtClean="0">
                <a:latin typeface="+mj-lt"/>
              </a:rPr>
              <a:t>ABORT BACKUP</a:t>
            </a:r>
          </a:p>
          <a:p>
            <a:pPr lvl="3"/>
            <a:r>
              <a:rPr lang="ja-JP" altLang="en-US" sz="1400" dirty="0"/>
              <a:t>既に進行中</a:t>
            </a:r>
            <a:r>
              <a:rPr lang="ja-JP" altLang="en-US" sz="1400" dirty="0" smtClean="0"/>
              <a:t>のバックアップを</a:t>
            </a:r>
            <a:r>
              <a:rPr lang="ja-JP" altLang="en-US" sz="1400" dirty="0"/>
              <a:t>取り消すために使用されま</a:t>
            </a:r>
            <a:r>
              <a:rPr lang="ja-JP" altLang="en-US" sz="1400" dirty="0" smtClean="0"/>
              <a:t>す</a:t>
            </a:r>
            <a:endParaRPr lang="en-US" altLang="ja-JP" sz="1400" dirty="0" smtClean="0"/>
          </a:p>
          <a:p>
            <a:pPr lvl="3"/>
            <a:endParaRPr kumimoji="1" lang="en-US" altLang="ja-JP" sz="1400" dirty="0">
              <a:latin typeface="+mj-lt"/>
            </a:endParaRPr>
          </a:p>
          <a:p>
            <a:pPr marL="0" indent="0">
              <a:buNone/>
            </a:pPr>
            <a:r>
              <a:rPr lang="en-US" altLang="ja-JP" sz="1400" dirty="0" smtClean="0"/>
              <a:t>1.3 NDB</a:t>
            </a:r>
            <a:r>
              <a:rPr lang="ja-JP" altLang="en-US" sz="1400" dirty="0"/>
              <a:t>クラスタコマンド</a:t>
            </a:r>
            <a:endParaRPr lang="en-US" altLang="ja-JP" sz="1400" dirty="0"/>
          </a:p>
          <a:p>
            <a:pPr lvl="1"/>
            <a:r>
              <a:rPr lang="en-US" altLang="ja-JP" sz="1400" dirty="0"/>
              <a:t>ndb_desc</a:t>
            </a:r>
          </a:p>
          <a:p>
            <a:pPr lvl="2"/>
            <a:r>
              <a:rPr lang="en-US" altLang="ja-JP" dirty="0"/>
              <a:t>1</a:t>
            </a:r>
            <a:r>
              <a:rPr lang="ja-JP" altLang="en-US" dirty="0"/>
              <a:t>つ以上の</a:t>
            </a:r>
            <a:r>
              <a:rPr lang="en-US" altLang="ja-JP" dirty="0"/>
              <a:t>NDB</a:t>
            </a:r>
            <a:r>
              <a:rPr lang="ja-JP" altLang="en-US" dirty="0"/>
              <a:t>テーブルの詳細な説明を提供します</a:t>
            </a:r>
            <a:endParaRPr lang="en-US" altLang="ja-JP" dirty="0"/>
          </a:p>
          <a:p>
            <a:pPr lvl="2"/>
            <a:r>
              <a:rPr lang="ja-JP" altLang="en-US" dirty="0"/>
              <a:t>使用法：</a:t>
            </a:r>
            <a:r>
              <a:rPr lang="en-US" altLang="ja-JP" dirty="0"/>
              <a:t> </a:t>
            </a:r>
          </a:p>
          <a:p>
            <a:pPr marL="627013" lvl="4" indent="0">
              <a:buNone/>
            </a:pPr>
            <a:r>
              <a:rPr lang="en-US" altLang="ja-JP" sz="1400" b="0" dirty="0" err="1"/>
              <a:t>ndb_desc</a:t>
            </a:r>
            <a:r>
              <a:rPr lang="en-US" altLang="ja-JP" sz="1400" b="0" dirty="0"/>
              <a:t> -c </a:t>
            </a:r>
            <a:r>
              <a:rPr lang="en-US" altLang="ja-JP" sz="1400" b="0" dirty="0" err="1"/>
              <a:t>connection_string</a:t>
            </a:r>
            <a:r>
              <a:rPr lang="en-US" altLang="ja-JP" sz="1400" b="0" dirty="0"/>
              <a:t> </a:t>
            </a:r>
            <a:r>
              <a:rPr lang="en-US" altLang="ja-JP" sz="1400" b="0" dirty="0" err="1"/>
              <a:t>tbl_name</a:t>
            </a:r>
            <a:r>
              <a:rPr lang="en-US" altLang="ja-JP" sz="1400" b="0" dirty="0"/>
              <a:t>-d </a:t>
            </a:r>
            <a:r>
              <a:rPr lang="en-US" altLang="ja-JP" sz="1400" b="0" dirty="0" err="1"/>
              <a:t>db_name</a:t>
            </a:r>
            <a:r>
              <a:rPr lang="en-US" altLang="ja-JP" sz="1400" b="0" dirty="0"/>
              <a:t>[options]</a:t>
            </a:r>
          </a:p>
          <a:p>
            <a:pPr marL="627013" lvl="4" indent="0">
              <a:buNone/>
            </a:pPr>
            <a:r>
              <a:rPr lang="en-US" altLang="ja-JP" sz="1400" b="0" dirty="0" err="1"/>
              <a:t>ndb_desc</a:t>
            </a:r>
            <a:r>
              <a:rPr lang="en-US" altLang="ja-JP" sz="1400" b="0" dirty="0"/>
              <a:t> -c </a:t>
            </a:r>
            <a:r>
              <a:rPr lang="en-US" altLang="ja-JP" sz="1400" b="0" dirty="0" err="1"/>
              <a:t>connection_string</a:t>
            </a:r>
            <a:r>
              <a:rPr lang="en-US" altLang="ja-JP" sz="1400" b="0" dirty="0"/>
              <a:t> </a:t>
            </a:r>
            <a:r>
              <a:rPr lang="en-US" altLang="ja-JP" sz="1400" b="0" dirty="0" err="1"/>
              <a:t>index_name</a:t>
            </a:r>
            <a:r>
              <a:rPr lang="en-US" altLang="ja-JP" sz="1400" b="0" dirty="0"/>
              <a:t>-d </a:t>
            </a:r>
            <a:r>
              <a:rPr lang="en-US" altLang="ja-JP" sz="1400" b="0" dirty="0" err="1"/>
              <a:t>db_name</a:t>
            </a:r>
            <a:r>
              <a:rPr lang="en-US" altLang="ja-JP" sz="1400" b="0" dirty="0"/>
              <a:t>-t </a:t>
            </a:r>
            <a:r>
              <a:rPr lang="en-US" altLang="ja-JP" sz="1400" b="0" dirty="0" err="1"/>
              <a:t>tbl_name</a:t>
            </a:r>
            <a:endParaRPr lang="en-US" altLang="ja-JP" sz="1400" b="0" dirty="0"/>
          </a:p>
          <a:p>
            <a:pPr lvl="1"/>
            <a:r>
              <a:rPr lang="en-US" altLang="ja-JP" sz="1400" dirty="0"/>
              <a:t> ndb_show_tables</a:t>
            </a:r>
          </a:p>
          <a:p>
            <a:pPr lvl="2"/>
            <a:r>
              <a:rPr lang="ja-JP" altLang="en-US" dirty="0"/>
              <a:t>クラスタ内のすべての</a:t>
            </a:r>
            <a:r>
              <a:rPr lang="en-US" altLang="ja-JP" dirty="0"/>
              <a:t>NDB</a:t>
            </a:r>
            <a:r>
              <a:rPr lang="ja-JP" altLang="en-US" dirty="0"/>
              <a:t>データベースオブジェクトのリストを表示します。 デフォルトでは、これにはユーザ作成テーブルと</a:t>
            </a:r>
            <a:r>
              <a:rPr lang="en-US" altLang="ja-JP" dirty="0"/>
              <a:t>NDB</a:t>
            </a:r>
            <a:r>
              <a:rPr lang="ja-JP" altLang="en-US" dirty="0"/>
              <a:t>システムテーブルの両方が含まれますが、</a:t>
            </a:r>
            <a:r>
              <a:rPr lang="en-US" altLang="ja-JP" dirty="0"/>
              <a:t>NDB</a:t>
            </a:r>
            <a:r>
              <a:rPr lang="ja-JP" altLang="en-US" dirty="0"/>
              <a:t>固有のインデックス、内部トリガ、</a:t>
            </a:r>
            <a:r>
              <a:rPr lang="en-US" altLang="ja-JP" dirty="0"/>
              <a:t>NDB</a:t>
            </a:r>
            <a:r>
              <a:rPr lang="ja-JP" altLang="en-US" dirty="0"/>
              <a:t>クラスタディスクデータオブジェクトも含まれます。</a:t>
            </a:r>
            <a:endParaRPr lang="en-US" altLang="ja-JP" dirty="0"/>
          </a:p>
          <a:p>
            <a:pPr lvl="2"/>
            <a:r>
              <a:rPr lang="ja-JP" altLang="en-US" dirty="0"/>
              <a:t>使用法：</a:t>
            </a:r>
            <a:r>
              <a:rPr lang="en-US" altLang="ja-JP" dirty="0"/>
              <a:t> </a:t>
            </a:r>
            <a:r>
              <a:rPr lang="en-US" altLang="ja-JP" dirty="0" err="1"/>
              <a:t>ndb_show_tables</a:t>
            </a:r>
            <a:r>
              <a:rPr lang="en-US" altLang="ja-JP" dirty="0"/>
              <a:t> [-c </a:t>
            </a:r>
            <a:r>
              <a:rPr lang="en-US" altLang="ja-JP" dirty="0" err="1"/>
              <a:t>connection_string</a:t>
            </a:r>
            <a:r>
              <a:rPr lang="en-US" altLang="ja-JP" dirty="0"/>
              <a:t>]</a:t>
            </a:r>
          </a:p>
          <a:p>
            <a:pPr lvl="3"/>
            <a:endParaRPr kumimoji="1" lang="ja-JP" altLang="en-US" sz="1400" dirty="0">
              <a:latin typeface="+mj-lt"/>
            </a:endParaRPr>
          </a:p>
        </p:txBody>
      </p:sp>
    </p:spTree>
    <p:extLst>
      <p:ext uri="{BB962C8B-B14F-4D97-AF65-F5344CB8AC3E}">
        <p14:creationId xmlns:p14="http://schemas.microsoft.com/office/powerpoint/2010/main" val="3068272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en-US" altLang="ja-JP" sz="1400" dirty="0" err="1" smtClean="0">
                <a:latin typeface="+mj-lt"/>
              </a:rPr>
              <a:t>ndb_restore</a:t>
            </a:r>
            <a:endParaRPr lang="en-US" altLang="ja-JP" sz="1400" dirty="0" smtClean="0">
              <a:latin typeface="+mj-lt"/>
            </a:endParaRPr>
          </a:p>
          <a:p>
            <a:pPr lvl="2"/>
            <a:r>
              <a:rPr lang="ja-JP" altLang="en-US" dirty="0"/>
              <a:t>このプログラムは</a:t>
            </a:r>
            <a:r>
              <a:rPr lang="ja-JP" altLang="en-US" dirty="0" smtClean="0"/>
              <a:t>、バックアップの</a:t>
            </a:r>
            <a:r>
              <a:rPr lang="ja-JP" altLang="en-US" dirty="0"/>
              <a:t>結果として作成されたファイルを読み取り、格納された情報をデータベースに挿入します。</a:t>
            </a:r>
            <a:r>
              <a:rPr lang="en-US" altLang="ja-JP" dirty="0" smtClean="0">
                <a:latin typeface="+mj-lt"/>
              </a:rPr>
              <a:t> </a:t>
            </a:r>
            <a:endParaRPr lang="en-US" altLang="ja-JP" dirty="0"/>
          </a:p>
          <a:p>
            <a:pPr lvl="2"/>
            <a:r>
              <a:rPr lang="ja-JP" altLang="en-US" dirty="0"/>
              <a:t>使用法：</a:t>
            </a:r>
            <a:r>
              <a:rPr lang="en-US" altLang="ja-JP" dirty="0" smtClean="0"/>
              <a:t> </a:t>
            </a:r>
            <a:r>
              <a:rPr lang="en-US" altLang="ja-JP" dirty="0" err="1"/>
              <a:t>ndb_restore</a:t>
            </a:r>
            <a:r>
              <a:rPr lang="en-US" altLang="ja-JP" dirty="0"/>
              <a:t> [-c </a:t>
            </a:r>
            <a:r>
              <a:rPr lang="en-US" altLang="ja-JP" dirty="0" err="1"/>
              <a:t>connection_string</a:t>
            </a:r>
            <a:r>
              <a:rPr lang="en-US" altLang="ja-JP" dirty="0"/>
              <a:t>] -n </a:t>
            </a:r>
            <a:r>
              <a:rPr lang="en-US" altLang="ja-JP" dirty="0" err="1"/>
              <a:t>node_id</a:t>
            </a:r>
            <a:r>
              <a:rPr lang="en-US" altLang="ja-JP" dirty="0"/>
              <a:t>-b </a:t>
            </a:r>
            <a:r>
              <a:rPr lang="en-US" altLang="ja-JP" dirty="0" err="1" smtClean="0"/>
              <a:t>backup_id</a:t>
            </a:r>
            <a:r>
              <a:rPr lang="en-US" altLang="ja-JP" dirty="0"/>
              <a:t> </a:t>
            </a:r>
            <a:r>
              <a:rPr lang="en-US" altLang="ja-JP" dirty="0" smtClean="0"/>
              <a:t>[-</a:t>
            </a:r>
            <a:r>
              <a:rPr lang="en-US" altLang="ja-JP" dirty="0"/>
              <a:t>m] -r --</a:t>
            </a:r>
            <a:r>
              <a:rPr lang="en-US" altLang="ja-JP" dirty="0" err="1"/>
              <a:t>backup_path</a:t>
            </a:r>
            <a:r>
              <a:rPr lang="en-US" altLang="ja-JP" dirty="0"/>
              <a:t>=/path/to/backup/files</a:t>
            </a:r>
            <a:endParaRPr lang="en-US" altLang="ja-JP" dirty="0" smtClean="0">
              <a:latin typeface="+mj-lt"/>
            </a:endParaRPr>
          </a:p>
          <a:p>
            <a:pPr lvl="1"/>
            <a:r>
              <a:rPr lang="en-US" altLang="ja-JP" sz="1400" dirty="0" err="1" smtClean="0">
                <a:latin typeface="+mj-lt"/>
              </a:rPr>
              <a:t>ndb_select_all</a:t>
            </a:r>
            <a:endParaRPr lang="en-US" altLang="ja-JP" sz="1400" dirty="0" smtClean="0">
              <a:latin typeface="+mj-lt"/>
            </a:endParaRPr>
          </a:p>
          <a:p>
            <a:pPr lvl="2"/>
            <a:r>
              <a:rPr lang="en-US" altLang="ja-JP" dirty="0"/>
              <a:t>NDB</a:t>
            </a:r>
            <a:r>
              <a:rPr lang="ja-JP" altLang="en-US" dirty="0"/>
              <a:t>テーブルのすべての行を</a:t>
            </a:r>
            <a:r>
              <a:rPr lang="en-US" altLang="ja-JP" dirty="0" err="1"/>
              <a:t>stdout</a:t>
            </a:r>
            <a:r>
              <a:rPr lang="ja-JP" altLang="en-US" dirty="0"/>
              <a:t>に出力するか、ファイルにリダイレクトすることができます</a:t>
            </a:r>
            <a:r>
              <a:rPr lang="ja-JP" altLang="en-US" dirty="0" smtClean="0"/>
              <a:t>。</a:t>
            </a:r>
            <a:endParaRPr lang="en-US" altLang="ja-JP" dirty="0" smtClean="0"/>
          </a:p>
          <a:p>
            <a:pPr lvl="2"/>
            <a:r>
              <a:rPr lang="ja-JP" altLang="en-US" dirty="0"/>
              <a:t>使用法：</a:t>
            </a:r>
            <a:r>
              <a:rPr lang="en-US" altLang="ja-JP" dirty="0" smtClean="0"/>
              <a:t> </a:t>
            </a:r>
            <a:r>
              <a:rPr lang="en-US" altLang="ja-JP" dirty="0" err="1" smtClean="0"/>
              <a:t>ndb_select_all</a:t>
            </a:r>
            <a:r>
              <a:rPr lang="en-US" altLang="ja-JP" dirty="0" smtClean="0"/>
              <a:t> -c </a:t>
            </a:r>
            <a:r>
              <a:rPr lang="en-US" altLang="ja-JP" dirty="0" err="1" smtClean="0"/>
              <a:t>connection_string</a:t>
            </a:r>
            <a:r>
              <a:rPr lang="en-US" altLang="ja-JP" dirty="0" smtClean="0"/>
              <a:t> </a:t>
            </a:r>
            <a:r>
              <a:rPr lang="en-US" altLang="ja-JP" dirty="0" err="1" smtClean="0"/>
              <a:t>tbl_name</a:t>
            </a:r>
            <a:r>
              <a:rPr lang="en-US" altLang="ja-JP" dirty="0" smtClean="0"/>
              <a:t>-d </a:t>
            </a:r>
            <a:r>
              <a:rPr lang="en-US" altLang="ja-JP" dirty="0" err="1" smtClean="0"/>
              <a:t>db_name</a:t>
            </a:r>
            <a:r>
              <a:rPr lang="en-US" altLang="ja-JP" dirty="0" smtClean="0"/>
              <a:t>[&gt; </a:t>
            </a:r>
            <a:r>
              <a:rPr lang="en-US" altLang="ja-JP" dirty="0" err="1" smtClean="0"/>
              <a:t>file_name</a:t>
            </a:r>
            <a:r>
              <a:rPr lang="en-US" altLang="ja-JP" dirty="0" smtClean="0"/>
              <a:t>]</a:t>
            </a:r>
          </a:p>
          <a:p>
            <a:pPr lvl="1"/>
            <a:r>
              <a:rPr lang="en-US" altLang="ja-JP" sz="1400" dirty="0" err="1" smtClean="0"/>
              <a:t>ndb_config</a:t>
            </a:r>
            <a:endParaRPr lang="en-US" altLang="ja-JP" sz="1400" dirty="0" smtClean="0"/>
          </a:p>
          <a:p>
            <a:pPr lvl="2"/>
            <a:r>
              <a:rPr lang="ja-JP" altLang="en-US" dirty="0"/>
              <a:t>データノード、</a:t>
            </a:r>
            <a:r>
              <a:rPr lang="en-US" altLang="ja-JP" dirty="0"/>
              <a:t>SQL</a:t>
            </a:r>
            <a:r>
              <a:rPr lang="ja-JP" altLang="en-US" dirty="0"/>
              <a:t>ノード、および</a:t>
            </a:r>
            <a:r>
              <a:rPr lang="en-US" altLang="ja-JP" dirty="0"/>
              <a:t>API</a:t>
            </a:r>
            <a:r>
              <a:rPr lang="ja-JP" altLang="en-US" dirty="0"/>
              <a:t>ノードの現在の構成情報を、</a:t>
            </a:r>
            <a:r>
              <a:rPr lang="en-US" altLang="ja-JP" dirty="0"/>
              <a:t>NDB Cluster</a:t>
            </a:r>
            <a:r>
              <a:rPr lang="ja-JP" altLang="en-US" dirty="0"/>
              <a:t>管理ノードまたは</a:t>
            </a:r>
            <a:r>
              <a:rPr lang="en-US" altLang="ja-JP" dirty="0"/>
              <a:t>config.ini</a:t>
            </a:r>
            <a:r>
              <a:rPr lang="ja-JP" altLang="en-US" dirty="0"/>
              <a:t>ファイルまたは</a:t>
            </a:r>
            <a:r>
              <a:rPr lang="en-US" altLang="ja-JP" dirty="0" err="1"/>
              <a:t>my.cnf</a:t>
            </a:r>
            <a:r>
              <a:rPr lang="ja-JP" altLang="en-US" dirty="0"/>
              <a:t>ファイルのいずれかから抽出します。</a:t>
            </a:r>
            <a:endParaRPr lang="en-US" altLang="ja-JP" dirty="0" smtClean="0"/>
          </a:p>
          <a:p>
            <a:pPr lvl="2"/>
            <a:r>
              <a:rPr lang="ja-JP" altLang="en-US" dirty="0"/>
              <a:t>デフォルトでは、管理ノードは構成データのソースです。 デフォルトを上書きするには、</a:t>
            </a:r>
            <a:r>
              <a:rPr lang="en-US" altLang="ja-JP" dirty="0"/>
              <a:t>--</a:t>
            </a:r>
            <a:r>
              <a:rPr lang="en-US" altLang="ja-JP" dirty="0" err="1"/>
              <a:t>config</a:t>
            </a:r>
            <a:r>
              <a:rPr lang="en-US" altLang="ja-JP" dirty="0"/>
              <a:t>-file</a:t>
            </a:r>
            <a:r>
              <a:rPr lang="ja-JP" altLang="en-US" dirty="0"/>
              <a:t>または</a:t>
            </a:r>
            <a:r>
              <a:rPr lang="en-US" altLang="ja-JP" dirty="0"/>
              <a:t>-</a:t>
            </a:r>
            <a:r>
              <a:rPr lang="en-US" altLang="ja-JP" dirty="0" err="1"/>
              <a:t>mycnf</a:t>
            </a:r>
            <a:r>
              <a:rPr lang="ja-JP" altLang="en-US" dirty="0"/>
              <a:t>オプションを付けて</a:t>
            </a:r>
            <a:r>
              <a:rPr lang="en-US" altLang="ja-JP" dirty="0" err="1"/>
              <a:t>ndb_config</a:t>
            </a:r>
            <a:r>
              <a:rPr lang="ja-JP" altLang="en-US" dirty="0"/>
              <a:t>を実行します。</a:t>
            </a:r>
            <a:endParaRPr lang="en-US" altLang="ja-JP" dirty="0" smtClean="0"/>
          </a:p>
          <a:p>
            <a:pPr lvl="2"/>
            <a:r>
              <a:rPr lang="en-US" altLang="ja-JP" dirty="0"/>
              <a:t>--</a:t>
            </a:r>
            <a:r>
              <a:rPr lang="en-US" altLang="ja-JP" dirty="0" err="1"/>
              <a:t>config_from_node</a:t>
            </a:r>
            <a:r>
              <a:rPr lang="en-US" altLang="ja-JP" dirty="0"/>
              <a:t> = </a:t>
            </a:r>
            <a:r>
              <a:rPr lang="en-US" altLang="ja-JP" dirty="0" err="1"/>
              <a:t>node_id</a:t>
            </a:r>
            <a:r>
              <a:rPr lang="ja-JP" altLang="en-US" dirty="0"/>
              <a:t>でノード</a:t>
            </a:r>
            <a:r>
              <a:rPr lang="en-US" altLang="ja-JP" dirty="0"/>
              <a:t>ID</a:t>
            </a:r>
            <a:r>
              <a:rPr lang="ja-JP" altLang="en-US" dirty="0"/>
              <a:t>を指定することで、データノードをソースとして使用することもできます。</a:t>
            </a:r>
            <a:endParaRPr lang="en-US" altLang="ja-JP" dirty="0" smtClean="0"/>
          </a:p>
          <a:p>
            <a:pPr lvl="2"/>
            <a:r>
              <a:rPr lang="ja-JP" altLang="en-US" dirty="0"/>
              <a:t>使用法：</a:t>
            </a:r>
            <a:r>
              <a:rPr lang="en-US" altLang="ja-JP" dirty="0" smtClean="0"/>
              <a:t> </a:t>
            </a:r>
            <a:r>
              <a:rPr lang="en-US" altLang="ja-JP" dirty="0" err="1"/>
              <a:t>ndb_config</a:t>
            </a:r>
            <a:r>
              <a:rPr lang="en-US" altLang="ja-JP" dirty="0"/>
              <a:t> --</a:t>
            </a:r>
            <a:r>
              <a:rPr lang="en-US" altLang="ja-JP" dirty="0" err="1"/>
              <a:t>configinfo</a:t>
            </a:r>
            <a:endParaRPr lang="en-US" altLang="ja-JP" dirty="0" smtClean="0"/>
          </a:p>
          <a:p>
            <a:pPr lvl="2"/>
            <a:endParaRPr lang="en-US" altLang="ja-JP" dirty="0">
              <a:latin typeface="+mj-lt"/>
            </a:endParaRPr>
          </a:p>
          <a:p>
            <a:endParaRPr lang="en-US" altLang="ja-JP" sz="1400" dirty="0">
              <a:latin typeface="+mj-lt"/>
            </a:endParaRPr>
          </a:p>
        </p:txBody>
      </p:sp>
    </p:spTree>
    <p:extLst>
      <p:ext uri="{BB962C8B-B14F-4D97-AF65-F5344CB8AC3E}">
        <p14:creationId xmlns:p14="http://schemas.microsoft.com/office/powerpoint/2010/main" val="319444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lang="en-US" altLang="ja-JP"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1.4 </a:t>
            </a:r>
            <a:r>
              <a:rPr lang="ja-JP" altLang="en-US" sz="1400" dirty="0" smtClean="0"/>
              <a:t>デ</a:t>
            </a:r>
            <a:r>
              <a:rPr lang="ja-JP" altLang="en-US" sz="1400" dirty="0"/>
              <a:t>ータベース管理文</a:t>
            </a:r>
            <a:endParaRPr kumimoji="1" lang="en-US" altLang="ja-JP" sz="1400" dirty="0" smtClean="0">
              <a:latin typeface="+mj-lt"/>
            </a:endParaRPr>
          </a:p>
          <a:p>
            <a:pPr>
              <a:buFont typeface="Arial" panose="020B0604020202020204" pitchFamily="34" charset="0"/>
              <a:buChar char="•"/>
            </a:pPr>
            <a:r>
              <a:rPr lang="en-US" altLang="ja-JP" sz="1400" dirty="0" smtClean="0">
                <a:latin typeface="+mj-lt"/>
              </a:rPr>
              <a:t>SHOW</a:t>
            </a:r>
            <a:r>
              <a:rPr lang="ja-JP" altLang="en-US" sz="1400" dirty="0"/>
              <a:t>構文</a:t>
            </a:r>
            <a:endParaRPr lang="en-US" altLang="ja-JP" sz="1400" dirty="0" smtClean="0">
              <a:latin typeface="+mj-lt"/>
            </a:endParaRPr>
          </a:p>
          <a:p>
            <a:pPr lvl="1"/>
            <a:r>
              <a:rPr kumimoji="1" lang="en-US" altLang="ja-JP" sz="1400" dirty="0" smtClean="0">
                <a:latin typeface="+mj-lt"/>
              </a:rPr>
              <a:t>SHOW STATUS</a:t>
            </a:r>
          </a:p>
          <a:p>
            <a:pPr lvl="2"/>
            <a:r>
              <a:rPr lang="ja-JP" altLang="en-US" dirty="0"/>
              <a:t>構</a:t>
            </a:r>
            <a:r>
              <a:rPr lang="ja-JP" altLang="en-US" dirty="0" smtClean="0"/>
              <a:t>文：</a:t>
            </a:r>
            <a:r>
              <a:rPr lang="en-US" altLang="ja-JP" dirty="0" smtClean="0">
                <a:latin typeface="+mj-lt"/>
              </a:rPr>
              <a:t> </a:t>
            </a:r>
            <a:r>
              <a:rPr lang="en-US" altLang="ja-JP" dirty="0">
                <a:latin typeface="+mj-lt"/>
              </a:rPr>
              <a:t>SHOW [GLOBAL | SESSION] </a:t>
            </a:r>
            <a:r>
              <a:rPr lang="en-US" altLang="ja-JP" dirty="0" smtClean="0">
                <a:latin typeface="+mj-lt"/>
              </a:rPr>
              <a:t>STATUS [LIKE </a:t>
            </a:r>
            <a:r>
              <a:rPr lang="en-US" altLang="ja-JP" dirty="0">
                <a:latin typeface="+mj-lt"/>
              </a:rPr>
              <a:t>'pattern' | WHERE expr</a:t>
            </a:r>
            <a:r>
              <a:rPr lang="en-US" altLang="ja-JP" dirty="0" smtClean="0">
                <a:latin typeface="+mj-lt"/>
              </a:rPr>
              <a:t>]</a:t>
            </a:r>
          </a:p>
          <a:p>
            <a:pPr lvl="2"/>
            <a:r>
              <a:rPr lang="en-US" altLang="ja-JP" dirty="0"/>
              <a:t>SHOW STATUS</a:t>
            </a:r>
            <a:r>
              <a:rPr lang="ja-JP" altLang="en-US" dirty="0"/>
              <a:t>はサーバーの状態情報を提供しま</a:t>
            </a:r>
            <a:r>
              <a:rPr lang="ja-JP" altLang="en-US" dirty="0" smtClean="0"/>
              <a:t>す</a:t>
            </a:r>
            <a:endParaRPr lang="en-US" altLang="ja-JP" dirty="0" smtClean="0"/>
          </a:p>
          <a:p>
            <a:pPr lvl="2"/>
            <a:r>
              <a:rPr lang="ja-JP" altLang="en-US" dirty="0"/>
              <a:t>この文は特権を必要としません。 サーバーに接続する機能のみが必要です。</a:t>
            </a:r>
            <a:endParaRPr kumimoji="1" lang="en-US" altLang="ja-JP" dirty="0" smtClean="0">
              <a:latin typeface="+mj-lt"/>
            </a:endParaRPr>
          </a:p>
          <a:p>
            <a:pPr lvl="2"/>
            <a:r>
              <a:rPr lang="en-US" altLang="ja-JP" dirty="0">
                <a:latin typeface="+mj-lt"/>
              </a:rPr>
              <a:t>GLOBAL </a:t>
            </a:r>
            <a:r>
              <a:rPr lang="ja-JP" altLang="en-US" dirty="0">
                <a:latin typeface="+mj-lt"/>
              </a:rPr>
              <a:t>オプショ</a:t>
            </a:r>
            <a:r>
              <a:rPr lang="ja-JP" altLang="en-US" dirty="0" smtClean="0">
                <a:latin typeface="+mj-lt"/>
              </a:rPr>
              <a:t>ン：</a:t>
            </a:r>
            <a:r>
              <a:rPr lang="ja-JP" altLang="en-US" dirty="0"/>
              <a:t>このステートメントはグローバル状況値を表示します</a:t>
            </a:r>
            <a:r>
              <a:rPr lang="ja-JP" altLang="en-US" dirty="0" smtClean="0"/>
              <a:t>。</a:t>
            </a:r>
            <a:endParaRPr lang="en-US" altLang="ja-JP" dirty="0" smtClean="0"/>
          </a:p>
          <a:p>
            <a:pPr lvl="2"/>
            <a:r>
              <a:rPr lang="en-US" altLang="ja-JP" dirty="0" smtClean="0">
                <a:latin typeface="+mj-lt"/>
              </a:rPr>
              <a:t>SESSION</a:t>
            </a:r>
            <a:r>
              <a:rPr lang="ja-JP" altLang="en-US" dirty="0"/>
              <a:t>オプション</a:t>
            </a:r>
            <a:r>
              <a:rPr lang="ja-JP" altLang="en-US" dirty="0" smtClean="0"/>
              <a:t>：</a:t>
            </a:r>
            <a:r>
              <a:rPr lang="ja-JP" altLang="en-US" dirty="0"/>
              <a:t>ステートメントは現在の接続の状況変数値を表示します。</a:t>
            </a:r>
            <a:endParaRPr lang="en-US" altLang="ja-JP" dirty="0" smtClean="0">
              <a:latin typeface="+mj-lt"/>
            </a:endParaRPr>
          </a:p>
          <a:p>
            <a:pPr lvl="1"/>
            <a:r>
              <a:rPr lang="en-US" altLang="ja-JP" sz="1400" dirty="0" smtClean="0">
                <a:latin typeface="+mj-lt"/>
              </a:rPr>
              <a:t>SHOW TABLE STATUS</a:t>
            </a:r>
          </a:p>
          <a:p>
            <a:pPr lvl="2"/>
            <a:r>
              <a:rPr lang="ja-JP" altLang="en-US" dirty="0" smtClean="0"/>
              <a:t>構</a:t>
            </a:r>
            <a:r>
              <a:rPr lang="ja-JP" altLang="en-US" dirty="0"/>
              <a:t>文：</a:t>
            </a:r>
            <a:r>
              <a:rPr lang="en-US" altLang="ja-JP" dirty="0" smtClean="0">
                <a:latin typeface="+mj-lt"/>
              </a:rPr>
              <a:t> </a:t>
            </a:r>
            <a:r>
              <a:rPr lang="en-US" altLang="ja-JP" dirty="0">
                <a:latin typeface="+mj-lt"/>
              </a:rPr>
              <a:t>SHOW TABLE </a:t>
            </a:r>
            <a:r>
              <a:rPr lang="en-US" altLang="ja-JP" dirty="0" smtClean="0">
                <a:latin typeface="+mj-lt"/>
              </a:rPr>
              <a:t>STATUS [{</a:t>
            </a:r>
            <a:r>
              <a:rPr lang="en-US" altLang="ja-JP" dirty="0">
                <a:latin typeface="+mj-lt"/>
              </a:rPr>
              <a:t>FROM | IN} </a:t>
            </a:r>
            <a:r>
              <a:rPr lang="en-US" altLang="ja-JP" dirty="0" err="1">
                <a:latin typeface="+mj-lt"/>
              </a:rPr>
              <a:t>db_name</a:t>
            </a:r>
            <a:r>
              <a:rPr lang="en-US" altLang="ja-JP" dirty="0" smtClean="0">
                <a:latin typeface="+mj-lt"/>
              </a:rPr>
              <a:t>] [</a:t>
            </a:r>
            <a:r>
              <a:rPr lang="en-US" altLang="ja-JP" dirty="0">
                <a:latin typeface="+mj-lt"/>
              </a:rPr>
              <a:t>LIKE 'pattern' | WHERE expr</a:t>
            </a:r>
            <a:r>
              <a:rPr lang="en-US" altLang="ja-JP" dirty="0" smtClean="0">
                <a:latin typeface="+mj-lt"/>
              </a:rPr>
              <a:t>]</a:t>
            </a:r>
          </a:p>
          <a:p>
            <a:pPr lvl="2"/>
            <a:r>
              <a:rPr lang="ja-JP" altLang="en-US" dirty="0"/>
              <a:t>それは</a:t>
            </a:r>
            <a:r>
              <a:rPr lang="en-US" altLang="ja-JP" dirty="0"/>
              <a:t>SHOW TABLES</a:t>
            </a:r>
            <a:r>
              <a:rPr lang="ja-JP" altLang="en-US" dirty="0"/>
              <a:t>が好きですが、各非</a:t>
            </a:r>
            <a:r>
              <a:rPr lang="en-US" altLang="ja-JP" dirty="0"/>
              <a:t>TEMPORARY</a:t>
            </a:r>
            <a:r>
              <a:rPr lang="ja-JP" altLang="en-US" dirty="0"/>
              <a:t>テーブルに関する多くの情報を提供します</a:t>
            </a:r>
            <a:r>
              <a:rPr lang="ja-JP" altLang="en-US" dirty="0" smtClean="0"/>
              <a:t>。</a:t>
            </a:r>
            <a:endParaRPr lang="en-US" altLang="ja-JP" dirty="0" smtClean="0"/>
          </a:p>
          <a:p>
            <a:pPr lvl="1"/>
            <a:r>
              <a:rPr lang="en-US" altLang="ja-JP" sz="1400" dirty="0" smtClean="0"/>
              <a:t>SHOW MASTER STATUS</a:t>
            </a:r>
            <a:endParaRPr lang="en-US" altLang="ja-JP" sz="1400" dirty="0"/>
          </a:p>
          <a:p>
            <a:pPr lvl="2"/>
            <a:r>
              <a:rPr lang="ja-JP" altLang="en-US" dirty="0"/>
              <a:t>構文：</a:t>
            </a:r>
            <a:r>
              <a:rPr lang="en-US" altLang="ja-JP" dirty="0" smtClean="0"/>
              <a:t> </a:t>
            </a:r>
            <a:r>
              <a:rPr lang="en-US" altLang="ja-JP" dirty="0"/>
              <a:t>SHOW MASTER </a:t>
            </a:r>
            <a:r>
              <a:rPr lang="en-US" altLang="ja-JP" dirty="0" smtClean="0"/>
              <a:t>STATUS</a:t>
            </a:r>
            <a:r>
              <a:rPr lang="en-US" altLang="ja-JP" dirty="0"/>
              <a:t>; </a:t>
            </a:r>
            <a:r>
              <a:rPr lang="ja-JP" altLang="en-US" dirty="0" smtClean="0"/>
              <a:t>または</a:t>
            </a:r>
            <a:r>
              <a:rPr lang="en-US" altLang="ja-JP" dirty="0" smtClean="0"/>
              <a:t>SHOW </a:t>
            </a:r>
            <a:r>
              <a:rPr lang="en-US" altLang="ja-JP" dirty="0"/>
              <a:t>MASTER </a:t>
            </a:r>
            <a:r>
              <a:rPr lang="en-US" altLang="ja-JP" dirty="0" smtClean="0"/>
              <a:t>STATUS </a:t>
            </a:r>
            <a:r>
              <a:rPr lang="en-US" altLang="ja-JP" dirty="0"/>
              <a:t>\G;</a:t>
            </a:r>
          </a:p>
          <a:p>
            <a:pPr lvl="2"/>
            <a:r>
              <a:rPr lang="ja-JP" altLang="en-US" dirty="0"/>
              <a:t>マスターのバイナリログファイルに関するステータス情報を提供します。</a:t>
            </a:r>
            <a:endParaRPr lang="en-US" altLang="ja-JP" dirty="0"/>
          </a:p>
          <a:p>
            <a:pPr lvl="1"/>
            <a:r>
              <a:rPr lang="en-US" altLang="ja-JP" sz="1400" dirty="0"/>
              <a:t>SHOW SLAVE STATUS</a:t>
            </a:r>
          </a:p>
          <a:p>
            <a:pPr lvl="2"/>
            <a:r>
              <a:rPr lang="ja-JP" altLang="en-US" dirty="0"/>
              <a:t>構文：</a:t>
            </a:r>
            <a:r>
              <a:rPr lang="en-US" altLang="ja-JP" dirty="0" smtClean="0"/>
              <a:t> </a:t>
            </a:r>
            <a:r>
              <a:rPr lang="en-US" altLang="ja-JP" dirty="0"/>
              <a:t>SHOW SLAVE STATUS; </a:t>
            </a:r>
            <a:r>
              <a:rPr lang="ja-JP" altLang="en-US" dirty="0" smtClean="0"/>
              <a:t>または</a:t>
            </a:r>
            <a:r>
              <a:rPr lang="en-US" altLang="ja-JP" dirty="0" smtClean="0"/>
              <a:t>SHOW </a:t>
            </a:r>
            <a:r>
              <a:rPr lang="en-US" altLang="ja-JP" dirty="0"/>
              <a:t>SLAVE STATUS \G;</a:t>
            </a:r>
          </a:p>
          <a:p>
            <a:pPr lvl="2"/>
            <a:r>
              <a:rPr lang="ja-JP" altLang="en-US" dirty="0"/>
              <a:t>スレーブスレッドの必須パラメータに関するステータス情報を提供します</a:t>
            </a:r>
            <a:r>
              <a:rPr lang="ja-JP" altLang="en-US" dirty="0" smtClean="0"/>
              <a:t>。</a:t>
            </a:r>
            <a:endParaRPr lang="en-US" altLang="ja-JP" dirty="0" smtClean="0"/>
          </a:p>
        </p:txBody>
      </p:sp>
    </p:spTree>
    <p:extLst>
      <p:ext uri="{BB962C8B-B14F-4D97-AF65-F5344CB8AC3E}">
        <p14:creationId xmlns:p14="http://schemas.microsoft.com/office/powerpoint/2010/main" val="994016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lang="en-US" altLang="ja-JP" sz="2000" dirty="0"/>
          </a:p>
        </p:txBody>
      </p:sp>
      <p:sp>
        <p:nvSpPr>
          <p:cNvPr id="3" name="コンテンツ プレースホルダー 2"/>
          <p:cNvSpPr>
            <a:spLocks noGrp="1"/>
          </p:cNvSpPr>
          <p:nvPr>
            <p:ph sz="quarter" idx="10"/>
          </p:nvPr>
        </p:nvSpPr>
        <p:spPr/>
        <p:txBody>
          <a:bodyPr>
            <a:noAutofit/>
          </a:bodyPr>
          <a:lstStyle/>
          <a:p>
            <a:pPr lvl="1"/>
            <a:r>
              <a:rPr lang="en-US" altLang="ja-JP" sz="1400" dirty="0" smtClean="0">
                <a:latin typeface="+mj-lt"/>
              </a:rPr>
              <a:t>SHOW PROCESSLIST</a:t>
            </a:r>
          </a:p>
          <a:p>
            <a:pPr lvl="2"/>
            <a:r>
              <a:rPr lang="ja-JP" altLang="en-US" dirty="0" smtClean="0"/>
              <a:t>構</a:t>
            </a:r>
            <a:r>
              <a:rPr lang="ja-JP" altLang="en-US" dirty="0"/>
              <a:t>文：</a:t>
            </a:r>
            <a:r>
              <a:rPr lang="en-US" altLang="ja-JP" dirty="0" smtClean="0">
                <a:latin typeface="+mj-lt"/>
              </a:rPr>
              <a:t> SHOW PROCESSLIST;</a:t>
            </a:r>
          </a:p>
          <a:p>
            <a:pPr lvl="2"/>
            <a:r>
              <a:rPr lang="ja-JP" altLang="en-US" dirty="0"/>
              <a:t>実行中のスレッドを示します。</a:t>
            </a:r>
            <a:endParaRPr lang="en-US" altLang="ja-JP" dirty="0" smtClean="0">
              <a:latin typeface="+mj-lt"/>
            </a:endParaRPr>
          </a:p>
          <a:p>
            <a:pPr lvl="2"/>
            <a:r>
              <a:rPr lang="ja-JP" altLang="en-US" dirty="0"/>
              <a:t>「接続が多すぎます」というエラーメッセージが表示され、何が起こっているのかを知りたい場合に非常に便利です</a:t>
            </a:r>
            <a:r>
              <a:rPr lang="ja-JP" altLang="en-US" dirty="0" smtClean="0"/>
              <a:t>。</a:t>
            </a:r>
            <a:endParaRPr lang="en-US" altLang="ja-JP" dirty="0" smtClean="0">
              <a:latin typeface="+mj-lt"/>
            </a:endParaRPr>
          </a:p>
          <a:p>
            <a:pPr lvl="1"/>
            <a:r>
              <a:rPr lang="en-US" altLang="ja-JP" sz="1400" dirty="0" smtClean="0">
                <a:latin typeface="+mj-lt"/>
              </a:rPr>
              <a:t>SHOW ENGINES</a:t>
            </a:r>
          </a:p>
          <a:p>
            <a:pPr lvl="2"/>
            <a:r>
              <a:rPr lang="ja-JP" altLang="en-US" dirty="0" smtClean="0"/>
              <a:t>構</a:t>
            </a:r>
            <a:r>
              <a:rPr lang="ja-JP" altLang="en-US" dirty="0"/>
              <a:t>文：</a:t>
            </a:r>
            <a:r>
              <a:rPr lang="en-US" altLang="ja-JP" dirty="0" smtClean="0">
                <a:latin typeface="+mj-lt"/>
              </a:rPr>
              <a:t> SHOW ENGINES \G;</a:t>
            </a:r>
          </a:p>
          <a:p>
            <a:pPr lvl="2"/>
            <a:r>
              <a:rPr lang="ja-JP" altLang="en-US" dirty="0"/>
              <a:t>サーバーのストレージエンジンに関するステータス情報を表示します</a:t>
            </a:r>
            <a:r>
              <a:rPr lang="ja-JP" altLang="en-US" dirty="0" smtClean="0"/>
              <a:t>。</a:t>
            </a:r>
            <a:endParaRPr lang="en-US" altLang="ja-JP" dirty="0" smtClean="0"/>
          </a:p>
          <a:p>
            <a:pPr lvl="2"/>
            <a:r>
              <a:rPr lang="ja-JP" altLang="en-US" dirty="0"/>
              <a:t>ストレージエンジンがサポートされているかどうかをチェックしたり、デフォルトエンジンが何であるかを確認するのに便利で</a:t>
            </a:r>
            <a:r>
              <a:rPr lang="ja-JP" altLang="en-US" dirty="0" smtClean="0"/>
              <a:t>す。</a:t>
            </a:r>
            <a:endParaRPr lang="en-US" altLang="ja-JP" dirty="0" smtClean="0">
              <a:latin typeface="+mj-lt"/>
            </a:endParaRPr>
          </a:p>
          <a:p>
            <a:pPr lvl="1"/>
            <a:r>
              <a:rPr lang="en-US" altLang="ja-JP" sz="1400" dirty="0" smtClean="0">
                <a:latin typeface="+mj-lt"/>
              </a:rPr>
              <a:t>SHOW CREATE TABLE</a:t>
            </a:r>
          </a:p>
          <a:p>
            <a:pPr lvl="2"/>
            <a:r>
              <a:rPr lang="ja-JP" altLang="en-US" dirty="0" smtClean="0"/>
              <a:t>構</a:t>
            </a:r>
            <a:r>
              <a:rPr lang="ja-JP" altLang="en-US" dirty="0"/>
              <a:t>文：</a:t>
            </a:r>
            <a:r>
              <a:rPr lang="en-US" altLang="ja-JP" dirty="0" smtClean="0">
                <a:latin typeface="+mj-lt"/>
              </a:rPr>
              <a:t> </a:t>
            </a:r>
            <a:r>
              <a:rPr lang="en-US" altLang="ja-JP" dirty="0">
                <a:latin typeface="+mj-lt"/>
              </a:rPr>
              <a:t>SHOW CREATE TABLE </a:t>
            </a:r>
            <a:r>
              <a:rPr lang="en-US" altLang="ja-JP" dirty="0" err="1" smtClean="0">
                <a:latin typeface="+mj-lt"/>
              </a:rPr>
              <a:t>tbl_name</a:t>
            </a:r>
            <a:endParaRPr lang="en-US" altLang="ja-JP" dirty="0" smtClean="0">
              <a:latin typeface="+mj-lt"/>
            </a:endParaRPr>
          </a:p>
          <a:p>
            <a:pPr lvl="2"/>
            <a:r>
              <a:rPr lang="ja-JP" altLang="en-US" dirty="0"/>
              <a:t>名前付き表を作成する</a:t>
            </a:r>
            <a:r>
              <a:rPr lang="en-US" altLang="ja-JP" dirty="0"/>
              <a:t>CREATE TABLE</a:t>
            </a:r>
            <a:r>
              <a:rPr lang="ja-JP" altLang="en-US" dirty="0"/>
              <a:t>文が表示されます。</a:t>
            </a:r>
            <a:endParaRPr lang="en-US" altLang="ja-JP" dirty="0">
              <a:latin typeface="+mj-lt"/>
            </a:endParaRPr>
          </a:p>
        </p:txBody>
      </p:sp>
    </p:spTree>
    <p:extLst>
      <p:ext uri="{BB962C8B-B14F-4D97-AF65-F5344CB8AC3E}">
        <p14:creationId xmlns:p14="http://schemas.microsoft.com/office/powerpoint/2010/main" val="4118947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2. MySQL</a:t>
            </a:r>
            <a:r>
              <a:rPr lang="ja-JP" altLang="en-US" sz="2000" dirty="0"/>
              <a:t>クラスタ</a:t>
            </a:r>
            <a:r>
              <a:rPr lang="en-US" sz="2000" dirty="0" smtClean="0"/>
              <a:t>:</a:t>
            </a:r>
            <a:r>
              <a:rPr lang="ja-JP" altLang="en-US" sz="2000" dirty="0" smtClean="0"/>
              <a:t>バックアップ</a:t>
            </a:r>
            <a:endParaRPr lang="en-US" altLang="ja-JP"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2.1 </a:t>
            </a:r>
            <a:r>
              <a:rPr lang="ja-JP" altLang="en-US" sz="1400" dirty="0" smtClean="0"/>
              <a:t>ネ</a:t>
            </a:r>
            <a:r>
              <a:rPr lang="ja-JP" altLang="en-US" sz="1400" dirty="0"/>
              <a:t>イティブバックアップ</a:t>
            </a:r>
            <a:endParaRPr lang="en-US" altLang="ja-JP" sz="1400" dirty="0" smtClean="0"/>
          </a:p>
          <a:p>
            <a:pPr lvl="1"/>
            <a:r>
              <a:rPr lang="ja-JP" altLang="en-US" sz="1400" dirty="0" smtClean="0"/>
              <a:t>バックアップは</a:t>
            </a:r>
            <a:r>
              <a:rPr lang="ja-JP" altLang="en-US" sz="1400" dirty="0"/>
              <a:t>、</a:t>
            </a:r>
            <a:r>
              <a:rPr lang="en-US" altLang="ja-JP" sz="1400" dirty="0" err="1"/>
              <a:t>ndb_mgm</a:t>
            </a:r>
            <a:r>
              <a:rPr lang="ja-JP" altLang="en-US" sz="1400" dirty="0"/>
              <a:t>管理クライアントで実行または実行されます。</a:t>
            </a:r>
            <a:endParaRPr lang="en-US" altLang="ja-JP" sz="1400" dirty="0" smtClean="0"/>
          </a:p>
          <a:p>
            <a:pPr lvl="1"/>
            <a:r>
              <a:rPr lang="en-US" altLang="ja-JP" sz="1400" dirty="0"/>
              <a:t>NDB Cluster</a:t>
            </a:r>
            <a:r>
              <a:rPr lang="ja-JP" altLang="en-US" sz="1400" dirty="0"/>
              <a:t>のオンライ</a:t>
            </a:r>
            <a:r>
              <a:rPr lang="ja-JP" altLang="en-US" sz="1400" dirty="0" smtClean="0"/>
              <a:t>ンバックアップと</a:t>
            </a:r>
            <a:r>
              <a:rPr lang="ja-JP" altLang="en-US" sz="1400" dirty="0"/>
              <a:t>しても知られています。</a:t>
            </a:r>
            <a:endParaRPr kumimoji="1" lang="en-US" altLang="ja-JP" sz="1400" dirty="0" smtClean="0"/>
          </a:p>
          <a:p>
            <a:pPr lvl="1"/>
            <a:endParaRPr lang="en-US" altLang="ja-JP" sz="1400" dirty="0" smtClean="0"/>
          </a:p>
          <a:p>
            <a:r>
              <a:rPr lang="en-US" altLang="ja-JP" sz="1400" dirty="0"/>
              <a:t>NDB</a:t>
            </a:r>
            <a:r>
              <a:rPr lang="ja-JP" altLang="en-US" sz="1400" dirty="0"/>
              <a:t>クラス</a:t>
            </a:r>
            <a:r>
              <a:rPr lang="ja-JP" altLang="en-US" sz="1400" dirty="0" smtClean="0"/>
              <a:t>タバックアップの</a:t>
            </a:r>
            <a:r>
              <a:rPr lang="ja-JP" altLang="en-US" sz="1400" dirty="0"/>
              <a:t>概念</a:t>
            </a:r>
            <a:endParaRPr kumimoji="1" lang="en-US" altLang="ja-JP" sz="1400" dirty="0" smtClean="0"/>
          </a:p>
          <a:p>
            <a:pPr lvl="1"/>
            <a:r>
              <a:rPr lang="ja-JP" altLang="en-US" sz="1400" dirty="0" smtClean="0"/>
              <a:t>バックアップと</a:t>
            </a:r>
            <a:r>
              <a:rPr lang="ja-JP" altLang="en-US" sz="1400" dirty="0"/>
              <a:t>は、特定の時点でのデータベースのスナップショットです。</a:t>
            </a:r>
            <a:endParaRPr lang="en-US" altLang="ja-JP" sz="1400" dirty="0" smtClean="0"/>
          </a:p>
          <a:p>
            <a:pPr lvl="1"/>
            <a:r>
              <a:rPr lang="ja-JP" altLang="en-US" sz="1400" dirty="0" smtClean="0"/>
              <a:t>バックアップは</a:t>
            </a:r>
            <a:r>
              <a:rPr lang="ja-JP" altLang="en-US" sz="1400" dirty="0"/>
              <a:t>、</a:t>
            </a:r>
            <a:r>
              <a:rPr lang="en-US" altLang="ja-JP" sz="1400" dirty="0"/>
              <a:t>3</a:t>
            </a:r>
            <a:r>
              <a:rPr lang="ja-JP" altLang="en-US" sz="1400" dirty="0"/>
              <a:t>つの主要な部分で構成されていま</a:t>
            </a:r>
            <a:r>
              <a:rPr lang="ja-JP" altLang="en-US" sz="1400" dirty="0" smtClean="0"/>
              <a:t>す：</a:t>
            </a:r>
            <a:endParaRPr kumimoji="1" lang="en-US" altLang="ja-JP" sz="1400" dirty="0" smtClean="0"/>
          </a:p>
          <a:p>
            <a:pPr lvl="2"/>
            <a:r>
              <a:rPr lang="ja-JP" altLang="en-US" b="1" dirty="0" smtClean="0"/>
              <a:t>メタデータ</a:t>
            </a:r>
            <a:r>
              <a:rPr lang="en-US" altLang="ja-JP" dirty="0" smtClean="0"/>
              <a:t>.		</a:t>
            </a:r>
            <a:r>
              <a:rPr lang="ja-JP" altLang="en-US" dirty="0" smtClean="0"/>
              <a:t>すべてのデータベーステーブルの名前と定義</a:t>
            </a:r>
            <a:endParaRPr lang="en-US" altLang="ja-JP" dirty="0" smtClean="0"/>
          </a:p>
          <a:p>
            <a:pPr marL="358775" lvl="2" indent="0">
              <a:buNone/>
            </a:pPr>
            <a:r>
              <a:rPr lang="en-US" altLang="ja-JP" i="1" dirty="0" smtClean="0"/>
              <a:t>			BACKUP-</a:t>
            </a:r>
            <a:r>
              <a:rPr lang="en-US" altLang="ja-JP" i="1" dirty="0" err="1" smtClean="0"/>
              <a:t>backup_id.node_id.ctl</a:t>
            </a:r>
            <a:r>
              <a:rPr lang="en-US" altLang="ja-JP" i="1" dirty="0" smtClean="0"/>
              <a:t>*</a:t>
            </a:r>
            <a:endParaRPr lang="en-US" altLang="ja-JP" i="1" dirty="0"/>
          </a:p>
          <a:p>
            <a:pPr marL="358775" lvl="2" indent="0">
              <a:buNone/>
            </a:pPr>
            <a:r>
              <a:rPr lang="en-US" altLang="ja-JP" dirty="0"/>
              <a:t>		</a:t>
            </a:r>
            <a:r>
              <a:rPr lang="en-US" altLang="ja-JP" dirty="0" smtClean="0"/>
              <a:t>	</a:t>
            </a:r>
            <a:r>
              <a:rPr lang="ja-JP" altLang="en-US" dirty="0" smtClean="0"/>
              <a:t>制</a:t>
            </a:r>
            <a:r>
              <a:rPr lang="ja-JP" altLang="en-US" dirty="0"/>
              <a:t>御情報とメタデータを含む制御ファイル。 各ノードは、このファイ</a:t>
            </a:r>
            <a:r>
              <a:rPr lang="ja-JP" altLang="en-US" dirty="0" smtClean="0"/>
              <a:t>ル</a:t>
            </a:r>
            <a:endParaRPr lang="en-US" altLang="ja-JP" dirty="0" smtClean="0"/>
          </a:p>
          <a:p>
            <a:pPr marL="358775" lvl="2" indent="0">
              <a:buNone/>
            </a:pPr>
            <a:r>
              <a:rPr lang="en-US" altLang="ja-JP" dirty="0"/>
              <a:t>	</a:t>
            </a:r>
            <a:r>
              <a:rPr lang="en-US" altLang="ja-JP" dirty="0" smtClean="0"/>
              <a:t>		</a:t>
            </a:r>
            <a:r>
              <a:rPr lang="ja-JP" altLang="en-US" dirty="0" smtClean="0"/>
              <a:t>の</a:t>
            </a:r>
            <a:r>
              <a:rPr lang="ja-JP" altLang="en-US" dirty="0"/>
              <a:t>独自</a:t>
            </a:r>
            <a:r>
              <a:rPr lang="ja-JP" altLang="en-US" dirty="0" smtClean="0"/>
              <a:t>のバ</a:t>
            </a:r>
            <a:r>
              <a:rPr lang="ja-JP" altLang="en-US" dirty="0"/>
              <a:t>ージョンに同じテーブル定</a:t>
            </a:r>
            <a:r>
              <a:rPr lang="ja-JP" altLang="en-US" dirty="0" smtClean="0"/>
              <a:t>義（ク</a:t>
            </a:r>
            <a:r>
              <a:rPr lang="ja-JP" altLang="en-US" dirty="0"/>
              <a:t>ラスタ内のすべてのテー</a:t>
            </a:r>
            <a:r>
              <a:rPr lang="ja-JP" altLang="en-US" dirty="0" smtClean="0"/>
              <a:t>ブ</a:t>
            </a:r>
            <a:endParaRPr lang="en-US" altLang="ja-JP" dirty="0" smtClean="0"/>
          </a:p>
          <a:p>
            <a:pPr marL="358775" lvl="2" indent="0">
              <a:buNone/>
            </a:pPr>
            <a:r>
              <a:rPr lang="en-US" altLang="ja-JP" dirty="0"/>
              <a:t>	</a:t>
            </a:r>
            <a:r>
              <a:rPr lang="en-US" altLang="ja-JP" dirty="0" smtClean="0"/>
              <a:t>		</a:t>
            </a:r>
            <a:r>
              <a:rPr lang="ja-JP" altLang="en-US" dirty="0" smtClean="0"/>
              <a:t>ル</a:t>
            </a:r>
            <a:r>
              <a:rPr lang="ja-JP" altLang="en-US" dirty="0"/>
              <a:t>用）を保存します。</a:t>
            </a:r>
            <a:endParaRPr lang="en-US" altLang="ja-JP" i="1" dirty="0" smtClean="0"/>
          </a:p>
          <a:p>
            <a:pPr lvl="2"/>
            <a:r>
              <a:rPr lang="ja-JP" altLang="en-US" b="1" dirty="0" smtClean="0"/>
              <a:t>テーブルレコード</a:t>
            </a:r>
            <a:r>
              <a:rPr lang="en-US" altLang="ja-JP" dirty="0" smtClean="0"/>
              <a:t>.	</a:t>
            </a:r>
            <a:r>
              <a:rPr lang="ja-JP" altLang="en-US" dirty="0"/>
              <a:t>ックアップが作成されたのと同時にデータベーステーブルに実際に格</a:t>
            </a:r>
            <a:r>
              <a:rPr lang="ja-JP" altLang="en-US" dirty="0" smtClean="0"/>
              <a:t>納</a:t>
            </a:r>
            <a:r>
              <a:rPr lang="en-US" altLang="ja-JP" dirty="0" smtClean="0"/>
              <a:t>			</a:t>
            </a:r>
            <a:r>
              <a:rPr lang="ja-JP" altLang="en-US" dirty="0" smtClean="0"/>
              <a:t>さ</a:t>
            </a:r>
            <a:r>
              <a:rPr lang="ja-JP" altLang="en-US" dirty="0"/>
              <a:t>れたデータ</a:t>
            </a:r>
            <a:r>
              <a:rPr lang="ja-JP" altLang="en-US" dirty="0" smtClean="0"/>
              <a:t>。</a:t>
            </a:r>
            <a:endParaRPr lang="en-US" altLang="ja-JP" dirty="0" smtClean="0"/>
          </a:p>
          <a:p>
            <a:pPr marL="358775" lvl="2" indent="0">
              <a:buNone/>
            </a:pPr>
            <a:r>
              <a:rPr lang="en-US" altLang="ja-JP" i="1" dirty="0" smtClean="0"/>
              <a:t>			BACKUP-backup_id-0.node_id.data*</a:t>
            </a:r>
            <a:endParaRPr lang="en-US" altLang="ja-JP" dirty="0" smtClean="0"/>
          </a:p>
          <a:p>
            <a:pPr marL="358775" lvl="2" indent="0">
              <a:buNone/>
            </a:pPr>
            <a:r>
              <a:rPr lang="en-US" altLang="ja-JP" dirty="0"/>
              <a:t>		</a:t>
            </a:r>
            <a:r>
              <a:rPr lang="en-US" altLang="ja-JP" dirty="0" smtClean="0"/>
              <a:t>	</a:t>
            </a:r>
            <a:r>
              <a:rPr lang="ja-JP" altLang="en-US" dirty="0" smtClean="0"/>
              <a:t>テ</a:t>
            </a:r>
            <a:r>
              <a:rPr lang="ja-JP" altLang="en-US" dirty="0"/>
              <a:t>ーブルレコードを含むデータファイル。フラグメント単位で保存</a:t>
            </a:r>
            <a:r>
              <a:rPr lang="ja-JP" altLang="en-US" dirty="0" smtClean="0"/>
              <a:t>され</a:t>
            </a:r>
            <a:r>
              <a:rPr lang="en-US" altLang="ja-JP" dirty="0"/>
              <a:t>	</a:t>
            </a:r>
            <a:r>
              <a:rPr lang="en-US" altLang="ja-JP" dirty="0" smtClean="0"/>
              <a:t>		</a:t>
            </a:r>
            <a:r>
              <a:rPr lang="ja-JP" altLang="en-US" dirty="0" smtClean="0"/>
              <a:t>ます。 すなわち、異なるノードは、バックアップ中に異なる断片を保存</a:t>
            </a:r>
            <a:r>
              <a:rPr lang="en-US" altLang="ja-JP" dirty="0" smtClean="0"/>
              <a:t>			</a:t>
            </a:r>
            <a:r>
              <a:rPr lang="ja-JP" altLang="en-US" dirty="0" smtClean="0"/>
              <a:t>する。 各ノードによって保存されたファイルは、レコードが属するテー</a:t>
            </a:r>
            <a:r>
              <a:rPr lang="en-US" altLang="ja-JP" dirty="0" smtClean="0"/>
              <a:t>			</a:t>
            </a:r>
            <a:r>
              <a:rPr lang="ja-JP" altLang="en-US" dirty="0" smtClean="0"/>
              <a:t>ブルを示すヘッダーで始まります。 レコードのリストに続いて、すべて</a:t>
            </a:r>
            <a:r>
              <a:rPr lang="en-US" altLang="ja-JP" dirty="0" smtClean="0"/>
              <a:t>			</a:t>
            </a:r>
            <a:r>
              <a:rPr lang="ja-JP" altLang="en-US" dirty="0" smtClean="0"/>
              <a:t>のレコードのチェックサムを含むフッターがあります。</a:t>
            </a:r>
            <a:endParaRPr lang="en-US" altLang="ja-JP" i="1" dirty="0"/>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lang="en-US" altLang="ja-JP" sz="2000" dirty="0"/>
          </a:p>
        </p:txBody>
      </p:sp>
      <p:sp>
        <p:nvSpPr>
          <p:cNvPr id="3" name="コンテンツ プレースホルダー 2"/>
          <p:cNvSpPr>
            <a:spLocks noGrp="1"/>
          </p:cNvSpPr>
          <p:nvPr>
            <p:ph sz="quarter" idx="10"/>
          </p:nvPr>
        </p:nvSpPr>
        <p:spPr>
          <a:xfrm>
            <a:off x="179512" y="836712"/>
            <a:ext cx="8873048" cy="5616476"/>
          </a:xfrm>
        </p:spPr>
        <p:txBody>
          <a:bodyPr>
            <a:normAutofit/>
          </a:bodyPr>
          <a:lstStyle/>
          <a:p>
            <a:pPr lvl="2"/>
            <a:r>
              <a:rPr lang="ja-JP" altLang="en-US" dirty="0" smtClean="0"/>
              <a:t>ト</a:t>
            </a:r>
            <a:r>
              <a:rPr lang="ja-JP" altLang="en-US" dirty="0"/>
              <a:t>ランザクションログ</a:t>
            </a:r>
            <a:r>
              <a:rPr lang="en-US" altLang="ja-JP" dirty="0" smtClean="0"/>
              <a:t>.	</a:t>
            </a:r>
            <a:r>
              <a:rPr lang="ja-JP" altLang="en-US" dirty="0"/>
              <a:t>データがどのようにいつデータベースに格納されたかを示す連続レコード</a:t>
            </a:r>
            <a:endParaRPr lang="en-US" altLang="ja-JP" dirty="0"/>
          </a:p>
          <a:p>
            <a:pPr marL="358775" lvl="2" indent="0">
              <a:buNone/>
            </a:pPr>
            <a:r>
              <a:rPr lang="en-US" altLang="ja-JP" dirty="0"/>
              <a:t>		</a:t>
            </a:r>
            <a:r>
              <a:rPr lang="en-US" altLang="ja-JP" dirty="0" smtClean="0"/>
              <a:t>	</a:t>
            </a:r>
            <a:r>
              <a:rPr lang="en-US" altLang="ja-JP" i="1" dirty="0" smtClean="0"/>
              <a:t>BACKUP-backup_id.node_id.log*</a:t>
            </a:r>
            <a:endParaRPr lang="en-US" altLang="ja-JP" dirty="0" smtClean="0"/>
          </a:p>
          <a:p>
            <a:pPr marL="358775" lvl="2" indent="0">
              <a:buNone/>
            </a:pPr>
            <a:r>
              <a:rPr lang="en-US" altLang="ja-JP" b="1" dirty="0"/>
              <a:t>		</a:t>
            </a:r>
            <a:r>
              <a:rPr lang="en-US" altLang="ja-JP" b="1" dirty="0" smtClean="0"/>
              <a:t>	</a:t>
            </a:r>
            <a:r>
              <a:rPr lang="ja-JP" altLang="en-US" dirty="0" smtClean="0"/>
              <a:t>コ</a:t>
            </a:r>
            <a:r>
              <a:rPr lang="ja-JP" altLang="en-US" dirty="0"/>
              <a:t>ミットされたトランザクションのレコードを含むログファイル。 </a:t>
            </a:r>
            <a:r>
              <a:rPr lang="ja-JP" altLang="en-US" dirty="0" smtClean="0"/>
              <a:t>バック</a:t>
            </a:r>
            <a:r>
              <a:rPr lang="en-US" altLang="ja-JP" dirty="0" smtClean="0"/>
              <a:t>			</a:t>
            </a:r>
            <a:r>
              <a:rPr lang="ja-JP" altLang="en-US" dirty="0" smtClean="0"/>
              <a:t>アップに</a:t>
            </a:r>
            <a:r>
              <a:rPr lang="ja-JP" altLang="en-US" dirty="0"/>
              <a:t>格納されたテーブル</a:t>
            </a:r>
            <a:r>
              <a:rPr lang="ja-JP" altLang="en-US" dirty="0" smtClean="0"/>
              <a:t>のト</a:t>
            </a:r>
            <a:r>
              <a:rPr lang="ja-JP" altLang="en-US" dirty="0"/>
              <a:t>ランザクションのみがログに格納され</a:t>
            </a:r>
            <a:r>
              <a:rPr lang="ja-JP" altLang="en-US" dirty="0" smtClean="0"/>
              <a:t>ま</a:t>
            </a:r>
            <a:r>
              <a:rPr lang="en-US" altLang="ja-JP" dirty="0" smtClean="0"/>
              <a:t>			</a:t>
            </a:r>
            <a:r>
              <a:rPr lang="ja-JP" altLang="en-US" dirty="0" smtClean="0"/>
              <a:t>す</a:t>
            </a:r>
            <a:r>
              <a:rPr lang="ja-JP" altLang="en-US" dirty="0"/>
              <a:t>。 異なるノードが異なるデータベースの断片をホストするため</a:t>
            </a:r>
            <a:r>
              <a:rPr lang="ja-JP" altLang="en-US" dirty="0" smtClean="0"/>
              <a:t>、バック</a:t>
            </a:r>
            <a:r>
              <a:rPr lang="en-US" altLang="ja-JP" dirty="0" smtClean="0"/>
              <a:t>			</a:t>
            </a:r>
            <a:r>
              <a:rPr lang="ja-JP" altLang="en-US" dirty="0" smtClean="0"/>
              <a:t>アップに</a:t>
            </a:r>
            <a:r>
              <a:rPr lang="ja-JP" altLang="en-US" dirty="0"/>
              <a:t>関与するノードは異なるレコードを保存します</a:t>
            </a:r>
            <a:r>
              <a:rPr lang="ja-JP" altLang="en-US" dirty="0" smtClean="0"/>
              <a:t>。</a:t>
            </a:r>
            <a:endParaRPr lang="en-US" altLang="ja-JP" dirty="0" smtClean="0"/>
          </a:p>
          <a:p>
            <a:pPr marL="358775" lvl="2" indent="0">
              <a:buNone/>
            </a:pPr>
            <a:endParaRPr lang="en-US" altLang="ja-JP" dirty="0" smtClean="0"/>
          </a:p>
          <a:p>
            <a:pPr marL="457200" lvl="2" indent="0">
              <a:buNone/>
            </a:pPr>
            <a:r>
              <a:rPr lang="en-US" altLang="ja-JP" i="1" dirty="0"/>
              <a:t>*</a:t>
            </a:r>
            <a:r>
              <a:rPr lang="en-US" altLang="ja-JP" i="1" dirty="0" err="1"/>
              <a:t>backup_id</a:t>
            </a:r>
            <a:r>
              <a:rPr lang="en-US" altLang="ja-JP" i="1" dirty="0"/>
              <a:t> </a:t>
            </a:r>
            <a:r>
              <a:rPr lang="ja-JP" altLang="en-US" i="1" dirty="0"/>
              <a:t>と</a:t>
            </a:r>
            <a:r>
              <a:rPr lang="ja-JP" altLang="en-US" i="1" dirty="0" smtClean="0"/>
              <a:t>はバックアップの</a:t>
            </a:r>
            <a:r>
              <a:rPr lang="ja-JP" altLang="en-US" dirty="0"/>
              <a:t>識別子</a:t>
            </a:r>
            <a:endParaRPr lang="en-US" altLang="ja-JP" i="1" dirty="0" smtClean="0"/>
          </a:p>
          <a:p>
            <a:pPr marL="457200" lvl="2" indent="0">
              <a:buNone/>
            </a:pPr>
            <a:r>
              <a:rPr lang="en-US" altLang="ja-JP" i="1" dirty="0" smtClean="0"/>
              <a:t>*</a:t>
            </a:r>
            <a:r>
              <a:rPr lang="en-US" altLang="ja-JP" i="1" dirty="0" err="1" smtClean="0"/>
              <a:t>node_id</a:t>
            </a:r>
            <a:r>
              <a:rPr lang="en-US" altLang="ja-JP" i="1" dirty="0" smtClean="0"/>
              <a:t> </a:t>
            </a:r>
            <a:r>
              <a:rPr lang="ja-JP" altLang="en-US" i="1" dirty="0" smtClean="0"/>
              <a:t>とはファイルを作成するノードの</a:t>
            </a:r>
            <a:r>
              <a:rPr lang="ja-JP" altLang="en-US" dirty="0"/>
              <a:t>一意の識別</a:t>
            </a:r>
            <a:r>
              <a:rPr lang="ja-JP" altLang="en-US" dirty="0" smtClean="0"/>
              <a:t>子</a:t>
            </a:r>
            <a:endParaRPr lang="en-US" altLang="ja-JP" i="1" dirty="0" smtClean="0"/>
          </a:p>
          <a:p>
            <a:pPr marL="457200" lvl="2" indent="0">
              <a:buNone/>
            </a:pPr>
            <a:r>
              <a:rPr lang="en-US" altLang="ja-JP" i="1" dirty="0" smtClean="0"/>
              <a:t>*</a:t>
            </a:r>
            <a:r>
              <a:rPr lang="ja-JP" altLang="en-US" i="1" dirty="0" smtClean="0"/>
              <a:t>バックアップファイルはデータノードにある</a:t>
            </a:r>
            <a:endParaRPr lang="en-US" altLang="ja-JP" i="1" dirty="0"/>
          </a:p>
          <a:p>
            <a:pPr marL="457200" lvl="2" indent="0">
              <a:buNone/>
            </a:pPr>
            <a:endParaRPr lang="en-US" altLang="ja-JP" i="1" dirty="0" smtClean="0"/>
          </a:p>
          <a:p>
            <a:pPr marL="693375" lvl="1" indent="-342900"/>
            <a:r>
              <a:rPr lang="ja-JP" altLang="en-US" sz="1400" dirty="0"/>
              <a:t>バックアップファイルの場所は、</a:t>
            </a:r>
            <a:r>
              <a:rPr lang="en-US" altLang="ja-JP" sz="1400" i="1" dirty="0" err="1"/>
              <a:t>BackupDataDir</a:t>
            </a:r>
            <a:r>
              <a:rPr lang="ja-JP" altLang="en-US" sz="1400" dirty="0"/>
              <a:t>パラメーターによって決まります。 </a:t>
            </a:r>
            <a:r>
              <a:rPr lang="en-US" altLang="ja-JP" sz="1400" dirty="0"/>
              <a:t>parameter</a:t>
            </a:r>
            <a:r>
              <a:rPr lang="ja-JP" altLang="en-US" sz="1400" dirty="0"/>
              <a:t>が指定されていない場合、グローバル設定ファイル</a:t>
            </a:r>
            <a:r>
              <a:rPr lang="en-US" altLang="ja-JP" sz="1400" dirty="0"/>
              <a:t>config.ini</a:t>
            </a:r>
            <a:r>
              <a:rPr lang="ja-JP" altLang="en-US" sz="1400" dirty="0"/>
              <a:t>で指定された</a:t>
            </a:r>
            <a:r>
              <a:rPr lang="en-US" altLang="ja-JP" sz="1400" i="1" dirty="0" err="1"/>
              <a:t>FileSystemPath</a:t>
            </a:r>
            <a:r>
              <a:rPr lang="ja-JP" altLang="en-US" sz="1400" dirty="0"/>
              <a:t>（デフォルト値は</a:t>
            </a:r>
            <a:r>
              <a:rPr lang="en-US" altLang="ja-JP" sz="1400" i="1" dirty="0" err="1"/>
              <a:t>DataDir</a:t>
            </a:r>
            <a:r>
              <a:rPr lang="ja-JP" altLang="en-US" sz="1400" dirty="0"/>
              <a:t>パラメータ）ディレクトリ内に</a:t>
            </a:r>
            <a:r>
              <a:rPr lang="en-US" altLang="ja-JP" sz="1400" i="1" dirty="0"/>
              <a:t>BACKUP</a:t>
            </a:r>
            <a:r>
              <a:rPr lang="ja-JP" altLang="en-US" sz="1400" dirty="0"/>
              <a:t>という名前のディレクトリが作成されます。</a:t>
            </a:r>
            <a:endParaRPr lang="en-US" altLang="ja-JP" sz="1400" dirty="0"/>
          </a:p>
          <a:p>
            <a:pPr marL="457200" lvl="2" indent="0">
              <a:buNone/>
            </a:pPr>
            <a:endParaRPr lang="en-US" altLang="ja-JP" i="1" dirty="0"/>
          </a:p>
        </p:txBody>
      </p:sp>
    </p:spTree>
    <p:extLst>
      <p:ext uri="{BB962C8B-B14F-4D97-AF65-F5344CB8AC3E}">
        <p14:creationId xmlns:p14="http://schemas.microsoft.com/office/powerpoint/2010/main" val="416915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kumimoji="1" lang="ja-JP" altLang="en-US" sz="2000" dirty="0"/>
          </a:p>
        </p:txBody>
      </p:sp>
      <p:sp>
        <p:nvSpPr>
          <p:cNvPr id="3" name="コンテンツ プレースホルダー 2"/>
          <p:cNvSpPr>
            <a:spLocks noGrp="1"/>
          </p:cNvSpPr>
          <p:nvPr>
            <p:ph sz="quarter" idx="10"/>
          </p:nvPr>
        </p:nvSpPr>
        <p:spPr>
          <a:xfrm>
            <a:off x="179513" y="836712"/>
            <a:ext cx="8784976" cy="5616476"/>
          </a:xfrm>
        </p:spPr>
        <p:txBody>
          <a:bodyPr>
            <a:normAutofit/>
          </a:bodyPr>
          <a:lstStyle/>
          <a:p>
            <a:r>
              <a:rPr lang="en-US" altLang="ja-JP" sz="1400" dirty="0" smtClean="0"/>
              <a:t>NDB</a:t>
            </a:r>
            <a:r>
              <a:rPr lang="ja-JP" altLang="en-US" sz="1400" dirty="0"/>
              <a:t>クラス</a:t>
            </a:r>
            <a:r>
              <a:rPr lang="ja-JP" altLang="en-US" sz="1400" dirty="0" smtClean="0"/>
              <a:t>タバックアップの</a:t>
            </a:r>
            <a:r>
              <a:rPr lang="ja-JP" altLang="en-US" sz="1400" dirty="0"/>
              <a:t>設</a:t>
            </a:r>
            <a:r>
              <a:rPr lang="ja-JP" altLang="en-US" sz="1400" dirty="0" smtClean="0"/>
              <a:t>定</a:t>
            </a:r>
            <a:endParaRPr lang="en-US" altLang="ja-JP" sz="1400" dirty="0" smtClean="0"/>
          </a:p>
          <a:p>
            <a:pPr lvl="1"/>
            <a:r>
              <a:rPr lang="ja-JP" altLang="en-US" sz="1400" dirty="0" smtClean="0"/>
              <a:t>バックアップには下記に</a:t>
            </a:r>
            <a:r>
              <a:rPr lang="en-US" altLang="ja-JP" sz="1400" dirty="0" smtClean="0"/>
              <a:t>5</a:t>
            </a:r>
            <a:r>
              <a:rPr lang="ja-JP" altLang="en-US" sz="1400" dirty="0"/>
              <a:t>つの設定パラメータが不可</a:t>
            </a:r>
            <a:r>
              <a:rPr lang="ja-JP" altLang="en-US" sz="1400" dirty="0" smtClean="0"/>
              <a:t>欠：</a:t>
            </a:r>
            <a:endParaRPr lang="en-US" altLang="ja-JP" sz="1400" dirty="0" smtClean="0"/>
          </a:p>
          <a:p>
            <a:pPr lvl="2"/>
            <a:r>
              <a:rPr lang="en-US" altLang="ja-JP" dirty="0" err="1" smtClean="0"/>
              <a:t>BackupDataBufferSize</a:t>
            </a:r>
            <a:endParaRPr lang="en-US" altLang="ja-JP" dirty="0" smtClean="0"/>
          </a:p>
          <a:p>
            <a:pPr marL="180000" lvl="1" indent="0">
              <a:buNone/>
            </a:pPr>
            <a:r>
              <a:rPr lang="en-US" altLang="ja-JP" sz="1400" dirty="0" smtClean="0"/>
              <a:t>	</a:t>
            </a:r>
            <a:r>
              <a:rPr lang="ja-JP" altLang="en-US" sz="1400" dirty="0"/>
              <a:t>ディスクに書き込まれる前にデータをバッファするために使用されるメモリの量。</a:t>
            </a:r>
            <a:endParaRPr lang="en-US" altLang="ja-JP" sz="1400" dirty="0"/>
          </a:p>
          <a:p>
            <a:pPr lvl="2"/>
            <a:r>
              <a:rPr lang="en-US" altLang="ja-JP" dirty="0" err="1" smtClean="0"/>
              <a:t>BackupLogBufferSize</a:t>
            </a:r>
            <a:endParaRPr lang="en-US" altLang="ja-JP" dirty="0"/>
          </a:p>
          <a:p>
            <a:pPr marL="180000" lvl="1" indent="0">
              <a:buNone/>
            </a:pPr>
            <a:r>
              <a:rPr lang="en-US" altLang="ja-JP" sz="1400" dirty="0" smtClean="0"/>
              <a:t>	</a:t>
            </a:r>
            <a:r>
              <a:rPr lang="ja-JP" altLang="en-US" sz="1400" dirty="0"/>
              <a:t>ディスクに書き込まれる前にデータをバファするために使用されるメモリの量。</a:t>
            </a:r>
            <a:endParaRPr lang="en-US" altLang="ja-JP" sz="1400" dirty="0"/>
          </a:p>
          <a:p>
            <a:pPr lvl="2"/>
            <a:r>
              <a:rPr lang="en-US" altLang="ja-JP" dirty="0" err="1" smtClean="0"/>
              <a:t>BackupMemory</a:t>
            </a:r>
            <a:endParaRPr lang="en-US" altLang="ja-JP" dirty="0" smtClean="0"/>
          </a:p>
          <a:p>
            <a:pPr marL="914400" lvl="1" indent="-735013">
              <a:buNone/>
            </a:pPr>
            <a:r>
              <a:rPr lang="en-US" altLang="ja-JP" sz="1400" dirty="0" smtClean="0"/>
              <a:t>	</a:t>
            </a:r>
            <a:r>
              <a:rPr lang="ja-JP" altLang="en-US" sz="1400" dirty="0" smtClean="0"/>
              <a:t>バックアップの</a:t>
            </a:r>
            <a:r>
              <a:rPr lang="ja-JP" altLang="en-US" sz="1400" dirty="0"/>
              <a:t>ためにデータノードに割り当てられた合計メモリ。 これは</a:t>
            </a:r>
            <a:r>
              <a:rPr lang="ja-JP" altLang="en-US" sz="1400" dirty="0" smtClean="0"/>
              <a:t>、バックアップデ</a:t>
            </a:r>
            <a:r>
              <a:rPr lang="ja-JP" altLang="en-US" sz="1400" dirty="0"/>
              <a:t>ータバッファに割り当てられたメモリ</a:t>
            </a:r>
            <a:r>
              <a:rPr lang="ja-JP" altLang="en-US" sz="1400" dirty="0" smtClean="0"/>
              <a:t>とバックアップロ</a:t>
            </a:r>
            <a:r>
              <a:rPr lang="ja-JP" altLang="en-US" sz="1400" dirty="0"/>
              <a:t>グバッファに割り当てられたメモリの合計である必要があります</a:t>
            </a:r>
            <a:r>
              <a:rPr lang="ja-JP" altLang="en-US" sz="1400" dirty="0" smtClean="0"/>
              <a:t>。</a:t>
            </a:r>
            <a:endParaRPr lang="en-US" altLang="ja-JP" sz="1400" dirty="0" smtClean="0"/>
          </a:p>
          <a:p>
            <a:pPr lvl="2"/>
            <a:r>
              <a:rPr lang="en-US" altLang="ja-JP" dirty="0" err="1" smtClean="0"/>
              <a:t>BackupWriteSize</a:t>
            </a:r>
            <a:endParaRPr lang="en-US" altLang="ja-JP" dirty="0" smtClean="0"/>
          </a:p>
          <a:p>
            <a:pPr marL="914400" lvl="1" indent="-735013">
              <a:buNone/>
            </a:pPr>
            <a:r>
              <a:rPr lang="en-US" altLang="ja-JP" sz="1400" dirty="0" smtClean="0"/>
              <a:t>	</a:t>
            </a:r>
            <a:r>
              <a:rPr lang="ja-JP" altLang="en-US" sz="1400" dirty="0"/>
              <a:t>ディスクに書き込まれるブロックのデフォルトサイズ。 これは</a:t>
            </a:r>
            <a:r>
              <a:rPr lang="ja-JP" altLang="en-US" sz="1400" dirty="0" smtClean="0"/>
              <a:t>、バックアップデ</a:t>
            </a:r>
            <a:r>
              <a:rPr lang="ja-JP" altLang="en-US" sz="1400" dirty="0"/>
              <a:t>ータバッファ</a:t>
            </a:r>
            <a:r>
              <a:rPr lang="ja-JP" altLang="en-US" sz="1400" dirty="0" smtClean="0"/>
              <a:t>とバックアップロ</a:t>
            </a:r>
            <a:r>
              <a:rPr lang="ja-JP" altLang="en-US" sz="1400" dirty="0"/>
              <a:t>グバッファの両方に適用されます</a:t>
            </a:r>
            <a:r>
              <a:rPr lang="ja-JP" altLang="en-US" sz="1400" dirty="0" smtClean="0"/>
              <a:t>。</a:t>
            </a:r>
            <a:endParaRPr lang="en-US" altLang="ja-JP" sz="1400" dirty="0" smtClean="0"/>
          </a:p>
          <a:p>
            <a:pPr lvl="2"/>
            <a:r>
              <a:rPr lang="en-US" altLang="ja-JP" dirty="0" err="1" smtClean="0"/>
              <a:t>BackupMaxWriteSize</a:t>
            </a:r>
            <a:endParaRPr lang="en-US" altLang="ja-JP" dirty="0" smtClean="0"/>
          </a:p>
          <a:p>
            <a:pPr marL="914400" lvl="1" indent="-735013">
              <a:buNone/>
            </a:pPr>
            <a:r>
              <a:rPr lang="en-US" altLang="ja-JP" sz="1400" dirty="0" smtClean="0"/>
              <a:t>	</a:t>
            </a:r>
            <a:r>
              <a:rPr lang="ja-JP" altLang="en-US" sz="1400" dirty="0"/>
              <a:t>ディスクに書き込まれるブロックの最大サイズ。 これは</a:t>
            </a:r>
            <a:r>
              <a:rPr lang="ja-JP" altLang="en-US" sz="1400" dirty="0" smtClean="0"/>
              <a:t>、バックアップデ</a:t>
            </a:r>
            <a:r>
              <a:rPr lang="ja-JP" altLang="en-US" sz="1400" dirty="0"/>
              <a:t>ータバッファ</a:t>
            </a:r>
            <a:r>
              <a:rPr lang="ja-JP" altLang="en-US" sz="1400" dirty="0" smtClean="0"/>
              <a:t>とバックアップロ</a:t>
            </a:r>
            <a:r>
              <a:rPr lang="ja-JP" altLang="en-US" sz="1400" dirty="0"/>
              <a:t>グバッファの両方に適用されます。</a:t>
            </a:r>
            <a:endParaRPr lang="en-US" altLang="ja-JP" sz="1400" dirty="0"/>
          </a:p>
          <a:p>
            <a:pPr marL="734400" indent="-735013">
              <a:buNone/>
            </a:pPr>
            <a:endParaRPr lang="en-US" altLang="ja-JP" sz="1400" dirty="0"/>
          </a:p>
          <a:p>
            <a:pPr marL="914400" lvl="1" indent="-735013">
              <a:buNone/>
            </a:pPr>
            <a:endParaRPr lang="en-US" altLang="ja-JP" sz="1400" dirty="0"/>
          </a:p>
          <a:p>
            <a:pPr marL="734400" indent="-735013">
              <a:buNone/>
            </a:pPr>
            <a:endParaRPr lang="en-US" altLang="ja-JP" sz="1400" dirty="0"/>
          </a:p>
        </p:txBody>
      </p:sp>
    </p:spTree>
    <p:extLst>
      <p:ext uri="{BB962C8B-B14F-4D97-AF65-F5344CB8AC3E}">
        <p14:creationId xmlns:p14="http://schemas.microsoft.com/office/powerpoint/2010/main" val="273238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kumimoji="1" lang="ja-JP" altLang="en-US" sz="2000" dirty="0"/>
          </a:p>
        </p:txBody>
      </p:sp>
      <p:sp>
        <p:nvSpPr>
          <p:cNvPr id="3" name="コンテンツ プレースホルダー 2"/>
          <p:cNvSpPr>
            <a:spLocks noGrp="1"/>
          </p:cNvSpPr>
          <p:nvPr>
            <p:ph sz="quarter" idx="10"/>
          </p:nvPr>
        </p:nvSpPr>
        <p:spPr/>
        <p:txBody>
          <a:bodyPr>
            <a:noAutofit/>
          </a:bodyPr>
          <a:lstStyle/>
          <a:p>
            <a:r>
              <a:rPr lang="en-US" altLang="ja-JP" sz="1400" dirty="0"/>
              <a:t>NDB</a:t>
            </a:r>
            <a:r>
              <a:rPr lang="ja-JP" altLang="en-US" sz="1400" dirty="0"/>
              <a:t>クラスタ管理クライアントを使用し</a:t>
            </a:r>
            <a:r>
              <a:rPr lang="ja-JP" altLang="en-US" sz="1400" dirty="0" smtClean="0"/>
              <a:t>たバックアップの</a:t>
            </a:r>
            <a:r>
              <a:rPr lang="ja-JP" altLang="en-US" sz="1400" dirty="0"/>
              <a:t>作成</a:t>
            </a:r>
            <a:endParaRPr kumimoji="1" lang="en-US" altLang="ja-JP" sz="1400" dirty="0"/>
          </a:p>
          <a:p>
            <a:pPr lvl="1"/>
            <a:r>
              <a:rPr lang="en-US" altLang="ja-JP" sz="1400" dirty="0"/>
              <a:t>START BACKUP</a:t>
            </a:r>
            <a:r>
              <a:rPr lang="ja-JP" altLang="en-US" sz="1400" dirty="0"/>
              <a:t>コマンドを使用し</a:t>
            </a:r>
            <a:r>
              <a:rPr lang="ja-JP" altLang="en-US" sz="1400" dirty="0" smtClean="0"/>
              <a:t>てバックアップを</a:t>
            </a:r>
            <a:r>
              <a:rPr lang="ja-JP" altLang="en-US" sz="1400" dirty="0"/>
              <a:t>作成します。</a:t>
            </a:r>
            <a:endParaRPr kumimoji="1" lang="en-US" altLang="ja-JP" sz="1400" dirty="0" smtClean="0"/>
          </a:p>
          <a:p>
            <a:pPr lvl="1"/>
            <a:endParaRPr lang="en-US" altLang="ja-JP" sz="1400" dirty="0"/>
          </a:p>
          <a:p>
            <a:pPr lvl="1"/>
            <a:endParaRPr kumimoji="1" lang="en-US" altLang="ja-JP" sz="1400" dirty="0" smtClean="0"/>
          </a:p>
          <a:p>
            <a:pPr lvl="1"/>
            <a:endParaRPr lang="en-US" altLang="ja-JP" sz="1400" dirty="0"/>
          </a:p>
          <a:p>
            <a:pPr marL="180000" lvl="1" indent="0">
              <a:buNone/>
            </a:pPr>
            <a:endParaRPr kumimoji="1" lang="en-US" altLang="ja-JP" sz="1400" dirty="0" smtClean="0"/>
          </a:p>
          <a:p>
            <a:pPr marL="180000" lvl="1" indent="0">
              <a:buNone/>
            </a:pPr>
            <a:endParaRPr kumimoji="1" lang="en-US" altLang="ja-JP" sz="1400" dirty="0" smtClean="0"/>
          </a:p>
          <a:p>
            <a:pPr lvl="1"/>
            <a:r>
              <a:rPr lang="en-US" altLang="ja-JP" sz="1400" dirty="0" err="1" smtClean="0"/>
              <a:t>backup_id</a:t>
            </a:r>
            <a:endParaRPr lang="en-US" altLang="ja-JP" sz="1400" dirty="0" smtClean="0"/>
          </a:p>
          <a:p>
            <a:pPr lvl="2"/>
            <a:r>
              <a:rPr lang="ja-JP" altLang="en-US" dirty="0"/>
              <a:t>連続す</a:t>
            </a:r>
            <a:r>
              <a:rPr lang="ja-JP" altLang="en-US" dirty="0" smtClean="0"/>
              <a:t>るバックアップは</a:t>
            </a:r>
            <a:r>
              <a:rPr lang="ja-JP" altLang="en-US" dirty="0"/>
              <a:t>自動的に順番に識別されるため、</a:t>
            </a:r>
            <a:r>
              <a:rPr lang="en-US" altLang="ja-JP" dirty="0"/>
              <a:t>1</a:t>
            </a:r>
            <a:r>
              <a:rPr lang="ja-JP" altLang="en-US" dirty="0"/>
              <a:t>以上の整数の</a:t>
            </a:r>
            <a:r>
              <a:rPr lang="en-US" altLang="ja-JP" dirty="0" err="1"/>
              <a:t>backup_id</a:t>
            </a:r>
            <a:r>
              <a:rPr lang="ja-JP" altLang="en-US" dirty="0"/>
              <a:t>はオプションです。 省略された場合は、次に使用可能な値が使用されます。 既存の</a:t>
            </a:r>
            <a:r>
              <a:rPr lang="en-US" altLang="ja-JP" dirty="0" err="1"/>
              <a:t>backup_id</a:t>
            </a:r>
            <a:r>
              <a:rPr lang="ja-JP" altLang="en-US" dirty="0"/>
              <a:t>値が使用されている場合</a:t>
            </a:r>
            <a:r>
              <a:rPr lang="ja-JP" altLang="en-US" dirty="0" smtClean="0"/>
              <a:t>、バックアップは失敗（</a:t>
            </a:r>
            <a:r>
              <a:rPr lang="en-US" altLang="ja-JP" dirty="0"/>
              <a:t> “Backup failed: file already exists</a:t>
            </a:r>
            <a:r>
              <a:rPr lang="en-US" altLang="ja-JP" dirty="0" smtClean="0"/>
              <a:t>”</a:t>
            </a:r>
            <a:r>
              <a:rPr lang="ja-JP" altLang="en-US" dirty="0" smtClean="0"/>
              <a:t>）となる。</a:t>
            </a:r>
            <a:r>
              <a:rPr lang="en-US" altLang="ja-JP" dirty="0" smtClean="0"/>
              <a:t/>
            </a:r>
            <a:br>
              <a:rPr lang="en-US" altLang="ja-JP" dirty="0" smtClean="0"/>
            </a:br>
            <a:r>
              <a:rPr lang="ja-JP" altLang="en-US" dirty="0" smtClean="0"/>
              <a:t>使用</a:t>
            </a:r>
            <a:r>
              <a:rPr lang="ja-JP" altLang="en-US" dirty="0"/>
              <a:t>する場合は、他のオプションを使用する前に、</a:t>
            </a:r>
            <a:r>
              <a:rPr lang="en-US" altLang="ja-JP" dirty="0" err="1"/>
              <a:t>backup_id</a:t>
            </a:r>
            <a:r>
              <a:rPr lang="ja-JP" altLang="en-US" dirty="0"/>
              <a:t>を</a:t>
            </a:r>
            <a:r>
              <a:rPr lang="en-US" altLang="ja-JP" dirty="0"/>
              <a:t>START BACKUP</a:t>
            </a:r>
            <a:r>
              <a:rPr lang="ja-JP" altLang="en-US" dirty="0"/>
              <a:t>の直後に置く必要があります</a:t>
            </a:r>
            <a:r>
              <a:rPr lang="ja-JP" altLang="en-US" dirty="0" smtClean="0"/>
              <a:t>。</a:t>
            </a:r>
            <a:endParaRPr lang="en-US" altLang="ja-JP" dirty="0" smtClean="0"/>
          </a:p>
          <a:p>
            <a:pPr lvl="2"/>
            <a:endParaRPr lang="en-US" altLang="ja-JP" sz="500" dirty="0" smtClean="0"/>
          </a:p>
          <a:p>
            <a:pPr lvl="1"/>
            <a:r>
              <a:rPr kumimoji="1" lang="en-US" altLang="ja-JP" sz="1400" dirty="0" err="1" smtClean="0"/>
              <a:t>wait_option</a:t>
            </a:r>
            <a:endParaRPr kumimoji="1" lang="en-US" altLang="ja-JP" sz="1400" dirty="0" smtClean="0"/>
          </a:p>
          <a:p>
            <a:pPr lvl="2"/>
            <a:r>
              <a:rPr lang="en-US" altLang="ja-JP" dirty="0" err="1"/>
              <a:t>wait_option</a:t>
            </a:r>
            <a:r>
              <a:rPr lang="ja-JP" altLang="en-US" dirty="0"/>
              <a:t>は、次のリストに示すように、</a:t>
            </a:r>
            <a:r>
              <a:rPr lang="en-US" altLang="ja-JP" dirty="0"/>
              <a:t>START BACKUP</a:t>
            </a:r>
            <a:r>
              <a:rPr lang="ja-JP" altLang="en-US" dirty="0"/>
              <a:t>コマンドが発行された後に制御が管理クライアントに返されるタイミングを決定するために使用できます。</a:t>
            </a:r>
            <a:endParaRPr lang="en-US" altLang="ja-JP" dirty="0" smtClean="0"/>
          </a:p>
          <a:p>
            <a:pPr lvl="2"/>
            <a:r>
              <a:rPr lang="en-US" altLang="ja-JP" dirty="0"/>
              <a:t>NOWAIT</a:t>
            </a:r>
            <a:r>
              <a:rPr lang="ja-JP" altLang="en-US" dirty="0"/>
              <a:t>が指定されている場合、管理クライアントは以下のようにすぐにプロンプトを表示します。 この場合</a:t>
            </a:r>
            <a:r>
              <a:rPr lang="ja-JP" altLang="en-US" dirty="0" smtClean="0"/>
              <a:t>、バックアッププ</a:t>
            </a:r>
            <a:r>
              <a:rPr lang="ja-JP" altLang="en-US" dirty="0"/>
              <a:t>ロセスか</a:t>
            </a:r>
            <a:r>
              <a:rPr lang="ja-JP" altLang="en-US" dirty="0" smtClean="0"/>
              <a:t>ら進</a:t>
            </a:r>
            <a:r>
              <a:rPr lang="ja-JP" altLang="en-US" dirty="0"/>
              <a:t>捗情報を出力している間でも、管理クライアントを使用することができます</a:t>
            </a:r>
            <a:r>
              <a:rPr lang="ja-JP" altLang="en-US" dirty="0" smtClean="0"/>
              <a:t>。</a:t>
            </a:r>
            <a:endParaRPr lang="en-US" altLang="ja-JP" dirty="0" smtClean="0"/>
          </a:p>
        </p:txBody>
      </p:sp>
      <p:sp>
        <p:nvSpPr>
          <p:cNvPr id="4" name="Rectangle 3"/>
          <p:cNvSpPr/>
          <p:nvPr/>
        </p:nvSpPr>
        <p:spPr bwMode="auto">
          <a:xfrm>
            <a:off x="1026160" y="1421638"/>
            <a:ext cx="7091680" cy="115900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alibri" panose="020F0502020204030204" pitchFamily="34" charset="0"/>
                <a:ea typeface="+mj-ea"/>
              </a:rPr>
              <a:t>START </a:t>
            </a:r>
            <a:r>
              <a:rPr lang="en-US" sz="1000" b="1" dirty="0">
                <a:latin typeface="Calibri" panose="020F0502020204030204" pitchFamily="34" charset="0"/>
                <a:ea typeface="+mj-ea"/>
              </a:rPr>
              <a:t>BACKUP [</a:t>
            </a:r>
            <a:r>
              <a:rPr lang="en-US" sz="1000" b="1" dirty="0" err="1">
                <a:latin typeface="Calibri" panose="020F0502020204030204" pitchFamily="34" charset="0"/>
                <a:ea typeface="+mj-ea"/>
              </a:rPr>
              <a:t>backup_id</a:t>
            </a:r>
            <a:r>
              <a:rPr lang="en-US" sz="1000" b="1" dirty="0">
                <a:latin typeface="Calibri" panose="020F0502020204030204" pitchFamily="34" charset="0"/>
                <a:ea typeface="+mj-ea"/>
              </a:rPr>
              <a:t>] [</a:t>
            </a:r>
            <a:r>
              <a:rPr lang="en-US" sz="1000" b="1" dirty="0" err="1">
                <a:latin typeface="Calibri" panose="020F0502020204030204" pitchFamily="34" charset="0"/>
                <a:ea typeface="+mj-ea"/>
              </a:rPr>
              <a:t>wait_option</a:t>
            </a:r>
            <a:r>
              <a:rPr lang="en-US" sz="1000" b="1" dirty="0">
                <a:latin typeface="Calibri" panose="020F0502020204030204" pitchFamily="34" charset="0"/>
                <a:ea typeface="+mj-ea"/>
              </a:rPr>
              <a:t>] [</a:t>
            </a:r>
            <a:r>
              <a:rPr lang="en-US" sz="1000" b="1" dirty="0" err="1">
                <a:latin typeface="Calibri" panose="020F0502020204030204" pitchFamily="34" charset="0"/>
                <a:ea typeface="+mj-ea"/>
              </a:rPr>
              <a:t>snapshot_option</a:t>
            </a:r>
            <a:r>
              <a:rPr lang="en-US" sz="1000" b="1" dirty="0">
                <a:latin typeface="Calibri" panose="020F0502020204030204" pitchFamily="34" charset="0"/>
                <a:ea typeface="+mj-ea"/>
              </a:rPr>
              <a:t>]</a:t>
            </a:r>
          </a:p>
          <a:p>
            <a:endParaRPr lang="en-US" sz="1000" b="1" dirty="0" smtClean="0">
              <a:latin typeface="Calibri" panose="020F0502020204030204" pitchFamily="34" charset="0"/>
              <a:ea typeface="+mj-ea"/>
            </a:endParaRPr>
          </a:p>
          <a:p>
            <a:r>
              <a:rPr lang="en-US" sz="1000" b="1" dirty="0" err="1" smtClean="0">
                <a:latin typeface="Calibri" panose="020F0502020204030204" pitchFamily="34" charset="0"/>
                <a:ea typeface="+mj-ea"/>
              </a:rPr>
              <a:t>wait_option</a:t>
            </a:r>
            <a:r>
              <a:rPr lang="en-US" sz="1000" b="1" dirty="0">
                <a:latin typeface="Calibri" panose="020F0502020204030204" pitchFamily="34" charset="0"/>
                <a:ea typeface="+mj-ea"/>
              </a:rPr>
              <a:t>:</a:t>
            </a:r>
          </a:p>
          <a:p>
            <a:r>
              <a:rPr lang="en-US" sz="1000" b="1" dirty="0">
                <a:latin typeface="Calibri" panose="020F0502020204030204" pitchFamily="34" charset="0"/>
                <a:ea typeface="+mj-ea"/>
              </a:rPr>
              <a:t>WAIT {STARTED | COMPLETED} | NOWAIT</a:t>
            </a:r>
          </a:p>
          <a:p>
            <a:endParaRPr lang="en-US" sz="1000" b="1" dirty="0" smtClean="0">
              <a:latin typeface="Calibri" panose="020F0502020204030204" pitchFamily="34" charset="0"/>
              <a:ea typeface="+mj-ea"/>
            </a:endParaRPr>
          </a:p>
          <a:p>
            <a:r>
              <a:rPr lang="en-US" sz="1000" b="1" dirty="0" err="1" smtClean="0">
                <a:latin typeface="Calibri" panose="020F0502020204030204" pitchFamily="34" charset="0"/>
                <a:ea typeface="+mj-ea"/>
              </a:rPr>
              <a:t>snapshot_option</a:t>
            </a:r>
            <a:r>
              <a:rPr lang="en-US" sz="1000" b="1" dirty="0">
                <a:latin typeface="Calibri" panose="020F0502020204030204" pitchFamily="34" charset="0"/>
                <a:ea typeface="+mj-ea"/>
              </a:rPr>
              <a:t>:</a:t>
            </a:r>
          </a:p>
          <a:p>
            <a:r>
              <a:rPr lang="en-US" sz="1000" b="1" dirty="0">
                <a:latin typeface="Calibri" panose="020F0502020204030204" pitchFamily="34" charset="0"/>
                <a:ea typeface="+mj-ea"/>
              </a:rPr>
              <a:t>SNAPSHOTSTART | SNAPSHOTEND</a:t>
            </a:r>
            <a:endParaRPr kumimoji="1" lang="en-US" sz="1000" b="1" dirty="0">
              <a:latin typeface="Calibri" panose="020F0502020204030204" pitchFamily="34" charset="0"/>
              <a:ea typeface="+mj-ea"/>
            </a:endParaRPr>
          </a:p>
        </p:txBody>
      </p:sp>
      <p:sp>
        <p:nvSpPr>
          <p:cNvPr id="5" name="Rectangle 4"/>
          <p:cNvSpPr/>
          <p:nvPr/>
        </p:nvSpPr>
        <p:spPr bwMode="auto">
          <a:xfrm>
            <a:off x="1026160" y="5852986"/>
            <a:ext cx="7091680" cy="45796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START BACKUP NOWAIT</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273238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2"/>
            <a:r>
              <a:rPr lang="en-US" altLang="ja-JP" dirty="0" smtClean="0"/>
              <a:t>WAIT </a:t>
            </a:r>
            <a:r>
              <a:rPr lang="en-US" altLang="ja-JP" dirty="0"/>
              <a:t>STARTED</a:t>
            </a:r>
            <a:r>
              <a:rPr lang="ja-JP" altLang="en-US" dirty="0"/>
              <a:t>を指定すると、管理クライアント</a:t>
            </a:r>
            <a:r>
              <a:rPr lang="ja-JP" altLang="en-US" dirty="0" smtClean="0"/>
              <a:t>はバックアップが</a:t>
            </a:r>
            <a:r>
              <a:rPr lang="ja-JP" altLang="en-US" dirty="0"/>
              <a:t>開始されるまで待機してから、次のようにユーザーに制御を戻しま</a:t>
            </a:r>
            <a:r>
              <a:rPr lang="ja-JP" altLang="en-US" dirty="0" smtClean="0"/>
              <a:t>す：</a:t>
            </a:r>
            <a:endParaRPr lang="en-US" altLang="ja-JP" dirty="0" smtClean="0"/>
          </a:p>
          <a:p>
            <a:pPr lvl="2"/>
            <a:endParaRPr lang="en-US" altLang="ja-JP" dirty="0"/>
          </a:p>
          <a:p>
            <a:pPr lvl="2"/>
            <a:endParaRPr lang="en-US" altLang="ja-JP" dirty="0" smtClean="0"/>
          </a:p>
          <a:p>
            <a:pPr lvl="2"/>
            <a:endParaRPr lang="en-US" altLang="ja-JP" dirty="0"/>
          </a:p>
          <a:p>
            <a:pPr lvl="2"/>
            <a:endParaRPr lang="en-US" altLang="ja-JP" dirty="0" smtClean="0"/>
          </a:p>
          <a:p>
            <a:pPr lvl="2"/>
            <a:r>
              <a:rPr lang="en-US" altLang="ja-JP" dirty="0"/>
              <a:t>WAIT COMPLETED</a:t>
            </a:r>
            <a:r>
              <a:rPr lang="ja-JP" altLang="en-US" dirty="0"/>
              <a:t>は、バックアッププロセスが完了するまで管理クライアントを待機させてから、制御をユーザーに戻します</a:t>
            </a:r>
            <a:r>
              <a:rPr lang="ja-JP" altLang="en-US" dirty="0" smtClean="0"/>
              <a:t>。</a:t>
            </a:r>
            <a:endParaRPr lang="en-US" altLang="ja-JP" dirty="0" smtClean="0"/>
          </a:p>
          <a:p>
            <a:pPr lvl="2"/>
            <a:endParaRPr lang="en-US" altLang="ja-JP" dirty="0"/>
          </a:p>
          <a:p>
            <a:pPr lvl="2"/>
            <a:endParaRPr lang="en-US" altLang="ja-JP" dirty="0" smtClean="0"/>
          </a:p>
          <a:p>
            <a:pPr lvl="2"/>
            <a:endParaRPr lang="en-US" altLang="ja-JP" dirty="0"/>
          </a:p>
          <a:p>
            <a:pPr lvl="2"/>
            <a:endParaRPr lang="en-US" altLang="ja-JP" dirty="0" smtClean="0"/>
          </a:p>
          <a:p>
            <a:pPr lvl="2"/>
            <a:endParaRPr lang="en-US" altLang="ja-JP" dirty="0"/>
          </a:p>
          <a:p>
            <a:pPr lvl="2"/>
            <a:endParaRPr lang="en-US" altLang="ja-JP" dirty="0" smtClean="0"/>
          </a:p>
          <a:p>
            <a:pPr lvl="2"/>
            <a:r>
              <a:rPr lang="en-US" altLang="ja-JP" dirty="0" err="1"/>
              <a:t>snapshot_option</a:t>
            </a:r>
            <a:r>
              <a:rPr lang="ja-JP" altLang="en-US" dirty="0"/>
              <a:t>を使用して、</a:t>
            </a:r>
            <a:r>
              <a:rPr lang="en-US" altLang="ja-JP" dirty="0"/>
              <a:t>START BACKUP</a:t>
            </a:r>
            <a:r>
              <a:rPr lang="ja-JP" altLang="en-US" dirty="0"/>
              <a:t>が発行されたとき、または完了したときにバックアップがクラスタの状態と一致するかどうかを判断できます。</a:t>
            </a:r>
            <a:endParaRPr lang="en-US" altLang="ja-JP" dirty="0"/>
          </a:p>
          <a:p>
            <a:pPr lvl="3"/>
            <a:r>
              <a:rPr lang="en-US" altLang="ja-JP" sz="1400" dirty="0"/>
              <a:t>SNAPSHOTSTART</a:t>
            </a:r>
            <a:r>
              <a:rPr lang="ja-JP" altLang="en-US" sz="1400" dirty="0"/>
              <a:t>　バックアップが開始されたときにバックアップがクラスタの状態と一致するようにします。</a:t>
            </a:r>
            <a:endParaRPr lang="en-US" altLang="ja-JP" sz="1400" dirty="0"/>
          </a:p>
          <a:p>
            <a:pPr lvl="3"/>
            <a:r>
              <a:rPr lang="en-US" altLang="ja-JP" sz="1400" dirty="0"/>
              <a:t>SNAPSHOTEND</a:t>
            </a:r>
            <a:r>
              <a:rPr lang="ja-JP" altLang="en-US" sz="1400" dirty="0"/>
              <a:t>　バックアップが完了したときに、バックアップにクラスタの状態が反映されます。</a:t>
            </a:r>
            <a:endParaRPr lang="en-US" altLang="ja-JP" sz="1400" dirty="0"/>
          </a:p>
          <a:p>
            <a:pPr lvl="3"/>
            <a:r>
              <a:rPr lang="en-US" altLang="ja-JP" sz="1400" dirty="0"/>
              <a:t>SNAPSHOTEND</a:t>
            </a:r>
            <a:r>
              <a:rPr lang="ja-JP" altLang="en-US" sz="1400" dirty="0"/>
              <a:t>　以前の</a:t>
            </a:r>
            <a:r>
              <a:rPr lang="en-US" altLang="ja-JP" sz="1400" dirty="0"/>
              <a:t>NDB Cluster</a:t>
            </a:r>
            <a:r>
              <a:rPr lang="ja-JP" altLang="en-US" sz="1400" dirty="0"/>
              <a:t>リリースの動作と一致します。</a:t>
            </a:r>
            <a:endParaRPr lang="en-US" altLang="ja-JP" sz="1400" dirty="0"/>
          </a:p>
          <a:p>
            <a:pPr lvl="2"/>
            <a:endParaRPr lang="en-US" altLang="ja-JP" dirty="0"/>
          </a:p>
          <a:p>
            <a:pPr lvl="2"/>
            <a:endParaRPr lang="en-US" altLang="ja-JP" dirty="0" smtClean="0"/>
          </a:p>
        </p:txBody>
      </p:sp>
      <p:sp>
        <p:nvSpPr>
          <p:cNvPr id="6" name="Rectangle 5"/>
          <p:cNvSpPr/>
          <p:nvPr/>
        </p:nvSpPr>
        <p:spPr bwMode="auto">
          <a:xfrm>
            <a:off x="1026160" y="1398046"/>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START BACKUP WAIT STARTED</a:t>
            </a:r>
          </a:p>
          <a:p>
            <a:r>
              <a:rPr lang="en-US" sz="1000" b="1" dirty="0">
                <a:latin typeface="Calibri" panose="020F0502020204030204" pitchFamily="34" charset="0"/>
                <a:ea typeface="+mj-ea"/>
              </a:rPr>
              <a:t>Waiting for started, this may take several minutes</a:t>
            </a:r>
          </a:p>
          <a:p>
            <a:r>
              <a:rPr lang="en-US" sz="1000" b="1" dirty="0">
                <a:latin typeface="Calibri" panose="020F0502020204030204" pitchFamily="34" charset="0"/>
                <a:ea typeface="+mj-ea"/>
              </a:rPr>
              <a:t>Node 2: Backup 3 started from node 1</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
        <p:nvSpPr>
          <p:cNvPr id="7" name="Rectangle 6"/>
          <p:cNvSpPr/>
          <p:nvPr/>
        </p:nvSpPr>
        <p:spPr bwMode="auto">
          <a:xfrm>
            <a:off x="1026160" y="3041934"/>
            <a:ext cx="7091680" cy="138173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smtClean="0">
                <a:latin typeface="Calibri" panose="020F0502020204030204" pitchFamily="34" charset="0"/>
                <a:ea typeface="+mj-ea"/>
              </a:rPr>
              <a:t>ndb_mgm</a:t>
            </a:r>
            <a:r>
              <a:rPr lang="en-US" sz="1000" b="1" dirty="0">
                <a:latin typeface="Calibri" panose="020F0502020204030204" pitchFamily="34" charset="0"/>
                <a:ea typeface="+mj-ea"/>
              </a:rPr>
              <a:t>&gt; start backup</a:t>
            </a:r>
          </a:p>
          <a:p>
            <a:r>
              <a:rPr lang="en-US" sz="1000" b="1" dirty="0">
                <a:latin typeface="Calibri" panose="020F0502020204030204" pitchFamily="34" charset="0"/>
                <a:ea typeface="+mj-ea"/>
              </a:rPr>
              <a:t>Waiting for completed, this may take several minutes</a:t>
            </a:r>
          </a:p>
          <a:p>
            <a:r>
              <a:rPr lang="en-US" sz="1000" b="1" dirty="0">
                <a:latin typeface="Calibri" panose="020F0502020204030204" pitchFamily="34" charset="0"/>
                <a:ea typeface="+mj-ea"/>
              </a:rPr>
              <a:t>Node </a:t>
            </a:r>
            <a:r>
              <a:rPr lang="en-US" sz="1000" b="1" dirty="0" smtClean="0">
                <a:latin typeface="Calibri" panose="020F0502020204030204" pitchFamily="34" charset="0"/>
                <a:ea typeface="+mj-ea"/>
              </a:rPr>
              <a:t>2: </a:t>
            </a:r>
            <a:r>
              <a:rPr lang="en-US" sz="1000" b="1" dirty="0">
                <a:latin typeface="Calibri" panose="020F0502020204030204" pitchFamily="34" charset="0"/>
                <a:ea typeface="+mj-ea"/>
              </a:rPr>
              <a:t>Backup </a:t>
            </a:r>
            <a:r>
              <a:rPr lang="en-US" sz="1000" b="1" dirty="0" smtClean="0">
                <a:latin typeface="Calibri" panose="020F0502020204030204" pitchFamily="34" charset="0"/>
                <a:ea typeface="+mj-ea"/>
              </a:rPr>
              <a:t>3 </a:t>
            </a:r>
            <a:r>
              <a:rPr lang="en-US" sz="1000" b="1" dirty="0">
                <a:latin typeface="Calibri" panose="020F0502020204030204" pitchFamily="34" charset="0"/>
                <a:ea typeface="+mj-ea"/>
              </a:rPr>
              <a:t>started from node 1</a:t>
            </a:r>
          </a:p>
          <a:p>
            <a:r>
              <a:rPr lang="en-US" sz="1000" b="1" dirty="0">
                <a:latin typeface="Calibri" panose="020F0502020204030204" pitchFamily="34" charset="0"/>
                <a:ea typeface="+mj-ea"/>
              </a:rPr>
              <a:t>Node </a:t>
            </a:r>
            <a:r>
              <a:rPr lang="en-US" sz="1000" b="1" dirty="0" smtClean="0">
                <a:latin typeface="Calibri" panose="020F0502020204030204" pitchFamily="34" charset="0"/>
                <a:ea typeface="+mj-ea"/>
              </a:rPr>
              <a:t>2: </a:t>
            </a:r>
            <a:r>
              <a:rPr lang="en-US" sz="1000" b="1" dirty="0">
                <a:latin typeface="Calibri" panose="020F0502020204030204" pitchFamily="34" charset="0"/>
                <a:ea typeface="+mj-ea"/>
              </a:rPr>
              <a:t>Backup </a:t>
            </a:r>
            <a:r>
              <a:rPr lang="en-US" sz="1000" b="1" dirty="0" smtClean="0">
                <a:latin typeface="Calibri" panose="020F0502020204030204" pitchFamily="34" charset="0"/>
                <a:ea typeface="+mj-ea"/>
              </a:rPr>
              <a:t>3 </a:t>
            </a:r>
            <a:r>
              <a:rPr lang="en-US" sz="1000" b="1" dirty="0">
                <a:latin typeface="Calibri" panose="020F0502020204030204" pitchFamily="34" charset="0"/>
                <a:ea typeface="+mj-ea"/>
              </a:rPr>
              <a:t>started from node 1 completed</a:t>
            </a:r>
          </a:p>
          <a:p>
            <a:r>
              <a:rPr lang="en-US" sz="1000" b="1" dirty="0">
                <a:latin typeface="Calibri" panose="020F0502020204030204" pitchFamily="34" charset="0"/>
                <a:ea typeface="+mj-ea"/>
              </a:rPr>
              <a:t> </a:t>
            </a:r>
            <a:r>
              <a:rPr lang="en-US" sz="1000" b="1" dirty="0" err="1">
                <a:latin typeface="Calibri" panose="020F0502020204030204" pitchFamily="34" charset="0"/>
                <a:ea typeface="+mj-ea"/>
              </a:rPr>
              <a:t>StartGCP</a:t>
            </a:r>
            <a:r>
              <a:rPr lang="en-US" sz="1000" b="1" dirty="0">
                <a:latin typeface="Calibri" panose="020F0502020204030204" pitchFamily="34" charset="0"/>
                <a:ea typeface="+mj-ea"/>
              </a:rPr>
              <a:t>: 95121 </a:t>
            </a:r>
            <a:r>
              <a:rPr lang="en-US" sz="1000" b="1" dirty="0" err="1">
                <a:latin typeface="Calibri" panose="020F0502020204030204" pitchFamily="34" charset="0"/>
                <a:ea typeface="+mj-ea"/>
              </a:rPr>
              <a:t>StopGCP</a:t>
            </a:r>
            <a:r>
              <a:rPr lang="en-US" sz="1000" b="1" dirty="0">
                <a:latin typeface="Calibri" panose="020F0502020204030204" pitchFamily="34" charset="0"/>
                <a:ea typeface="+mj-ea"/>
              </a:rPr>
              <a:t>: 95124</a:t>
            </a:r>
          </a:p>
          <a:p>
            <a:r>
              <a:rPr lang="en-US" sz="1000" b="1" dirty="0">
                <a:latin typeface="Calibri" panose="020F0502020204030204" pitchFamily="34" charset="0"/>
                <a:ea typeface="+mj-ea"/>
              </a:rPr>
              <a:t> #Records: 3872 #</a:t>
            </a:r>
            <a:r>
              <a:rPr lang="en-US" sz="1000" b="1" dirty="0" err="1">
                <a:latin typeface="Calibri" panose="020F0502020204030204" pitchFamily="34" charset="0"/>
                <a:ea typeface="+mj-ea"/>
              </a:rPr>
              <a:t>LogRecords</a:t>
            </a:r>
            <a:r>
              <a:rPr lang="en-US" sz="1000" b="1" dirty="0">
                <a:latin typeface="Calibri" panose="020F0502020204030204" pitchFamily="34" charset="0"/>
                <a:ea typeface="+mj-ea"/>
              </a:rPr>
              <a:t>: 0</a:t>
            </a:r>
          </a:p>
          <a:p>
            <a:r>
              <a:rPr lang="en-US" sz="1000" b="1" dirty="0">
                <a:latin typeface="Calibri" panose="020F0502020204030204" pitchFamily="34" charset="0"/>
                <a:ea typeface="+mj-ea"/>
              </a:rPr>
              <a:t> Data: 198208 bytes Log: 0 bytes</a:t>
            </a: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926956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600" dirty="0" smtClean="0"/>
              <a:t>バックアップの</a:t>
            </a:r>
            <a:r>
              <a:rPr lang="ja-JP" altLang="en-US" sz="1600" dirty="0"/>
              <a:t>取り消</a:t>
            </a:r>
            <a:r>
              <a:rPr lang="ja-JP" altLang="en-US" sz="1600" dirty="0" smtClean="0"/>
              <a:t>し</a:t>
            </a:r>
            <a:endParaRPr lang="en-US" altLang="ja-JP" sz="1600" dirty="0" smtClean="0"/>
          </a:p>
          <a:p>
            <a:pPr lvl="1"/>
            <a:r>
              <a:rPr lang="en-US" altLang="ja-JP" sz="1200" dirty="0"/>
              <a:t>ABORT BACKUP</a:t>
            </a:r>
            <a:r>
              <a:rPr lang="ja-JP" altLang="en-US" sz="1200" dirty="0"/>
              <a:t>コマンドを使用す</a:t>
            </a:r>
            <a:r>
              <a:rPr lang="ja-JP" altLang="en-US" sz="1200" dirty="0" smtClean="0"/>
              <a:t>る</a:t>
            </a:r>
            <a:endParaRPr lang="en-US" altLang="ja-JP" sz="1200" dirty="0" smtClean="0"/>
          </a:p>
          <a:p>
            <a:pPr lvl="1"/>
            <a:endParaRPr lang="en-US" altLang="ja-JP" dirty="0" smtClean="0"/>
          </a:p>
          <a:p>
            <a:pPr lvl="2"/>
            <a:endParaRPr lang="en-US" altLang="ja-JP" dirty="0" smtClean="0"/>
          </a:p>
          <a:p>
            <a:pPr marL="358775" lvl="2" indent="0">
              <a:buNone/>
            </a:pPr>
            <a:endParaRPr lang="en-US" altLang="ja-JP" sz="1000" dirty="0" smtClean="0"/>
          </a:p>
          <a:p>
            <a:r>
              <a:rPr lang="ja-JP" altLang="en-US" sz="1600" dirty="0"/>
              <a:t>シェルから</a:t>
            </a:r>
            <a:r>
              <a:rPr lang="ja-JP" altLang="en-US" sz="1600" dirty="0" smtClean="0"/>
              <a:t>のバックアップの</a:t>
            </a:r>
            <a:r>
              <a:rPr lang="ja-JP" altLang="en-US" sz="1600" dirty="0"/>
              <a:t>開始と打ち切り</a:t>
            </a:r>
            <a:endParaRPr lang="en-US" altLang="ja-JP" sz="1600" dirty="0"/>
          </a:p>
          <a:p>
            <a:pPr lvl="1"/>
            <a:r>
              <a:rPr lang="en-US" altLang="ja-JP" sz="1200" dirty="0" smtClean="0"/>
              <a:t>START: </a:t>
            </a:r>
            <a:r>
              <a:rPr lang="en-US" altLang="ja-JP" sz="1200" dirty="0"/>
              <a:t>shell# </a:t>
            </a:r>
            <a:r>
              <a:rPr lang="en-US" altLang="ja-JP" sz="1200" dirty="0" err="1"/>
              <a:t>ndb_mgm</a:t>
            </a:r>
            <a:r>
              <a:rPr lang="en-US" altLang="ja-JP" sz="1200" dirty="0"/>
              <a:t> -e "START BACKUP </a:t>
            </a:r>
            <a:r>
              <a:rPr lang="en-US" altLang="ja-JP" sz="1200" dirty="0" err="1"/>
              <a:t>backup_id</a:t>
            </a:r>
            <a:r>
              <a:rPr lang="en-US" altLang="ja-JP" sz="1200" dirty="0"/>
              <a:t> </a:t>
            </a:r>
            <a:r>
              <a:rPr lang="en-US" altLang="ja-JP" sz="1200" dirty="0" smtClean="0"/>
              <a:t>WAIT </a:t>
            </a:r>
            <a:r>
              <a:rPr lang="en-US" altLang="ja-JP" sz="1200" dirty="0"/>
              <a:t>COMPLETED SNAPSHOTSTART“</a:t>
            </a:r>
          </a:p>
          <a:p>
            <a:pPr lvl="2"/>
            <a:r>
              <a:rPr lang="ja-JP" altLang="en-US" sz="1000" dirty="0"/>
              <a:t>この方法で</a:t>
            </a:r>
            <a:r>
              <a:rPr lang="en-US" altLang="ja-JP" sz="1000" dirty="0"/>
              <a:t>START BACKUP</a:t>
            </a:r>
            <a:r>
              <a:rPr lang="ja-JP" altLang="en-US" sz="1000" dirty="0"/>
              <a:t>を使用する場合は</a:t>
            </a:r>
            <a:r>
              <a:rPr lang="ja-JP" altLang="en-US" sz="1000" dirty="0" smtClean="0"/>
              <a:t>、バックアップ</a:t>
            </a:r>
            <a:r>
              <a:rPr lang="en-US" altLang="ja-JP" sz="1000" dirty="0" smtClean="0"/>
              <a:t>ID</a:t>
            </a:r>
            <a:r>
              <a:rPr lang="ja-JP" altLang="en-US" sz="1000" dirty="0"/>
              <a:t>を指定する必要があります。</a:t>
            </a:r>
            <a:endParaRPr lang="en-US" altLang="ja-JP" sz="1600" dirty="0"/>
          </a:p>
          <a:p>
            <a:pPr lvl="1"/>
            <a:r>
              <a:rPr lang="en-US" altLang="ja-JP" sz="1200" dirty="0" smtClean="0"/>
              <a:t>ABORT: </a:t>
            </a:r>
            <a:r>
              <a:rPr lang="en-US" altLang="ja-JP" sz="1200" dirty="0"/>
              <a:t>shell# </a:t>
            </a:r>
            <a:r>
              <a:rPr lang="en-US" altLang="ja-JP" sz="1200" dirty="0" err="1"/>
              <a:t>ndb_mgm</a:t>
            </a:r>
            <a:r>
              <a:rPr lang="en-US" altLang="ja-JP" sz="1200" dirty="0"/>
              <a:t> -e </a:t>
            </a:r>
            <a:r>
              <a:rPr lang="en-US" altLang="ja-JP" sz="1200" dirty="0" smtClean="0"/>
              <a:t>“ABORT BACKUP </a:t>
            </a:r>
            <a:r>
              <a:rPr lang="en-US" altLang="ja-JP" sz="1200" dirty="0" err="1" smtClean="0"/>
              <a:t>backup_id</a:t>
            </a:r>
            <a:r>
              <a:rPr lang="en-US" altLang="ja-JP" sz="1200" dirty="0" smtClean="0"/>
              <a:t>”</a:t>
            </a:r>
            <a:endParaRPr lang="en-US" altLang="ja-JP" sz="1200" dirty="0"/>
          </a:p>
          <a:p>
            <a:pPr lvl="1"/>
            <a:endParaRPr lang="en-US" altLang="ja-JP" sz="1200" dirty="0" smtClean="0"/>
          </a:p>
          <a:p>
            <a:pPr lvl="1"/>
            <a:endParaRPr lang="en-US" altLang="ja-JP" sz="1200" dirty="0" smtClean="0"/>
          </a:p>
          <a:p>
            <a:pPr lvl="2"/>
            <a:endParaRPr kumimoji="1" lang="en-US" altLang="ja-JP" sz="1000" dirty="0"/>
          </a:p>
        </p:txBody>
      </p:sp>
      <p:sp>
        <p:nvSpPr>
          <p:cNvPr id="6" name="Rectangle 5"/>
          <p:cNvSpPr/>
          <p:nvPr/>
        </p:nvSpPr>
        <p:spPr bwMode="auto">
          <a:xfrm>
            <a:off x="1026160" y="1522476"/>
            <a:ext cx="7091680" cy="45796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 </a:t>
            </a:r>
            <a:r>
              <a:rPr lang="en-US" sz="1000" b="1" dirty="0" smtClean="0">
                <a:latin typeface="Calibri" panose="020F0502020204030204" pitchFamily="34" charset="0"/>
                <a:ea typeface="+mj-ea"/>
              </a:rPr>
              <a:t>ABORT BACKUP </a:t>
            </a:r>
            <a:r>
              <a:rPr lang="en-US" sz="1000" b="1" dirty="0" err="1" smtClean="0">
                <a:latin typeface="Calibri" panose="020F0502020204030204" pitchFamily="34" charset="0"/>
                <a:ea typeface="+mj-ea"/>
              </a:rPr>
              <a:t>backup_id</a:t>
            </a:r>
            <a:endParaRPr lang="en-US" sz="1000" b="1" dirty="0">
              <a:latin typeface="Calibri" panose="020F0502020204030204" pitchFamily="34" charset="0"/>
              <a:ea typeface="+mj-ea"/>
            </a:endParaRPr>
          </a:p>
          <a:p>
            <a:r>
              <a:rPr lang="en-US" sz="1000" b="1" dirty="0" err="1">
                <a:latin typeface="Calibri" panose="020F0502020204030204" pitchFamily="34" charset="0"/>
                <a:ea typeface="+mj-ea"/>
              </a:rPr>
              <a:t>ndb_mgm</a:t>
            </a:r>
            <a:r>
              <a:rPr lang="en-US" sz="1000" b="1" dirty="0">
                <a:latin typeface="Calibri" panose="020F0502020204030204" pitchFamily="34" charset="0"/>
                <a:ea typeface="+mj-ea"/>
              </a:rPr>
              <a:t>&gt;</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a:t>2. MySQL</a:t>
            </a:r>
            <a:r>
              <a:rPr lang="ja-JP" altLang="en-US" sz="2000" dirty="0"/>
              <a:t>クラスタ</a:t>
            </a:r>
            <a:r>
              <a:rPr lang="en-US" altLang="ja-JP" sz="2000" dirty="0"/>
              <a:t>:</a:t>
            </a:r>
            <a:r>
              <a:rPr lang="ja-JP" altLang="en-US" sz="2000" dirty="0"/>
              <a:t>バックアップ</a:t>
            </a:r>
            <a:endParaRPr lang="en-US" sz="2000" dirty="0"/>
          </a:p>
        </p:txBody>
      </p:sp>
      <p:sp>
        <p:nvSpPr>
          <p:cNvPr id="3" name="Content Placeholder 2"/>
          <p:cNvSpPr>
            <a:spLocks noGrp="1"/>
          </p:cNvSpPr>
          <p:nvPr>
            <p:ph sz="quarter" idx="10"/>
          </p:nvPr>
        </p:nvSpPr>
        <p:spPr/>
        <p:txBody>
          <a:bodyPr>
            <a:normAutofit/>
          </a:bodyPr>
          <a:lstStyle/>
          <a:p>
            <a:pPr marL="0" indent="0">
              <a:buNone/>
            </a:pPr>
            <a:r>
              <a:rPr lang="en-US" altLang="ja-JP" sz="1400" dirty="0" smtClean="0"/>
              <a:t>2.2 </a:t>
            </a:r>
            <a:r>
              <a:rPr lang="ja-JP" altLang="en-US" sz="1400" dirty="0" smtClean="0"/>
              <a:t>圧</a:t>
            </a:r>
            <a:r>
              <a:rPr lang="ja-JP" altLang="en-US" sz="1400" dirty="0"/>
              <a:t>縮バックアップ</a:t>
            </a:r>
            <a:endParaRPr lang="en-US" altLang="ja-JP" sz="1400" dirty="0" smtClean="0"/>
          </a:p>
          <a:p>
            <a:pPr lvl="1"/>
            <a:r>
              <a:rPr lang="ja-JP" altLang="en-US" sz="1400" dirty="0" smtClean="0"/>
              <a:t>バックアップ出</a:t>
            </a:r>
            <a:r>
              <a:rPr lang="ja-JP" altLang="en-US" sz="1400" dirty="0"/>
              <a:t>力ファイルを圧縮する</a:t>
            </a:r>
            <a:endParaRPr lang="en-US" sz="1400" dirty="0" smtClean="0"/>
          </a:p>
          <a:p>
            <a:pPr lvl="2"/>
            <a:r>
              <a:rPr lang="en-US" altLang="ja-JP" dirty="0"/>
              <a:t>MGM</a:t>
            </a:r>
            <a:r>
              <a:rPr lang="ja-JP" altLang="en-US" dirty="0"/>
              <a:t>ノードで、圧</a:t>
            </a:r>
            <a:r>
              <a:rPr lang="ja-JP" altLang="en-US" dirty="0" smtClean="0"/>
              <a:t>縮バックアップを</a:t>
            </a:r>
            <a:r>
              <a:rPr lang="ja-JP" altLang="en-US" dirty="0"/>
              <a:t>有効にするには、</a:t>
            </a:r>
            <a:r>
              <a:rPr lang="en-US" altLang="ja-JP" dirty="0"/>
              <a:t>[</a:t>
            </a:r>
            <a:r>
              <a:rPr lang="en-US" altLang="ja-JP" dirty="0" err="1"/>
              <a:t>ndbd</a:t>
            </a:r>
            <a:r>
              <a:rPr lang="en-US" altLang="ja-JP" dirty="0"/>
              <a:t> default]</a:t>
            </a:r>
            <a:r>
              <a:rPr lang="ja-JP" altLang="en-US" dirty="0"/>
              <a:t>セクションまたは個々の</a:t>
            </a:r>
            <a:r>
              <a:rPr lang="en-US" altLang="ja-JP" dirty="0"/>
              <a:t>[</a:t>
            </a:r>
            <a:r>
              <a:rPr lang="en-US" altLang="ja-JP" dirty="0" err="1"/>
              <a:t>ndbd</a:t>
            </a:r>
            <a:r>
              <a:rPr lang="en-US" altLang="ja-JP" dirty="0"/>
              <a:t>]</a:t>
            </a:r>
            <a:r>
              <a:rPr lang="ja-JP" altLang="en-US" dirty="0"/>
              <a:t>セクションに</a:t>
            </a:r>
            <a:r>
              <a:rPr lang="en-US" altLang="ja-JP" dirty="0"/>
              <a:t>config.ini</a:t>
            </a:r>
            <a:r>
              <a:rPr lang="ja-JP" altLang="en-US" dirty="0"/>
              <a:t>ファイルの</a:t>
            </a:r>
            <a:r>
              <a:rPr lang="en-US" altLang="ja-JP" dirty="0" err="1"/>
              <a:t>CompressedBackup</a:t>
            </a:r>
            <a:r>
              <a:rPr lang="ja-JP" altLang="en-US" dirty="0"/>
              <a:t>パラメータを設定します。</a:t>
            </a:r>
            <a:endParaRPr lang="en-US" dirty="0" smtClean="0"/>
          </a:p>
          <a:p>
            <a:pPr lvl="2"/>
            <a:r>
              <a:rPr lang="ja-JP" altLang="en-US" dirty="0"/>
              <a:t>パラメータ </a:t>
            </a:r>
            <a:r>
              <a:rPr lang="en-US" dirty="0" smtClean="0"/>
              <a:t>: </a:t>
            </a:r>
            <a:r>
              <a:rPr lang="en-US" i="1" dirty="0" err="1" smtClean="0"/>
              <a:t>CompressedBackup</a:t>
            </a:r>
            <a:r>
              <a:rPr lang="en-US" dirty="0" smtClean="0"/>
              <a:t> </a:t>
            </a:r>
          </a:p>
          <a:p>
            <a:pPr lvl="2"/>
            <a:endParaRPr lang="en-US" dirty="0" smtClean="0"/>
          </a:p>
          <a:p>
            <a:pPr lvl="2"/>
            <a:endParaRPr lang="en-US" dirty="0"/>
          </a:p>
          <a:p>
            <a:pPr lvl="2"/>
            <a:endParaRPr lang="en-US" dirty="0" smtClean="0"/>
          </a:p>
          <a:p>
            <a:pPr lvl="3"/>
            <a:r>
              <a:rPr lang="ja-JP" altLang="en-US" sz="1400" dirty="0" smtClean="0"/>
              <a:t>こ</a:t>
            </a:r>
            <a:r>
              <a:rPr lang="ja-JP" altLang="en-US" sz="1400" dirty="0"/>
              <a:t>のパラメータを有効にすると</a:t>
            </a:r>
            <a:r>
              <a:rPr lang="ja-JP" altLang="en-US" sz="1400" dirty="0" smtClean="0"/>
              <a:t>、バックアップフ</a:t>
            </a:r>
            <a:r>
              <a:rPr lang="ja-JP" altLang="en-US" sz="1400" dirty="0"/>
              <a:t>ァイルが圧縮されます。 使用される圧縮は</a:t>
            </a:r>
            <a:r>
              <a:rPr lang="en-US" altLang="ja-JP" sz="1400" dirty="0" err="1"/>
              <a:t>gzip</a:t>
            </a:r>
            <a:r>
              <a:rPr lang="en-US" altLang="ja-JP" sz="1400" dirty="0"/>
              <a:t> -fast</a:t>
            </a:r>
            <a:r>
              <a:rPr lang="ja-JP" altLang="en-US" sz="1400" dirty="0"/>
              <a:t>と同等であり、圧縮されていな</a:t>
            </a:r>
            <a:r>
              <a:rPr lang="ja-JP" altLang="en-US" sz="1400" dirty="0" smtClean="0"/>
              <a:t>いバックアップフ</a:t>
            </a:r>
            <a:r>
              <a:rPr lang="ja-JP" altLang="en-US" sz="1400" dirty="0"/>
              <a:t>ァイルを格納するためにデータノードに必要な領域の</a:t>
            </a:r>
            <a:r>
              <a:rPr lang="en-US" altLang="ja-JP" sz="1400" dirty="0"/>
              <a:t>50</a:t>
            </a:r>
            <a:r>
              <a:rPr lang="ja-JP" altLang="en-US" sz="1400" dirty="0"/>
              <a:t>％以上を節約できます</a:t>
            </a:r>
            <a:r>
              <a:rPr lang="ja-JP" altLang="en-US" sz="1400" dirty="0" smtClean="0"/>
              <a:t>。</a:t>
            </a:r>
            <a:endParaRPr lang="en-US" altLang="ja-JP" sz="1400" dirty="0" smtClean="0"/>
          </a:p>
          <a:p>
            <a:pPr lvl="3"/>
            <a:endParaRPr lang="en-US" sz="1400" dirty="0" smtClean="0"/>
          </a:p>
          <a:p>
            <a:pPr lvl="2"/>
            <a:r>
              <a:rPr lang="ja-JP" altLang="en-US" dirty="0"/>
              <a:t>例 </a:t>
            </a:r>
            <a:r>
              <a:rPr lang="en-US" dirty="0" smtClean="0"/>
              <a:t>:</a:t>
            </a:r>
          </a:p>
          <a:p>
            <a:pPr marL="696650" lvl="3" indent="-228600">
              <a:buFont typeface="+mj-lt"/>
              <a:buAutoNum type="arabicPeriod"/>
            </a:pPr>
            <a:r>
              <a:rPr lang="ja-JP" altLang="en-US" sz="1400" dirty="0"/>
              <a:t>テーブルには</a:t>
            </a:r>
            <a:r>
              <a:rPr lang="en-US" altLang="ja-JP" sz="1400" dirty="0"/>
              <a:t>400000</a:t>
            </a:r>
            <a:r>
              <a:rPr lang="ja-JP" altLang="en-US" sz="1400" dirty="0"/>
              <a:t>レコードがあります</a:t>
            </a:r>
            <a:endParaRPr lang="en-US" sz="1400" dirty="0" smtClean="0"/>
          </a:p>
          <a:p>
            <a:pPr lvl="3"/>
            <a:r>
              <a:rPr lang="ja-JP" altLang="en-US" sz="1400" dirty="0"/>
              <a:t>データのサイズ </a:t>
            </a:r>
            <a:r>
              <a:rPr lang="en-US" sz="1400" dirty="0" smtClean="0"/>
              <a:t>: 51251392 bytes </a:t>
            </a:r>
          </a:p>
          <a:p>
            <a:pPr lvl="3"/>
            <a:r>
              <a:rPr lang="ja-JP" altLang="en-US" sz="1400" dirty="0" smtClean="0"/>
              <a:t>バックアップデ</a:t>
            </a:r>
            <a:r>
              <a:rPr lang="ja-JP" altLang="en-US" sz="1400" dirty="0"/>
              <a:t>ータフォルダサイズ </a:t>
            </a:r>
            <a:r>
              <a:rPr lang="en-US" sz="1400" dirty="0" smtClean="0"/>
              <a:t>:</a:t>
            </a:r>
          </a:p>
          <a:p>
            <a:pPr lvl="3"/>
            <a:endParaRPr lang="en-US" sz="1400" dirty="0" smtClean="0"/>
          </a:p>
          <a:p>
            <a:pPr lvl="3"/>
            <a:endParaRPr lang="en-US" sz="1400" dirty="0" smtClean="0"/>
          </a:p>
          <a:p>
            <a:pPr marL="587375" lvl="2" indent="-228600">
              <a:buFont typeface="+mj-lt"/>
              <a:buAutoNum type="arabicPeriod" startAt="2"/>
            </a:pPr>
            <a:endParaRPr lang="en-US" sz="1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981" t="21312" r="41168" b="72382"/>
          <a:stretch/>
        </p:blipFill>
        <p:spPr bwMode="auto">
          <a:xfrm>
            <a:off x="736425" y="2228016"/>
            <a:ext cx="4519448" cy="54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26417" y="5323039"/>
            <a:ext cx="8029903" cy="77296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[root@ndb-node-02 BACKUP]# du -sh BACKUP-15</a:t>
            </a:r>
          </a:p>
          <a:p>
            <a:r>
              <a:rPr lang="sv-SE" sz="1000" dirty="0">
                <a:latin typeface="Courier New" panose="02070309020205020404" pitchFamily="49" charset="0"/>
                <a:ea typeface="+mj-ea"/>
                <a:cs typeface="Courier New" panose="02070309020205020404" pitchFamily="49" charset="0"/>
              </a:rPr>
              <a:t>13M     </a:t>
            </a:r>
            <a:r>
              <a:rPr lang="sv-SE" sz="1000" dirty="0" smtClean="0">
                <a:latin typeface="Courier New" panose="02070309020205020404" pitchFamily="49" charset="0"/>
                <a:ea typeface="+mj-ea"/>
                <a:cs typeface="Courier New" panose="02070309020205020404" pitchFamily="49" charset="0"/>
              </a:rPr>
              <a:t>BACKUP-15          </a:t>
            </a:r>
            <a:r>
              <a:rPr lang="sv-SE" sz="1000" b="1" dirty="0" smtClean="0">
                <a:latin typeface="Courier New" panose="02070309020205020404" pitchFamily="49" charset="0"/>
                <a:ea typeface="+mj-ea"/>
                <a:cs typeface="Courier New" panose="02070309020205020404" pitchFamily="49" charset="0"/>
              </a:rPr>
              <a:t>&lt;&lt;&lt; </a:t>
            </a:r>
            <a:r>
              <a:rPr lang="ja-JP" altLang="en-US" sz="1000" b="1" dirty="0" smtClean="0">
                <a:latin typeface="Courier New" panose="02070309020205020404" pitchFamily="49" charset="0"/>
                <a:ea typeface="+mj-ea"/>
                <a:cs typeface="Courier New" panose="02070309020205020404" pitchFamily="49" charset="0"/>
              </a:rPr>
              <a:t>バックアップデ</a:t>
            </a:r>
            <a:r>
              <a:rPr lang="ja-JP" altLang="en-US" sz="1000" b="1" dirty="0">
                <a:latin typeface="Courier New" panose="02070309020205020404" pitchFamily="49" charset="0"/>
                <a:ea typeface="+mj-ea"/>
                <a:cs typeface="Courier New" panose="02070309020205020404" pitchFamily="49" charset="0"/>
              </a:rPr>
              <a:t>ータファイルを圧縮する前に</a:t>
            </a:r>
            <a:endParaRPr lang="sv-SE" sz="1000" b="1" dirty="0">
              <a:latin typeface="Courier New" panose="02070309020205020404" pitchFamily="49" charset="0"/>
              <a:ea typeface="+mj-ea"/>
              <a:cs typeface="Courier New" panose="02070309020205020404" pitchFamily="49" charset="0"/>
            </a:endParaRPr>
          </a:p>
          <a:p>
            <a:r>
              <a:rPr lang="sv-SE" sz="1000" dirty="0">
                <a:latin typeface="Courier New" panose="02070309020205020404" pitchFamily="49" charset="0"/>
                <a:ea typeface="+mj-ea"/>
                <a:cs typeface="Courier New" panose="02070309020205020404" pitchFamily="49" charset="0"/>
              </a:rPr>
              <a:t>[root@ndb-node-02 BACKUP]# du -sh BACKUP-16</a:t>
            </a:r>
          </a:p>
          <a:p>
            <a:r>
              <a:rPr lang="sv-SE" sz="1000" dirty="0">
                <a:latin typeface="Courier New" panose="02070309020205020404" pitchFamily="49" charset="0"/>
                <a:ea typeface="+mj-ea"/>
                <a:cs typeface="Courier New" panose="02070309020205020404" pitchFamily="49" charset="0"/>
              </a:rPr>
              <a:t>1.3M    </a:t>
            </a:r>
            <a:r>
              <a:rPr lang="sv-SE" sz="1000" dirty="0" smtClean="0">
                <a:latin typeface="Courier New" panose="02070309020205020404" pitchFamily="49" charset="0"/>
                <a:ea typeface="+mj-ea"/>
                <a:cs typeface="Courier New" panose="02070309020205020404" pitchFamily="49" charset="0"/>
              </a:rPr>
              <a:t>BACKUP-16 </a:t>
            </a:r>
            <a:r>
              <a:rPr lang="sv-SE" sz="1000" dirty="0">
                <a:latin typeface="Courier New" panose="02070309020205020404" pitchFamily="49" charset="0"/>
                <a:cs typeface="Courier New" panose="02070309020205020404" pitchFamily="49" charset="0"/>
              </a:rPr>
              <a:t> </a:t>
            </a:r>
            <a:r>
              <a:rPr lang="sv-SE" sz="1000" dirty="0" smtClean="0">
                <a:latin typeface="Courier New" panose="02070309020205020404" pitchFamily="49" charset="0"/>
                <a:cs typeface="Courier New" panose="02070309020205020404" pitchFamily="49" charset="0"/>
              </a:rPr>
              <a:t>        </a:t>
            </a:r>
            <a:r>
              <a:rPr lang="sv-SE" sz="1000" b="1" dirty="0" smtClean="0">
                <a:latin typeface="Courier New" panose="02070309020205020404" pitchFamily="49" charset="0"/>
                <a:cs typeface="Courier New" panose="02070309020205020404" pitchFamily="49" charset="0"/>
              </a:rPr>
              <a:t>&lt;&lt;&lt; </a:t>
            </a:r>
            <a:r>
              <a:rPr lang="ja-JP" altLang="en-US" sz="1000" b="1" dirty="0" smtClean="0">
                <a:latin typeface="Courier New" panose="02070309020205020404" pitchFamily="49" charset="0"/>
                <a:cs typeface="Courier New" panose="02070309020205020404" pitchFamily="49" charset="0"/>
              </a:rPr>
              <a:t>バックアップデ</a:t>
            </a:r>
            <a:r>
              <a:rPr lang="ja-JP" altLang="en-US" sz="1000" b="1" dirty="0">
                <a:latin typeface="Courier New" panose="02070309020205020404" pitchFamily="49" charset="0"/>
                <a:cs typeface="Courier New" panose="02070309020205020404" pitchFamily="49" charset="0"/>
              </a:rPr>
              <a:t>ータファイルの圧縮後</a:t>
            </a:r>
            <a:endParaRPr kumimoji="1" lang="en-US" sz="1000" b="1" dirty="0">
              <a:latin typeface="Courier New" panose="02070309020205020404" pitchFamily="49" charset="0"/>
              <a:ea typeface="+mj-ea"/>
              <a:cs typeface="Courier New" panose="02070309020205020404" pitchFamily="49" charset="0"/>
            </a:endParaRPr>
          </a:p>
        </p:txBody>
      </p:sp>
      <p:sp>
        <p:nvSpPr>
          <p:cNvPr id="5" name="Rectangular Callout 4"/>
          <p:cNvSpPr/>
          <p:nvPr/>
        </p:nvSpPr>
        <p:spPr bwMode="auto">
          <a:xfrm>
            <a:off x="6797040" y="4753429"/>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b="1" dirty="0">
                <a:solidFill>
                  <a:schemeClr val="bg1"/>
                </a:solidFill>
                <a:latin typeface="+mj-lt"/>
                <a:ea typeface="+mj-ea"/>
              </a:rPr>
              <a:t>BACKUP</a:t>
            </a:r>
            <a:r>
              <a:rPr lang="ja-JP" altLang="en-US" sz="1000" b="1" dirty="0">
                <a:solidFill>
                  <a:schemeClr val="bg1"/>
                </a:solidFill>
                <a:latin typeface="+mj-lt"/>
                <a:ea typeface="+mj-ea"/>
              </a:rPr>
              <a:t>ファイルサイズが約</a:t>
            </a:r>
            <a:r>
              <a:rPr lang="en-US" altLang="ja-JP" sz="1000" b="1" dirty="0">
                <a:solidFill>
                  <a:schemeClr val="bg1"/>
                </a:solidFill>
                <a:latin typeface="+mj-lt"/>
                <a:ea typeface="+mj-ea"/>
              </a:rPr>
              <a:t>90</a:t>
            </a:r>
            <a:r>
              <a:rPr lang="ja-JP" altLang="en-US" sz="1000" b="1" dirty="0">
                <a:solidFill>
                  <a:schemeClr val="bg1"/>
                </a:solidFill>
                <a:latin typeface="+mj-lt"/>
                <a:ea typeface="+mj-ea"/>
              </a:rPr>
              <a:t>％減少</a:t>
            </a:r>
            <a:endParaRPr kumimoji="1" lang="en-US" sz="1000" b="1" dirty="0">
              <a:solidFill>
                <a:schemeClr val="bg1"/>
              </a:solidFill>
              <a:latin typeface="+mj-lt"/>
              <a:ea typeface="+mj-ea"/>
            </a:endParaRPr>
          </a:p>
        </p:txBody>
      </p:sp>
    </p:spTree>
    <p:extLst>
      <p:ext uri="{BB962C8B-B14F-4D97-AF65-F5344CB8AC3E}">
        <p14:creationId xmlns:p14="http://schemas.microsoft.com/office/powerpoint/2010/main" val="2580690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a:t>2. MySQL</a:t>
            </a:r>
            <a:r>
              <a:rPr lang="ja-JP" altLang="en-US" sz="2000" dirty="0"/>
              <a:t>クラスタ</a:t>
            </a:r>
            <a:r>
              <a:rPr lang="en-US" altLang="ja-JP" sz="2000" dirty="0"/>
              <a:t>:</a:t>
            </a:r>
            <a:r>
              <a:rPr lang="ja-JP" altLang="en-US" sz="2000" dirty="0"/>
              <a:t>バックアップ</a:t>
            </a:r>
            <a:endParaRPr lang="en-US" sz="2000" dirty="0"/>
          </a:p>
        </p:txBody>
      </p:sp>
      <p:sp>
        <p:nvSpPr>
          <p:cNvPr id="3" name="Content Placeholder 2"/>
          <p:cNvSpPr>
            <a:spLocks noGrp="1"/>
          </p:cNvSpPr>
          <p:nvPr>
            <p:ph sz="quarter" idx="10"/>
          </p:nvPr>
        </p:nvSpPr>
        <p:spPr/>
        <p:txBody>
          <a:bodyPr>
            <a:normAutofit/>
          </a:bodyPr>
          <a:lstStyle/>
          <a:p>
            <a:pPr marL="810950" lvl="3" indent="-342900">
              <a:buFont typeface="+mj-lt"/>
              <a:buAutoNum type="arabicPeriod" startAt="2"/>
            </a:pPr>
            <a:r>
              <a:rPr lang="ja-JP" altLang="en-US" sz="1400" dirty="0" smtClean="0"/>
              <a:t>テ</a:t>
            </a:r>
            <a:r>
              <a:rPr lang="ja-JP" altLang="en-US" sz="1400" dirty="0"/>
              <a:t>ーブルに</a:t>
            </a:r>
            <a:r>
              <a:rPr lang="ja-JP" altLang="en-US" sz="1400" dirty="0" smtClean="0"/>
              <a:t>は</a:t>
            </a:r>
            <a:r>
              <a:rPr lang="en-US" altLang="ja-JP" sz="1400" dirty="0" smtClean="0"/>
              <a:t>500000</a:t>
            </a:r>
            <a:r>
              <a:rPr lang="ja-JP" altLang="en-US" sz="1400" dirty="0"/>
              <a:t>レコードがありま</a:t>
            </a:r>
            <a:r>
              <a:rPr lang="ja-JP" altLang="en-US" sz="1400" dirty="0" smtClean="0"/>
              <a:t>す</a:t>
            </a:r>
            <a:endParaRPr lang="en-US" sz="1400" dirty="0" smtClean="0"/>
          </a:p>
          <a:p>
            <a:pPr lvl="3"/>
            <a:r>
              <a:rPr lang="ja-JP" altLang="en-US" sz="1400" dirty="0" smtClean="0"/>
              <a:t>デ</a:t>
            </a:r>
            <a:r>
              <a:rPr lang="ja-JP" altLang="en-US" sz="1400" dirty="0"/>
              <a:t>ータのサイズ </a:t>
            </a:r>
            <a:r>
              <a:rPr lang="en-US" sz="1400" dirty="0" smtClean="0"/>
              <a:t>: 64051392 bytes</a:t>
            </a:r>
            <a:endParaRPr lang="en-US" sz="1400" dirty="0"/>
          </a:p>
          <a:p>
            <a:pPr lvl="3"/>
            <a:r>
              <a:rPr lang="ja-JP" altLang="en-US" sz="1400" dirty="0" smtClean="0"/>
              <a:t>バックアップデ</a:t>
            </a:r>
            <a:r>
              <a:rPr lang="ja-JP" altLang="en-US" sz="1400" dirty="0"/>
              <a:t>ータフォルダサイズ </a:t>
            </a:r>
            <a:r>
              <a:rPr lang="en-US" sz="1400" dirty="0" smtClean="0"/>
              <a:t>:</a:t>
            </a:r>
            <a:endParaRPr lang="en-US" sz="1400" dirty="0"/>
          </a:p>
          <a:p>
            <a:pPr lvl="2"/>
            <a:endParaRPr lang="en-US" sz="1000" dirty="0" smtClean="0"/>
          </a:p>
          <a:p>
            <a:pPr marL="587375" lvl="2" indent="-228600">
              <a:buFont typeface="+mj-lt"/>
              <a:buAutoNum type="arabicPeriod" startAt="2"/>
            </a:pPr>
            <a:endParaRPr lang="en-US" sz="1000" dirty="0"/>
          </a:p>
        </p:txBody>
      </p:sp>
      <p:sp>
        <p:nvSpPr>
          <p:cNvPr id="7" name="Rectangle 6"/>
          <p:cNvSpPr/>
          <p:nvPr/>
        </p:nvSpPr>
        <p:spPr bwMode="auto">
          <a:xfrm>
            <a:off x="626417" y="1980937"/>
            <a:ext cx="8029903" cy="894343"/>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smtClean="0">
                <a:latin typeface="Courier New" panose="02070309020205020404" pitchFamily="49" charset="0"/>
                <a:cs typeface="Courier New" panose="02070309020205020404" pitchFamily="49" charset="0"/>
              </a:rPr>
              <a:t>[</a:t>
            </a:r>
            <a:r>
              <a:rPr lang="sv-SE" sz="1000" dirty="0">
                <a:latin typeface="Courier New" panose="02070309020205020404" pitchFamily="49" charset="0"/>
                <a:cs typeface="Courier New" panose="02070309020205020404" pitchFamily="49" charset="0"/>
              </a:rPr>
              <a:t>root@ndb-node-03 BACKUP]# du -sh BACKUP-18</a:t>
            </a:r>
          </a:p>
          <a:p>
            <a:r>
              <a:rPr lang="sv-SE" sz="1000" dirty="0">
                <a:latin typeface="Courier New" panose="02070309020205020404" pitchFamily="49" charset="0"/>
                <a:cs typeface="Courier New" panose="02070309020205020404" pitchFamily="49" charset="0"/>
              </a:rPr>
              <a:t>16M     BACKUP-18          </a:t>
            </a:r>
            <a:r>
              <a:rPr lang="sv-SE" sz="1000" b="1" dirty="0" smtClean="0">
                <a:latin typeface="Courier New" panose="02070309020205020404" pitchFamily="49" charset="0"/>
                <a:cs typeface="Courier New" panose="02070309020205020404" pitchFamily="49" charset="0"/>
              </a:rPr>
              <a:t>&lt;&lt;&lt;</a:t>
            </a:r>
            <a:r>
              <a:rPr lang="ja-JP" altLang="en-US" sz="1000" b="1" dirty="0" smtClean="0">
                <a:latin typeface="Courier New" panose="02070309020205020404" pitchFamily="49" charset="0"/>
                <a:cs typeface="Courier New" panose="02070309020205020404" pitchFamily="49" charset="0"/>
              </a:rPr>
              <a:t>バックアップデ</a:t>
            </a:r>
            <a:r>
              <a:rPr lang="ja-JP" altLang="en-US" sz="1000" b="1" dirty="0">
                <a:latin typeface="Courier New" panose="02070309020205020404" pitchFamily="49" charset="0"/>
                <a:cs typeface="Courier New" panose="02070309020205020404" pitchFamily="49" charset="0"/>
              </a:rPr>
              <a:t>ータファイルを圧縮する前に</a:t>
            </a:r>
            <a:endParaRPr lang="en-US" sz="1000" b="1" dirty="0">
              <a:latin typeface="Courier New" panose="02070309020205020404" pitchFamily="49" charset="0"/>
              <a:cs typeface="Courier New" panose="02070309020205020404" pitchFamily="49" charset="0"/>
            </a:endParaRPr>
          </a:p>
          <a:p>
            <a:r>
              <a:rPr lang="sv-SE" sz="1000" dirty="0" smtClean="0">
                <a:latin typeface="Courier New" panose="02070309020205020404" pitchFamily="49" charset="0"/>
                <a:ea typeface="+mj-ea"/>
                <a:cs typeface="Courier New" panose="02070309020205020404" pitchFamily="49" charset="0"/>
              </a:rPr>
              <a:t>[</a:t>
            </a:r>
            <a:r>
              <a:rPr lang="sv-SE" sz="1000" dirty="0">
                <a:latin typeface="Courier New" panose="02070309020205020404" pitchFamily="49" charset="0"/>
                <a:ea typeface="+mj-ea"/>
                <a:cs typeface="Courier New" panose="02070309020205020404" pitchFamily="49" charset="0"/>
              </a:rPr>
              <a:t>root@ndb-node-03 BACKUP]# du -sh BACKUP-17</a:t>
            </a:r>
          </a:p>
          <a:p>
            <a:r>
              <a:rPr lang="sv-SE" sz="1000" dirty="0">
                <a:latin typeface="Courier New" panose="02070309020205020404" pitchFamily="49" charset="0"/>
                <a:ea typeface="+mj-ea"/>
                <a:cs typeface="Courier New" panose="02070309020205020404" pitchFamily="49" charset="0"/>
              </a:rPr>
              <a:t>1.6M    </a:t>
            </a:r>
            <a:r>
              <a:rPr lang="sv-SE" sz="1000" dirty="0" smtClean="0">
                <a:latin typeface="Courier New" panose="02070309020205020404" pitchFamily="49" charset="0"/>
                <a:ea typeface="+mj-ea"/>
                <a:cs typeface="Courier New" panose="02070309020205020404" pitchFamily="49" charset="0"/>
              </a:rPr>
              <a:t>BACKUP-17          </a:t>
            </a:r>
            <a:r>
              <a:rPr lang="sv-SE" sz="1000" b="1" dirty="0" smtClean="0">
                <a:latin typeface="Courier New" panose="02070309020205020404" pitchFamily="49" charset="0"/>
                <a:ea typeface="+mj-ea"/>
                <a:cs typeface="Courier New" panose="02070309020205020404" pitchFamily="49" charset="0"/>
              </a:rPr>
              <a:t>&lt;&lt;&lt; </a:t>
            </a:r>
            <a:r>
              <a:rPr lang="ja-JP" altLang="en-US" sz="1000" b="1" dirty="0" smtClean="0">
                <a:latin typeface="Courier New" panose="02070309020205020404" pitchFamily="49" charset="0"/>
                <a:cs typeface="Courier New" panose="02070309020205020404" pitchFamily="49" charset="0"/>
              </a:rPr>
              <a:t>バックアップデ</a:t>
            </a:r>
            <a:r>
              <a:rPr lang="ja-JP" altLang="en-US" sz="1000" b="1" dirty="0">
                <a:latin typeface="Courier New" panose="02070309020205020404" pitchFamily="49" charset="0"/>
                <a:cs typeface="Courier New" panose="02070309020205020404" pitchFamily="49" charset="0"/>
              </a:rPr>
              <a:t>ータファイルの圧縮後</a:t>
            </a:r>
            <a:endParaRPr kumimoji="1" lang="en-US" sz="1000" b="1" dirty="0">
              <a:latin typeface="Courier New" panose="02070309020205020404" pitchFamily="49" charset="0"/>
              <a:ea typeface="+mj-ea"/>
              <a:cs typeface="Courier New" panose="02070309020205020404" pitchFamily="49" charset="0"/>
            </a:endParaRPr>
          </a:p>
        </p:txBody>
      </p:sp>
      <p:sp>
        <p:nvSpPr>
          <p:cNvPr id="9" name="Rectangular Callout 8"/>
          <p:cNvSpPr/>
          <p:nvPr/>
        </p:nvSpPr>
        <p:spPr bwMode="auto">
          <a:xfrm>
            <a:off x="6949440" y="1401810"/>
            <a:ext cx="1137920" cy="1158254"/>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b="1" dirty="0">
                <a:solidFill>
                  <a:schemeClr val="bg1"/>
                </a:solidFill>
                <a:latin typeface="+mj-lt"/>
                <a:ea typeface="+mj-ea"/>
              </a:rPr>
              <a:t>BACKUP</a:t>
            </a:r>
            <a:r>
              <a:rPr lang="ja-JP" altLang="en-US" sz="1000" b="1" dirty="0">
                <a:solidFill>
                  <a:schemeClr val="bg1"/>
                </a:solidFill>
                <a:latin typeface="+mj-lt"/>
                <a:ea typeface="+mj-ea"/>
              </a:rPr>
              <a:t>ファイルサイズが約</a:t>
            </a:r>
            <a:r>
              <a:rPr lang="en-US" altLang="ja-JP" sz="1000" b="1" dirty="0">
                <a:solidFill>
                  <a:schemeClr val="bg1"/>
                </a:solidFill>
                <a:latin typeface="+mj-lt"/>
                <a:ea typeface="+mj-ea"/>
              </a:rPr>
              <a:t>90</a:t>
            </a:r>
            <a:r>
              <a:rPr lang="ja-JP" altLang="en-US" sz="1000" b="1" dirty="0">
                <a:solidFill>
                  <a:schemeClr val="bg1"/>
                </a:solidFill>
                <a:latin typeface="+mj-lt"/>
                <a:ea typeface="+mj-ea"/>
              </a:rPr>
              <a:t>％減少</a:t>
            </a:r>
            <a:endParaRPr kumimoji="1" lang="en-US" sz="1000" b="1" dirty="0">
              <a:solidFill>
                <a:schemeClr val="bg1"/>
              </a:solidFill>
              <a:latin typeface="+mj-lt"/>
              <a:ea typeface="+mj-ea"/>
            </a:endParaRPr>
          </a:p>
        </p:txBody>
      </p:sp>
    </p:spTree>
    <p:extLst>
      <p:ext uri="{BB962C8B-B14F-4D97-AF65-F5344CB8AC3E}">
        <p14:creationId xmlns:p14="http://schemas.microsoft.com/office/powerpoint/2010/main" val="22002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a:t>2. MySQL</a:t>
            </a:r>
            <a:r>
              <a:rPr lang="ja-JP" altLang="en-US" sz="2000" dirty="0"/>
              <a:t>クラスタ</a:t>
            </a:r>
            <a:r>
              <a:rPr lang="en-US" altLang="ja-JP" sz="2000" dirty="0"/>
              <a:t>:</a:t>
            </a:r>
            <a:r>
              <a:rPr lang="ja-JP" altLang="en-US" sz="2000" dirty="0"/>
              <a:t>バックアップ</a:t>
            </a:r>
            <a:endParaRPr lang="en-US" sz="2000" dirty="0"/>
          </a:p>
        </p:txBody>
      </p:sp>
      <p:sp>
        <p:nvSpPr>
          <p:cNvPr id="3" name="Content Placeholder 2"/>
          <p:cNvSpPr>
            <a:spLocks noGrp="1"/>
          </p:cNvSpPr>
          <p:nvPr>
            <p:ph sz="quarter" idx="10"/>
          </p:nvPr>
        </p:nvSpPr>
        <p:spPr/>
        <p:txBody>
          <a:bodyPr>
            <a:normAutofit/>
          </a:bodyPr>
          <a:lstStyle/>
          <a:p>
            <a:pPr lvl="1"/>
            <a:r>
              <a:rPr lang="ja-JP" altLang="en-US" sz="1400" dirty="0"/>
              <a:t>例 </a:t>
            </a:r>
            <a:r>
              <a:rPr lang="en-US" sz="1400" dirty="0" smtClean="0"/>
              <a:t>:</a:t>
            </a:r>
          </a:p>
          <a:p>
            <a:pPr marL="587375" lvl="2" indent="-228600">
              <a:buFont typeface="+mj-lt"/>
              <a:buAutoNum type="arabicPeriod"/>
            </a:pPr>
            <a:r>
              <a:rPr lang="ja-JP" altLang="en-US" dirty="0" smtClean="0"/>
              <a:t>テ</a:t>
            </a:r>
            <a:r>
              <a:rPr lang="ja-JP" altLang="en-US" dirty="0"/>
              <a:t>ーブルに</a:t>
            </a:r>
            <a:r>
              <a:rPr lang="ja-JP" altLang="en-US" dirty="0" smtClean="0"/>
              <a:t>は</a:t>
            </a:r>
            <a:r>
              <a:rPr lang="en-US" dirty="0"/>
              <a:t>1016102</a:t>
            </a:r>
            <a:r>
              <a:rPr lang="ja-JP" altLang="en-US" dirty="0" smtClean="0"/>
              <a:t>レ</a:t>
            </a:r>
            <a:r>
              <a:rPr lang="ja-JP" altLang="en-US" dirty="0"/>
              <a:t>コードがあります</a:t>
            </a:r>
            <a:endParaRPr lang="en-US" dirty="0"/>
          </a:p>
          <a:p>
            <a:pPr lvl="2"/>
            <a:r>
              <a:rPr lang="ja-JP" altLang="en-US" sz="1000" dirty="0"/>
              <a:t>データのサイズ </a:t>
            </a:r>
            <a:r>
              <a:rPr lang="en-US" sz="1000" dirty="0"/>
              <a:t>: 130112448 </a:t>
            </a:r>
            <a:r>
              <a:rPr lang="en-US" sz="1000" dirty="0" smtClean="0"/>
              <a:t>bytes </a:t>
            </a:r>
            <a:endParaRPr lang="en-US" sz="1000" dirty="0"/>
          </a:p>
          <a:p>
            <a:pPr lvl="2"/>
            <a:r>
              <a:rPr lang="ja-JP" altLang="en-US" sz="1000" dirty="0" smtClean="0"/>
              <a:t>バックアップデ</a:t>
            </a:r>
            <a:r>
              <a:rPr lang="ja-JP" altLang="en-US" sz="1000" dirty="0"/>
              <a:t>ータフォルダサイズ </a:t>
            </a:r>
            <a:r>
              <a:rPr lang="en-US" sz="1000" dirty="0" smtClean="0"/>
              <a:t>:</a:t>
            </a:r>
          </a:p>
          <a:p>
            <a:pPr lvl="2"/>
            <a:endParaRPr lang="en-US" sz="1000" dirty="0"/>
          </a:p>
          <a:p>
            <a:pPr lvl="2"/>
            <a:endParaRPr lang="en-US" sz="1000" dirty="0" smtClean="0"/>
          </a:p>
          <a:p>
            <a:pPr lvl="2"/>
            <a:endParaRPr lang="en-US" sz="1000" dirty="0"/>
          </a:p>
          <a:p>
            <a:pPr marL="358775" lvl="2" indent="0">
              <a:buNone/>
            </a:pPr>
            <a:endParaRPr lang="en-US" sz="1000" dirty="0"/>
          </a:p>
          <a:p>
            <a:pPr lvl="2"/>
            <a:r>
              <a:rPr lang="ja-JP" altLang="en-US" sz="1000" dirty="0" smtClean="0"/>
              <a:t>バックアップ実</a:t>
            </a:r>
            <a:r>
              <a:rPr lang="ja-JP" altLang="en-US" sz="1000" dirty="0"/>
              <a:t>行時間：圧縮され</a:t>
            </a:r>
            <a:r>
              <a:rPr lang="ja-JP" altLang="en-US" sz="1000" dirty="0" smtClean="0"/>
              <a:t>たバックアップフ</a:t>
            </a:r>
            <a:r>
              <a:rPr lang="ja-JP" altLang="en-US" sz="1000" dirty="0"/>
              <a:t>ァイル</a:t>
            </a:r>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r>
              <a:rPr lang="ja-JP" altLang="en-US" sz="1000" dirty="0" smtClean="0"/>
              <a:t>バックアップ実</a:t>
            </a:r>
            <a:r>
              <a:rPr lang="ja-JP" altLang="en-US" sz="1000" dirty="0"/>
              <a:t>行時間：圧縮されていな</a:t>
            </a:r>
            <a:r>
              <a:rPr lang="ja-JP" altLang="en-US" sz="1000" dirty="0" smtClean="0"/>
              <a:t>いバックアップフ</a:t>
            </a:r>
            <a:r>
              <a:rPr lang="ja-JP" altLang="en-US" sz="1000" dirty="0"/>
              <a:t>ァイル</a:t>
            </a:r>
            <a:endParaRPr lang="en-US" sz="1000" dirty="0"/>
          </a:p>
          <a:p>
            <a:pPr lvl="2"/>
            <a:endParaRPr lang="en-US" sz="1000" dirty="0" smtClean="0"/>
          </a:p>
        </p:txBody>
      </p:sp>
      <p:sp>
        <p:nvSpPr>
          <p:cNvPr id="4" name="Rectangle 3"/>
          <p:cNvSpPr/>
          <p:nvPr/>
        </p:nvSpPr>
        <p:spPr bwMode="auto">
          <a:xfrm>
            <a:off x="626417" y="1837902"/>
            <a:ext cx="8029903" cy="639289"/>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900" dirty="0">
                <a:latin typeface="Courier New" panose="02070309020205020404" pitchFamily="49" charset="0"/>
                <a:ea typeface="+mj-ea"/>
                <a:cs typeface="Courier New" panose="02070309020205020404" pitchFamily="49" charset="0"/>
              </a:rPr>
              <a:t>[root@ndb-node-01 BACKUP]# du -sh BACKUP-25</a:t>
            </a:r>
          </a:p>
          <a:p>
            <a:r>
              <a:rPr lang="sv-SE" sz="900" dirty="0">
                <a:latin typeface="Courier New" panose="02070309020205020404" pitchFamily="49" charset="0"/>
                <a:ea typeface="+mj-ea"/>
                <a:cs typeface="Courier New" panose="02070309020205020404" pitchFamily="49" charset="0"/>
              </a:rPr>
              <a:t>3.1M    </a:t>
            </a:r>
            <a:r>
              <a:rPr lang="sv-SE" sz="900" dirty="0" smtClean="0">
                <a:latin typeface="Courier New" panose="02070309020205020404" pitchFamily="49" charset="0"/>
                <a:ea typeface="+mj-ea"/>
                <a:cs typeface="Courier New" panose="02070309020205020404" pitchFamily="49" charset="0"/>
              </a:rPr>
              <a:t>BACKUP-25          </a:t>
            </a:r>
            <a:r>
              <a:rPr lang="sv-SE" sz="900" b="1" dirty="0" smtClean="0">
                <a:latin typeface="Courier New" panose="02070309020205020404" pitchFamily="49" charset="0"/>
                <a:ea typeface="+mj-ea"/>
                <a:cs typeface="Courier New" panose="02070309020205020404" pitchFamily="49" charset="0"/>
              </a:rPr>
              <a:t>&lt;&lt;&lt; </a:t>
            </a:r>
            <a:r>
              <a:rPr lang="ja-JP" altLang="en-US" sz="900" b="1" dirty="0">
                <a:latin typeface="Courier New" panose="02070309020205020404" pitchFamily="49" charset="0"/>
                <a:ea typeface="+mj-ea"/>
                <a:cs typeface="Courier New" panose="02070309020205020404" pitchFamily="49" charset="0"/>
              </a:rPr>
              <a:t>圧縮され</a:t>
            </a:r>
            <a:r>
              <a:rPr lang="ja-JP" altLang="en-US" sz="900" b="1" dirty="0" smtClean="0">
                <a:latin typeface="Courier New" panose="02070309020205020404" pitchFamily="49" charset="0"/>
                <a:ea typeface="+mj-ea"/>
                <a:cs typeface="Courier New" panose="02070309020205020404" pitchFamily="49" charset="0"/>
              </a:rPr>
              <a:t>たバックアップフ</a:t>
            </a:r>
            <a:r>
              <a:rPr lang="ja-JP" altLang="en-US" sz="900" b="1" dirty="0">
                <a:latin typeface="Courier New" panose="02070309020205020404" pitchFamily="49" charset="0"/>
                <a:ea typeface="+mj-ea"/>
                <a:cs typeface="Courier New" panose="02070309020205020404" pitchFamily="49" charset="0"/>
              </a:rPr>
              <a:t>ァイル</a:t>
            </a:r>
            <a:endParaRPr lang="sv-SE" sz="900" b="1" dirty="0">
              <a:latin typeface="Courier New" panose="02070309020205020404" pitchFamily="49" charset="0"/>
              <a:ea typeface="+mj-ea"/>
              <a:cs typeface="Courier New" panose="02070309020205020404" pitchFamily="49" charset="0"/>
            </a:endParaRPr>
          </a:p>
          <a:p>
            <a:r>
              <a:rPr lang="sv-SE" sz="900" dirty="0">
                <a:latin typeface="Courier New" panose="02070309020205020404" pitchFamily="49" charset="0"/>
                <a:ea typeface="+mj-ea"/>
                <a:cs typeface="Courier New" panose="02070309020205020404" pitchFamily="49" charset="0"/>
              </a:rPr>
              <a:t>[root@ndb-node-01 BACKUP]# du -sh BACKUP-26/</a:t>
            </a:r>
          </a:p>
          <a:p>
            <a:r>
              <a:rPr lang="sv-SE" sz="900" dirty="0">
                <a:latin typeface="Courier New" panose="02070309020205020404" pitchFamily="49" charset="0"/>
                <a:ea typeface="+mj-ea"/>
                <a:cs typeface="Courier New" panose="02070309020205020404" pitchFamily="49" charset="0"/>
              </a:rPr>
              <a:t>31M     </a:t>
            </a:r>
            <a:r>
              <a:rPr lang="sv-SE" sz="900" dirty="0" smtClean="0">
                <a:latin typeface="Courier New" panose="02070309020205020404" pitchFamily="49" charset="0"/>
                <a:ea typeface="+mj-ea"/>
                <a:cs typeface="Courier New" panose="02070309020205020404" pitchFamily="49" charset="0"/>
              </a:rPr>
              <a:t>BACKUP-26</a:t>
            </a:r>
            <a:r>
              <a:rPr lang="sv-SE" sz="900" dirty="0">
                <a:latin typeface="Courier New" panose="02070309020205020404" pitchFamily="49" charset="0"/>
                <a:ea typeface="+mj-ea"/>
                <a:cs typeface="Courier New" panose="02070309020205020404" pitchFamily="49" charset="0"/>
              </a:rPr>
              <a:t> </a:t>
            </a:r>
            <a:r>
              <a:rPr lang="sv-SE" sz="900" dirty="0" smtClean="0">
                <a:latin typeface="Courier New" panose="02070309020205020404" pitchFamily="49" charset="0"/>
                <a:ea typeface="+mj-ea"/>
                <a:cs typeface="Courier New" panose="02070309020205020404" pitchFamily="49" charset="0"/>
              </a:rPr>
              <a:t>         </a:t>
            </a:r>
            <a:r>
              <a:rPr lang="sv-SE" sz="900" b="1" dirty="0" smtClean="0">
                <a:latin typeface="Courier New" panose="02070309020205020404" pitchFamily="49" charset="0"/>
                <a:cs typeface="Courier New" panose="02070309020205020404" pitchFamily="49" charset="0"/>
              </a:rPr>
              <a:t>&lt;&lt;&lt; </a:t>
            </a:r>
            <a:r>
              <a:rPr lang="ja-JP" altLang="en-US" sz="900" b="1" dirty="0">
                <a:latin typeface="Courier New" panose="02070309020205020404" pitchFamily="49" charset="0"/>
                <a:cs typeface="Courier New" panose="02070309020205020404" pitchFamily="49" charset="0"/>
              </a:rPr>
              <a:t>非圧</a:t>
            </a:r>
            <a:r>
              <a:rPr lang="ja-JP" altLang="en-US" sz="900" b="1" dirty="0" smtClean="0">
                <a:latin typeface="Courier New" panose="02070309020205020404" pitchFamily="49" charset="0"/>
                <a:cs typeface="Courier New" panose="02070309020205020404" pitchFamily="49" charset="0"/>
              </a:rPr>
              <a:t>縮バックアップフ</a:t>
            </a:r>
            <a:r>
              <a:rPr lang="ja-JP" altLang="en-US" sz="900" b="1" dirty="0">
                <a:latin typeface="Courier New" panose="02070309020205020404" pitchFamily="49" charset="0"/>
                <a:cs typeface="Courier New" panose="02070309020205020404" pitchFamily="49" charset="0"/>
              </a:rPr>
              <a:t>ァイル</a:t>
            </a:r>
            <a:endParaRPr lang="sv-SE" sz="900" b="1" dirty="0">
              <a:latin typeface="Courier New" panose="02070309020205020404" pitchFamily="49" charset="0"/>
              <a:cs typeface="Courier New" panose="02070309020205020404" pitchFamily="49" charset="0"/>
            </a:endParaRPr>
          </a:p>
        </p:txBody>
      </p:sp>
      <p:sp>
        <p:nvSpPr>
          <p:cNvPr id="6" name="Rectangle 5"/>
          <p:cNvSpPr/>
          <p:nvPr/>
        </p:nvSpPr>
        <p:spPr bwMode="auto">
          <a:xfrm>
            <a:off x="626417" y="4920271"/>
            <a:ext cx="8029903" cy="138725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900" dirty="0">
                <a:latin typeface="Courier New" panose="02070309020205020404" pitchFamily="49" charset="0"/>
                <a:ea typeface="+mj-ea"/>
                <a:cs typeface="Courier New" panose="02070309020205020404" pitchFamily="49" charset="0"/>
              </a:rPr>
              <a:t>[root@mgm-node-01 ~]# sh backup_time.sh</a:t>
            </a:r>
          </a:p>
          <a:p>
            <a:r>
              <a:rPr lang="sv-SE" sz="900" dirty="0">
                <a:latin typeface="Courier New" panose="02070309020205020404" pitchFamily="49" charset="0"/>
                <a:ea typeface="+mj-ea"/>
                <a:cs typeface="Courier New" panose="02070309020205020404" pitchFamily="49" charset="0"/>
              </a:rPr>
              <a:t>Connected to Management Server at: localhost:1186</a:t>
            </a:r>
          </a:p>
          <a:p>
            <a:r>
              <a:rPr lang="sv-SE" sz="900" dirty="0">
                <a:latin typeface="Courier New" panose="02070309020205020404" pitchFamily="49" charset="0"/>
                <a:ea typeface="+mj-ea"/>
                <a:cs typeface="Courier New" panose="02070309020205020404" pitchFamily="49" charset="0"/>
              </a:rPr>
              <a:t>Waiting for completed, this may take several minutes</a:t>
            </a:r>
          </a:p>
          <a:p>
            <a:r>
              <a:rPr lang="sv-SE" sz="900" dirty="0">
                <a:latin typeface="Courier New" panose="02070309020205020404" pitchFamily="49" charset="0"/>
                <a:ea typeface="+mj-ea"/>
                <a:cs typeface="Courier New" panose="02070309020205020404" pitchFamily="49" charset="0"/>
              </a:rPr>
              <a:t>Node 11: Backup 26 started from node 1</a:t>
            </a:r>
          </a:p>
          <a:p>
            <a:r>
              <a:rPr lang="sv-SE" sz="900" dirty="0">
                <a:latin typeface="Courier New" panose="02070309020205020404" pitchFamily="49" charset="0"/>
                <a:ea typeface="+mj-ea"/>
                <a:cs typeface="Courier New" panose="02070309020205020404" pitchFamily="49" charset="0"/>
              </a:rPr>
              <a:t>Node 11: Backup 26 started from node 1 completed</a:t>
            </a:r>
          </a:p>
          <a:p>
            <a:r>
              <a:rPr lang="sv-SE" sz="900" dirty="0">
                <a:latin typeface="Courier New" panose="02070309020205020404" pitchFamily="49" charset="0"/>
                <a:ea typeface="+mj-ea"/>
                <a:cs typeface="Courier New" panose="02070309020205020404" pitchFamily="49" charset="0"/>
              </a:rPr>
              <a:t> StartGCP: 1008686 StopGCP: 1008689</a:t>
            </a:r>
          </a:p>
          <a:p>
            <a:r>
              <a:rPr lang="sv-SE" sz="900" dirty="0">
                <a:latin typeface="Courier New" panose="02070309020205020404" pitchFamily="49" charset="0"/>
                <a:ea typeface="+mj-ea"/>
                <a:cs typeface="Courier New" panose="02070309020205020404" pitchFamily="49" charset="0"/>
              </a:rPr>
              <a:t> #Records: 1018160 #LogRecords: 0</a:t>
            </a:r>
          </a:p>
          <a:p>
            <a:r>
              <a:rPr lang="sv-SE" sz="900" dirty="0">
                <a:latin typeface="Courier New" panose="02070309020205020404" pitchFamily="49" charset="0"/>
                <a:ea typeface="+mj-ea"/>
                <a:cs typeface="Courier New" panose="02070309020205020404" pitchFamily="49" charset="0"/>
              </a:rPr>
              <a:t> Data: 130112448 bytes Log: 0 bytes</a:t>
            </a:r>
          </a:p>
          <a:p>
            <a:r>
              <a:rPr lang="sv-SE" sz="900" dirty="0">
                <a:latin typeface="Courier New" panose="02070309020205020404" pitchFamily="49" charset="0"/>
                <a:ea typeface="+mj-ea"/>
                <a:cs typeface="Courier New" panose="02070309020205020404" pitchFamily="49" charset="0"/>
              </a:rPr>
              <a:t>execution time was 3 s</a:t>
            </a:r>
            <a:r>
              <a:rPr lang="sv-SE" sz="900" dirty="0" smtClean="0">
                <a:latin typeface="Courier New" panose="02070309020205020404" pitchFamily="49" charset="0"/>
                <a:ea typeface="+mj-ea"/>
                <a:cs typeface="Courier New" panose="02070309020205020404" pitchFamily="49" charset="0"/>
              </a:rPr>
              <a:t>.    </a:t>
            </a:r>
            <a:r>
              <a:rPr lang="sv-SE" sz="900" b="1" dirty="0" smtClean="0">
                <a:latin typeface="Courier New" panose="02070309020205020404" pitchFamily="49" charset="0"/>
                <a:cs typeface="Courier New" panose="02070309020205020404" pitchFamily="49" charset="0"/>
              </a:rPr>
              <a:t>&lt;&lt;&lt; </a:t>
            </a:r>
            <a:r>
              <a:rPr lang="ja-JP" altLang="en-US" sz="900" b="1" dirty="0">
                <a:latin typeface="Courier New" panose="02070309020205020404" pitchFamily="49" charset="0"/>
                <a:cs typeface="Courier New" panose="02070309020205020404" pitchFamily="49" charset="0"/>
              </a:rPr>
              <a:t>実行時間</a:t>
            </a:r>
            <a:endParaRPr lang="sv-SE" sz="900" dirty="0">
              <a:latin typeface="Courier New" panose="02070309020205020404" pitchFamily="49" charset="0"/>
              <a:ea typeface="+mj-ea"/>
              <a:cs typeface="Courier New" panose="02070309020205020404" pitchFamily="49" charset="0"/>
            </a:endParaRPr>
          </a:p>
          <a:p>
            <a:r>
              <a:rPr lang="sv-SE" sz="900" dirty="0">
                <a:latin typeface="Courier New" panose="02070309020205020404" pitchFamily="49" charset="0"/>
                <a:ea typeface="+mj-ea"/>
                <a:cs typeface="Courier New" panose="02070309020205020404" pitchFamily="49" charset="0"/>
              </a:rPr>
              <a:t>[root@mgm-node-01 ~]#</a:t>
            </a:r>
            <a:endParaRPr kumimoji="1" lang="en-US" sz="900" b="1" dirty="0">
              <a:latin typeface="Courier New" panose="02070309020205020404" pitchFamily="49" charset="0"/>
              <a:ea typeface="+mj-ea"/>
              <a:cs typeface="Courier New" panose="02070309020205020404" pitchFamily="49" charset="0"/>
            </a:endParaRPr>
          </a:p>
        </p:txBody>
      </p:sp>
      <p:sp>
        <p:nvSpPr>
          <p:cNvPr id="7" name="Rectangular Callout 6"/>
          <p:cNvSpPr/>
          <p:nvPr/>
        </p:nvSpPr>
        <p:spPr bwMode="auto">
          <a:xfrm>
            <a:off x="5781040" y="1365793"/>
            <a:ext cx="1137920" cy="795382"/>
          </a:xfrm>
          <a:prstGeom prst="wedgeRectCallout">
            <a:avLst>
              <a:gd name="adj1" fmla="val -80125"/>
              <a:gd name="adj2" fmla="val 61223"/>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00" b="1" dirty="0">
                <a:solidFill>
                  <a:schemeClr val="bg1"/>
                </a:solidFill>
              </a:rPr>
              <a:t>BACKUP</a:t>
            </a:r>
            <a:r>
              <a:rPr lang="ja-JP" altLang="en-US" sz="1000" b="1" dirty="0">
                <a:solidFill>
                  <a:schemeClr val="bg1"/>
                </a:solidFill>
              </a:rPr>
              <a:t>ファイルサイズが約</a:t>
            </a:r>
            <a:r>
              <a:rPr lang="en-US" altLang="ja-JP" sz="1000" b="1" dirty="0">
                <a:solidFill>
                  <a:schemeClr val="bg1"/>
                </a:solidFill>
              </a:rPr>
              <a:t>90</a:t>
            </a:r>
            <a:r>
              <a:rPr lang="ja-JP" altLang="en-US" sz="1000" b="1" dirty="0">
                <a:solidFill>
                  <a:schemeClr val="bg1"/>
                </a:solidFill>
              </a:rPr>
              <a:t>％減少</a:t>
            </a:r>
            <a:endParaRPr lang="en-US" sz="1000" b="1" dirty="0">
              <a:solidFill>
                <a:schemeClr val="bg1"/>
              </a:solidFill>
            </a:endParaRPr>
          </a:p>
        </p:txBody>
      </p:sp>
      <p:sp>
        <p:nvSpPr>
          <p:cNvPr id="5" name="Rectangle 4"/>
          <p:cNvSpPr/>
          <p:nvPr/>
        </p:nvSpPr>
        <p:spPr bwMode="auto">
          <a:xfrm>
            <a:off x="626417" y="2965786"/>
            <a:ext cx="8029903" cy="138725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900" dirty="0">
                <a:latin typeface="Courier New" panose="02070309020205020404" pitchFamily="49" charset="0"/>
                <a:ea typeface="+mj-ea"/>
                <a:cs typeface="Courier New" panose="02070309020205020404" pitchFamily="49" charset="0"/>
              </a:rPr>
              <a:t>[root@mgm-node-01 ~]# sh backup_time.sh</a:t>
            </a:r>
          </a:p>
          <a:p>
            <a:r>
              <a:rPr lang="sv-SE" sz="900" dirty="0">
                <a:latin typeface="Courier New" panose="02070309020205020404" pitchFamily="49" charset="0"/>
                <a:ea typeface="+mj-ea"/>
                <a:cs typeface="Courier New" panose="02070309020205020404" pitchFamily="49" charset="0"/>
              </a:rPr>
              <a:t>Connected to Management Server at: localhost:1186</a:t>
            </a:r>
          </a:p>
          <a:p>
            <a:r>
              <a:rPr lang="sv-SE" sz="900" dirty="0">
                <a:latin typeface="Courier New" panose="02070309020205020404" pitchFamily="49" charset="0"/>
                <a:ea typeface="+mj-ea"/>
                <a:cs typeface="Courier New" panose="02070309020205020404" pitchFamily="49" charset="0"/>
              </a:rPr>
              <a:t>Waiting for completed, this may take several minutes</a:t>
            </a:r>
          </a:p>
          <a:p>
            <a:r>
              <a:rPr lang="sv-SE" sz="900" dirty="0">
                <a:latin typeface="Courier New" panose="02070309020205020404" pitchFamily="49" charset="0"/>
                <a:ea typeface="+mj-ea"/>
                <a:cs typeface="Courier New" panose="02070309020205020404" pitchFamily="49" charset="0"/>
              </a:rPr>
              <a:t>Node 11: Backup 25 started from node 1</a:t>
            </a:r>
          </a:p>
          <a:p>
            <a:r>
              <a:rPr lang="sv-SE" sz="900" dirty="0">
                <a:latin typeface="Courier New" panose="02070309020205020404" pitchFamily="49" charset="0"/>
                <a:ea typeface="+mj-ea"/>
                <a:cs typeface="Courier New" panose="02070309020205020404" pitchFamily="49" charset="0"/>
              </a:rPr>
              <a:t>Node 11: Backup 25 started from node 1 completed</a:t>
            </a:r>
          </a:p>
          <a:p>
            <a:r>
              <a:rPr lang="sv-SE" sz="900" dirty="0">
                <a:latin typeface="Courier New" panose="02070309020205020404" pitchFamily="49" charset="0"/>
                <a:ea typeface="+mj-ea"/>
                <a:cs typeface="Courier New" panose="02070309020205020404" pitchFamily="49" charset="0"/>
              </a:rPr>
              <a:t> StartGCP: 1008176 StopGCP: 1008179</a:t>
            </a:r>
          </a:p>
          <a:p>
            <a:r>
              <a:rPr lang="sv-SE" sz="900" dirty="0">
                <a:latin typeface="Courier New" panose="02070309020205020404" pitchFamily="49" charset="0"/>
                <a:ea typeface="+mj-ea"/>
                <a:cs typeface="Courier New" panose="02070309020205020404" pitchFamily="49" charset="0"/>
              </a:rPr>
              <a:t> #Records: 1018160 #LogRecords: 0</a:t>
            </a:r>
          </a:p>
          <a:p>
            <a:r>
              <a:rPr lang="sv-SE" sz="900" dirty="0">
                <a:latin typeface="Courier New" panose="02070309020205020404" pitchFamily="49" charset="0"/>
                <a:ea typeface="+mj-ea"/>
                <a:cs typeface="Courier New" panose="02070309020205020404" pitchFamily="49" charset="0"/>
              </a:rPr>
              <a:t> Data: 130112448 bytes Log: 0 bytes</a:t>
            </a:r>
          </a:p>
          <a:p>
            <a:r>
              <a:rPr lang="sv-SE" sz="900" dirty="0">
                <a:latin typeface="Courier New" panose="02070309020205020404" pitchFamily="49" charset="0"/>
                <a:ea typeface="+mj-ea"/>
                <a:cs typeface="Courier New" panose="02070309020205020404" pitchFamily="49" charset="0"/>
              </a:rPr>
              <a:t>execution time was 3 s</a:t>
            </a:r>
            <a:r>
              <a:rPr lang="sv-SE" sz="900" dirty="0" smtClean="0">
                <a:latin typeface="Courier New" panose="02070309020205020404" pitchFamily="49" charset="0"/>
                <a:ea typeface="+mj-ea"/>
                <a:cs typeface="Courier New" panose="02070309020205020404" pitchFamily="49" charset="0"/>
              </a:rPr>
              <a:t>.    </a:t>
            </a:r>
            <a:r>
              <a:rPr lang="sv-SE" sz="900" b="1" dirty="0" smtClean="0">
                <a:latin typeface="Courier New" panose="02070309020205020404" pitchFamily="49" charset="0"/>
                <a:ea typeface="+mj-ea"/>
                <a:cs typeface="Courier New" panose="02070309020205020404" pitchFamily="49" charset="0"/>
              </a:rPr>
              <a:t>&lt;&lt;&lt; </a:t>
            </a:r>
            <a:r>
              <a:rPr lang="ja-JP" altLang="en-US" sz="900" b="1" dirty="0">
                <a:latin typeface="Courier New" panose="02070309020205020404" pitchFamily="49" charset="0"/>
                <a:ea typeface="+mj-ea"/>
                <a:cs typeface="Courier New" panose="02070309020205020404" pitchFamily="49" charset="0"/>
              </a:rPr>
              <a:t>実行時間</a:t>
            </a:r>
            <a:endParaRPr lang="sv-SE" sz="900" b="1" dirty="0">
              <a:latin typeface="Courier New" panose="02070309020205020404" pitchFamily="49" charset="0"/>
              <a:ea typeface="+mj-ea"/>
              <a:cs typeface="Courier New" panose="02070309020205020404" pitchFamily="49" charset="0"/>
            </a:endParaRPr>
          </a:p>
          <a:p>
            <a:r>
              <a:rPr lang="sv-SE" sz="900" dirty="0">
                <a:latin typeface="Courier New" panose="02070309020205020404" pitchFamily="49" charset="0"/>
                <a:ea typeface="+mj-ea"/>
                <a:cs typeface="Courier New" panose="02070309020205020404" pitchFamily="49" charset="0"/>
              </a:rPr>
              <a:t>[root@mgm-node-01 ~]#</a:t>
            </a:r>
            <a:endParaRPr kumimoji="1" lang="en-US" sz="900" b="1" dirty="0">
              <a:latin typeface="Courier New" panose="02070309020205020404" pitchFamily="49" charset="0"/>
              <a:ea typeface="+mj-ea"/>
              <a:cs typeface="Courier New" panose="02070309020205020404" pitchFamily="49" charset="0"/>
            </a:endParaRPr>
          </a:p>
        </p:txBody>
      </p:sp>
      <p:sp>
        <p:nvSpPr>
          <p:cNvPr id="8" name="Rectangular Callout 7"/>
          <p:cNvSpPr/>
          <p:nvPr/>
        </p:nvSpPr>
        <p:spPr bwMode="auto">
          <a:xfrm>
            <a:off x="5781040" y="4226922"/>
            <a:ext cx="1137920" cy="795382"/>
          </a:xfrm>
          <a:prstGeom prst="wedgeRectCallout">
            <a:avLst>
              <a:gd name="adj1" fmla="val -82804"/>
              <a:gd name="adj2" fmla="val -43522"/>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solidFill>
                  <a:schemeClr val="bg1"/>
                </a:solidFill>
                <a:latin typeface="+mj-lt"/>
                <a:ea typeface="+mj-ea"/>
              </a:rPr>
              <a:t>Around 90% decreased in BACKUP files size</a:t>
            </a:r>
            <a:endParaRPr kumimoji="1" lang="en-US" sz="1000" b="1" dirty="0">
              <a:solidFill>
                <a:schemeClr val="bg1"/>
              </a:solidFill>
              <a:latin typeface="+mj-lt"/>
              <a:ea typeface="+mj-ea"/>
            </a:endParaRPr>
          </a:p>
        </p:txBody>
      </p:sp>
      <p:sp>
        <p:nvSpPr>
          <p:cNvPr id="9" name="Rectangular Callout 8"/>
          <p:cNvSpPr/>
          <p:nvPr/>
        </p:nvSpPr>
        <p:spPr bwMode="auto">
          <a:xfrm>
            <a:off x="5781040" y="4226922"/>
            <a:ext cx="1137920" cy="795382"/>
          </a:xfrm>
          <a:prstGeom prst="wedgeRectCallout">
            <a:avLst>
              <a:gd name="adj1" fmla="val -81018"/>
              <a:gd name="adj2" fmla="val 44617"/>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000" b="1" dirty="0">
                <a:solidFill>
                  <a:schemeClr val="bg1"/>
                </a:solidFill>
                <a:latin typeface="+mj-lt"/>
                <a:ea typeface="+mj-ea"/>
              </a:rPr>
              <a:t>実行時間は同じです</a:t>
            </a:r>
            <a:endParaRPr kumimoji="1" lang="en-US" sz="1000" b="1" dirty="0">
              <a:solidFill>
                <a:schemeClr val="bg1"/>
              </a:solidFill>
              <a:latin typeface="+mj-lt"/>
              <a:ea typeface="+mj-ea"/>
            </a:endParaRPr>
          </a:p>
        </p:txBody>
      </p:sp>
    </p:spTree>
    <p:extLst>
      <p:ext uri="{BB962C8B-B14F-4D97-AF65-F5344CB8AC3E}">
        <p14:creationId xmlns:p14="http://schemas.microsoft.com/office/powerpoint/2010/main" val="5482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sz="2000" dirty="0"/>
              <a:t>2. MySQL</a:t>
            </a:r>
            <a:r>
              <a:rPr lang="ja-JP" altLang="en-US" sz="2000" dirty="0"/>
              <a:t>クラスタ</a:t>
            </a:r>
            <a:r>
              <a:rPr lang="en-US" altLang="ja-JP" sz="2000" dirty="0"/>
              <a:t>:</a:t>
            </a:r>
            <a:r>
              <a:rPr lang="ja-JP" altLang="en-US" sz="2000" dirty="0"/>
              <a:t>バックアップ</a:t>
            </a:r>
            <a:endParaRPr lang="en-US" sz="2000" dirty="0"/>
          </a:p>
        </p:txBody>
      </p:sp>
      <p:sp>
        <p:nvSpPr>
          <p:cNvPr id="3" name="Content Placeholder 2"/>
          <p:cNvSpPr>
            <a:spLocks noGrp="1"/>
          </p:cNvSpPr>
          <p:nvPr>
            <p:ph sz="quarter" idx="10"/>
          </p:nvPr>
        </p:nvSpPr>
        <p:spPr/>
        <p:txBody>
          <a:bodyPr>
            <a:normAutofit/>
          </a:bodyPr>
          <a:lstStyle/>
          <a:p>
            <a:r>
              <a:rPr lang="ja-JP" altLang="en-US" sz="1400" dirty="0" smtClean="0"/>
              <a:t>バックアップ手</a:t>
            </a:r>
            <a:r>
              <a:rPr lang="ja-JP" altLang="en-US" sz="1400" dirty="0"/>
              <a:t>順を圧縮する</a:t>
            </a:r>
            <a:endParaRPr lang="en-US" sz="1400" dirty="0" smtClean="0"/>
          </a:p>
          <a:p>
            <a:pPr marL="587375" lvl="2" indent="-228600">
              <a:buFont typeface="+mj-lt"/>
              <a:buAutoNum type="arabicPeriod"/>
            </a:pPr>
            <a:r>
              <a:rPr lang="en-US" altLang="ja-JP" dirty="0"/>
              <a:t>MGM</a:t>
            </a:r>
            <a:r>
              <a:rPr lang="ja-JP" altLang="en-US" dirty="0"/>
              <a:t>ノードで</a:t>
            </a:r>
            <a:r>
              <a:rPr lang="en-US" altLang="ja-JP" dirty="0"/>
              <a:t>config.ini</a:t>
            </a:r>
            <a:r>
              <a:rPr lang="ja-JP" altLang="en-US" dirty="0"/>
              <a:t>を変更し、</a:t>
            </a:r>
            <a:r>
              <a:rPr lang="en-US" altLang="ja-JP" dirty="0" err="1"/>
              <a:t>CompressedBackup</a:t>
            </a:r>
            <a:r>
              <a:rPr lang="ja-JP" altLang="en-US" dirty="0"/>
              <a:t>パラメータを追加します</a:t>
            </a:r>
            <a:r>
              <a:rPr lang="ja-JP" altLang="en-US" dirty="0" smtClean="0"/>
              <a:t>。</a:t>
            </a:r>
            <a:endParaRPr lang="en-US" dirty="0"/>
          </a:p>
          <a:p>
            <a:pPr marL="587375" lvl="2" indent="-228600">
              <a:buFont typeface="+mj-lt"/>
              <a:buAutoNum type="arabicPeriod"/>
            </a:pPr>
            <a:endParaRPr lang="en-US" dirty="0" smtClean="0"/>
          </a:p>
          <a:p>
            <a:pPr marL="587375" lvl="2" indent="-228600">
              <a:buFont typeface="+mj-lt"/>
              <a:buAutoNum type="arabicPeriod"/>
            </a:pPr>
            <a:endParaRPr lang="en-US" dirty="0"/>
          </a:p>
          <a:p>
            <a:pPr marL="587375" lvl="2" indent="-228600">
              <a:buFont typeface="+mj-lt"/>
              <a:buAutoNum type="arabicPeriod"/>
            </a:pPr>
            <a:endParaRPr lang="en-US" dirty="0" smtClean="0"/>
          </a:p>
          <a:p>
            <a:pPr marL="587375" lvl="2" indent="-228600">
              <a:buFont typeface="+mj-lt"/>
              <a:buAutoNum type="arabicPeriod"/>
            </a:pPr>
            <a:r>
              <a:rPr lang="en-US" altLang="ja-JP" dirty="0"/>
              <a:t>MGM</a:t>
            </a:r>
            <a:r>
              <a:rPr lang="ja-JP" altLang="en-US" dirty="0"/>
              <a:t>ノードを再起動す</a:t>
            </a:r>
            <a:r>
              <a:rPr lang="ja-JP" altLang="en-US" dirty="0" smtClean="0"/>
              <a:t>る</a:t>
            </a:r>
            <a:endParaRPr lang="en-US" dirty="0"/>
          </a:p>
          <a:p>
            <a:pPr marL="587375" lvl="2" indent="-228600">
              <a:buFont typeface="+mj-lt"/>
              <a:buAutoNum type="arabicPeriod"/>
            </a:pPr>
            <a:endParaRPr lang="en-US" dirty="0" smtClean="0"/>
          </a:p>
          <a:p>
            <a:pPr marL="587375" lvl="2" indent="-228600">
              <a:buFont typeface="+mj-lt"/>
              <a:buAutoNum type="arabicPeriod"/>
            </a:pPr>
            <a:endParaRPr lang="en-US" dirty="0"/>
          </a:p>
          <a:p>
            <a:pPr marL="587375" lvl="2" indent="-228600">
              <a:buFont typeface="+mj-lt"/>
              <a:buAutoNum type="arabicPeriod"/>
            </a:pPr>
            <a:endParaRPr lang="en-US" dirty="0" smtClean="0"/>
          </a:p>
          <a:p>
            <a:pPr marL="587375" lvl="2" indent="-228600">
              <a:buFont typeface="+mj-lt"/>
              <a:buAutoNum type="arabicPeriod"/>
            </a:pPr>
            <a:endParaRPr lang="en-US" dirty="0"/>
          </a:p>
          <a:p>
            <a:pPr marL="587375" lvl="2" indent="-228600">
              <a:buFont typeface="+mj-lt"/>
              <a:buAutoNum type="arabicPeriod"/>
            </a:pPr>
            <a:endParaRPr lang="en-US" dirty="0" smtClean="0"/>
          </a:p>
          <a:p>
            <a:pPr marL="587375" lvl="2" indent="-228600">
              <a:buFont typeface="+mj-lt"/>
              <a:buAutoNum type="arabicPeriod"/>
            </a:pPr>
            <a:endParaRPr lang="en-US" dirty="0"/>
          </a:p>
          <a:p>
            <a:pPr marL="587375" lvl="2" indent="-228600">
              <a:buFont typeface="+mj-lt"/>
              <a:buAutoNum type="arabicPeriod"/>
            </a:pPr>
            <a:r>
              <a:rPr lang="en-US" altLang="ja-JP" dirty="0"/>
              <a:t>NDB</a:t>
            </a:r>
            <a:r>
              <a:rPr lang="ja-JP" altLang="en-US" dirty="0"/>
              <a:t>ノードを再起動する</a:t>
            </a:r>
            <a:endParaRPr lang="en-US" dirty="0" smtClean="0"/>
          </a:p>
          <a:p>
            <a:pPr lvl="1"/>
            <a:endParaRPr lang="en-US" sz="1400" dirty="0"/>
          </a:p>
        </p:txBody>
      </p:sp>
      <p:sp>
        <p:nvSpPr>
          <p:cNvPr id="4" name="Rectangle 3"/>
          <p:cNvSpPr/>
          <p:nvPr/>
        </p:nvSpPr>
        <p:spPr bwMode="auto">
          <a:xfrm>
            <a:off x="626417" y="1418044"/>
            <a:ext cx="8029903" cy="79683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dirty="0">
                <a:latin typeface="Courier New" panose="02070309020205020404" pitchFamily="49" charset="0"/>
                <a:ea typeface="+mj-ea"/>
                <a:cs typeface="Courier New" panose="02070309020205020404" pitchFamily="49" charset="0"/>
              </a:rPr>
              <a:t>[</a:t>
            </a:r>
            <a:r>
              <a:rPr lang="sv-SE" sz="1000" dirty="0" smtClean="0">
                <a:latin typeface="Courier New" panose="02070309020205020404" pitchFamily="49" charset="0"/>
                <a:ea typeface="+mj-ea"/>
                <a:cs typeface="Courier New" panose="02070309020205020404" pitchFamily="49" charset="0"/>
              </a:rPr>
              <a:t>root@mgm-node-01 </a:t>
            </a:r>
            <a:r>
              <a:rPr lang="sv-SE" sz="1000" dirty="0">
                <a:latin typeface="Courier New" panose="02070309020205020404" pitchFamily="49" charset="0"/>
                <a:ea typeface="+mj-ea"/>
                <a:cs typeface="Courier New" panose="02070309020205020404" pitchFamily="49" charset="0"/>
              </a:rPr>
              <a:t>BACKUP]# </a:t>
            </a:r>
            <a:r>
              <a:rPr lang="sv-SE" sz="1000" dirty="0" smtClean="0">
                <a:latin typeface="Courier New" panose="02070309020205020404" pitchFamily="49" charset="0"/>
                <a:ea typeface="+mj-ea"/>
                <a:cs typeface="Courier New" panose="02070309020205020404" pitchFamily="49" charset="0"/>
              </a:rPr>
              <a:t>view /var/lib/mysql-cluster/config.ini</a:t>
            </a:r>
          </a:p>
          <a:p>
            <a:endParaRPr lang="sv-SE" sz="1000" b="1" dirty="0">
              <a:latin typeface="Courier New" panose="02070309020205020404" pitchFamily="49" charset="0"/>
              <a:ea typeface="+mj-ea"/>
              <a:cs typeface="Courier New" panose="02070309020205020404" pitchFamily="49" charset="0"/>
            </a:endParaRPr>
          </a:p>
          <a:p>
            <a:r>
              <a:rPr lang="sv-SE" sz="1000" dirty="0" smtClean="0">
                <a:latin typeface="Courier New" panose="02070309020205020404" pitchFamily="49" charset="0"/>
                <a:ea typeface="+mj-ea"/>
                <a:cs typeface="Courier New" panose="02070309020205020404" pitchFamily="49" charset="0"/>
              </a:rPr>
              <a:t>[ndbd default]</a:t>
            </a:r>
          </a:p>
          <a:p>
            <a:r>
              <a:rPr kumimoji="1" lang="sv-SE" sz="1000" dirty="0" smtClean="0">
                <a:latin typeface="Courier New" panose="02070309020205020404" pitchFamily="49" charset="0"/>
                <a:ea typeface="+mj-ea"/>
                <a:cs typeface="Courier New" panose="02070309020205020404" pitchFamily="49" charset="0"/>
              </a:rPr>
              <a:t>...</a:t>
            </a:r>
          </a:p>
          <a:p>
            <a:r>
              <a:rPr lang="sv-SE" sz="1000" b="1" dirty="0" smtClean="0">
                <a:latin typeface="Courier New" panose="02070309020205020404" pitchFamily="49" charset="0"/>
                <a:ea typeface="+mj-ea"/>
                <a:cs typeface="Courier New" panose="02070309020205020404" pitchFamily="49" charset="0"/>
              </a:rPr>
              <a:t>CompressedBackup=1   </a:t>
            </a:r>
            <a:r>
              <a:rPr lang="sv-SE" sz="1000" b="1" smtClean="0">
                <a:latin typeface="Courier New" panose="02070309020205020404" pitchFamily="49" charset="0"/>
                <a:ea typeface="+mj-ea"/>
                <a:cs typeface="Courier New" panose="02070309020205020404" pitchFamily="49" charset="0"/>
              </a:rPr>
              <a:t>&lt;&lt;&lt; </a:t>
            </a:r>
            <a:r>
              <a:rPr lang="ja-JP" altLang="en-US" sz="1000" b="1" smtClean="0">
                <a:latin typeface="Courier New" panose="02070309020205020404" pitchFamily="49" charset="0"/>
                <a:ea typeface="+mj-ea"/>
                <a:cs typeface="Courier New" panose="02070309020205020404" pitchFamily="49" charset="0"/>
              </a:rPr>
              <a:t>バックアップを</a:t>
            </a:r>
            <a:r>
              <a:rPr lang="ja-JP" altLang="en-US" sz="1000" b="1" dirty="0">
                <a:latin typeface="Courier New" panose="02070309020205020404" pitchFamily="49" charset="0"/>
                <a:ea typeface="+mj-ea"/>
                <a:cs typeface="Courier New" panose="02070309020205020404" pitchFamily="49" charset="0"/>
              </a:rPr>
              <a:t>有効にするには</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に設定し、無効にするには</a:t>
            </a:r>
            <a:r>
              <a:rPr lang="en-US" altLang="ja-JP" sz="1000" b="1" dirty="0">
                <a:latin typeface="Courier New" panose="02070309020205020404" pitchFamily="49" charset="0"/>
                <a:ea typeface="+mj-ea"/>
                <a:cs typeface="Courier New" panose="02070309020205020404" pitchFamily="49" charset="0"/>
              </a:rPr>
              <a:t>0</a:t>
            </a:r>
            <a:r>
              <a:rPr lang="ja-JP" altLang="en-US" sz="1000" b="1" dirty="0">
                <a:latin typeface="Courier New" panose="02070309020205020404" pitchFamily="49" charset="0"/>
                <a:ea typeface="+mj-ea"/>
                <a:cs typeface="Courier New" panose="02070309020205020404" pitchFamily="49" charset="0"/>
              </a:rPr>
              <a:t>に設定します。 デフォルト値は</a:t>
            </a:r>
            <a:r>
              <a:rPr lang="en-US" altLang="ja-JP" sz="1000" b="1" dirty="0">
                <a:latin typeface="Courier New" panose="02070309020205020404" pitchFamily="49" charset="0"/>
                <a:ea typeface="+mj-ea"/>
                <a:cs typeface="Courier New" panose="02070309020205020404" pitchFamily="49" charset="0"/>
              </a:rPr>
              <a:t>0</a:t>
            </a:r>
            <a:r>
              <a:rPr lang="ja-JP" altLang="en-US" sz="1000" b="1" dirty="0">
                <a:latin typeface="Courier New" panose="02070309020205020404" pitchFamily="49" charset="0"/>
                <a:ea typeface="+mj-ea"/>
                <a:cs typeface="Courier New" panose="02070309020205020404" pitchFamily="49" charset="0"/>
              </a:rPr>
              <a:t>です。</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26417" y="2464524"/>
            <a:ext cx="8029903" cy="1609636"/>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latin typeface="Courier New" panose="02070309020205020404" pitchFamily="49" charset="0"/>
                <a:ea typeface="+mj-ea"/>
                <a:cs typeface="Courier New" panose="02070309020205020404" pitchFamily="49" charset="0"/>
              </a:rPr>
              <a:t>[root@mgm-node-01 ~]# ndb_mgm -e "1 </a:t>
            </a:r>
            <a:r>
              <a:rPr lang="sv-SE" sz="1000" b="1" dirty="0" smtClean="0">
                <a:latin typeface="Courier New" panose="02070309020205020404" pitchFamily="49" charset="0"/>
                <a:ea typeface="+mj-ea"/>
                <a:cs typeface="Courier New" panose="02070309020205020404" pitchFamily="49" charset="0"/>
              </a:rPr>
              <a:t>STOP”    &lt;&lt;&lt; </a:t>
            </a:r>
            <a:r>
              <a:rPr lang="en-US" altLang="ja-JP" sz="1000" b="1" dirty="0">
                <a:latin typeface="Courier New" panose="02070309020205020404" pitchFamily="49" charset="0"/>
                <a:ea typeface="+mj-ea"/>
                <a:cs typeface="Courier New" panose="02070309020205020404" pitchFamily="49" charset="0"/>
              </a:rPr>
              <a:t>1</a:t>
            </a:r>
            <a:r>
              <a:rPr lang="ja-JP" altLang="en-US" sz="1000" b="1" dirty="0">
                <a:latin typeface="Courier New" panose="02070309020205020404" pitchFamily="49" charset="0"/>
                <a:ea typeface="+mj-ea"/>
                <a:cs typeface="Courier New" panose="02070309020205020404" pitchFamily="49" charset="0"/>
              </a:rPr>
              <a:t>は</a:t>
            </a:r>
            <a:r>
              <a:rPr lang="en-US" altLang="ja-JP" sz="1000" b="1" dirty="0">
                <a:latin typeface="Courier New" panose="02070309020205020404" pitchFamily="49" charset="0"/>
                <a:ea typeface="+mj-ea"/>
                <a:cs typeface="Courier New" panose="02070309020205020404" pitchFamily="49" charset="0"/>
              </a:rPr>
              <a:t>MGM</a:t>
            </a:r>
            <a:r>
              <a:rPr lang="ja-JP" altLang="en-US" sz="1000" b="1" dirty="0">
                <a:latin typeface="Courier New" panose="02070309020205020404" pitchFamily="49" charset="0"/>
                <a:ea typeface="+mj-ea"/>
                <a:cs typeface="Courier New" panose="02070309020205020404" pitchFamily="49" charset="0"/>
              </a:rPr>
              <a:t>ノードのノード</a:t>
            </a:r>
            <a:r>
              <a:rPr lang="en-US" altLang="ja-JP" sz="1000" b="1" dirty="0">
                <a:latin typeface="Courier New" panose="02070309020205020404" pitchFamily="49" charset="0"/>
                <a:ea typeface="+mj-ea"/>
                <a:cs typeface="Courier New" panose="02070309020205020404" pitchFamily="49" charset="0"/>
              </a:rPr>
              <a:t>ID</a:t>
            </a:r>
            <a:endParaRPr lang="sv-SE" sz="1000" b="1" dirty="0">
              <a:latin typeface="Courier New" panose="02070309020205020404" pitchFamily="49" charset="0"/>
              <a:ea typeface="+mj-ea"/>
              <a:cs typeface="Courier New" panose="02070309020205020404" pitchFamily="49" charset="0"/>
            </a:endParaRPr>
          </a:p>
          <a:p>
            <a:r>
              <a:rPr lang="sv-SE" sz="1000" dirty="0">
                <a:latin typeface="Courier New" panose="02070309020205020404" pitchFamily="49" charset="0"/>
                <a:ea typeface="+mj-ea"/>
                <a:cs typeface="Courier New" panose="02070309020205020404" pitchFamily="49" charset="0"/>
              </a:rPr>
              <a:t>Connected to Management Server at: localhost:1186</a:t>
            </a:r>
          </a:p>
          <a:p>
            <a:r>
              <a:rPr lang="sv-SE" sz="1000" dirty="0">
                <a:latin typeface="Courier New" panose="02070309020205020404" pitchFamily="49" charset="0"/>
                <a:ea typeface="+mj-ea"/>
                <a:cs typeface="Courier New" panose="02070309020205020404" pitchFamily="49" charset="0"/>
              </a:rPr>
              <a:t>Node 1 has shutdown.</a:t>
            </a:r>
          </a:p>
          <a:p>
            <a:r>
              <a:rPr lang="sv-SE" sz="1000" dirty="0">
                <a:latin typeface="Courier New" panose="02070309020205020404" pitchFamily="49" charset="0"/>
                <a:ea typeface="+mj-ea"/>
                <a:cs typeface="Courier New" panose="02070309020205020404" pitchFamily="49" charset="0"/>
              </a:rPr>
              <a:t>Disconnecting to allow Management Server to shutdown</a:t>
            </a:r>
          </a:p>
          <a:p>
            <a:endParaRPr lang="sv-SE" sz="1000"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 ndb_mgmd -f /var/lib/mysql-cluster/config.ini --skip-config-cache</a:t>
            </a:r>
          </a:p>
          <a:p>
            <a:r>
              <a:rPr lang="sv-SE" sz="1000" dirty="0">
                <a:latin typeface="Courier New" panose="02070309020205020404" pitchFamily="49" charset="0"/>
                <a:ea typeface="+mj-ea"/>
                <a:cs typeface="Courier New" panose="02070309020205020404" pitchFamily="49" charset="0"/>
              </a:rPr>
              <a:t>MySQL Cluster Management Server mysql-5.7.18 ndb-7.5.6</a:t>
            </a:r>
          </a:p>
          <a:p>
            <a:r>
              <a:rPr lang="sv-SE" sz="1000" dirty="0">
                <a:latin typeface="Courier New" panose="02070309020205020404" pitchFamily="49" charset="0"/>
                <a:ea typeface="+mj-ea"/>
                <a:cs typeface="Courier New" panose="02070309020205020404" pitchFamily="49" charset="0"/>
              </a:rPr>
              <a:t>2017-09-15 14:27:00 [MgmtSrvr] INFO     -- Skipping check of config directory since config cache is disabled.</a:t>
            </a:r>
          </a:p>
          <a:p>
            <a:r>
              <a:rPr lang="sv-SE" sz="1000" dirty="0">
                <a:latin typeface="Courier New" panose="02070309020205020404" pitchFamily="49" charset="0"/>
                <a:ea typeface="+mj-ea"/>
                <a:cs typeface="Courier New" panose="02070309020205020404" pitchFamily="49" charset="0"/>
              </a:rPr>
              <a:t>[root@mgm-node-01 ~]#</a:t>
            </a:r>
            <a:endParaRPr lang="sv-SE" sz="1000" b="1" dirty="0" smtClean="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626417" y="4429760"/>
            <a:ext cx="8029903" cy="202342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sv-SE" sz="1000" b="1" dirty="0">
                <a:latin typeface="Courier New" panose="02070309020205020404" pitchFamily="49" charset="0"/>
                <a:ea typeface="+mj-ea"/>
                <a:cs typeface="Courier New" panose="02070309020205020404" pitchFamily="49" charset="0"/>
              </a:rPr>
              <a:t>[root@mgm-node-01 ~]# ndb_mgm -e "11 RESTART"</a:t>
            </a:r>
          </a:p>
          <a:p>
            <a:r>
              <a:rPr lang="sv-SE" sz="1000" b="1" dirty="0">
                <a:latin typeface="Courier New" panose="02070309020205020404" pitchFamily="49" charset="0"/>
                <a:ea typeface="+mj-ea"/>
                <a:cs typeface="Courier New" panose="02070309020205020404" pitchFamily="49" charset="0"/>
              </a:rPr>
              <a:t>Connected to Management Server at: localhost:1186</a:t>
            </a:r>
          </a:p>
          <a:p>
            <a:r>
              <a:rPr lang="sv-SE" sz="1000" b="1" dirty="0">
                <a:latin typeface="Courier New" panose="02070309020205020404" pitchFamily="49" charset="0"/>
                <a:ea typeface="+mj-ea"/>
                <a:cs typeface="Courier New" panose="02070309020205020404" pitchFamily="49" charset="0"/>
              </a:rPr>
              <a:t>Node 11 is being restarted</a:t>
            </a:r>
          </a:p>
          <a:p>
            <a:endParaRPr lang="sv-SE" sz="1000" b="1"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 ndb_mgm -e "12 RESTART"</a:t>
            </a:r>
          </a:p>
          <a:p>
            <a:r>
              <a:rPr lang="sv-SE" sz="1000" b="1" dirty="0">
                <a:latin typeface="Courier New" panose="02070309020205020404" pitchFamily="49" charset="0"/>
                <a:ea typeface="+mj-ea"/>
                <a:cs typeface="Courier New" panose="02070309020205020404" pitchFamily="49" charset="0"/>
              </a:rPr>
              <a:t>Connected to Management Server at: localhost:1186</a:t>
            </a:r>
          </a:p>
          <a:p>
            <a:r>
              <a:rPr lang="sv-SE" sz="1000" b="1" dirty="0">
                <a:latin typeface="Courier New" panose="02070309020205020404" pitchFamily="49" charset="0"/>
                <a:ea typeface="+mj-ea"/>
                <a:cs typeface="Courier New" panose="02070309020205020404" pitchFamily="49" charset="0"/>
              </a:rPr>
              <a:t>Node 12 is being restarted</a:t>
            </a:r>
          </a:p>
          <a:p>
            <a:endParaRPr lang="sv-SE" sz="1000" b="1"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 ndb_mgm -e "13 RESTART"</a:t>
            </a:r>
          </a:p>
          <a:p>
            <a:r>
              <a:rPr lang="sv-SE" sz="1000" b="1" dirty="0">
                <a:latin typeface="Courier New" panose="02070309020205020404" pitchFamily="49" charset="0"/>
                <a:ea typeface="+mj-ea"/>
                <a:cs typeface="Courier New" panose="02070309020205020404" pitchFamily="49" charset="0"/>
              </a:rPr>
              <a:t>Connected to Management Server at: localhost:1186</a:t>
            </a:r>
          </a:p>
          <a:p>
            <a:r>
              <a:rPr lang="sv-SE" sz="1000" b="1" dirty="0">
                <a:latin typeface="Courier New" panose="02070309020205020404" pitchFamily="49" charset="0"/>
                <a:ea typeface="+mj-ea"/>
                <a:cs typeface="Courier New" panose="02070309020205020404" pitchFamily="49" charset="0"/>
              </a:rPr>
              <a:t>Node 13 is being restarted</a:t>
            </a:r>
          </a:p>
          <a:p>
            <a:endParaRPr lang="sv-SE" sz="1000" b="1" dirty="0">
              <a:latin typeface="Courier New" panose="02070309020205020404" pitchFamily="49" charset="0"/>
              <a:ea typeface="+mj-ea"/>
              <a:cs typeface="Courier New" panose="02070309020205020404" pitchFamily="49" charset="0"/>
            </a:endParaRPr>
          </a:p>
          <a:p>
            <a:r>
              <a:rPr lang="sv-SE" sz="1000" b="1" dirty="0">
                <a:latin typeface="Courier New" panose="02070309020205020404" pitchFamily="49" charset="0"/>
                <a:ea typeface="+mj-ea"/>
                <a:cs typeface="Courier New" panose="02070309020205020404" pitchFamily="49" charset="0"/>
              </a:rPr>
              <a:t>[root@mgm-node-01 </a:t>
            </a:r>
            <a:r>
              <a:rPr lang="sv-SE" sz="1000" b="1" dirty="0" smtClean="0">
                <a:latin typeface="Courier New" panose="02070309020205020404" pitchFamily="49" charset="0"/>
                <a:ea typeface="+mj-ea"/>
                <a:cs typeface="Courier New" panose="02070309020205020404" pitchFamily="49" charset="0"/>
              </a:rPr>
              <a:t>~]# </a:t>
            </a:r>
            <a:r>
              <a:rPr lang="sv-SE" sz="1000" b="1" dirty="0">
                <a:latin typeface="Courier New" panose="02070309020205020404" pitchFamily="49" charset="0"/>
                <a:cs typeface="Courier New" panose="02070309020205020404" pitchFamily="49" charset="0"/>
              </a:rPr>
              <a:t>ndb_mgm -e "</a:t>
            </a:r>
            <a:r>
              <a:rPr lang="sv-SE" sz="1000" b="1" dirty="0" smtClean="0">
                <a:latin typeface="Courier New" panose="02070309020205020404" pitchFamily="49" charset="0"/>
                <a:cs typeface="Courier New" panose="02070309020205020404" pitchFamily="49" charset="0"/>
              </a:rPr>
              <a:t>14 RESTART”</a:t>
            </a:r>
            <a:endParaRPr lang="sv-SE" sz="1000" b="1" dirty="0" smtClean="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682548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kumimoji="1" lang="ja-JP" altLang="en-US" sz="2000" dirty="0"/>
          </a:p>
        </p:txBody>
      </p:sp>
      <p:sp>
        <p:nvSpPr>
          <p:cNvPr id="3" name="コンテンツ プレースホルダー 2"/>
          <p:cNvSpPr>
            <a:spLocks noGrp="1"/>
          </p:cNvSpPr>
          <p:nvPr>
            <p:ph sz="quarter" idx="10"/>
          </p:nvPr>
        </p:nvSpPr>
        <p:spPr>
          <a:xfrm>
            <a:off x="179512" y="836712"/>
            <a:ext cx="8964488" cy="5616476"/>
          </a:xfrm>
        </p:spPr>
        <p:txBody>
          <a:bodyPr>
            <a:normAutofit/>
          </a:bodyPr>
          <a:lstStyle/>
          <a:p>
            <a:r>
              <a:rPr lang="ja-JP" altLang="en-US" sz="1400" dirty="0"/>
              <a:t>考慮すべき事項</a:t>
            </a:r>
            <a:endParaRPr lang="en-US" altLang="ja-JP" sz="1400" dirty="0" smtClean="0"/>
          </a:p>
          <a:p>
            <a:pPr lvl="1"/>
            <a:r>
              <a:rPr lang="en-US" altLang="ja-JP" sz="1400" dirty="0" err="1"/>
              <a:t>BackupDataBufferSize</a:t>
            </a:r>
            <a:r>
              <a:rPr lang="ja-JP" altLang="en-US" sz="1400" dirty="0"/>
              <a:t>と</a:t>
            </a:r>
            <a:r>
              <a:rPr lang="en-US" altLang="ja-JP" sz="1400" dirty="0" err="1"/>
              <a:t>BackupLogBufferSize</a:t>
            </a:r>
            <a:r>
              <a:rPr lang="ja-JP" altLang="en-US" sz="1400" dirty="0"/>
              <a:t>を設定し、合計が</a:t>
            </a:r>
            <a:r>
              <a:rPr lang="en-US" altLang="ja-JP" sz="1400" dirty="0"/>
              <a:t>4MB</a:t>
            </a:r>
            <a:r>
              <a:rPr lang="ja-JP" altLang="en-US" sz="1400" dirty="0"/>
              <a:t>を超える場合は、</a:t>
            </a:r>
            <a:r>
              <a:rPr lang="en-US" altLang="ja-JP" sz="1400" dirty="0" err="1"/>
              <a:t>BackupMemory</a:t>
            </a:r>
            <a:r>
              <a:rPr lang="ja-JP" altLang="en-US" sz="1400" dirty="0"/>
              <a:t>も設定する必要があります。</a:t>
            </a:r>
            <a:endParaRPr lang="en-US" sz="1400" dirty="0" smtClean="0">
              <a:latin typeface="+mj-lt"/>
              <a:cs typeface="Courier New" panose="02070309020205020404" pitchFamily="49" charset="0"/>
            </a:endParaRPr>
          </a:p>
          <a:p>
            <a:pPr lvl="1"/>
            <a:r>
              <a:rPr lang="en-US" altLang="ja-JP" sz="1400" dirty="0" err="1"/>
              <a:t>wait_option</a:t>
            </a:r>
            <a:r>
              <a:rPr lang="ja-JP" altLang="en-US" sz="1400" dirty="0"/>
              <a:t>と</a:t>
            </a:r>
            <a:r>
              <a:rPr lang="en-US" altLang="ja-JP" sz="1400" dirty="0" err="1"/>
              <a:t>snapshot_option</a:t>
            </a:r>
            <a:r>
              <a:rPr lang="ja-JP" altLang="en-US" sz="1400" dirty="0"/>
              <a:t>の両方が使用されている場合は、いずれかの順序で指定できます。</a:t>
            </a:r>
            <a:endParaRPr lang="en-US" sz="1400" dirty="0">
              <a:latin typeface="+mj-lt"/>
              <a:cs typeface="Courier New" panose="02070309020205020404" pitchFamily="49" charset="0"/>
            </a:endParaRPr>
          </a:p>
          <a:p>
            <a:pPr lvl="1" fontAlgn="auto"/>
            <a:r>
              <a:rPr lang="ja-JP" altLang="en-US" sz="1400" dirty="0"/>
              <a:t>カスタム</a:t>
            </a:r>
            <a:r>
              <a:rPr lang="en-US" altLang="ja-JP" sz="1400" dirty="0"/>
              <a:t>ID</a:t>
            </a:r>
            <a:r>
              <a:rPr lang="ja-JP" altLang="en-US" sz="1400" dirty="0"/>
              <a:t>が指定されている場合は、他の待機およびスナップショットオプションの前に最初に指定する必要があります</a:t>
            </a:r>
            <a:r>
              <a:rPr lang="ja-JP" altLang="en-US" sz="1400" dirty="0" smtClean="0"/>
              <a:t>。</a:t>
            </a:r>
            <a:endParaRPr lang="en-US" sz="1400" dirty="0" smtClean="0">
              <a:latin typeface="+mj-lt"/>
              <a:cs typeface="Courier New" panose="02070309020205020404" pitchFamily="49" charset="0"/>
            </a:endParaRPr>
          </a:p>
          <a:p>
            <a:pPr lvl="1"/>
            <a:r>
              <a:rPr lang="ja-JP" altLang="en-US" sz="1400" dirty="0"/>
              <a:t>スナップショットと待機オプションの両方が指定されている場合は、これらを交換することができます</a:t>
            </a:r>
            <a:r>
              <a:rPr lang="ja-JP" altLang="en-US" sz="1400" dirty="0" smtClean="0"/>
              <a:t>。</a:t>
            </a:r>
            <a:endParaRPr lang="en-US" sz="1400" dirty="0" smtClean="0">
              <a:latin typeface="+mj-lt"/>
              <a:cs typeface="Courier New" panose="02070309020205020404" pitchFamily="49" charset="0"/>
            </a:endParaRPr>
          </a:p>
          <a:p>
            <a:pPr lvl="1"/>
            <a:r>
              <a:rPr lang="en-US" altLang="ja-JP" sz="1400" dirty="0"/>
              <a:t>ABORT BACKUP</a:t>
            </a:r>
            <a:r>
              <a:rPr lang="ja-JP" altLang="en-US" sz="1400" dirty="0"/>
              <a:t>が発行されたときに</a:t>
            </a:r>
            <a:r>
              <a:rPr lang="en-US" altLang="ja-JP" sz="1400" dirty="0"/>
              <a:t>ID </a:t>
            </a:r>
            <a:r>
              <a:rPr lang="en-US" altLang="ja-JP" sz="1400" dirty="0" err="1"/>
              <a:t>backup_id</a:t>
            </a:r>
            <a:r>
              <a:rPr lang="ja-JP" altLang="en-US" sz="1400" dirty="0"/>
              <a:t>が実行されてい</a:t>
            </a:r>
            <a:r>
              <a:rPr lang="ja-JP" altLang="en-US" sz="1400" dirty="0" smtClean="0"/>
              <a:t>るバックアップが</a:t>
            </a:r>
            <a:r>
              <a:rPr lang="ja-JP" altLang="en-US" sz="1400" dirty="0"/>
              <a:t>ない場合、管理クライアントは応答を出しません。また、無効な</a:t>
            </a:r>
            <a:r>
              <a:rPr lang="en-US" altLang="ja-JP" sz="1400" dirty="0"/>
              <a:t>abort</a:t>
            </a:r>
            <a:r>
              <a:rPr lang="ja-JP" altLang="en-US" sz="1400" dirty="0"/>
              <a:t>コマンドが送信されたことがクラスタログに示されません</a:t>
            </a:r>
            <a:r>
              <a:rPr lang="ja-JP" altLang="en-US" sz="1400" dirty="0" smtClean="0"/>
              <a:t>。</a:t>
            </a:r>
            <a:endParaRPr lang="en-US" sz="1400" dirty="0" smtClean="0">
              <a:latin typeface="+mj-lt"/>
              <a:cs typeface="Courier New" panose="02070309020205020404" pitchFamily="49" charset="0"/>
            </a:endParaRPr>
          </a:p>
          <a:p>
            <a:pPr lvl="1"/>
            <a:r>
              <a:rPr lang="ja-JP" altLang="en-US" sz="1400" dirty="0" smtClean="0"/>
              <a:t>バックアッププ</a:t>
            </a:r>
            <a:r>
              <a:rPr lang="ja-JP" altLang="en-US" sz="1400" dirty="0"/>
              <a:t>ロセスを中止する場合、クラスタノードが特定の順序で</a:t>
            </a:r>
            <a:r>
              <a:rPr lang="en-US" altLang="ja-JP" sz="1400" dirty="0"/>
              <a:t>ABORT BACKUP</a:t>
            </a:r>
            <a:r>
              <a:rPr lang="ja-JP" altLang="en-US" sz="1400" dirty="0"/>
              <a:t>コマンドに応答する保証</a:t>
            </a:r>
            <a:r>
              <a:rPr lang="ja-JP" altLang="en-US" sz="1400" dirty="0" smtClean="0"/>
              <a:t>は</a:t>
            </a:r>
            <a:endParaRPr lang="en-US" altLang="ja-JP" sz="1400" dirty="0" smtClean="0"/>
          </a:p>
          <a:p>
            <a:pPr marL="180000" lvl="1" indent="0">
              <a:buNone/>
            </a:pPr>
            <a:r>
              <a:rPr lang="ja-JP" altLang="en-US" sz="1400" dirty="0"/>
              <a:t>　</a:t>
            </a:r>
            <a:r>
              <a:rPr lang="ja-JP" altLang="en-US" sz="1400" dirty="0" smtClean="0"/>
              <a:t>あ</a:t>
            </a:r>
            <a:r>
              <a:rPr lang="ja-JP" altLang="en-US" sz="1400" dirty="0"/>
              <a:t>りません</a:t>
            </a:r>
            <a:r>
              <a:rPr lang="ja-JP" altLang="en-US" sz="1400" dirty="0" smtClean="0"/>
              <a:t>。</a:t>
            </a:r>
            <a:endParaRPr lang="en-US" altLang="ja-JP" sz="1400" dirty="0"/>
          </a:p>
          <a:p>
            <a:pPr lvl="1"/>
            <a:r>
              <a:rPr lang="en-US" altLang="ja-JP" sz="1400" dirty="0"/>
              <a:t>START BACKUP</a:t>
            </a:r>
            <a:r>
              <a:rPr lang="ja-JP" altLang="en-US" sz="1400" dirty="0"/>
              <a:t>で</a:t>
            </a:r>
            <a:r>
              <a:rPr lang="en-US" altLang="ja-JP" sz="1400" dirty="0"/>
              <a:t>SNAPSHOTSTART</a:t>
            </a:r>
            <a:r>
              <a:rPr lang="ja-JP" altLang="en-US" sz="1400" dirty="0"/>
              <a:t>オプションを使用し、</a:t>
            </a:r>
            <a:r>
              <a:rPr lang="en-US" altLang="ja-JP" sz="1400" dirty="0" err="1"/>
              <a:t>CompressedBackup</a:t>
            </a:r>
            <a:r>
              <a:rPr lang="ja-JP" altLang="en-US" sz="1400" dirty="0"/>
              <a:t>パラメータを有効にすると、データファイルと制御ファイルのみが圧縮されます。ログファイルは圧縮されません。</a:t>
            </a:r>
            <a:endParaRPr lang="en-US" altLang="ja-JP" sz="1400" dirty="0"/>
          </a:p>
          <a:p>
            <a:pPr marL="914400" lvl="1" indent="-735013">
              <a:buNone/>
            </a:pPr>
            <a:endParaRPr lang="en-US" altLang="ja-JP" sz="1400" dirty="0"/>
          </a:p>
          <a:p>
            <a:pPr marL="734400" indent="-735013">
              <a:buNone/>
            </a:pPr>
            <a:endParaRPr lang="en-US" altLang="ja-JP" sz="1400" dirty="0"/>
          </a:p>
        </p:txBody>
      </p:sp>
    </p:spTree>
    <p:extLst>
      <p:ext uri="{BB962C8B-B14F-4D97-AF65-F5344CB8AC3E}">
        <p14:creationId xmlns:p14="http://schemas.microsoft.com/office/powerpoint/2010/main" val="3807499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smtClean="0"/>
              <a:t>クラスタ</a:t>
            </a:r>
            <a:r>
              <a:rPr lang="en-US" altLang="ja-JP" sz="2000" dirty="0" smtClean="0"/>
              <a:t>:</a:t>
            </a:r>
            <a:r>
              <a:rPr lang="ja-JP" altLang="en-US" sz="2000" dirty="0" smtClean="0"/>
              <a:t>バックアップ</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2.3 </a:t>
            </a:r>
            <a:r>
              <a:rPr lang="en-US" altLang="ja-JP" sz="1400" dirty="0" err="1" smtClean="0"/>
              <a:t>mysqldump</a:t>
            </a:r>
            <a:r>
              <a:rPr lang="ja-JP" altLang="en-US" sz="1400" dirty="0"/>
              <a:t>の使用</a:t>
            </a:r>
            <a:endParaRPr lang="en-US" altLang="ja-JP" sz="1400" dirty="0" smtClean="0"/>
          </a:p>
          <a:p>
            <a:pPr lvl="1"/>
            <a:r>
              <a:rPr lang="en-US" altLang="ja-JP" sz="1400" dirty="0" err="1"/>
              <a:t>mysqldump</a:t>
            </a:r>
            <a:r>
              <a:rPr lang="ja-JP" altLang="en-US" sz="1400" dirty="0"/>
              <a:t>クライアントユーティリティは、論</a:t>
            </a:r>
            <a:r>
              <a:rPr lang="ja-JP" altLang="en-US" sz="1400" dirty="0" smtClean="0"/>
              <a:t>理バックアップを</a:t>
            </a:r>
            <a:r>
              <a:rPr lang="ja-JP" altLang="en-US" sz="1400" dirty="0"/>
              <a:t>実行して、元のデータベースオブジェクト定義とテーブルデータを再現するために実行できる一連の</a:t>
            </a:r>
            <a:r>
              <a:rPr lang="en-US" altLang="ja-JP" sz="1400" dirty="0"/>
              <a:t>SQL</a:t>
            </a:r>
            <a:r>
              <a:rPr lang="ja-JP" altLang="en-US" sz="1400" dirty="0"/>
              <a:t>文を生成します。 </a:t>
            </a:r>
            <a:r>
              <a:rPr lang="ja-JP" altLang="en-US" sz="1400" dirty="0" smtClean="0"/>
              <a:t>バックアップま</a:t>
            </a:r>
            <a:r>
              <a:rPr lang="ja-JP" altLang="en-US" sz="1400" dirty="0"/>
              <a:t>たは別の</a:t>
            </a:r>
            <a:r>
              <a:rPr lang="en-US" altLang="ja-JP" sz="1400" dirty="0"/>
              <a:t>SQL</a:t>
            </a:r>
            <a:r>
              <a:rPr lang="ja-JP" altLang="en-US" sz="1400" dirty="0"/>
              <a:t>サーバへの転送のために、</a:t>
            </a:r>
            <a:r>
              <a:rPr lang="en-US" altLang="ja-JP" sz="1400" dirty="0"/>
              <a:t>1</a:t>
            </a:r>
            <a:r>
              <a:rPr lang="ja-JP" altLang="en-US" sz="1400" dirty="0"/>
              <a:t>つまたは複数の</a:t>
            </a:r>
            <a:r>
              <a:rPr lang="en-US" altLang="ja-JP" sz="1400" dirty="0"/>
              <a:t>MySQL</a:t>
            </a:r>
            <a:r>
              <a:rPr lang="ja-JP" altLang="en-US" sz="1400" dirty="0"/>
              <a:t>データベースをダンプします。</a:t>
            </a:r>
            <a:r>
              <a:rPr lang="en-US" sz="1400" dirty="0" smtClean="0">
                <a:latin typeface="+mj-lt"/>
                <a:cs typeface="Courier New" panose="02070309020205020404" pitchFamily="49" charset="0"/>
              </a:rPr>
              <a:t> </a:t>
            </a:r>
          </a:p>
          <a:p>
            <a:pPr lvl="1"/>
            <a:r>
              <a:rPr lang="en-US" altLang="ja-JP" sz="1400" dirty="0" err="1"/>
              <a:t>mysqldump</a:t>
            </a:r>
            <a:r>
              <a:rPr lang="ja-JP" altLang="en-US" sz="1400" dirty="0"/>
              <a:t>コマンドは、次のように出力を生成することもできま</a:t>
            </a:r>
            <a:r>
              <a:rPr lang="ja-JP" altLang="en-US" sz="1400" dirty="0" smtClean="0"/>
              <a:t>す：</a:t>
            </a:r>
            <a:endParaRPr lang="en-US" sz="1400" dirty="0" smtClean="0">
              <a:latin typeface="+mj-lt"/>
              <a:cs typeface="Courier New" panose="02070309020205020404" pitchFamily="49" charset="0"/>
            </a:endParaRPr>
          </a:p>
          <a:p>
            <a:pPr lvl="2"/>
            <a:r>
              <a:rPr lang="en-US" dirty="0" smtClean="0">
                <a:latin typeface="+mj-lt"/>
                <a:cs typeface="Courier New" panose="02070309020205020404" pitchFamily="49" charset="0"/>
              </a:rPr>
              <a:t>CSV;</a:t>
            </a:r>
          </a:p>
          <a:p>
            <a:pPr lvl="2"/>
            <a:r>
              <a:rPr lang="en-US" dirty="0" smtClean="0">
                <a:latin typeface="+mj-lt"/>
                <a:cs typeface="Courier New" panose="02070309020205020404" pitchFamily="49" charset="0"/>
              </a:rPr>
              <a:t>other </a:t>
            </a:r>
            <a:r>
              <a:rPr lang="en-US" dirty="0">
                <a:latin typeface="+mj-lt"/>
                <a:cs typeface="Courier New" panose="02070309020205020404" pitchFamily="49" charset="0"/>
              </a:rPr>
              <a:t>delimited </a:t>
            </a:r>
            <a:r>
              <a:rPr lang="en-US" dirty="0" smtClean="0">
                <a:latin typeface="+mj-lt"/>
                <a:cs typeface="Courier New" panose="02070309020205020404" pitchFamily="49" charset="0"/>
              </a:rPr>
              <a:t>text; </a:t>
            </a:r>
            <a:r>
              <a:rPr lang="en-US" dirty="0">
                <a:latin typeface="+mj-lt"/>
                <a:cs typeface="Courier New" panose="02070309020205020404" pitchFamily="49" charset="0"/>
              </a:rPr>
              <a:t>or </a:t>
            </a:r>
            <a:endParaRPr lang="en-US" dirty="0" smtClean="0">
              <a:latin typeface="+mj-lt"/>
              <a:cs typeface="Courier New" panose="02070309020205020404" pitchFamily="49" charset="0"/>
            </a:endParaRPr>
          </a:p>
          <a:p>
            <a:pPr lvl="2"/>
            <a:r>
              <a:rPr lang="en-US" dirty="0" smtClean="0">
                <a:latin typeface="+mj-lt"/>
                <a:cs typeface="Courier New" panose="02070309020205020404" pitchFamily="49" charset="0"/>
              </a:rPr>
              <a:t>XML format</a:t>
            </a:r>
          </a:p>
          <a:p>
            <a:pPr lvl="1"/>
            <a:r>
              <a:rPr lang="en-US" altLang="ja-JP" sz="1400" dirty="0" err="1"/>
              <a:t>mysqldump</a:t>
            </a:r>
            <a:r>
              <a:rPr lang="ja-JP" altLang="en-US" sz="1400" dirty="0"/>
              <a:t>には少なくともダンプされたテーブルの</a:t>
            </a:r>
            <a:r>
              <a:rPr lang="en-US" altLang="ja-JP" sz="1400" dirty="0"/>
              <a:t>SELECT</a:t>
            </a:r>
            <a:r>
              <a:rPr lang="ja-JP" altLang="en-US" sz="1400" dirty="0"/>
              <a:t>特権、ダンプされたビューの場合は</a:t>
            </a:r>
            <a:r>
              <a:rPr lang="en-US" altLang="ja-JP" sz="1400" dirty="0"/>
              <a:t>SHOW VIEW</a:t>
            </a:r>
            <a:r>
              <a:rPr lang="ja-JP" altLang="en-US" sz="1400" dirty="0"/>
              <a:t>、ダンプされたトリガーの場合は</a:t>
            </a:r>
            <a:r>
              <a:rPr lang="en-US" altLang="ja-JP" sz="1400" dirty="0"/>
              <a:t>TRIGGER</a:t>
            </a:r>
            <a:r>
              <a:rPr lang="ja-JP" altLang="en-US" sz="1400" dirty="0"/>
              <a:t>、</a:t>
            </a:r>
            <a:r>
              <a:rPr lang="en-US" altLang="ja-JP" sz="1400" dirty="0"/>
              <a:t>--single-transaction</a:t>
            </a:r>
            <a:r>
              <a:rPr lang="ja-JP" altLang="en-US" sz="1400" dirty="0"/>
              <a:t>オプションが使用されていない場合は</a:t>
            </a:r>
            <a:r>
              <a:rPr lang="en-US" altLang="ja-JP" sz="1400" dirty="0"/>
              <a:t>LOCK TABLES</a:t>
            </a:r>
            <a:r>
              <a:rPr lang="ja-JP" altLang="en-US" sz="1400" dirty="0"/>
              <a:t>が必要です。</a:t>
            </a:r>
            <a:endParaRPr lang="en-US" sz="1400" dirty="0" smtClean="0">
              <a:latin typeface="+mj-lt"/>
              <a:cs typeface="Courier New" panose="02070309020205020404" pitchFamily="49" charset="0"/>
            </a:endParaRPr>
          </a:p>
          <a:p>
            <a:pPr marL="180000" lvl="1" indent="0">
              <a:buNone/>
            </a:pPr>
            <a:endParaRPr lang="en-US" sz="1400" dirty="0" smtClean="0">
              <a:latin typeface="+mj-lt"/>
              <a:cs typeface="Courier New" panose="02070309020205020404" pitchFamily="49" charset="0"/>
            </a:endParaRPr>
          </a:p>
          <a:p>
            <a:pPr lvl="1"/>
            <a:endParaRPr lang="en-US" sz="1400" dirty="0" smtClean="0">
              <a:latin typeface="+mj-lt"/>
              <a:cs typeface="Courier New" panose="02070309020205020404" pitchFamily="49" charset="0"/>
            </a:endParaRPr>
          </a:p>
          <a:p>
            <a:pPr lvl="1"/>
            <a:endParaRPr lang="en-US" altLang="ja-JP" sz="1400" dirty="0"/>
          </a:p>
          <a:p>
            <a:pPr marL="734400" indent="-735013">
              <a:buNone/>
            </a:pPr>
            <a:endParaRPr lang="en-US" altLang="ja-JP" sz="1400" dirty="0"/>
          </a:p>
        </p:txBody>
      </p:sp>
    </p:spTree>
    <p:extLst>
      <p:ext uri="{BB962C8B-B14F-4D97-AF65-F5344CB8AC3E}">
        <p14:creationId xmlns:p14="http://schemas.microsoft.com/office/powerpoint/2010/main" val="759056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a:t>クラスタ</a:t>
            </a:r>
            <a:r>
              <a:rPr lang="en-US" sz="2000" dirty="0" smtClean="0"/>
              <a:t>:</a:t>
            </a:r>
            <a:r>
              <a:rPr lang="ja-JP" altLang="en-US" sz="2000" dirty="0" smtClean="0"/>
              <a:t>リ</a:t>
            </a:r>
            <a:r>
              <a:rPr lang="ja-JP" altLang="en-US" sz="2000" dirty="0"/>
              <a:t>スト</a:t>
            </a:r>
            <a:r>
              <a:rPr lang="ja-JP" altLang="en-US" sz="2000" dirty="0" smtClean="0"/>
              <a:t>ア</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3.1 </a:t>
            </a:r>
            <a:r>
              <a:rPr lang="ja-JP" altLang="en-US" sz="1400" dirty="0" smtClean="0"/>
              <a:t>ネ</a:t>
            </a:r>
            <a:r>
              <a:rPr lang="ja-JP" altLang="en-US" sz="1400" dirty="0"/>
              <a:t>イティブリストア</a:t>
            </a:r>
            <a:endParaRPr lang="en-US" altLang="ja-JP" sz="1400" dirty="0" smtClean="0"/>
          </a:p>
          <a:p>
            <a:pPr lvl="1"/>
            <a:r>
              <a:rPr lang="ja-JP" altLang="en-US" sz="1400" dirty="0" smtClean="0"/>
              <a:t>ネ</a:t>
            </a:r>
            <a:r>
              <a:rPr lang="ja-JP" altLang="en-US" sz="1400" dirty="0"/>
              <a:t>イティブ</a:t>
            </a:r>
            <a:r>
              <a:rPr lang="en-US" altLang="ja-JP" sz="1400" dirty="0"/>
              <a:t>NDB</a:t>
            </a:r>
            <a:r>
              <a:rPr lang="ja-JP" altLang="en-US" sz="1400" dirty="0"/>
              <a:t>クラスタのリストア</a:t>
            </a:r>
            <a:endParaRPr kumimoji="1" lang="en-US" altLang="ja-JP" sz="1400" dirty="0" smtClean="0"/>
          </a:p>
          <a:p>
            <a:pPr lvl="2"/>
            <a:r>
              <a:rPr lang="ja-JP" altLang="en-US" dirty="0"/>
              <a:t>クラスタ復元プログラムは、別のコマンドラインユーティリティ</a:t>
            </a:r>
            <a:r>
              <a:rPr lang="en-US" altLang="ja-JP" dirty="0" err="1"/>
              <a:t>ndb_restore</a:t>
            </a:r>
            <a:r>
              <a:rPr lang="ja-JP" altLang="en-US" dirty="0"/>
              <a:t>として実装されています。通常は、</a:t>
            </a:r>
            <a:r>
              <a:rPr lang="en-US" altLang="ja-JP" dirty="0"/>
              <a:t>MySQL</a:t>
            </a:r>
            <a:r>
              <a:rPr lang="ja-JP" altLang="en-US" dirty="0"/>
              <a:t>の</a:t>
            </a:r>
            <a:r>
              <a:rPr lang="en-US" altLang="ja-JP" dirty="0"/>
              <a:t>bin</a:t>
            </a:r>
            <a:r>
              <a:rPr lang="ja-JP" altLang="en-US" dirty="0"/>
              <a:t>ディレクトリにあります。 このプログラムは</a:t>
            </a:r>
            <a:r>
              <a:rPr lang="ja-JP" altLang="en-US" dirty="0" smtClean="0"/>
              <a:t>、バックアップの</a:t>
            </a:r>
            <a:r>
              <a:rPr lang="ja-JP" altLang="en-US" dirty="0"/>
              <a:t>結果として作成されたファイルを読み取り、格納された情報をデータベースに挿入します</a:t>
            </a:r>
            <a:r>
              <a:rPr lang="ja-JP" altLang="en-US" dirty="0" smtClean="0"/>
              <a:t>。</a:t>
            </a:r>
            <a:endParaRPr lang="en-US" altLang="ja-JP" dirty="0" smtClean="0"/>
          </a:p>
          <a:p>
            <a:pPr lvl="2"/>
            <a:r>
              <a:rPr lang="ja-JP" altLang="en-US" dirty="0"/>
              <a:t>オンライン復元とも呼ばれる</a:t>
            </a:r>
            <a:endParaRPr lang="en-US" altLang="ja-JP" dirty="0" smtClean="0"/>
          </a:p>
          <a:p>
            <a:pPr lvl="2"/>
            <a:r>
              <a:rPr lang="en-US" altLang="ja-JP" dirty="0" err="1"/>
              <a:t>ndb_restore</a:t>
            </a:r>
            <a:r>
              <a:rPr lang="ja-JP" altLang="en-US" dirty="0"/>
              <a:t>は</a:t>
            </a:r>
            <a:r>
              <a:rPr lang="ja-JP" altLang="en-US" dirty="0" smtClean="0"/>
              <a:t>、バックアップの</a:t>
            </a:r>
            <a:r>
              <a:rPr lang="ja-JP" altLang="en-US" dirty="0"/>
              <a:t>作成に使用された</a:t>
            </a:r>
            <a:r>
              <a:rPr lang="en-US" altLang="ja-JP" dirty="0"/>
              <a:t>START BACKUP</a:t>
            </a:r>
            <a:r>
              <a:rPr lang="ja-JP" altLang="en-US" dirty="0"/>
              <a:t>コマンドで作成された</a:t>
            </a:r>
            <a:r>
              <a:rPr lang="ja-JP" altLang="en-US" dirty="0" smtClean="0"/>
              <a:t>各バックアップフ</a:t>
            </a:r>
            <a:r>
              <a:rPr lang="ja-JP" altLang="en-US" dirty="0"/>
              <a:t>ァイルに対して</a:t>
            </a:r>
            <a:r>
              <a:rPr lang="en-US" altLang="ja-JP" dirty="0"/>
              <a:t>1</a:t>
            </a:r>
            <a:r>
              <a:rPr lang="ja-JP" altLang="en-US" dirty="0"/>
              <a:t>回実行する必要があります</a:t>
            </a:r>
            <a:endParaRPr lang="en-US" altLang="ja-JP" dirty="0" smtClean="0"/>
          </a:p>
          <a:p>
            <a:pPr lvl="2"/>
            <a:r>
              <a:rPr lang="en-US" altLang="ja-JP" dirty="0" err="1"/>
              <a:t>ndb_restore</a:t>
            </a:r>
            <a:r>
              <a:rPr lang="ja-JP" altLang="en-US" dirty="0"/>
              <a:t>には無料の</a:t>
            </a:r>
            <a:r>
              <a:rPr lang="en-US" altLang="ja-JP" dirty="0"/>
              <a:t>[API]</a:t>
            </a:r>
            <a:r>
              <a:rPr lang="ja-JP" altLang="en-US" dirty="0"/>
              <a:t>ノードまたは</a:t>
            </a:r>
            <a:r>
              <a:rPr lang="en-US" altLang="ja-JP" dirty="0"/>
              <a:t>[</a:t>
            </a:r>
            <a:r>
              <a:rPr lang="en-US" altLang="ja-JP" dirty="0" err="1"/>
              <a:t>mysqld</a:t>
            </a:r>
            <a:r>
              <a:rPr lang="en-US" altLang="ja-JP" dirty="0"/>
              <a:t>]</a:t>
            </a:r>
            <a:r>
              <a:rPr lang="ja-JP" altLang="en-US" dirty="0"/>
              <a:t>ノードが必要です</a:t>
            </a:r>
            <a:endParaRPr lang="en-US" altLang="ja-JP" dirty="0" smtClean="0"/>
          </a:p>
          <a:p>
            <a:pPr lvl="2"/>
            <a:r>
              <a:rPr lang="ja-JP" altLang="en-US" dirty="0"/>
              <a:t>通常、</a:t>
            </a:r>
            <a:r>
              <a:rPr lang="en-US" altLang="ja-JP" dirty="0"/>
              <a:t>NDB </a:t>
            </a:r>
            <a:r>
              <a:rPr lang="en-US" altLang="ja-JP" dirty="0" smtClean="0"/>
              <a:t>Cluster</a:t>
            </a:r>
            <a:r>
              <a:rPr lang="ja-JP" altLang="en-US" dirty="0" smtClean="0"/>
              <a:t>バックアップか</a:t>
            </a:r>
            <a:r>
              <a:rPr lang="ja-JP" altLang="en-US" dirty="0"/>
              <a:t>らリストアする場合、</a:t>
            </a:r>
            <a:r>
              <a:rPr lang="en-US" altLang="ja-JP" dirty="0" err="1"/>
              <a:t>ndb_restore</a:t>
            </a:r>
            <a:r>
              <a:rPr lang="ja-JP" altLang="en-US" dirty="0"/>
              <a:t>には最低でも</a:t>
            </a:r>
            <a:r>
              <a:rPr lang="en-US" altLang="ja-JP" dirty="0"/>
              <a:t>--</a:t>
            </a:r>
            <a:r>
              <a:rPr lang="en-US" altLang="ja-JP" dirty="0" err="1"/>
              <a:t>nodeid</a:t>
            </a:r>
            <a:r>
              <a:rPr lang="ja-JP" altLang="en-US" dirty="0"/>
              <a:t>（短い形式：</a:t>
            </a:r>
            <a:r>
              <a:rPr lang="en-US" altLang="ja-JP" dirty="0"/>
              <a:t>-n</a:t>
            </a:r>
            <a:r>
              <a:rPr lang="ja-JP" altLang="en-US" dirty="0"/>
              <a:t>）、 </a:t>
            </a:r>
            <a:r>
              <a:rPr lang="en-US" altLang="ja-JP" dirty="0"/>
              <a:t>- </a:t>
            </a:r>
            <a:r>
              <a:rPr lang="en-US" altLang="ja-JP" dirty="0" err="1"/>
              <a:t>backupid</a:t>
            </a:r>
            <a:r>
              <a:rPr lang="ja-JP" altLang="en-US" dirty="0"/>
              <a:t>（短い形式：</a:t>
            </a:r>
            <a:r>
              <a:rPr lang="en-US" altLang="ja-JP" dirty="0"/>
              <a:t>-b</a:t>
            </a:r>
            <a:r>
              <a:rPr lang="ja-JP" altLang="en-US" dirty="0"/>
              <a:t>）、</a:t>
            </a:r>
            <a:r>
              <a:rPr lang="en-US" altLang="ja-JP" dirty="0"/>
              <a:t>--</a:t>
            </a:r>
            <a:r>
              <a:rPr lang="en-US" altLang="ja-JP" dirty="0" err="1"/>
              <a:t>backup_path</a:t>
            </a:r>
            <a:r>
              <a:rPr lang="ja-JP" altLang="en-US" dirty="0"/>
              <a:t>オプションが必要です。 さらに、</a:t>
            </a:r>
            <a:r>
              <a:rPr lang="en-US" altLang="ja-JP" dirty="0" err="1"/>
              <a:t>ndb_restore</a:t>
            </a:r>
            <a:r>
              <a:rPr lang="ja-JP" altLang="en-US" dirty="0"/>
              <a:t>を使用して一意のインデックスを含むテーブルを復元する場合は、</a:t>
            </a:r>
            <a:r>
              <a:rPr lang="en-US" altLang="ja-JP" dirty="0"/>
              <a:t>--disable-indexes</a:t>
            </a:r>
            <a:r>
              <a:rPr lang="ja-JP" altLang="en-US" dirty="0"/>
              <a:t>または</a:t>
            </a:r>
            <a:r>
              <a:rPr lang="en-US" altLang="ja-JP" dirty="0"/>
              <a:t>--rebuild-indexes</a:t>
            </a:r>
            <a:r>
              <a:rPr lang="ja-JP" altLang="en-US" dirty="0"/>
              <a:t>を含める必要があります。</a:t>
            </a:r>
            <a:endParaRPr lang="en-US" altLang="ja-JP" dirty="0" smtClean="0"/>
          </a:p>
          <a:p>
            <a:pPr lvl="3"/>
            <a:r>
              <a:rPr lang="ja-JP" altLang="en-US" sz="1400" dirty="0" smtClean="0"/>
              <a:t>コマンド</a:t>
            </a:r>
            <a:r>
              <a:rPr lang="en-US" altLang="ja-JP" sz="1400" dirty="0" smtClean="0"/>
              <a:t>: </a:t>
            </a:r>
            <a:r>
              <a:rPr lang="en-US" altLang="ja-JP" sz="1400" dirty="0" err="1" smtClean="0"/>
              <a:t>ndb_restore</a:t>
            </a:r>
            <a:r>
              <a:rPr lang="en-US" altLang="ja-JP" sz="1400" dirty="0" smtClean="0"/>
              <a:t> [-c </a:t>
            </a:r>
            <a:r>
              <a:rPr lang="en-US" altLang="ja-JP" sz="1400" dirty="0" err="1" smtClean="0"/>
              <a:t>connection_string</a:t>
            </a:r>
            <a:r>
              <a:rPr lang="en-US" altLang="ja-JP" sz="1400" dirty="0" smtClean="0"/>
              <a:t>] -n </a:t>
            </a:r>
            <a:r>
              <a:rPr lang="en-US" altLang="ja-JP" sz="1400" dirty="0" err="1" smtClean="0"/>
              <a:t>node_id</a:t>
            </a:r>
            <a:r>
              <a:rPr lang="en-US" altLang="ja-JP" sz="1400" dirty="0" smtClean="0"/>
              <a:t> -b </a:t>
            </a:r>
            <a:r>
              <a:rPr lang="en-US" altLang="ja-JP" sz="1400" dirty="0" err="1" smtClean="0"/>
              <a:t>backup_id</a:t>
            </a:r>
            <a:r>
              <a:rPr lang="en-US" altLang="ja-JP" sz="1400" dirty="0" smtClean="0"/>
              <a:t> \ [-m] -r --</a:t>
            </a:r>
            <a:r>
              <a:rPr lang="en-US" altLang="ja-JP" sz="1400" dirty="0" err="1" smtClean="0"/>
              <a:t>backup_path</a:t>
            </a:r>
            <a:r>
              <a:rPr lang="en-US" altLang="ja-JP" sz="1400" dirty="0" smtClean="0"/>
              <a:t>=/path/to/backup/files</a:t>
            </a:r>
          </a:p>
          <a:p>
            <a:pPr lvl="2"/>
            <a:r>
              <a:rPr lang="ja-JP" altLang="en-US" dirty="0"/>
              <a:t>より多くのノードが小さい方の数の偶数倍であれば、データノードの数が元のものよりも少ないクラスタに復元できます</a:t>
            </a:r>
            <a:r>
              <a:rPr lang="ja-JP" altLang="en-US" dirty="0" smtClean="0"/>
              <a:t>。</a:t>
            </a:r>
            <a:r>
              <a:rPr lang="en-US" altLang="ja-JP" dirty="0" smtClean="0"/>
              <a:t> </a:t>
            </a:r>
          </a:p>
          <a:p>
            <a:pPr lvl="2"/>
            <a:r>
              <a:rPr lang="ja-JP" altLang="en-US" dirty="0"/>
              <a:t>テーブルのメタデータが既に存在すると仮定して、テーブルのメタデータを復元せずにデータを復元することは可能です。 これを行うときのデフォルトの動作は、テーブルのデータがテーブルのスキーマと一致しない場合、</a:t>
            </a:r>
            <a:r>
              <a:rPr lang="en-US" altLang="ja-JP" dirty="0" err="1"/>
              <a:t>ndb_restore</a:t>
            </a:r>
            <a:r>
              <a:rPr lang="ja-JP" altLang="en-US" dirty="0"/>
              <a:t>がエラーで失敗することです。 これは</a:t>
            </a:r>
            <a:r>
              <a:rPr lang="en-US" altLang="ja-JP" dirty="0"/>
              <a:t>--skip-table-check</a:t>
            </a:r>
            <a:r>
              <a:rPr lang="ja-JP" altLang="en-US" dirty="0"/>
              <a:t>または</a:t>
            </a:r>
            <a:r>
              <a:rPr lang="en-US" altLang="ja-JP" dirty="0"/>
              <a:t>-s</a:t>
            </a:r>
            <a:r>
              <a:rPr lang="ja-JP" altLang="en-US" dirty="0"/>
              <a:t>オプションを使って上書きすることができます。</a:t>
            </a:r>
            <a:endParaRPr lang="en-US" altLang="ja-JP" dirty="0"/>
          </a:p>
          <a:p>
            <a:pPr lvl="1"/>
            <a:endParaRPr kumimoji="1" lang="ja-JP" altLang="en-US" sz="1400" dirty="0"/>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リストア</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600" dirty="0"/>
              <a:t>サンプルのリストアの実行</a:t>
            </a:r>
            <a:endParaRPr kumimoji="1" lang="ja-JP" altLang="en-US" sz="1600" dirty="0"/>
          </a:p>
        </p:txBody>
      </p:sp>
      <p:sp>
        <p:nvSpPr>
          <p:cNvPr id="4" name="TextBox 2"/>
          <p:cNvSpPr txBox="1"/>
          <p:nvPr/>
        </p:nvSpPr>
        <p:spPr>
          <a:xfrm>
            <a:off x="746295" y="1316267"/>
            <a:ext cx="7651411" cy="4093428"/>
          </a:xfrm>
          <a:prstGeom prst="rect">
            <a:avLst/>
          </a:prstGeom>
          <a:solidFill>
            <a:schemeClr val="bg1">
              <a:lumMod val="85000"/>
            </a:schemeClr>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00" dirty="0">
                <a:latin typeface="Courier New" panose="02070309020205020404" pitchFamily="49" charset="0"/>
                <a:cs typeface="Courier New" panose="02070309020205020404" pitchFamily="49" charset="0"/>
              </a:rPr>
              <a:t>[root@db-server01 ~]# </a:t>
            </a:r>
            <a:r>
              <a:rPr lang="en-US" sz="1000" dirty="0" err="1">
                <a:latin typeface="Courier New" panose="02070309020205020404" pitchFamily="49" charset="0"/>
                <a:cs typeface="Courier New" panose="02070309020205020404" pitchFamily="49" charset="0"/>
              </a:rPr>
              <a:t>ndb_restore</a:t>
            </a:r>
            <a:r>
              <a:rPr lang="en-US" sz="1000" dirty="0">
                <a:latin typeface="Courier New" panose="02070309020205020404" pitchFamily="49" charset="0"/>
                <a:cs typeface="Courier New" panose="02070309020205020404" pitchFamily="49" charset="0"/>
              </a:rPr>
              <a:t> -n 2 -b 6 -r --</a:t>
            </a:r>
            <a:r>
              <a:rPr lang="en-US" sz="1000" dirty="0" err="1">
                <a:latin typeface="Courier New" panose="02070309020205020404" pitchFamily="49" charset="0"/>
                <a:cs typeface="Courier New" panose="02070309020205020404" pitchFamily="49" charset="0"/>
              </a:rPr>
              <a:t>backup_path</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 -m</a:t>
            </a:r>
          </a:p>
          <a:p>
            <a:r>
              <a:rPr lang="en-US" sz="1000" dirty="0" err="1">
                <a:latin typeface="Courier New" panose="02070309020205020404" pitchFamily="49" charset="0"/>
                <a:cs typeface="Courier New" panose="02070309020205020404" pitchFamily="49" charset="0"/>
              </a:rPr>
              <a:t>Nodeid</a:t>
            </a:r>
            <a:r>
              <a:rPr lang="en-US" sz="1000" dirty="0">
                <a:latin typeface="Courier New" panose="02070309020205020404" pitchFamily="49" charset="0"/>
                <a:cs typeface="Courier New" panose="02070309020205020404" pitchFamily="49" charset="0"/>
              </a:rPr>
              <a:t> = 2</a:t>
            </a:r>
          </a:p>
          <a:p>
            <a:r>
              <a:rPr lang="en-US" sz="1000" dirty="0">
                <a:latin typeface="Courier New" panose="02070309020205020404" pitchFamily="49" charset="0"/>
                <a:cs typeface="Courier New" panose="02070309020205020404" pitchFamily="49" charset="0"/>
              </a:rPr>
              <a:t>Backup Id = 6</a:t>
            </a:r>
          </a:p>
          <a:p>
            <a:r>
              <a:rPr lang="en-US" sz="1000" dirty="0">
                <a:latin typeface="Courier New" panose="02070309020205020404" pitchFamily="49" charset="0"/>
                <a:cs typeface="Courier New" panose="02070309020205020404" pitchFamily="49" charset="0"/>
              </a:rPr>
              <a:t>backup path =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Read meta data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/data/BACKUP/BACKUP-6/BACKUP-6.2.ctl'</a:t>
            </a:r>
          </a:p>
          <a:p>
            <a:r>
              <a:rPr lang="en-US" sz="1000" dirty="0">
                <a:latin typeface="Courier New" panose="02070309020205020404" pitchFamily="49" charset="0"/>
                <a:cs typeface="Courier New" panose="02070309020205020404" pitchFamily="49" charset="0"/>
              </a:rPr>
              <a:t>File size 23172 bytes</a:t>
            </a:r>
          </a:p>
          <a:p>
            <a:r>
              <a:rPr lang="en-US" sz="1000" dirty="0">
                <a:latin typeface="Courier New" panose="02070309020205020404" pitchFamily="49" charset="0"/>
                <a:cs typeface="Courier New" panose="02070309020205020404" pitchFamily="49" charset="0"/>
              </a:rPr>
              <a:t>Backup version in files: ndb-6.3.11 </a:t>
            </a:r>
            <a:r>
              <a:rPr lang="en-US" sz="1000" dirty="0" err="1">
                <a:latin typeface="Courier New" panose="02070309020205020404" pitchFamily="49" charset="0"/>
                <a:cs typeface="Courier New" panose="02070309020205020404" pitchFamily="49" charset="0"/>
              </a:rPr>
              <a:t>ndb</a:t>
            </a:r>
            <a:r>
              <a:rPr lang="en-US" sz="1000" dirty="0">
                <a:latin typeface="Courier New" panose="02070309020205020404" pitchFamily="49" charset="0"/>
                <a:cs typeface="Courier New" panose="02070309020205020404" pitchFamily="49" charset="0"/>
              </a:rPr>
              <a:t> version: mysql-5.7.18 ndb-7.5.6</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Load content</a:t>
            </a:r>
          </a:p>
          <a:p>
            <a:r>
              <a:rPr lang="en-US" sz="1000" dirty="0">
                <a:latin typeface="Courier New" panose="02070309020205020404" pitchFamily="49" charset="0"/>
                <a:cs typeface="Courier New" panose="02070309020205020404" pitchFamily="49" charset="0"/>
              </a:rPr>
              <a:t>Stop GCP of Backup: 68318</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Get number of Tables</a:t>
            </a:r>
          </a:p>
          <a:p>
            <a:r>
              <a:rPr lang="en-US" sz="1000" dirty="0">
                <a:latin typeface="Courier New" panose="02070309020205020404" pitchFamily="49" charset="0"/>
                <a:cs typeface="Courier New" panose="02070309020205020404" pitchFamily="49" charset="0"/>
              </a:rPr>
              <a:t>2017-05-19 16:51:37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Validate Footer</a:t>
            </a:r>
          </a:p>
          <a:p>
            <a:r>
              <a:rPr lang="en-US" sz="1000" dirty="0">
                <a:latin typeface="Courier New" panose="02070309020205020404" pitchFamily="49" charset="0"/>
                <a:cs typeface="Courier New" panose="02070309020205020404" pitchFamily="49" charset="0"/>
              </a:rPr>
              <a:t>Connected to </a:t>
            </a:r>
            <a:r>
              <a:rPr lang="en-US" sz="1000" dirty="0" err="1">
                <a:latin typeface="Courier New" panose="02070309020205020404" pitchFamily="49" charset="0"/>
                <a:cs typeface="Courier New" panose="02070309020205020404" pitchFamily="49" charset="0"/>
              </a:rPr>
              <a:t>ndb</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Restore objects (tablespaces, ..)</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Restoring tables</a:t>
            </a:r>
          </a:p>
          <a:p>
            <a:r>
              <a:rPr lang="en-US" sz="1000" dirty="0">
                <a:latin typeface="Courier New" panose="02070309020205020404" pitchFamily="49" charset="0"/>
                <a:cs typeface="Courier New" panose="02070309020205020404" pitchFamily="49" charset="0"/>
              </a:rPr>
              <a:t>Successfully restored table `</a:t>
            </a:r>
            <a:r>
              <a:rPr lang="en-US" sz="1000" dirty="0" err="1">
                <a:latin typeface="Courier New" panose="02070309020205020404" pitchFamily="49" charset="0"/>
                <a:cs typeface="Courier New" panose="02070309020205020404" pitchFamily="49" charset="0"/>
              </a:rPr>
              <a:t>test_db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/City`</a:t>
            </a:r>
          </a:p>
          <a:p>
            <a:r>
              <a:rPr lang="en-US" sz="1000" dirty="0">
                <a:latin typeface="Courier New" panose="02070309020205020404" pitchFamily="49" charset="0"/>
                <a:cs typeface="Courier New" panose="02070309020205020404" pitchFamily="49" charset="0"/>
              </a:rPr>
              <a:t>Successfully restored table event </a:t>
            </a:r>
            <a:r>
              <a:rPr lang="en-US" sz="1000" dirty="0" err="1">
                <a:latin typeface="Courier New" panose="02070309020205020404" pitchFamily="49" charset="0"/>
                <a:cs typeface="Courier New" panose="02070309020205020404" pitchFamily="49" charset="0"/>
              </a:rPr>
              <a:t>REPL$test_db</a:t>
            </a:r>
            <a:r>
              <a:rPr lang="en-US" sz="1000" dirty="0">
                <a:latin typeface="Courier New" panose="02070309020205020404" pitchFamily="49" charset="0"/>
                <a:cs typeface="Courier New" panose="02070309020205020404" pitchFamily="49" charset="0"/>
              </a:rPr>
              <a:t>/City</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restore_metadata</a:t>
            </a:r>
            <a:r>
              <a:rPr lang="en-US" sz="1000" dirty="0">
                <a:latin typeface="Courier New" panose="02070309020205020404" pitchFamily="49" charset="0"/>
                <a:cs typeface="Courier New" panose="02070309020205020404" pitchFamily="49" charset="0"/>
              </a:rPr>
              <a:t>] Save foreign key info</a:t>
            </a:r>
          </a:p>
          <a:p>
            <a:r>
              <a:rPr lang="en-US" sz="1000" dirty="0">
                <a:latin typeface="Courier New" panose="02070309020205020404" pitchFamily="49" charset="0"/>
                <a:cs typeface="Courier New" panose="02070309020205020404" pitchFamily="49" charset="0"/>
              </a:rPr>
              <a:t>Successfully created index `PRIMARY` on `City`</a:t>
            </a:r>
          </a:p>
          <a:p>
            <a:r>
              <a:rPr lang="en-US" sz="1000" dirty="0">
                <a:latin typeface="Courier New" panose="02070309020205020404" pitchFamily="49" charset="0"/>
                <a:cs typeface="Courier New" panose="02070309020205020404" pitchFamily="49" charset="0"/>
              </a:rPr>
              <a:t>Create foreign keys</a:t>
            </a:r>
          </a:p>
          <a:p>
            <a:r>
              <a:rPr lang="en-US" sz="1000" dirty="0">
                <a:latin typeface="Courier New" panose="02070309020205020404" pitchFamily="49" charset="0"/>
                <a:cs typeface="Courier New" panose="02070309020205020404" pitchFamily="49" charset="0"/>
              </a:rPr>
              <a:t>Create foreign keys done</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Start restoring table data</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Read data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/data/BACKUP/BACKUP-6/BACKUP-6-0.2.Data'</a:t>
            </a:r>
          </a:p>
          <a:p>
            <a:r>
              <a:rPr lang="en-US" sz="1000" dirty="0">
                <a:latin typeface="Courier New" panose="02070309020205020404" pitchFamily="49" charset="0"/>
                <a:cs typeface="Courier New" panose="02070309020205020404" pitchFamily="49" charset="0"/>
              </a:rPr>
              <a:t>File size 101480 </a:t>
            </a:r>
            <a:r>
              <a:rPr lang="en-US" sz="1000" dirty="0" smtClean="0">
                <a:latin typeface="Courier New" panose="02070309020205020404" pitchFamily="49" charset="0"/>
                <a:cs typeface="Courier New" panose="02070309020205020404" pitchFamily="49" charset="0"/>
              </a:rPr>
              <a:t>bytes</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変更履歴</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3172247646"/>
              </p:ext>
            </p:extLst>
          </p:nvPr>
        </p:nvGraphicFramePr>
        <p:xfrm>
          <a:off x="342898" y="1141400"/>
          <a:ext cx="8672351" cy="4511040"/>
        </p:xfrm>
        <a:graphic>
          <a:graphicData uri="http://schemas.openxmlformats.org/drawingml/2006/table">
            <a:tbl>
              <a:tblPr firstRow="1" bandRow="1">
                <a:tableStyleId>{93296810-A885-4BE3-A3E7-6D5BEEA58F35}</a:tableStyleId>
              </a:tblPr>
              <a:tblGrid>
                <a:gridCol w="929030"/>
                <a:gridCol w="1151255"/>
                <a:gridCol w="1284483"/>
                <a:gridCol w="1284483"/>
                <a:gridCol w="4023100"/>
              </a:tblGrid>
              <a:tr h="370840">
                <a:tc>
                  <a:txBody>
                    <a:bodyPr/>
                    <a:lstStyle/>
                    <a:p>
                      <a:r>
                        <a:rPr kumimoji="1" lang="ja-JP" altLang="en-US" sz="1200" b="0" kern="1200" dirty="0" smtClean="0">
                          <a:solidFill>
                            <a:schemeClr val="lt1"/>
                          </a:solidFill>
                          <a:latin typeface="+mn-lt"/>
                          <a:ea typeface="+mn-ea"/>
                          <a:cs typeface="Calibri" panose="020F0502020204030204" pitchFamily="34" charset="0"/>
                        </a:rPr>
                        <a:t>版数</a:t>
                      </a:r>
                      <a:endParaRPr kumimoji="1" lang="en-US" sz="1200" b="0" kern="1200" dirty="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日付</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作成者</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承認者</a:t>
                      </a:r>
                      <a:endParaRPr kumimoji="1" lang="en-US" sz="1200" b="0" kern="1200" dirty="0" smtClean="0">
                        <a:solidFill>
                          <a:schemeClr val="lt1"/>
                        </a:solidFill>
                        <a:latin typeface="+mn-lt"/>
                        <a:ea typeface="+mn-ea"/>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lt1"/>
                          </a:solidFill>
                          <a:latin typeface="+mn-lt"/>
                          <a:ea typeface="+mn-ea"/>
                          <a:cs typeface="Calibri" panose="020F0502020204030204" pitchFamily="34" charset="0"/>
                        </a:rPr>
                        <a:t>内容</a:t>
                      </a:r>
                      <a:endParaRPr kumimoji="1" lang="en-US" sz="1200" b="0" kern="1200" dirty="0" smtClean="0">
                        <a:solidFill>
                          <a:schemeClr val="lt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2017/06/30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日本語版 </a:t>
                      </a:r>
                      <a:r>
                        <a:rPr kumimoji="1" lang="en-US" sz="1200" b="0" kern="1200" dirty="0" smtClean="0">
                          <a:solidFill>
                            <a:schemeClr val="dk1"/>
                          </a:solidFill>
                          <a:latin typeface="+mn-lt"/>
                          <a:ea typeface="+mn-ea"/>
                          <a:cs typeface="Calibri" panose="020F0502020204030204" pitchFamily="34" charset="0"/>
                        </a:rPr>
                        <a:t>Draft version</a:t>
                      </a:r>
                      <a:endParaRPr kumimoji="1" lang="en-US" sz="1200" b="0" kern="1200" dirty="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01.00</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2017/06/30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en-US" altLang="ja-JP" sz="1200" b="0" kern="1200" dirty="0" smtClean="0">
                          <a:solidFill>
                            <a:schemeClr val="dk1"/>
                          </a:solidFill>
                          <a:latin typeface="+mn-lt"/>
                          <a:ea typeface="+mn-ea"/>
                          <a:cs typeface="Calibri" panose="020F0502020204030204" pitchFamily="34" charset="0"/>
                        </a:rPr>
                        <a:t>NCOS</a:t>
                      </a:r>
                      <a:r>
                        <a:rPr kumimoji="1" lang="ja-JP" altLang="en-US" sz="1200" b="0" kern="1200" dirty="0" smtClean="0">
                          <a:solidFill>
                            <a:schemeClr val="dk1"/>
                          </a:solidFill>
                          <a:latin typeface="+mn-lt"/>
                          <a:ea typeface="+mn-ea"/>
                          <a:cs typeface="Calibri" panose="020F0502020204030204" pitchFamily="34" charset="0"/>
                        </a:rPr>
                        <a:t>に送付 </a:t>
                      </a:r>
                      <a:r>
                        <a:rPr kumimoji="1" lang="en-US" altLang="ja-JP" sz="1200" b="0" kern="1200" dirty="0" smtClean="0">
                          <a:solidFill>
                            <a:schemeClr val="dk1"/>
                          </a:solidFill>
                          <a:latin typeface="+mn-lt"/>
                          <a:ea typeface="+mn-ea"/>
                          <a:cs typeface="Calibri" panose="020F0502020204030204" pitchFamily="34" charset="0"/>
                        </a:rPr>
                        <a:t>- 2011</a:t>
                      </a:r>
                      <a:r>
                        <a:rPr kumimoji="1" lang="ja-JP" altLang="en-US" sz="1200" b="0" kern="1200" dirty="0" smtClean="0">
                          <a:solidFill>
                            <a:schemeClr val="dk1"/>
                          </a:solidFill>
                          <a:latin typeface="+mn-lt"/>
                          <a:ea typeface="+mn-ea"/>
                          <a:cs typeface="Calibri" panose="020F0502020204030204" pitchFamily="34" charset="0"/>
                        </a:rPr>
                        <a:t>年度第</a:t>
                      </a:r>
                      <a:r>
                        <a:rPr kumimoji="1" lang="en-US" altLang="ja-JP" sz="1200" b="0" kern="1200" dirty="0" smtClean="0">
                          <a:solidFill>
                            <a:schemeClr val="dk1"/>
                          </a:solidFill>
                          <a:latin typeface="+mn-lt"/>
                          <a:ea typeface="+mn-ea"/>
                          <a:cs typeface="Calibri" panose="020F0502020204030204" pitchFamily="34" charset="0"/>
                        </a:rPr>
                        <a:t>1</a:t>
                      </a:r>
                      <a:r>
                        <a:rPr kumimoji="1" lang="ja-JP" altLang="en-US" sz="1200" b="0" kern="1200" dirty="0" smtClean="0">
                          <a:solidFill>
                            <a:schemeClr val="dk1"/>
                          </a:solidFill>
                          <a:latin typeface="+mn-lt"/>
                          <a:ea typeface="+mn-ea"/>
                          <a:cs typeface="Calibri" panose="020F0502020204030204" pitchFamily="34" charset="0"/>
                        </a:rPr>
                        <a:t>四半期の成果</a:t>
                      </a:r>
                      <a:endParaRPr kumimoji="1" lang="en-US" sz="1200" b="0" kern="1200" dirty="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01.01</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2017/09/15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更新された「目次」形式</a:t>
                      </a:r>
                      <a:endParaRPr kumimoji="1" lang="en-US" sz="1200" b="0" kern="1200" dirty="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変更されたフォントサイズ</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01.03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a:solidFill>
                          <a:schemeClr val="dk1"/>
                        </a:solidFill>
                        <a:latin typeface="+mn-lt"/>
                        <a:ea typeface="+mn-ea"/>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目次、表題の見直し（章番号、表題の完全一致化</a:t>
                      </a:r>
                      <a:r>
                        <a:rPr kumimoji="1" lang="en-US" altLang="ja-JP" sz="1200" b="0" kern="1200" dirty="0" smtClean="0">
                          <a:solidFill>
                            <a:schemeClr val="dk1"/>
                          </a:solidFill>
                          <a:latin typeface="+mn-lt"/>
                          <a:ea typeface="+mn-ea"/>
                          <a:cs typeface="Calibri" panose="020F0502020204030204" pitchFamily="34" charset="0"/>
                        </a:rPr>
                        <a:t>)</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kumimoji="1" lang="en-US" sz="1200" b="0" kern="1200" dirty="0">
                        <a:solidFill>
                          <a:schemeClr val="dk1"/>
                        </a:solidFill>
                        <a:latin typeface="+mn-lt"/>
                        <a:ea typeface="+mn-ea"/>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4002829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リストア</a:t>
            </a:r>
            <a:endParaRPr kumimoji="1" lang="ja-JP" altLang="en-US" sz="2000" dirty="0"/>
          </a:p>
        </p:txBody>
      </p:sp>
      <p:sp>
        <p:nvSpPr>
          <p:cNvPr id="3" name="コンテンツ プレースホルダー 2"/>
          <p:cNvSpPr>
            <a:spLocks noGrp="1"/>
          </p:cNvSpPr>
          <p:nvPr>
            <p:ph sz="quarter" idx="10"/>
          </p:nvPr>
        </p:nvSpPr>
        <p:spPr/>
        <p:txBody>
          <a:bodyPr/>
          <a:lstStyle/>
          <a:p>
            <a:pPr marL="0" indent="0">
              <a:buNone/>
            </a:pPr>
            <a:r>
              <a:rPr kumimoji="1" lang="en-US" altLang="ja-JP" dirty="0" smtClean="0"/>
              <a:t> </a:t>
            </a:r>
          </a:p>
        </p:txBody>
      </p:sp>
      <p:sp>
        <p:nvSpPr>
          <p:cNvPr id="4" name="TextBox 2"/>
          <p:cNvSpPr txBox="1"/>
          <p:nvPr/>
        </p:nvSpPr>
        <p:spPr>
          <a:xfrm>
            <a:off x="746295" y="1339845"/>
            <a:ext cx="7651411" cy="3785652"/>
          </a:xfrm>
          <a:prstGeom prst="rect">
            <a:avLst/>
          </a:prstGeom>
          <a:solidFill>
            <a:schemeClr val="bg1">
              <a:lumMod val="85000"/>
            </a:schemeClr>
          </a:solidFill>
          <a:ln>
            <a:solidFill>
              <a:sysClr val="windowText" lastClr="000000"/>
            </a:solidFill>
          </a:ln>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restore_data</a:t>
            </a:r>
            <a:r>
              <a:rPr lang="en-US" sz="1000" dirty="0">
                <a:latin typeface="Courier New" panose="02070309020205020404" pitchFamily="49" charset="0"/>
                <a:cs typeface="Courier New" panose="02070309020205020404" pitchFamily="49" charset="0"/>
              </a:rPr>
              <a:t>] Restore fragments</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/NDB$BLOB_7_3(8)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ndb_index_stat_sample</a:t>
            </a:r>
            <a:r>
              <a:rPr lang="en-US" sz="1000" dirty="0">
                <a:latin typeface="Courier New" panose="02070309020205020404" pitchFamily="49" charset="0"/>
                <a:cs typeface="Courier New" panose="02070309020205020404" pitchFamily="49" charset="0"/>
              </a:rPr>
              <a:t>(5)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sys/</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/NDB$EVENTS_0(3)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ndb_apply_status</a:t>
            </a:r>
            <a:r>
              <a:rPr lang="en-US" sz="1000" dirty="0">
                <a:latin typeface="Courier New" panose="02070309020205020404" pitchFamily="49" charset="0"/>
                <a:cs typeface="Courier New" panose="02070309020205020404" pitchFamily="49" charset="0"/>
              </a:rPr>
              <a:t>(9)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ndb_index_stat_head</a:t>
            </a:r>
            <a:r>
              <a:rPr lang="en-US" sz="1000" dirty="0">
                <a:latin typeface="Courier New" panose="02070309020205020404" pitchFamily="49" charset="0"/>
                <a:cs typeface="Courier New" panose="02070309020205020404" pitchFamily="49" charset="0"/>
              </a:rPr>
              <a:t>(4)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sys/</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/SYSTAB_0(2)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test_db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/City(10) fragment 0</a:t>
            </a:r>
          </a:p>
          <a:p>
            <a:r>
              <a:rPr lang="en-US" sz="1000" dirty="0">
                <a:latin typeface="Courier New" panose="02070309020205020404" pitchFamily="49" charset="0"/>
                <a:cs typeface="Courier New" panose="02070309020205020404" pitchFamily="49" charset="0"/>
              </a:rPr>
              <a:t>_____________________________________________________</a:t>
            </a:r>
          </a:p>
          <a:p>
            <a:r>
              <a:rPr lang="en-US" sz="1000" dirty="0">
                <a:latin typeface="Courier New" panose="02070309020205020404" pitchFamily="49" charset="0"/>
                <a:cs typeface="Courier New" panose="02070309020205020404" pitchFamily="49" charset="0"/>
              </a:rPr>
              <a:t>Processing data in table: </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def</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ndb_schema</a:t>
            </a:r>
            <a:r>
              <a:rPr lang="en-US" sz="1000" dirty="0">
                <a:latin typeface="Courier New" panose="02070309020205020404" pitchFamily="49" charset="0"/>
                <a:cs typeface="Courier New" panose="02070309020205020404" pitchFamily="49" charset="0"/>
              </a:rPr>
              <a:t>(7) fragment 0</a:t>
            </a:r>
          </a:p>
          <a:p>
            <a:r>
              <a:rPr lang="en-US" sz="1000" dirty="0">
                <a:latin typeface="Courier New" panose="02070309020205020404" pitchFamily="49" charset="0"/>
                <a:cs typeface="Courier New" panose="02070309020205020404" pitchFamily="49" charset="0"/>
              </a:rPr>
              <a:t>2017-05-19 16:51:38 [</a:t>
            </a:r>
            <a:r>
              <a:rPr lang="en-US" sz="1000" dirty="0" err="1">
                <a:latin typeface="Courier New" panose="02070309020205020404" pitchFamily="49" charset="0"/>
                <a:cs typeface="Courier New" panose="02070309020205020404" pitchFamily="49" charset="0"/>
              </a:rPr>
              <a:t>restore_log</a:t>
            </a:r>
            <a:r>
              <a:rPr lang="en-US" sz="1000" dirty="0">
                <a:latin typeface="Courier New" panose="02070309020205020404" pitchFamily="49" charset="0"/>
                <a:cs typeface="Courier New" panose="02070309020205020404" pitchFamily="49" charset="0"/>
              </a:rPr>
              <a:t>] Read log file header</a:t>
            </a:r>
          </a:p>
          <a:p>
            <a:r>
              <a:rPr lang="en-US" sz="1000" dirty="0">
                <a:latin typeface="Courier New" panose="02070309020205020404" pitchFamily="49" charset="0"/>
                <a:cs typeface="Courier New" panose="02070309020205020404" pitchFamily="49" charset="0"/>
              </a:rPr>
              <a:t>Opening file '/</a:t>
            </a:r>
            <a:r>
              <a:rPr lang="en-US" sz="1000" dirty="0" err="1">
                <a:latin typeface="Courier New" panose="02070309020205020404" pitchFamily="49" charset="0"/>
                <a:cs typeface="Courier New" panose="02070309020205020404" pitchFamily="49" charset="0"/>
              </a:rPr>
              <a:t>usr</a:t>
            </a:r>
            <a:r>
              <a:rPr lang="en-US" sz="1000" dirty="0">
                <a:latin typeface="Courier New" panose="02070309020205020404" pitchFamily="49" charset="0"/>
                <a:cs typeface="Courier New" panose="02070309020205020404" pitchFamily="49" charset="0"/>
              </a:rPr>
              <a:t>/local/</a:t>
            </a:r>
            <a:r>
              <a:rPr lang="en-US" sz="1000" dirty="0" err="1">
                <a:latin typeface="Courier New" panose="02070309020205020404" pitchFamily="49" charset="0"/>
                <a:cs typeface="Courier New" panose="02070309020205020404" pitchFamily="49" charset="0"/>
              </a:rPr>
              <a:t>mysql</a:t>
            </a:r>
            <a:r>
              <a:rPr lang="en-US" sz="1000" dirty="0">
                <a:latin typeface="Courier New" panose="02070309020205020404" pitchFamily="49" charset="0"/>
                <a:cs typeface="Courier New" panose="02070309020205020404" pitchFamily="49" charset="0"/>
              </a:rPr>
              <a:t>/data/BACKUP/BACKUP-6/BACKUP-6.2.log'</a:t>
            </a:r>
          </a:p>
          <a:p>
            <a:r>
              <a:rPr lang="en-US" sz="1000" dirty="0">
                <a:latin typeface="Courier New" panose="02070309020205020404" pitchFamily="49" charset="0"/>
                <a:cs typeface="Courier New" panose="02070309020205020404" pitchFamily="49" charset="0"/>
              </a:rPr>
              <a:t>File size 52 bytes</a:t>
            </a:r>
          </a:p>
          <a:p>
            <a:r>
              <a:rPr lang="en-US" sz="1000" dirty="0">
                <a:latin typeface="Courier New" panose="02070309020205020404" pitchFamily="49" charset="0"/>
                <a:cs typeface="Courier New" panose="02070309020205020404" pitchFamily="49" charset="0"/>
              </a:rPr>
              <a:t>2017-05-19 16:51:39 [</a:t>
            </a:r>
            <a:r>
              <a:rPr lang="en-US" sz="1000" dirty="0" err="1">
                <a:latin typeface="Courier New" panose="02070309020205020404" pitchFamily="49" charset="0"/>
                <a:cs typeface="Courier New" panose="02070309020205020404" pitchFamily="49" charset="0"/>
              </a:rPr>
              <a:t>restore_log</a:t>
            </a:r>
            <a:r>
              <a:rPr lang="en-US" sz="1000" dirty="0">
                <a:latin typeface="Courier New" panose="02070309020205020404" pitchFamily="49" charset="0"/>
                <a:cs typeface="Courier New" panose="02070309020205020404" pitchFamily="49" charset="0"/>
              </a:rPr>
              <a:t>] Restore log entries</a:t>
            </a:r>
          </a:p>
          <a:p>
            <a:r>
              <a:rPr lang="en-US" sz="1000" dirty="0">
                <a:latin typeface="Courier New" panose="02070309020205020404" pitchFamily="49" charset="0"/>
                <a:cs typeface="Courier New" panose="02070309020205020404" pitchFamily="49" charset="0"/>
              </a:rPr>
              <a:t>Restored 940 tuples and 0 log entries</a:t>
            </a:r>
          </a:p>
          <a:p>
            <a:endParaRPr lang="en-US" sz="1000" dirty="0">
              <a:latin typeface="Courier New" panose="02070309020205020404" pitchFamily="49" charset="0"/>
              <a:cs typeface="Courier New" panose="02070309020205020404" pitchFamily="49" charset="0"/>
            </a:endParaRPr>
          </a:p>
          <a:p>
            <a:r>
              <a:rPr lang="en-US" sz="1000" dirty="0" err="1">
                <a:latin typeface="Courier New" panose="02070309020205020404" pitchFamily="49" charset="0"/>
                <a:cs typeface="Courier New" panose="02070309020205020404" pitchFamily="49" charset="0"/>
              </a:rPr>
              <a:t>NDBT_ProgramExit</a:t>
            </a:r>
            <a:r>
              <a:rPr lang="en-US" sz="1000" dirty="0">
                <a:latin typeface="Courier New" panose="02070309020205020404" pitchFamily="49" charset="0"/>
                <a:cs typeface="Courier New" panose="02070309020205020404" pitchFamily="49" charset="0"/>
              </a:rPr>
              <a:t>: 0 - OK</a:t>
            </a:r>
          </a:p>
        </p:txBody>
      </p:sp>
    </p:spTree>
    <p:extLst>
      <p:ext uri="{BB962C8B-B14F-4D97-AF65-F5344CB8AC3E}">
        <p14:creationId xmlns:p14="http://schemas.microsoft.com/office/powerpoint/2010/main" val="450292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リストア</a:t>
            </a:r>
            <a:endParaRPr kumimoji="1" lang="ja-JP" altLang="en-US" sz="2000" dirty="0"/>
          </a:p>
        </p:txBody>
      </p:sp>
      <p:sp>
        <p:nvSpPr>
          <p:cNvPr id="3" name="コンテンツ プレースホルダー 2"/>
          <p:cNvSpPr>
            <a:spLocks noGrp="1"/>
          </p:cNvSpPr>
          <p:nvPr>
            <p:ph sz="quarter" idx="10"/>
          </p:nvPr>
        </p:nvSpPr>
        <p:spPr/>
        <p:txBody>
          <a:bodyPr>
            <a:normAutofit/>
          </a:bodyPr>
          <a:lstStyle/>
          <a:p>
            <a:r>
              <a:rPr lang="ja-JP" altLang="en-US" sz="1400" dirty="0"/>
              <a:t>考慮すべき事項</a:t>
            </a:r>
            <a:endParaRPr kumimoji="1" lang="en-US" altLang="ja-JP" sz="1400" dirty="0" smtClean="0">
              <a:latin typeface="+mj-lt"/>
            </a:endParaRPr>
          </a:p>
          <a:p>
            <a:pPr lvl="1"/>
            <a:r>
              <a:rPr lang="en-US" altLang="ja-JP" sz="1400" dirty="0" err="1"/>
              <a:t>ndb_restore</a:t>
            </a:r>
            <a:r>
              <a:rPr lang="ja-JP" altLang="en-US" sz="1400" dirty="0"/>
              <a:t>を使用する前に、複数のデータノードをパラレルにリストアしない限り、クラスタをシングルユーザモードで実行することをお勧めします</a:t>
            </a:r>
            <a:r>
              <a:rPr lang="ja-JP" altLang="en-US" sz="1400" dirty="0" smtClean="0"/>
              <a:t>。</a:t>
            </a:r>
            <a:endParaRPr lang="en-US" sz="1400" dirty="0" smtClean="0">
              <a:latin typeface="+mj-lt"/>
              <a:cs typeface="Courier New" panose="02070309020205020404" pitchFamily="49" charset="0"/>
            </a:endParaRPr>
          </a:p>
          <a:p>
            <a:pPr lvl="1" fontAlgn="auto"/>
            <a:r>
              <a:rPr lang="en-US" altLang="ja-JP" sz="1400" dirty="0"/>
              <a:t>MySQL</a:t>
            </a:r>
            <a:r>
              <a:rPr lang="ja-JP" altLang="en-US" sz="1400" dirty="0"/>
              <a:t>サーバや他のアプリケーションでこのような理由で使用されていない</a:t>
            </a:r>
            <a:r>
              <a:rPr lang="en-US" altLang="ja-JP" sz="1400" dirty="0"/>
              <a:t>config.ini</a:t>
            </a:r>
            <a:r>
              <a:rPr lang="ja-JP" altLang="en-US" sz="1400" dirty="0"/>
              <a:t>に空の</a:t>
            </a:r>
            <a:r>
              <a:rPr lang="en-US" altLang="ja-JP" sz="1400" dirty="0"/>
              <a:t>[</a:t>
            </a:r>
            <a:r>
              <a:rPr lang="en-US" altLang="ja-JP" sz="1400" dirty="0" err="1"/>
              <a:t>api</a:t>
            </a:r>
            <a:r>
              <a:rPr lang="en-US" altLang="ja-JP" sz="1400" dirty="0"/>
              <a:t>]</a:t>
            </a:r>
            <a:r>
              <a:rPr lang="ja-JP" altLang="en-US" sz="1400" dirty="0"/>
              <a:t>セクションまたは</a:t>
            </a:r>
            <a:r>
              <a:rPr lang="en-US" altLang="ja-JP" sz="1400" dirty="0"/>
              <a:t>[</a:t>
            </a:r>
            <a:r>
              <a:rPr lang="en-US" altLang="ja-JP" sz="1400" dirty="0" err="1"/>
              <a:t>mysqld</a:t>
            </a:r>
            <a:r>
              <a:rPr lang="en-US" altLang="ja-JP" sz="1400" dirty="0"/>
              <a:t>]</a:t>
            </a:r>
            <a:r>
              <a:rPr lang="ja-JP" altLang="en-US" sz="1400" dirty="0"/>
              <a:t>セクションを少なくとも</a:t>
            </a:r>
            <a:r>
              <a:rPr lang="en-US" altLang="ja-JP" sz="1400" dirty="0"/>
              <a:t>1</a:t>
            </a:r>
            <a:r>
              <a:rPr lang="ja-JP" altLang="en-US" sz="1400" dirty="0"/>
              <a:t>つは残しておくことをお勧めしま</a:t>
            </a:r>
            <a:r>
              <a:rPr lang="ja-JP" altLang="en-US" sz="1400" dirty="0" smtClean="0"/>
              <a:t>す。</a:t>
            </a:r>
            <a:endParaRPr lang="en-US" sz="1400" dirty="0" smtClean="0">
              <a:latin typeface="+mj-lt"/>
              <a:cs typeface="Courier New" panose="02070309020205020404" pitchFamily="49" charset="0"/>
            </a:endParaRPr>
          </a:p>
          <a:p>
            <a:pPr lvl="1" fontAlgn="auto"/>
            <a:r>
              <a:rPr lang="en-US" altLang="ja-JP" sz="1400" dirty="0" err="1"/>
              <a:t>connection_string</a:t>
            </a:r>
            <a:r>
              <a:rPr lang="ja-JP" altLang="en-US" sz="1400" dirty="0"/>
              <a:t>が指定されていない場合、デフォルトの</a:t>
            </a:r>
            <a:r>
              <a:rPr lang="en-US" altLang="ja-JP" sz="1400" dirty="0"/>
              <a:t>localhost</a:t>
            </a:r>
            <a:r>
              <a:rPr lang="ja-JP" altLang="en-US" sz="1400" dirty="0"/>
              <a:t>：</a:t>
            </a:r>
            <a:r>
              <a:rPr lang="en-US" altLang="ja-JP" sz="1400" dirty="0"/>
              <a:t>1186</a:t>
            </a:r>
            <a:r>
              <a:rPr lang="ja-JP" altLang="en-US" sz="1400" dirty="0"/>
              <a:t>が使用されます。</a:t>
            </a:r>
            <a:endParaRPr lang="en-US" sz="1400" dirty="0" smtClean="0">
              <a:latin typeface="+mj-lt"/>
              <a:cs typeface="Courier New" panose="02070309020205020404" pitchFamily="49" charset="0"/>
            </a:endParaRPr>
          </a:p>
          <a:p>
            <a:pPr lvl="1"/>
            <a:r>
              <a:rPr lang="ja-JP" altLang="en-US" sz="1400" dirty="0"/>
              <a:t>初期設定から復元する場合は、パラメータに</a:t>
            </a:r>
            <a:r>
              <a:rPr lang="en-US" altLang="ja-JP" sz="1400" dirty="0"/>
              <a:t>-m</a:t>
            </a:r>
            <a:r>
              <a:rPr lang="ja-JP" altLang="en-US" sz="1400" dirty="0"/>
              <a:t>を追加してメタデータを復元します</a:t>
            </a:r>
            <a:r>
              <a:rPr lang="ja-JP" altLang="en-US" sz="1400" dirty="0" smtClean="0"/>
              <a:t>。</a:t>
            </a:r>
            <a:endParaRPr lang="en-US" sz="1400" dirty="0" smtClean="0">
              <a:latin typeface="+mj-lt"/>
              <a:cs typeface="Courier New" panose="02070309020205020404" pitchFamily="49" charset="0"/>
            </a:endParaRPr>
          </a:p>
          <a:p>
            <a:pPr lvl="1"/>
            <a:r>
              <a:rPr lang="ja-JP" altLang="en-US" sz="1400" dirty="0"/>
              <a:t>クラス</a:t>
            </a:r>
            <a:r>
              <a:rPr lang="ja-JP" altLang="en-US" sz="1400" dirty="0" smtClean="0"/>
              <a:t>タバックアップを</a:t>
            </a:r>
            <a:r>
              <a:rPr lang="ja-JP" altLang="en-US" sz="1400" dirty="0"/>
              <a:t>リストアするときは、同</a:t>
            </a:r>
            <a:r>
              <a:rPr lang="ja-JP" altLang="en-US" sz="1400" dirty="0" smtClean="0"/>
              <a:t>じバックアップ</a:t>
            </a:r>
            <a:r>
              <a:rPr lang="en-US" altLang="ja-JP" sz="1400" dirty="0" smtClean="0"/>
              <a:t>ID</a:t>
            </a:r>
            <a:r>
              <a:rPr lang="ja-JP" altLang="en-US" sz="1400" dirty="0"/>
              <a:t>を持</a:t>
            </a:r>
            <a:r>
              <a:rPr lang="ja-JP" altLang="en-US" sz="1400" dirty="0" smtClean="0"/>
              <a:t>つバックアップか</a:t>
            </a:r>
            <a:r>
              <a:rPr lang="ja-JP" altLang="en-US" sz="1400" dirty="0"/>
              <a:t>らすべてのデータノードを復元する必要があります。 異な</a:t>
            </a:r>
            <a:r>
              <a:rPr lang="ja-JP" altLang="en-US" sz="1400" dirty="0" smtClean="0"/>
              <a:t>るバックアップの</a:t>
            </a:r>
            <a:r>
              <a:rPr lang="ja-JP" altLang="en-US" sz="1400" dirty="0"/>
              <a:t>ファイルを使用すると、クラスタが矛盾した状態に復元され、完全に失敗する可能性があります。</a:t>
            </a:r>
            <a:endParaRPr kumimoji="1" lang="ja-JP" altLang="en-US" sz="1400" dirty="0">
              <a:latin typeface="+mj-lt"/>
            </a:endParaRPr>
          </a:p>
        </p:txBody>
      </p:sp>
    </p:spTree>
    <p:extLst>
      <p:ext uri="{BB962C8B-B14F-4D97-AF65-F5344CB8AC3E}">
        <p14:creationId xmlns:p14="http://schemas.microsoft.com/office/powerpoint/2010/main" val="1363641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参考文献</a:t>
            </a:r>
            <a:endParaRPr kumimoji="1" lang="ja-JP" altLang="en-US" sz="2000"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400" dirty="0" smtClean="0"/>
              <a:t>refman-5.7-en.a4.pdf</a:t>
            </a:r>
          </a:p>
          <a:p>
            <a:pPr>
              <a:buFont typeface="Wingdings" panose="05000000000000000000" pitchFamily="2" charset="2"/>
              <a:buChar char="§"/>
            </a:pP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932810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400" dirty="0"/>
              <a:t>MySQL</a:t>
            </a:r>
            <a:r>
              <a:rPr lang="ja-JP" altLang="en-US" sz="1400" dirty="0"/>
              <a:t>クラスタ</a:t>
            </a:r>
            <a:r>
              <a:rPr lang="en-US" sz="1400" dirty="0"/>
              <a:t>:</a:t>
            </a:r>
            <a:r>
              <a:rPr lang="ja-JP" altLang="en-US" sz="1400" dirty="0"/>
              <a:t>基本操作コマン</a:t>
            </a:r>
            <a:r>
              <a:rPr lang="ja-JP" altLang="en-US" sz="1400" dirty="0" smtClean="0"/>
              <a:t>ド</a:t>
            </a:r>
            <a:r>
              <a:rPr lang="en-US" altLang="ja-JP" sz="1400" dirty="0" smtClean="0"/>
              <a:t>.……………………………………………………...	6</a:t>
            </a:r>
          </a:p>
          <a:p>
            <a:pPr lvl="1"/>
            <a:r>
              <a:rPr lang="en-US" altLang="ja-JP" sz="1400" dirty="0" smtClean="0"/>
              <a:t>1.1 </a:t>
            </a:r>
            <a:r>
              <a:rPr lang="ja-JP" altLang="en-US" sz="1400" dirty="0" smtClean="0"/>
              <a:t>ノー</a:t>
            </a:r>
            <a:r>
              <a:rPr lang="ja-JP" altLang="en-US" sz="1400" dirty="0"/>
              <a:t>ド起動コマン</a:t>
            </a:r>
            <a:r>
              <a:rPr lang="ja-JP" altLang="en-US" sz="1400" dirty="0" smtClean="0"/>
              <a:t>ド</a:t>
            </a:r>
            <a:r>
              <a:rPr lang="en-US" altLang="ja-JP" sz="1400" dirty="0" smtClean="0"/>
              <a:t>…………..…………………………….……………………………...	6</a:t>
            </a:r>
          </a:p>
          <a:p>
            <a:pPr lvl="1"/>
            <a:r>
              <a:rPr lang="en-US" altLang="ja-JP" sz="1400" dirty="0" smtClean="0"/>
              <a:t>1.2 NDB</a:t>
            </a:r>
            <a:r>
              <a:rPr lang="ja-JP" altLang="en-US" sz="1400" dirty="0"/>
              <a:t>クライアント管理のコマン</a:t>
            </a:r>
            <a:r>
              <a:rPr lang="ja-JP" altLang="en-US" sz="1400" dirty="0" smtClean="0"/>
              <a:t>ド</a:t>
            </a:r>
            <a:r>
              <a:rPr lang="en-US" altLang="ja-JP" sz="1400" dirty="0" smtClean="0"/>
              <a:t>………………………………………………………	9</a:t>
            </a:r>
          </a:p>
          <a:p>
            <a:pPr lvl="1"/>
            <a:r>
              <a:rPr lang="en-US" altLang="ja-JP" sz="1400" dirty="0" smtClean="0"/>
              <a:t>1.3 NDB</a:t>
            </a:r>
            <a:r>
              <a:rPr lang="ja-JP" altLang="en-US" sz="1400" dirty="0"/>
              <a:t>クラスタコマン</a:t>
            </a:r>
            <a:r>
              <a:rPr lang="ja-JP" altLang="en-US" sz="1400" dirty="0" smtClean="0"/>
              <a:t>ド</a:t>
            </a:r>
            <a:r>
              <a:rPr lang="en-US" altLang="ja-JP" sz="1400" dirty="0" smtClean="0"/>
              <a:t>……………………….……………………………………………..12</a:t>
            </a:r>
            <a:endParaRPr lang="en-US" altLang="ja-JP" sz="1400" dirty="0"/>
          </a:p>
          <a:p>
            <a:pPr lvl="1"/>
            <a:r>
              <a:rPr lang="en-US" altLang="ja-JP" sz="1400" dirty="0" smtClean="0"/>
              <a:t>1.4 </a:t>
            </a:r>
            <a:r>
              <a:rPr lang="ja-JP" altLang="en-US" sz="1400" dirty="0" smtClean="0"/>
              <a:t>データベース管理文</a:t>
            </a:r>
            <a:r>
              <a:rPr lang="en-US" altLang="ja-JP" sz="1400" dirty="0" smtClean="0"/>
              <a:t>……………………….…………………………………………………14</a:t>
            </a:r>
          </a:p>
          <a:p>
            <a:pPr marL="342900" indent="-342900">
              <a:buAutoNum type="arabicPeriod"/>
            </a:pPr>
            <a:r>
              <a:rPr lang="en-US" altLang="ja-JP" sz="1400" dirty="0"/>
              <a:t>MySQL</a:t>
            </a:r>
            <a:r>
              <a:rPr lang="ja-JP" altLang="en-US" sz="1400" dirty="0"/>
              <a:t>クラスタ</a:t>
            </a:r>
            <a:r>
              <a:rPr lang="en-US" altLang="ja-JP" sz="1400" dirty="0"/>
              <a:t>:</a:t>
            </a:r>
            <a:r>
              <a:rPr lang="ja-JP" altLang="en-US" sz="1400" dirty="0"/>
              <a:t>バックア</a:t>
            </a:r>
            <a:r>
              <a:rPr lang="ja-JP" altLang="en-US" sz="1400" dirty="0" smtClean="0"/>
              <a:t>ップ </a:t>
            </a:r>
            <a:r>
              <a:rPr lang="en-US" altLang="ja-JP" sz="1400" dirty="0" smtClean="0"/>
              <a:t>…..…………………………………………………………	16</a:t>
            </a:r>
          </a:p>
          <a:p>
            <a:pPr lvl="1"/>
            <a:r>
              <a:rPr lang="en-US" altLang="ja-JP" sz="1400" dirty="0" smtClean="0"/>
              <a:t>2.1 </a:t>
            </a:r>
            <a:r>
              <a:rPr lang="ja-JP" altLang="en-US" sz="1400" dirty="0" smtClean="0"/>
              <a:t>ネイティブバックアップ</a:t>
            </a:r>
            <a:r>
              <a:rPr lang="en-US" altLang="ja-JP" sz="1400" dirty="0" smtClean="0"/>
              <a:t>………………………………….………………………………..	16</a:t>
            </a:r>
            <a:endParaRPr lang="en-US" altLang="ja-JP" sz="1400" dirty="0"/>
          </a:p>
          <a:p>
            <a:pPr lvl="1"/>
            <a:r>
              <a:rPr lang="en-US" altLang="ja-JP" sz="1400" dirty="0" smtClean="0"/>
              <a:t>2.2 </a:t>
            </a:r>
            <a:r>
              <a:rPr lang="ja-JP" altLang="en-US" sz="1400" dirty="0" smtClean="0"/>
              <a:t>圧縮バックアップ</a:t>
            </a:r>
            <a:r>
              <a:rPr lang="en-US" altLang="ja-JP" sz="1400" dirty="0" smtClean="0"/>
              <a:t>……………………………………………………………………………..	22</a:t>
            </a:r>
          </a:p>
          <a:p>
            <a:pPr lvl="1"/>
            <a:r>
              <a:rPr lang="en-US" altLang="ja-JP" sz="1400" dirty="0" smtClean="0"/>
              <a:t>2.3 </a:t>
            </a:r>
            <a:r>
              <a:rPr lang="en-US" altLang="ja-JP" sz="1400" dirty="0" err="1" smtClean="0"/>
              <a:t>mysqldump</a:t>
            </a:r>
            <a:r>
              <a:rPr lang="ja-JP" altLang="en-US" sz="1400" dirty="0"/>
              <a:t>の使</a:t>
            </a:r>
            <a:r>
              <a:rPr lang="ja-JP" altLang="en-US" sz="1400" dirty="0" smtClean="0"/>
              <a:t>用</a:t>
            </a:r>
            <a:r>
              <a:rPr lang="en-US" altLang="ja-JP" sz="1400" dirty="0" smtClean="0"/>
              <a:t>…………………………………………………………………………..	27</a:t>
            </a:r>
          </a:p>
          <a:p>
            <a:pPr marL="342900" indent="-342900">
              <a:buAutoNum type="arabicPeriod"/>
            </a:pPr>
            <a:r>
              <a:rPr lang="ja-JP" altLang="en-US" sz="1400" dirty="0" smtClean="0"/>
              <a:t>リストア</a:t>
            </a:r>
            <a:r>
              <a:rPr lang="en-US" altLang="ja-JP" sz="1400" dirty="0" smtClean="0"/>
              <a:t>……………………………………………………………………………………………….	28</a:t>
            </a:r>
          </a:p>
          <a:p>
            <a:pPr lvl="1"/>
            <a:r>
              <a:rPr lang="en-US" altLang="ja-JP" sz="1400" dirty="0" smtClean="0"/>
              <a:t>3.1 </a:t>
            </a:r>
            <a:r>
              <a:rPr lang="ja-JP" altLang="en-US" sz="1400" dirty="0" smtClean="0"/>
              <a:t>ネ</a:t>
            </a:r>
            <a:r>
              <a:rPr lang="ja-JP" altLang="en-US" sz="1400" dirty="0"/>
              <a:t>イティブリスト</a:t>
            </a:r>
            <a:r>
              <a:rPr lang="ja-JP" altLang="en-US" sz="1400" dirty="0" smtClean="0"/>
              <a:t>ア</a:t>
            </a:r>
            <a:r>
              <a:rPr lang="en-US" altLang="ja-JP" sz="1400" dirty="0" smtClean="0"/>
              <a:t>……………………………………………………………………………	28</a:t>
            </a:r>
            <a:endParaRPr lang="en-US" altLang="ja-JP" sz="14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4" name="Text Placeholder 3"/>
          <p:cNvSpPr>
            <a:spLocks noGrp="1"/>
          </p:cNvSpPr>
          <p:nvPr>
            <p:ph type="body" sz="quarter" idx="10"/>
          </p:nvPr>
        </p:nvSpPr>
        <p:spPr>
          <a:xfrm>
            <a:off x="179388" y="3852000"/>
            <a:ext cx="7200900" cy="400110"/>
          </a:xfrm>
        </p:spPr>
        <p:txBody>
          <a:bodyPr/>
          <a:lstStyle/>
          <a:p>
            <a:r>
              <a:rPr lang="ja-JP" altLang="en-US" dirty="0"/>
              <a:t>基本操作、バックアップ、復元</a:t>
            </a:r>
            <a:endParaRPr lang="en-US" dirty="0"/>
          </a:p>
        </p:txBody>
      </p:sp>
    </p:spTree>
    <p:extLst>
      <p:ext uri="{BB962C8B-B14F-4D97-AF65-F5344CB8AC3E}">
        <p14:creationId xmlns:p14="http://schemas.microsoft.com/office/powerpoint/2010/main" val="2113019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a:t>クラスタ</a:t>
            </a:r>
            <a:r>
              <a:rPr lang="en-US" sz="2000" dirty="0" smtClean="0"/>
              <a:t>:</a:t>
            </a:r>
            <a:r>
              <a:rPr lang="ja-JP" altLang="en-US" sz="2000" dirty="0" smtClean="0"/>
              <a:t>基</a:t>
            </a:r>
            <a:r>
              <a:rPr lang="ja-JP" altLang="en-US" sz="2000" dirty="0"/>
              <a:t>本操作コマン</a:t>
            </a:r>
            <a:r>
              <a:rPr lang="ja-JP" altLang="en-US" sz="2000" dirty="0" smtClean="0"/>
              <a:t>ド</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1.1 </a:t>
            </a:r>
            <a:r>
              <a:rPr lang="ja-JP" altLang="en-US" sz="1400" dirty="0" smtClean="0"/>
              <a:t>ノ</a:t>
            </a:r>
            <a:r>
              <a:rPr lang="ja-JP" altLang="en-US" sz="1400" dirty="0"/>
              <a:t>ード起動コマンド</a:t>
            </a:r>
            <a:endParaRPr lang="en-US" altLang="ja-JP" sz="1400" dirty="0"/>
          </a:p>
          <a:p>
            <a:pPr lvl="1"/>
            <a:r>
              <a:rPr lang="ja-JP" altLang="en-US" sz="1400" dirty="0" smtClean="0"/>
              <a:t>管理ノード</a:t>
            </a:r>
            <a:endParaRPr kumimoji="1" lang="en-US" altLang="ja-JP" sz="1400" dirty="0" smtClean="0"/>
          </a:p>
          <a:p>
            <a:pPr lvl="2"/>
            <a:r>
              <a:rPr kumimoji="1" lang="en-US" altLang="ja-JP" i="1" dirty="0" err="1" smtClean="0"/>
              <a:t>ndb_mgmd</a:t>
            </a:r>
            <a:r>
              <a:rPr lang="ja-JP" altLang="en-US" dirty="0"/>
              <a:t>バイナリを使用して管理サーバーデーモンを起動す</a:t>
            </a:r>
            <a:r>
              <a:rPr lang="ja-JP" altLang="en-US" dirty="0" smtClean="0"/>
              <a:t>る</a:t>
            </a:r>
            <a:endParaRPr kumimoji="1" lang="en-US" altLang="ja-JP" dirty="0" smtClean="0"/>
          </a:p>
          <a:p>
            <a:pPr lvl="3"/>
            <a:r>
              <a:rPr lang="en-US" altLang="ja-JP" sz="1400" dirty="0" err="1"/>
              <a:t>ndb_mgmd</a:t>
            </a:r>
            <a:r>
              <a:rPr lang="en-US" altLang="ja-JP" sz="1400" dirty="0"/>
              <a:t> -f /</a:t>
            </a:r>
            <a:r>
              <a:rPr lang="en-US" altLang="ja-JP" sz="1400" dirty="0" err="1"/>
              <a:t>var</a:t>
            </a:r>
            <a:r>
              <a:rPr lang="en-US" altLang="ja-JP" sz="1400" dirty="0"/>
              <a:t>/lib/</a:t>
            </a:r>
            <a:r>
              <a:rPr lang="en-US" altLang="ja-JP" sz="1400" dirty="0" err="1"/>
              <a:t>mysql</a:t>
            </a:r>
            <a:r>
              <a:rPr lang="en-US" altLang="ja-JP" sz="1400" dirty="0"/>
              <a:t>-cluster/config.ini</a:t>
            </a:r>
            <a:endParaRPr kumimoji="1" lang="en-US" altLang="ja-JP" sz="1400" dirty="0" smtClean="0"/>
          </a:p>
          <a:p>
            <a:pPr lvl="2"/>
            <a:r>
              <a:rPr lang="ja-JP" altLang="en-US" dirty="0"/>
              <a:t>デーモンはクラスタ構成ファイルを読み取り、この情報を要求するクラスタ内のすべてのノードにこの情報を配信します。</a:t>
            </a:r>
            <a:endParaRPr lang="en-US" altLang="ja-JP" dirty="0" smtClean="0"/>
          </a:p>
          <a:p>
            <a:pPr lvl="2"/>
            <a:r>
              <a:rPr lang="ja-JP" altLang="en-US" dirty="0"/>
              <a:t>また、クラスタのアクティビティのログも保持しま</a:t>
            </a:r>
            <a:r>
              <a:rPr lang="ja-JP" altLang="en-US" dirty="0" smtClean="0"/>
              <a:t>す</a:t>
            </a:r>
            <a:r>
              <a:rPr lang="ja-JP" altLang="en-US" dirty="0"/>
              <a:t>：</a:t>
            </a:r>
            <a:endParaRPr lang="en-US" altLang="ja-JP" dirty="0" smtClean="0"/>
          </a:p>
          <a:p>
            <a:pPr lvl="3"/>
            <a:r>
              <a:rPr lang="en-US" altLang="ja-JP" sz="1400" dirty="0" err="1" smtClean="0"/>
              <a:t>ndb</a:t>
            </a:r>
            <a:r>
              <a:rPr lang="en-US" altLang="ja-JP" sz="1400" dirty="0" smtClean="0"/>
              <a:t>_&lt;</a:t>
            </a:r>
            <a:r>
              <a:rPr lang="en-US" altLang="ja-JP" sz="1400" dirty="0" err="1" smtClean="0"/>
              <a:t>node_id</a:t>
            </a:r>
            <a:r>
              <a:rPr lang="en-US" altLang="ja-JP" sz="1400" dirty="0"/>
              <a:t>&gt;_cluster.log </a:t>
            </a:r>
            <a:r>
              <a:rPr lang="en-US" altLang="ja-JP" sz="1400" dirty="0" smtClean="0"/>
              <a:t>is</a:t>
            </a:r>
            <a:r>
              <a:rPr lang="ja-JP" altLang="en-US" sz="1400" dirty="0"/>
              <a:t>クラスタイベントログファイル。 このようなイベントの例には、チェックポイントの起動と完了、ノードの起動イベント、ノードの障害、およびメモリ使用のレベルが含まれま</a:t>
            </a:r>
            <a:r>
              <a:rPr lang="ja-JP" altLang="en-US" sz="1400" dirty="0" smtClean="0"/>
              <a:t>す。</a:t>
            </a:r>
            <a:endParaRPr lang="en-US" altLang="ja-JP" sz="1400" dirty="0" smtClean="0"/>
          </a:p>
          <a:p>
            <a:pPr lvl="2"/>
            <a:r>
              <a:rPr lang="ja-JP" altLang="en-US" dirty="0"/>
              <a:t>コマンドオプション</a:t>
            </a:r>
            <a:r>
              <a:rPr lang="ja-JP" altLang="en-US" dirty="0" smtClean="0"/>
              <a:t>：</a:t>
            </a:r>
            <a:endParaRPr lang="en-US" altLang="ja-JP" dirty="0" smtClean="0"/>
          </a:p>
          <a:p>
            <a:pPr lvl="3">
              <a:buFont typeface="Arial" panose="020B0604020202020204" pitchFamily="34" charset="0"/>
              <a:buChar char="•"/>
            </a:pPr>
            <a:r>
              <a:rPr kumimoji="1" lang="en-US" altLang="ja-JP" sz="1400" dirty="0" smtClean="0"/>
              <a:t>--</a:t>
            </a:r>
            <a:r>
              <a:rPr kumimoji="1" lang="en-US" altLang="ja-JP" sz="1400" dirty="0" err="1" smtClean="0"/>
              <a:t>config</a:t>
            </a:r>
            <a:r>
              <a:rPr kumimoji="1" lang="en-US" altLang="ja-JP" sz="1400" dirty="0" smtClean="0"/>
              <a:t>-file=[filename], -f [filename]</a:t>
            </a:r>
          </a:p>
          <a:p>
            <a:pPr lvl="4"/>
            <a:r>
              <a:rPr lang="ja-JP" altLang="en-US" sz="1400" dirty="0"/>
              <a:t>クラスタ構成ファイルを指定します。 </a:t>
            </a:r>
            <a:r>
              <a:rPr lang="en-US" altLang="ja-JP" sz="1400" dirty="0"/>
              <a:t>NDB-6.4.0</a:t>
            </a:r>
            <a:r>
              <a:rPr lang="ja-JP" altLang="en-US" sz="1400" dirty="0"/>
              <a:t>以降では、</a:t>
            </a:r>
            <a:r>
              <a:rPr lang="en-US" altLang="ja-JP" sz="1400" dirty="0"/>
              <a:t>--reload</a:t>
            </a:r>
            <a:r>
              <a:rPr lang="ja-JP" altLang="en-US" sz="1400" dirty="0"/>
              <a:t>または</a:t>
            </a:r>
            <a:r>
              <a:rPr lang="en-US" altLang="ja-JP" sz="1400" dirty="0"/>
              <a:t>--initial</a:t>
            </a:r>
            <a:r>
              <a:rPr lang="ja-JP" altLang="en-US" sz="1400" dirty="0"/>
              <a:t>が必要です</a:t>
            </a:r>
            <a:r>
              <a:rPr lang="ja-JP" altLang="en-US" sz="1400" dirty="0" smtClean="0"/>
              <a:t>。</a:t>
            </a:r>
            <a:endParaRPr kumimoji="1" lang="en-US" altLang="ja-JP" sz="1400" dirty="0" smtClean="0"/>
          </a:p>
          <a:p>
            <a:pPr lvl="3">
              <a:buFont typeface="Arial" panose="020B0604020202020204" pitchFamily="34" charset="0"/>
              <a:buChar char="•"/>
            </a:pPr>
            <a:r>
              <a:rPr kumimoji="1" lang="en-US" altLang="ja-JP" sz="1400" dirty="0" smtClean="0"/>
              <a:t>--</a:t>
            </a:r>
            <a:r>
              <a:rPr kumimoji="1" lang="en-US" altLang="ja-JP" sz="1400" dirty="0" err="1" smtClean="0"/>
              <a:t>config</a:t>
            </a:r>
            <a:r>
              <a:rPr kumimoji="1" lang="en-US" altLang="ja-JP" sz="1400" dirty="0" smtClean="0"/>
              <a:t>-cache=[TRUE|FALSE]</a:t>
            </a:r>
          </a:p>
          <a:p>
            <a:pPr lvl="4"/>
            <a:r>
              <a:rPr lang="ja-JP" altLang="en-US" sz="1400" dirty="0"/>
              <a:t>管理サーバーの構成キャッシュを有効にします。 デフォルトでは</a:t>
            </a:r>
            <a:r>
              <a:rPr lang="en-US" altLang="ja-JP" sz="1400" dirty="0"/>
              <a:t>TRUE</a:t>
            </a:r>
            <a:r>
              <a:rPr lang="ja-JP" altLang="en-US" sz="1400" dirty="0"/>
              <a:t>で</a:t>
            </a:r>
            <a:r>
              <a:rPr lang="ja-JP" altLang="en-US" sz="1400" dirty="0" smtClean="0"/>
              <a:t>す。</a:t>
            </a:r>
            <a:endParaRPr lang="en-US" altLang="ja-JP" sz="1400" dirty="0" smtClean="0"/>
          </a:p>
          <a:p>
            <a:pPr lvl="4"/>
            <a:r>
              <a:rPr lang="ja-JP" altLang="en-US" sz="1400" dirty="0"/>
              <a:t>同様のオプショ</a:t>
            </a:r>
            <a:r>
              <a:rPr lang="ja-JP" altLang="en-US" sz="1400" dirty="0" smtClean="0"/>
              <a:t>ン：</a:t>
            </a:r>
            <a:r>
              <a:rPr lang="en-US" altLang="ja-JP" sz="1400" dirty="0" smtClean="0"/>
              <a:t>  </a:t>
            </a:r>
            <a:r>
              <a:rPr lang="en-US" altLang="ja-JP" sz="1400" dirty="0"/>
              <a:t>--</a:t>
            </a:r>
            <a:r>
              <a:rPr lang="en-US" altLang="ja-JP" sz="1400" dirty="0" err="1" smtClean="0"/>
              <a:t>config</a:t>
            </a:r>
            <a:r>
              <a:rPr lang="en-US" altLang="ja-JP" sz="1400" dirty="0" smtClean="0"/>
              <a:t>-cache=0, --</a:t>
            </a:r>
            <a:r>
              <a:rPr lang="en-US" altLang="ja-JP" sz="1400" dirty="0" err="1" smtClean="0"/>
              <a:t>config</a:t>
            </a:r>
            <a:r>
              <a:rPr lang="en-US" altLang="ja-JP" sz="1400" dirty="0" smtClean="0"/>
              <a:t>-cache=FALSE, </a:t>
            </a:r>
            <a:r>
              <a:rPr lang="en-US" altLang="ja-JP" sz="1400" dirty="0"/>
              <a:t>--</a:t>
            </a:r>
            <a:r>
              <a:rPr lang="en-US" altLang="ja-JP" sz="1400" dirty="0" err="1" smtClean="0"/>
              <a:t>config</a:t>
            </a:r>
            <a:r>
              <a:rPr lang="en-US" altLang="ja-JP" sz="1400" dirty="0" smtClean="0"/>
              <a:t>-cache=OFF, </a:t>
            </a:r>
            <a:r>
              <a:rPr lang="en-US" altLang="ja-JP" sz="1400" dirty="0"/>
              <a:t>--skip-</a:t>
            </a:r>
            <a:r>
              <a:rPr lang="en-US" altLang="ja-JP" sz="1400" dirty="0" err="1"/>
              <a:t>config</a:t>
            </a:r>
            <a:r>
              <a:rPr lang="en-US" altLang="ja-JP" sz="1400" dirty="0"/>
              <a:t>-cache </a:t>
            </a:r>
            <a:endParaRPr lang="en-US" altLang="ja-JP" sz="1400" dirty="0" smtClean="0"/>
          </a:p>
          <a:p>
            <a:pPr lvl="3">
              <a:buFont typeface="Arial" panose="020B0604020202020204" pitchFamily="34" charset="0"/>
              <a:buChar char="•"/>
            </a:pPr>
            <a:r>
              <a:rPr kumimoji="1" lang="en-US" altLang="ja-JP" sz="1400" dirty="0" smtClean="0"/>
              <a:t>--initial</a:t>
            </a:r>
          </a:p>
          <a:p>
            <a:pPr lvl="4"/>
            <a:r>
              <a:rPr lang="ja-JP" altLang="en-US" sz="1400" dirty="0"/>
              <a:t>管理サーバーが構成ファイルを構成ファイルからリロードし、構成キャッシュをバイパスします。</a:t>
            </a:r>
            <a:endParaRPr lang="en-US" altLang="ja-JP" sz="1400" dirty="0" smtClean="0"/>
          </a:p>
          <a:p>
            <a:pPr lvl="3">
              <a:buFont typeface="Arial" panose="020B0604020202020204" pitchFamily="34" charset="0"/>
              <a:buChar char="•"/>
            </a:pPr>
            <a:r>
              <a:rPr lang="en-US" altLang="ja-JP" sz="1400" dirty="0"/>
              <a:t>--</a:t>
            </a:r>
            <a:r>
              <a:rPr lang="en-US" altLang="ja-JP" sz="1400" dirty="0" smtClean="0"/>
              <a:t>reload</a:t>
            </a:r>
          </a:p>
          <a:p>
            <a:pPr lvl="4"/>
            <a:r>
              <a:rPr lang="ja-JP" altLang="en-US" sz="1400" dirty="0"/>
              <a:t>管理サーバーが構成ファイルを構成キャッシュと比較するようにします。</a:t>
            </a:r>
            <a:endParaRPr kumimoji="1" lang="en-US" altLang="ja-JP" sz="1400" dirty="0"/>
          </a:p>
          <a:p>
            <a:pPr lvl="1"/>
            <a:endParaRPr kumimoji="1" lang="en-US" altLang="ja-JP" sz="1400" dirty="0" smtClean="0"/>
          </a:p>
          <a:p>
            <a:pPr lvl="1"/>
            <a:endParaRPr kumimoji="1" lang="ja-JP" altLang="en-US" sz="1400" dirty="0"/>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1. MySQL</a:t>
            </a:r>
            <a:r>
              <a:rPr lang="ja-JP" altLang="en-US" sz="2000" dirty="0"/>
              <a:t>クラスタ</a:t>
            </a:r>
            <a:r>
              <a:rPr lang="en-US" sz="2000" dirty="0"/>
              <a:t>:</a:t>
            </a:r>
            <a:r>
              <a:rPr lang="ja-JP" altLang="en-US" sz="2000" dirty="0"/>
              <a:t>基本操作コマンド</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2"/>
            <a:r>
              <a:rPr lang="ja-JP" altLang="en-US" dirty="0" smtClean="0"/>
              <a:t>管理ノードには、クラスタの状態を確認し、バックアップ手順を開始し、</a:t>
            </a:r>
            <a:r>
              <a:rPr lang="en-US" altLang="ja-JP" i="1" dirty="0" err="1" smtClean="0"/>
              <a:t>ndb_mgm</a:t>
            </a:r>
            <a:r>
              <a:rPr lang="ja-JP" altLang="en-US" dirty="0" smtClean="0"/>
              <a:t>という管理機能を実行するクライアントプロセスもあります。</a:t>
            </a:r>
            <a:r>
              <a:rPr lang="en-US" altLang="ja-JP" i="1" dirty="0" smtClean="0"/>
              <a:t>.</a:t>
            </a:r>
          </a:p>
          <a:p>
            <a:pPr lvl="3"/>
            <a:r>
              <a:rPr lang="en-US" altLang="ja-JP" sz="1400" i="1" dirty="0" err="1" smtClean="0"/>
              <a:t>ndb_mgm</a:t>
            </a:r>
            <a:r>
              <a:rPr lang="ja-JP" altLang="en-US" sz="1400" dirty="0" smtClean="0"/>
              <a:t>コマンドは管理クライアントを起動します：</a:t>
            </a:r>
            <a:r>
              <a:rPr lang="en-US" altLang="ja-JP" sz="1400" dirty="0" smtClean="0"/>
              <a:t> </a:t>
            </a:r>
            <a:r>
              <a:rPr lang="en-US" altLang="ja-JP" sz="1400" dirty="0" err="1" smtClean="0"/>
              <a:t>ndb_mgm</a:t>
            </a:r>
            <a:r>
              <a:rPr lang="en-US" altLang="ja-JP" sz="1400" dirty="0" smtClean="0"/>
              <a:t> &gt;</a:t>
            </a:r>
          </a:p>
          <a:p>
            <a:pPr lvl="2"/>
            <a:r>
              <a:rPr lang="ja-JP" altLang="en-US" dirty="0" smtClean="0"/>
              <a:t>管理ノードの起動例</a:t>
            </a:r>
            <a:endParaRPr lang="en-US" altLang="ja-JP" dirty="0" smtClean="0"/>
          </a:p>
          <a:p>
            <a:pPr lvl="1"/>
            <a:endParaRPr kumimoji="1" lang="en-US" altLang="ja-JP" sz="1400" dirty="0" smtClean="0"/>
          </a:p>
          <a:p>
            <a:endParaRPr lang="en-US" altLang="ja-JP" sz="1400" dirty="0" smtClean="0"/>
          </a:p>
          <a:p>
            <a:pPr marL="0" indent="0">
              <a:buNone/>
            </a:pPr>
            <a:endParaRPr kumimoji="1" lang="en-US" altLang="ja-JP" sz="1400" dirty="0" smtClean="0"/>
          </a:p>
          <a:p>
            <a:pPr lvl="1"/>
            <a:r>
              <a:rPr kumimoji="1" lang="ja-JP" altLang="en-US" sz="1400" dirty="0" smtClean="0"/>
              <a:t>データノード</a:t>
            </a:r>
            <a:endParaRPr kumimoji="1" lang="en-US" altLang="ja-JP" sz="1400" dirty="0" smtClean="0"/>
          </a:p>
          <a:p>
            <a:pPr lvl="2"/>
            <a:r>
              <a:rPr lang="en-US" altLang="ja-JP" i="1" dirty="0" err="1" smtClean="0"/>
              <a:t>ndbd</a:t>
            </a:r>
            <a:r>
              <a:rPr lang="ja-JP" altLang="en-US" i="1" dirty="0" smtClean="0"/>
              <a:t>は、</a:t>
            </a:r>
            <a:r>
              <a:rPr lang="en-US" altLang="ja-JP" i="1" dirty="0" smtClean="0"/>
              <a:t>NDB </a:t>
            </a:r>
            <a:r>
              <a:rPr lang="ja-JP" altLang="en-US" i="1" dirty="0" smtClean="0"/>
              <a:t>クラスタストレージエンジンを使用してテーブル内のすべてのデータを処理するために使用されるプロセスです。</a:t>
            </a:r>
            <a:endParaRPr lang="en-US" altLang="ja-JP" dirty="0" smtClean="0"/>
          </a:p>
          <a:p>
            <a:pPr lvl="2"/>
            <a:r>
              <a:rPr lang="ja-JP" altLang="en-US" dirty="0" smtClean="0"/>
              <a:t>これは、データ・ノードが分散トランザクション処理、ノード・リカバリー、ディスク・ポインティング・チェック、オンライン・バックアップ、および関連タスクを実行できるようにするためのプロセスです。</a:t>
            </a:r>
            <a:endParaRPr lang="en-US" altLang="ja-JP" dirty="0" smtClean="0"/>
          </a:p>
          <a:p>
            <a:pPr lvl="2"/>
            <a:r>
              <a:rPr lang="en-US" altLang="ja-JP" dirty="0" err="1" smtClean="0"/>
              <a:t>ndbd</a:t>
            </a:r>
            <a:r>
              <a:rPr lang="ja-JP" altLang="en-US" dirty="0" smtClean="0"/>
              <a:t>プロセスはデータ出力をログファイルに記録する</a:t>
            </a:r>
            <a:endParaRPr lang="en-US" altLang="ja-JP" dirty="0" smtClean="0"/>
          </a:p>
          <a:p>
            <a:pPr lvl="3"/>
            <a:r>
              <a:rPr lang="en-US" altLang="ja-JP" sz="1400" dirty="0" err="1" smtClean="0"/>
              <a:t>ndb</a:t>
            </a:r>
            <a:r>
              <a:rPr lang="en-US" altLang="ja-JP" sz="1400" dirty="0" smtClean="0"/>
              <a:t>_ &lt;</a:t>
            </a:r>
            <a:r>
              <a:rPr lang="en-US" altLang="ja-JP" sz="1400" dirty="0" err="1" smtClean="0"/>
              <a:t>node_id</a:t>
            </a:r>
            <a:r>
              <a:rPr lang="en-US" altLang="ja-JP" sz="1400" dirty="0" smtClean="0"/>
              <a:t>&gt; _out.log</a:t>
            </a:r>
            <a:r>
              <a:rPr lang="ja-JP" altLang="en-US" sz="1400" dirty="0" smtClean="0"/>
              <a:t>は、</a:t>
            </a:r>
            <a:r>
              <a:rPr lang="en-US" altLang="ja-JP" sz="1400" dirty="0" err="1" smtClean="0"/>
              <a:t>ndbd</a:t>
            </a:r>
            <a:r>
              <a:rPr lang="ja-JP" altLang="en-US" sz="1400" dirty="0" smtClean="0"/>
              <a:t>プロセスが出力したデータを含むファイルです。 このファイルは、</a:t>
            </a:r>
            <a:r>
              <a:rPr lang="en-US" altLang="ja-JP" sz="1400" dirty="0" err="1" smtClean="0"/>
              <a:t>ndbd</a:t>
            </a:r>
            <a:r>
              <a:rPr lang="ja-JP" altLang="en-US" sz="1400" dirty="0" smtClean="0"/>
              <a:t>がデーモンとして起動された場合にのみ作成されます。これはデフォルト動作です。</a:t>
            </a:r>
            <a:endParaRPr lang="en-US" altLang="ja-JP" sz="1400" dirty="0" smtClean="0"/>
          </a:p>
          <a:p>
            <a:pPr lvl="2"/>
            <a:r>
              <a:rPr lang="ja-JP" altLang="en-US" dirty="0" smtClean="0"/>
              <a:t>コマンドオプション：</a:t>
            </a:r>
            <a:endParaRPr kumimoji="1" lang="en-US" altLang="ja-JP" dirty="0" smtClean="0"/>
          </a:p>
          <a:p>
            <a:pPr lvl="3">
              <a:buFont typeface="Arial" panose="020B0604020202020204" pitchFamily="34" charset="0"/>
              <a:buChar char="•"/>
            </a:pPr>
            <a:r>
              <a:rPr lang="en-US" altLang="ja-JP" sz="1400" dirty="0" smtClean="0"/>
              <a:t>--initial</a:t>
            </a:r>
          </a:p>
          <a:p>
            <a:pPr lvl="4"/>
            <a:r>
              <a:rPr lang="ja-JP" altLang="en-US" sz="1400" dirty="0" smtClean="0"/>
              <a:t>ファイルシステムのクリーニングを含む、</a:t>
            </a:r>
            <a:r>
              <a:rPr lang="en-US" altLang="ja-JP" sz="1400" dirty="0" err="1" smtClean="0"/>
              <a:t>ndbd</a:t>
            </a:r>
            <a:r>
              <a:rPr lang="ja-JP" altLang="en-US" sz="1400" dirty="0" smtClean="0"/>
              <a:t>の初期起動を行う</a:t>
            </a:r>
            <a:endParaRPr lang="en-US" altLang="ja-JP" sz="1400" dirty="0" smtClean="0"/>
          </a:p>
        </p:txBody>
      </p:sp>
      <p:sp>
        <p:nvSpPr>
          <p:cNvPr id="5" name="Rectangle 4"/>
          <p:cNvSpPr/>
          <p:nvPr/>
        </p:nvSpPr>
        <p:spPr bwMode="auto">
          <a:xfrm>
            <a:off x="1026160" y="1884939"/>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[root@mgm-node-01 ~]# </a:t>
            </a:r>
            <a:r>
              <a:rPr lang="en-US" sz="1000" b="1" dirty="0" err="1">
                <a:latin typeface="Calibri" panose="020F0502020204030204" pitchFamily="34" charset="0"/>
                <a:ea typeface="+mj-ea"/>
              </a:rPr>
              <a:t>ndb_mgmd</a:t>
            </a:r>
            <a:r>
              <a:rPr lang="en-US" sz="1000" b="1" dirty="0">
                <a:latin typeface="Calibri" panose="020F0502020204030204" pitchFamily="34" charset="0"/>
                <a:ea typeface="+mj-ea"/>
              </a:rPr>
              <a:t> -f /</a:t>
            </a:r>
            <a:r>
              <a:rPr lang="en-US" sz="1000" b="1" dirty="0" err="1">
                <a:latin typeface="Calibri" panose="020F0502020204030204" pitchFamily="34" charset="0"/>
                <a:ea typeface="+mj-ea"/>
              </a:rPr>
              <a:t>var</a:t>
            </a:r>
            <a:r>
              <a:rPr lang="en-US" sz="1000" b="1" dirty="0">
                <a:latin typeface="Calibri" panose="020F0502020204030204" pitchFamily="34" charset="0"/>
                <a:ea typeface="+mj-ea"/>
              </a:rPr>
              <a:t>/lib/</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-cluster/config.ini --skip-</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-cache</a:t>
            </a:r>
          </a:p>
          <a:p>
            <a:r>
              <a:rPr lang="en-US" sz="1000" b="1" dirty="0">
                <a:latin typeface="Calibri" panose="020F0502020204030204" pitchFamily="34" charset="0"/>
                <a:ea typeface="+mj-ea"/>
              </a:rPr>
              <a:t>MySQL Cluster Management Server mysql-5.7.18 ndb-7.5.6</a:t>
            </a:r>
          </a:p>
          <a:p>
            <a:r>
              <a:rPr lang="en-US" sz="1000" b="1" dirty="0">
                <a:latin typeface="Calibri" panose="020F0502020204030204" pitchFamily="34" charset="0"/>
                <a:ea typeface="+mj-ea"/>
              </a:rPr>
              <a:t>2017-06-23 09:22:49 [</a:t>
            </a:r>
            <a:r>
              <a:rPr lang="en-US" sz="1000" b="1" dirty="0" err="1">
                <a:latin typeface="Calibri" panose="020F0502020204030204" pitchFamily="34" charset="0"/>
                <a:ea typeface="+mj-ea"/>
              </a:rPr>
              <a:t>MgmtSrvr</a:t>
            </a:r>
            <a:r>
              <a:rPr lang="en-US" sz="1000" b="1" dirty="0">
                <a:latin typeface="Calibri" panose="020F0502020204030204" pitchFamily="34" charset="0"/>
                <a:ea typeface="+mj-ea"/>
              </a:rPr>
              <a:t>] INFO     -- Skipping check of </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 directory since </a:t>
            </a:r>
            <a:r>
              <a:rPr lang="en-US" sz="1000" b="1" dirty="0" err="1">
                <a:latin typeface="Calibri" panose="020F0502020204030204" pitchFamily="34" charset="0"/>
                <a:ea typeface="+mj-ea"/>
              </a:rPr>
              <a:t>config</a:t>
            </a:r>
            <a:r>
              <a:rPr lang="en-US" sz="1000" b="1" dirty="0">
                <a:latin typeface="Calibri" panose="020F0502020204030204" pitchFamily="34" charset="0"/>
                <a:ea typeface="+mj-ea"/>
              </a:rPr>
              <a:t> cache is disabled.</a:t>
            </a:r>
          </a:p>
          <a:p>
            <a:r>
              <a:rPr lang="en-US" sz="1000" b="1" dirty="0">
                <a:latin typeface="Calibri" panose="020F0502020204030204" pitchFamily="34" charset="0"/>
                <a:ea typeface="+mj-ea"/>
              </a:rPr>
              <a:t>[root@mgm-node-01 ~]#</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2662451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lvl="2"/>
            <a:r>
              <a:rPr lang="en-US" altLang="ja-JP" b="0" dirty="0" err="1" smtClean="0"/>
              <a:t>ndb</a:t>
            </a:r>
            <a:r>
              <a:rPr lang="ja-JP" altLang="en-US" dirty="0"/>
              <a:t>ノードの起動</a:t>
            </a:r>
            <a:r>
              <a:rPr lang="ja-JP" altLang="en-US" dirty="0" smtClean="0"/>
              <a:t>例</a:t>
            </a:r>
            <a:endParaRPr lang="en-US" altLang="ja-JP" dirty="0"/>
          </a:p>
          <a:p>
            <a:pPr marL="358775" lvl="2" indent="0">
              <a:buNone/>
            </a:pPr>
            <a:r>
              <a:rPr lang="en-US" altLang="ja-JP" dirty="0" smtClean="0"/>
              <a:t>  </a:t>
            </a:r>
            <a:r>
              <a:rPr lang="en-US" altLang="ja-JP" dirty="0" err="1" smtClean="0"/>
              <a:t>mysqld</a:t>
            </a:r>
            <a:r>
              <a:rPr lang="ja-JP" altLang="en-US" dirty="0"/>
              <a:t>は、</a:t>
            </a:r>
            <a:r>
              <a:rPr lang="en-US" altLang="ja-JP" dirty="0"/>
              <a:t>SQL</a:t>
            </a:r>
            <a:r>
              <a:rPr lang="ja-JP" altLang="en-US" dirty="0"/>
              <a:t>サーバの起動に使用されるデーモンです。</a:t>
            </a:r>
            <a:endParaRPr lang="en-US" altLang="ja-JP" dirty="0"/>
          </a:p>
          <a:p>
            <a:pPr marL="180000" lvl="2" indent="-180000">
              <a:buFont typeface="Arial" panose="020B0604020202020204" pitchFamily="34" charset="0"/>
              <a:buChar char="▌"/>
            </a:pPr>
            <a:endParaRPr lang="en-US" altLang="ja-JP" dirty="0"/>
          </a:p>
          <a:p>
            <a:endParaRPr lang="en-US" altLang="ja-JP" sz="1400" dirty="0" smtClean="0"/>
          </a:p>
          <a:p>
            <a:endParaRPr lang="en-US" altLang="ja-JP" sz="1400" dirty="0"/>
          </a:p>
          <a:p>
            <a:endParaRPr lang="en-US" altLang="ja-JP" sz="1400" dirty="0" smtClean="0"/>
          </a:p>
          <a:p>
            <a:pPr lvl="1"/>
            <a:r>
              <a:rPr lang="en-US" altLang="ja-JP" sz="1400" dirty="0" smtClean="0"/>
              <a:t>SQL</a:t>
            </a:r>
            <a:r>
              <a:rPr lang="ja-JP" altLang="en-US" sz="1400" dirty="0"/>
              <a:t>ノー</a:t>
            </a:r>
            <a:r>
              <a:rPr lang="ja-JP" altLang="en-US" sz="1400" dirty="0" smtClean="0"/>
              <a:t>ド</a:t>
            </a:r>
            <a:endParaRPr lang="en-US" altLang="ja-JP" sz="1400" dirty="0" smtClean="0"/>
          </a:p>
          <a:p>
            <a:pPr lvl="2"/>
            <a:r>
              <a:rPr lang="en-US" altLang="ja-JP" dirty="0" err="1"/>
              <a:t>mysqld</a:t>
            </a:r>
            <a:r>
              <a:rPr lang="ja-JP" altLang="en-US" dirty="0"/>
              <a:t>は、</a:t>
            </a:r>
            <a:r>
              <a:rPr lang="en-US" altLang="ja-JP" dirty="0"/>
              <a:t>SQL</a:t>
            </a:r>
            <a:r>
              <a:rPr lang="ja-JP" altLang="en-US" dirty="0"/>
              <a:t>サーバの起動に使用されるデーモンです。</a:t>
            </a:r>
            <a:endParaRPr kumimoji="1" lang="en-US" altLang="ja-JP" dirty="0" smtClean="0"/>
          </a:p>
          <a:p>
            <a:pPr lvl="2"/>
            <a:r>
              <a:rPr lang="en-US" altLang="ja-JP" dirty="0"/>
              <a:t>MySQL</a:t>
            </a:r>
            <a:r>
              <a:rPr lang="ja-JP" altLang="en-US" dirty="0"/>
              <a:t>サーバは、データベースとテーブルを含む</a:t>
            </a:r>
            <a:r>
              <a:rPr lang="en-US" altLang="ja-JP" dirty="0"/>
              <a:t>MySQL</a:t>
            </a:r>
            <a:r>
              <a:rPr lang="ja-JP" altLang="en-US" dirty="0"/>
              <a:t>データディレクトリへのアクセスを管理します。</a:t>
            </a:r>
            <a:endParaRPr lang="en-US" altLang="ja-JP" dirty="0" smtClean="0"/>
          </a:p>
          <a:p>
            <a:pPr lvl="2"/>
            <a:r>
              <a:rPr lang="ja-JP" altLang="en-US" dirty="0"/>
              <a:t>コマンドオプション：</a:t>
            </a:r>
            <a:endParaRPr lang="en-US" altLang="ja-JP" dirty="0"/>
          </a:p>
          <a:p>
            <a:pPr lvl="3">
              <a:buFont typeface="Arial" panose="020B0604020202020204" pitchFamily="34" charset="0"/>
              <a:buChar char="•"/>
            </a:pPr>
            <a:r>
              <a:rPr lang="en-US" altLang="ja-JP" sz="1400" dirty="0" smtClean="0"/>
              <a:t>--user</a:t>
            </a:r>
          </a:p>
          <a:p>
            <a:pPr lvl="4"/>
            <a:r>
              <a:rPr lang="en-US" altLang="ja-JP" sz="1400" dirty="0" err="1"/>
              <a:t>mysql</a:t>
            </a:r>
            <a:r>
              <a:rPr lang="ja-JP" altLang="en-US" sz="1400" dirty="0"/>
              <a:t>クライアントを実行するユーザを設定する</a:t>
            </a:r>
            <a:endParaRPr lang="en-US" altLang="ja-JP" sz="1400" dirty="0" smtClean="0"/>
          </a:p>
          <a:p>
            <a:pPr lvl="3">
              <a:buFont typeface="Arial" panose="020B0604020202020204" pitchFamily="34" charset="0"/>
              <a:buChar char="•"/>
            </a:pPr>
            <a:r>
              <a:rPr lang="en-US" altLang="ja-JP" sz="1400" dirty="0" smtClean="0"/>
              <a:t>--initialize</a:t>
            </a:r>
          </a:p>
          <a:p>
            <a:pPr lvl="4"/>
            <a:r>
              <a:rPr lang="en-US" altLang="ja-JP" sz="1400" dirty="0"/>
              <a:t>MySQL</a:t>
            </a:r>
            <a:r>
              <a:rPr lang="ja-JP" altLang="en-US" sz="1400" dirty="0"/>
              <a:t>データディレクトリを初期化し、それに含まれるシステムテーブルを作成します。</a:t>
            </a:r>
            <a:endParaRPr lang="en-US" altLang="ja-JP" sz="1400" dirty="0" smtClean="0"/>
          </a:p>
          <a:p>
            <a:pPr lvl="2"/>
            <a:r>
              <a:rPr lang="en-US" altLang="ja-JP" dirty="0"/>
              <a:t>SQL</a:t>
            </a:r>
            <a:r>
              <a:rPr lang="ja-JP" altLang="en-US" dirty="0"/>
              <a:t>ノードの起動例</a:t>
            </a:r>
            <a:endParaRPr kumimoji="1" lang="en-US" altLang="ja-JP" dirty="0" smtClean="0"/>
          </a:p>
          <a:p>
            <a:pPr lvl="3"/>
            <a:endParaRPr kumimoji="1" lang="ja-JP" altLang="en-US" sz="1400" dirty="0"/>
          </a:p>
        </p:txBody>
      </p:sp>
      <p:sp>
        <p:nvSpPr>
          <p:cNvPr id="5" name="Rectangle 4"/>
          <p:cNvSpPr/>
          <p:nvPr/>
        </p:nvSpPr>
        <p:spPr bwMode="auto">
          <a:xfrm>
            <a:off x="1026160" y="5195271"/>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[root@sql-node-01 ~]# </a:t>
            </a:r>
            <a:r>
              <a:rPr lang="en-US" sz="1000" b="1" dirty="0" err="1">
                <a:latin typeface="Calibri" panose="020F0502020204030204" pitchFamily="34" charset="0"/>
                <a:ea typeface="+mj-ea"/>
              </a:rPr>
              <a:t>mysqld</a:t>
            </a:r>
            <a:r>
              <a:rPr lang="en-US" sz="1000" b="1" dirty="0">
                <a:latin typeface="Calibri" panose="020F0502020204030204" pitchFamily="34" charset="0"/>
                <a:ea typeface="+mj-ea"/>
              </a:rPr>
              <a:t> --user="</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 &amp;</a:t>
            </a:r>
          </a:p>
          <a:p>
            <a:r>
              <a:rPr lang="en-US" sz="1000" b="1" dirty="0" smtClean="0">
                <a:latin typeface="Calibri" panose="020F0502020204030204" pitchFamily="34" charset="0"/>
                <a:ea typeface="+mj-ea"/>
              </a:rPr>
              <a:t>[1] </a:t>
            </a:r>
            <a:r>
              <a:rPr lang="en-US" sz="1000" b="1" dirty="0">
                <a:latin typeface="Calibri" panose="020F0502020204030204" pitchFamily="34" charset="0"/>
                <a:ea typeface="+mj-ea"/>
              </a:rPr>
              <a:t>22144</a:t>
            </a:r>
          </a:p>
          <a:p>
            <a:r>
              <a:rPr lang="en-US" sz="1000" b="1" dirty="0">
                <a:latin typeface="Calibri" panose="020F0502020204030204" pitchFamily="34" charset="0"/>
                <a:ea typeface="+mj-ea"/>
              </a:rPr>
              <a:t>[root@sql-node-01 ~]#</a:t>
            </a:r>
            <a:endParaRPr kumimoji="1" lang="en-US" sz="1000" b="1" dirty="0">
              <a:latin typeface="Calibri" panose="020F0502020204030204" pitchFamily="34" charset="0"/>
              <a:ea typeface="+mj-ea"/>
            </a:endParaRPr>
          </a:p>
        </p:txBody>
      </p:sp>
      <p:sp>
        <p:nvSpPr>
          <p:cNvPr id="6" name="Rectangle 5"/>
          <p:cNvSpPr/>
          <p:nvPr/>
        </p:nvSpPr>
        <p:spPr bwMode="auto">
          <a:xfrm>
            <a:off x="953424" y="1496465"/>
            <a:ext cx="7091680" cy="69085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a:latin typeface="Calibri" panose="020F0502020204030204" pitchFamily="34" charset="0"/>
                <a:ea typeface="+mj-ea"/>
              </a:rPr>
              <a:t>[root@ndb-node-01 </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 </a:t>
            </a:r>
            <a:r>
              <a:rPr lang="en-US" sz="1000" b="1" dirty="0" err="1">
                <a:latin typeface="Calibri" panose="020F0502020204030204" pitchFamily="34" charset="0"/>
                <a:ea typeface="+mj-ea"/>
              </a:rPr>
              <a:t>ndbd</a:t>
            </a:r>
            <a:endParaRPr lang="en-US" sz="1000" b="1" dirty="0">
              <a:latin typeface="Calibri" panose="020F0502020204030204" pitchFamily="34" charset="0"/>
              <a:ea typeface="+mj-ea"/>
            </a:endParaRPr>
          </a:p>
          <a:p>
            <a:r>
              <a:rPr lang="en-US" sz="1000" b="1" dirty="0">
                <a:latin typeface="Calibri" panose="020F0502020204030204" pitchFamily="34" charset="0"/>
                <a:ea typeface="+mj-ea"/>
              </a:rPr>
              <a:t>2017-06-23 09:36:49 [</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 INFO     -- Angel connected to '192.168.50.51:1186'</a:t>
            </a:r>
          </a:p>
          <a:p>
            <a:r>
              <a:rPr lang="en-US" sz="1000" b="1" dirty="0">
                <a:latin typeface="Calibri" panose="020F0502020204030204" pitchFamily="34" charset="0"/>
                <a:ea typeface="+mj-ea"/>
              </a:rPr>
              <a:t>2017-06-23 09:36:49 [</a:t>
            </a:r>
            <a:r>
              <a:rPr lang="en-US" sz="1000" b="1" dirty="0" err="1">
                <a:latin typeface="Calibri" panose="020F0502020204030204" pitchFamily="34" charset="0"/>
                <a:ea typeface="+mj-ea"/>
              </a:rPr>
              <a:t>ndbd</a:t>
            </a:r>
            <a:r>
              <a:rPr lang="en-US" sz="1000" b="1" dirty="0">
                <a:latin typeface="Calibri" panose="020F0502020204030204" pitchFamily="34" charset="0"/>
                <a:ea typeface="+mj-ea"/>
              </a:rPr>
              <a:t>] INFO     -- Angel allocated </a:t>
            </a:r>
            <a:r>
              <a:rPr lang="en-US" sz="1000" b="1" dirty="0" err="1">
                <a:latin typeface="Calibri" panose="020F0502020204030204" pitchFamily="34" charset="0"/>
                <a:ea typeface="+mj-ea"/>
              </a:rPr>
              <a:t>nodeid</a:t>
            </a:r>
            <a:r>
              <a:rPr lang="en-US" sz="1000" b="1" dirty="0">
                <a:latin typeface="Calibri" panose="020F0502020204030204" pitchFamily="34" charset="0"/>
                <a:ea typeface="+mj-ea"/>
              </a:rPr>
              <a:t>: 10</a:t>
            </a:r>
          </a:p>
          <a:p>
            <a:r>
              <a:rPr lang="en-US" sz="1000" b="1" dirty="0">
                <a:latin typeface="Calibri" panose="020F0502020204030204" pitchFamily="34" charset="0"/>
                <a:ea typeface="+mj-ea"/>
              </a:rPr>
              <a:t>[root@ndb-node-01 </a:t>
            </a:r>
            <a:r>
              <a:rPr lang="en-US" sz="1000" b="1" dirty="0" err="1">
                <a:latin typeface="Calibri" panose="020F0502020204030204" pitchFamily="34" charset="0"/>
                <a:ea typeface="+mj-ea"/>
              </a:rPr>
              <a:t>mysql</a:t>
            </a:r>
            <a:r>
              <a:rPr lang="en-US" sz="1000" b="1" dirty="0">
                <a:latin typeface="Calibri" panose="020F0502020204030204" pitchFamily="34" charset="0"/>
                <a:ea typeface="+mj-ea"/>
              </a:rPr>
              <a:t>-cluster]#</a:t>
            </a:r>
            <a:endParaRPr kumimoji="1" lang="en-US" sz="1000" b="1" dirty="0">
              <a:latin typeface="Calibri" panose="020F0502020204030204" pitchFamily="34" charset="0"/>
              <a:ea typeface="+mj-ea"/>
            </a:endParaRPr>
          </a:p>
        </p:txBody>
      </p:sp>
    </p:spTree>
    <p:extLst>
      <p:ext uri="{BB962C8B-B14F-4D97-AF65-F5344CB8AC3E}">
        <p14:creationId xmlns:p14="http://schemas.microsoft.com/office/powerpoint/2010/main" val="3740672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1. MySQL</a:t>
            </a:r>
            <a:r>
              <a:rPr lang="ja-JP" altLang="en-US" sz="2000" dirty="0" smtClean="0"/>
              <a:t>クラスタ</a:t>
            </a:r>
            <a:r>
              <a:rPr lang="en-US" altLang="ja-JP" sz="2000" dirty="0" smtClean="0"/>
              <a:t>:</a:t>
            </a:r>
            <a:r>
              <a:rPr lang="ja-JP" altLang="en-US" sz="2000" dirty="0" smtClean="0"/>
              <a:t>基本操作コマンド</a:t>
            </a:r>
            <a:endParaRPr kumimoji="1" lang="ja-JP" altLang="en-US" sz="2000" dirty="0"/>
          </a:p>
        </p:txBody>
      </p:sp>
      <p:sp>
        <p:nvSpPr>
          <p:cNvPr id="3" name="コンテンツ プレースホルダー 2"/>
          <p:cNvSpPr>
            <a:spLocks noGrp="1"/>
          </p:cNvSpPr>
          <p:nvPr>
            <p:ph sz="quarter" idx="10"/>
          </p:nvPr>
        </p:nvSpPr>
        <p:spPr/>
        <p:txBody>
          <a:bodyPr>
            <a:normAutofit/>
          </a:bodyPr>
          <a:lstStyle/>
          <a:p>
            <a:pPr marL="0" indent="0">
              <a:buNone/>
            </a:pPr>
            <a:r>
              <a:rPr lang="en-US" altLang="ja-JP" sz="1400" dirty="0" smtClean="0"/>
              <a:t>2.1 NDB</a:t>
            </a:r>
            <a:r>
              <a:rPr lang="ja-JP" altLang="en-US" sz="1400" dirty="0"/>
              <a:t>クライアント管理のコマンド</a:t>
            </a:r>
            <a:endParaRPr lang="en-US" altLang="ja-JP" sz="1400" dirty="0" smtClean="0"/>
          </a:p>
          <a:p>
            <a:pPr lvl="1"/>
            <a:r>
              <a:rPr lang="ja-JP" altLang="en-US" sz="1400" dirty="0"/>
              <a:t>管理クライアントには、以下の基本コマンドがあります。 次のリストでは、</a:t>
            </a:r>
            <a:r>
              <a:rPr lang="en-US" altLang="ja-JP" sz="1400" dirty="0" err="1"/>
              <a:t>node_id</a:t>
            </a:r>
            <a:r>
              <a:rPr lang="ja-JP" altLang="en-US" sz="1400" dirty="0"/>
              <a:t>は、データベースノード</a:t>
            </a:r>
            <a:r>
              <a:rPr lang="en-US" altLang="ja-JP" sz="1400" dirty="0"/>
              <a:t>ID</a:t>
            </a:r>
            <a:r>
              <a:rPr lang="ja-JP" altLang="en-US" sz="1400" dirty="0"/>
              <a:t>またはキーワード</a:t>
            </a:r>
            <a:r>
              <a:rPr lang="en-US" altLang="ja-JP" sz="1400" dirty="0"/>
              <a:t>ALL</a:t>
            </a:r>
            <a:r>
              <a:rPr lang="ja-JP" altLang="en-US" sz="1400" dirty="0"/>
              <a:t>を示します。これは、コマンドをクラスタのすべてのデータノードに適用する必要があることを示します</a:t>
            </a:r>
            <a:r>
              <a:rPr lang="ja-JP" altLang="en-US" sz="1400" dirty="0" smtClean="0"/>
              <a:t>。</a:t>
            </a:r>
            <a:endParaRPr lang="en-US" altLang="ja-JP" sz="1400" dirty="0" smtClean="0"/>
          </a:p>
          <a:p>
            <a:pPr lvl="2"/>
            <a:r>
              <a:rPr lang="en-US" altLang="ja-JP" dirty="0" smtClean="0"/>
              <a:t>SHOW</a:t>
            </a:r>
          </a:p>
          <a:p>
            <a:pPr lvl="3"/>
            <a:r>
              <a:rPr lang="ja-JP" altLang="en-US" sz="1400" dirty="0"/>
              <a:t>クラスタノードの状態に関する情報を表示する</a:t>
            </a:r>
            <a:endParaRPr lang="en-US" altLang="ja-JP" sz="1400" dirty="0" smtClean="0"/>
          </a:p>
          <a:p>
            <a:pPr lvl="3"/>
            <a:r>
              <a:rPr lang="ja-JP" altLang="en-US" sz="1400" dirty="0"/>
              <a:t>クラスタの状態に関する情報を表示します。 可能なノードのステータス値には、</a:t>
            </a:r>
            <a:r>
              <a:rPr lang="en-US" altLang="ja-JP" sz="1400" dirty="0"/>
              <a:t>UNKNOWN</a:t>
            </a:r>
            <a:r>
              <a:rPr lang="ja-JP" altLang="en-US" sz="1400" dirty="0"/>
              <a:t>、</a:t>
            </a:r>
            <a:r>
              <a:rPr lang="en-US" altLang="ja-JP" sz="1400" dirty="0"/>
              <a:t>NO_CONTACT</a:t>
            </a:r>
            <a:r>
              <a:rPr lang="ja-JP" altLang="en-US" sz="1400" dirty="0"/>
              <a:t>、</a:t>
            </a:r>
            <a:r>
              <a:rPr lang="en-US" altLang="ja-JP" sz="1400" dirty="0"/>
              <a:t>NOT_STARTED</a:t>
            </a:r>
            <a:r>
              <a:rPr lang="ja-JP" altLang="en-US" sz="1400" dirty="0"/>
              <a:t>、</a:t>
            </a:r>
            <a:r>
              <a:rPr lang="en-US" altLang="ja-JP" sz="1400" dirty="0"/>
              <a:t>STARTING</a:t>
            </a:r>
            <a:r>
              <a:rPr lang="ja-JP" altLang="en-US" sz="1400" dirty="0"/>
              <a:t>、</a:t>
            </a:r>
            <a:r>
              <a:rPr lang="en-US" altLang="ja-JP" sz="1400" dirty="0"/>
              <a:t>STARTED</a:t>
            </a:r>
            <a:r>
              <a:rPr lang="ja-JP" altLang="en-US" sz="1400" dirty="0"/>
              <a:t>、</a:t>
            </a:r>
            <a:r>
              <a:rPr lang="en-US" altLang="ja-JP" sz="1400" dirty="0"/>
              <a:t>SHUTTING_DOWN</a:t>
            </a:r>
            <a:r>
              <a:rPr lang="ja-JP" altLang="en-US" sz="1400" dirty="0"/>
              <a:t>、および</a:t>
            </a:r>
            <a:r>
              <a:rPr lang="en-US" altLang="ja-JP" sz="1400" dirty="0"/>
              <a:t>RESTARTING</a:t>
            </a:r>
            <a:r>
              <a:rPr lang="ja-JP" altLang="en-US" sz="1400" dirty="0"/>
              <a:t>があります。 このコマンドの出力は、クラスタがシングルユーザーモード（シングルユーザーモード）であることも示します。</a:t>
            </a:r>
            <a:endParaRPr lang="en-US" altLang="ja-JP" sz="1400" dirty="0" smtClean="0"/>
          </a:p>
          <a:p>
            <a:pPr lvl="3"/>
            <a:endParaRPr lang="en-US" altLang="ja-JP" sz="1400" dirty="0"/>
          </a:p>
          <a:p>
            <a:pPr lvl="3"/>
            <a:endParaRPr lang="en-US" altLang="ja-JP" sz="1400" dirty="0" smtClean="0"/>
          </a:p>
          <a:p>
            <a:pPr lvl="3"/>
            <a:endParaRPr lang="en-US" altLang="ja-JP" sz="1400" dirty="0"/>
          </a:p>
          <a:p>
            <a:pPr lvl="3"/>
            <a:endParaRPr lang="en-US" altLang="ja-JP" sz="1400" dirty="0" smtClean="0"/>
          </a:p>
          <a:p>
            <a:pPr lvl="3"/>
            <a:endParaRPr lang="en-US" altLang="ja-JP" sz="1400" dirty="0"/>
          </a:p>
          <a:p>
            <a:pPr marL="468000" lvl="3" indent="0">
              <a:buNone/>
            </a:pPr>
            <a:endParaRPr lang="en-US" altLang="ja-JP" sz="1400" dirty="0" smtClean="0"/>
          </a:p>
        </p:txBody>
      </p:sp>
      <p:sp>
        <p:nvSpPr>
          <p:cNvPr id="6" name="Rectangle 5"/>
          <p:cNvSpPr/>
          <p:nvPr/>
        </p:nvSpPr>
        <p:spPr bwMode="auto">
          <a:xfrm>
            <a:off x="1026160" y="3375665"/>
            <a:ext cx="7091680" cy="3077523"/>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latin typeface="Calibri" panose="020F0502020204030204" pitchFamily="34" charset="0"/>
                <a:ea typeface="+mj-ea"/>
              </a:rPr>
              <a:t>[root@mgm-node-01 ~]# </a:t>
            </a:r>
            <a:r>
              <a:rPr lang="en-US" sz="900" b="1" dirty="0" err="1">
                <a:latin typeface="Calibri" panose="020F0502020204030204" pitchFamily="34" charset="0"/>
                <a:ea typeface="+mj-ea"/>
              </a:rPr>
              <a:t>ndb_mgm</a:t>
            </a:r>
            <a:endParaRPr lang="en-US" sz="900" b="1" dirty="0">
              <a:latin typeface="Calibri" panose="020F0502020204030204" pitchFamily="34" charset="0"/>
              <a:ea typeface="+mj-ea"/>
            </a:endParaRPr>
          </a:p>
          <a:p>
            <a:r>
              <a:rPr lang="en-US" sz="900" b="1" dirty="0">
                <a:latin typeface="Calibri" panose="020F0502020204030204" pitchFamily="34" charset="0"/>
                <a:ea typeface="+mj-ea"/>
              </a:rPr>
              <a:t>-- NDB Cluster -- Management Client --</a:t>
            </a:r>
          </a:p>
          <a:p>
            <a:r>
              <a:rPr lang="en-US" sz="900" b="1" dirty="0" err="1">
                <a:latin typeface="Calibri" panose="020F0502020204030204" pitchFamily="34" charset="0"/>
                <a:ea typeface="+mj-ea"/>
              </a:rPr>
              <a:t>ndb_mgm</a:t>
            </a:r>
            <a:r>
              <a:rPr lang="en-US" sz="900" b="1" dirty="0">
                <a:latin typeface="Calibri" panose="020F0502020204030204" pitchFamily="34" charset="0"/>
                <a:ea typeface="+mj-ea"/>
              </a:rPr>
              <a:t>&gt; show</a:t>
            </a:r>
          </a:p>
          <a:p>
            <a:r>
              <a:rPr lang="en-US" sz="900" b="1" dirty="0">
                <a:latin typeface="Calibri" panose="020F0502020204030204" pitchFamily="34" charset="0"/>
                <a:ea typeface="+mj-ea"/>
              </a:rPr>
              <a:t>Connected to Management Server at: localhost:1186</a:t>
            </a:r>
          </a:p>
          <a:p>
            <a:r>
              <a:rPr lang="en-US" sz="900" b="1" dirty="0">
                <a:latin typeface="Calibri" panose="020F0502020204030204" pitchFamily="34" charset="0"/>
                <a:ea typeface="+mj-ea"/>
              </a:rPr>
              <a:t>Cluster Configuration</a:t>
            </a:r>
          </a:p>
          <a:p>
            <a:r>
              <a:rPr lang="en-US" sz="900" b="1" dirty="0">
                <a:latin typeface="Calibri" panose="020F0502020204030204" pitchFamily="34" charset="0"/>
                <a:ea typeface="+mj-ea"/>
              </a:rPr>
              <a:t>---------------------</a:t>
            </a:r>
          </a:p>
          <a:p>
            <a:r>
              <a:rPr lang="en-US" sz="900" b="1" dirty="0">
                <a:latin typeface="Calibri" panose="020F0502020204030204" pitchFamily="34" charset="0"/>
                <a:ea typeface="+mj-ea"/>
              </a:rPr>
              <a:t>[</a:t>
            </a:r>
            <a:r>
              <a:rPr lang="en-US" sz="900" b="1" dirty="0" err="1">
                <a:latin typeface="Calibri" panose="020F0502020204030204" pitchFamily="34" charset="0"/>
                <a:ea typeface="+mj-ea"/>
              </a:rPr>
              <a:t>ndbd</a:t>
            </a:r>
            <a:r>
              <a:rPr lang="en-US" sz="900" b="1" dirty="0">
                <a:latin typeface="Calibri" panose="020F0502020204030204" pitchFamily="34" charset="0"/>
                <a:ea typeface="+mj-ea"/>
              </a:rPr>
              <a:t>(NDB)]     4 node(s)</a:t>
            </a:r>
          </a:p>
          <a:p>
            <a:r>
              <a:rPr lang="en-US" sz="900" b="1" dirty="0">
                <a:latin typeface="Calibri" panose="020F0502020204030204" pitchFamily="34" charset="0"/>
                <a:ea typeface="+mj-ea"/>
              </a:rPr>
              <a:t>id=10   @192.168.50.55  (mysql-5.7.18 ndb-7.5.6, </a:t>
            </a:r>
            <a:r>
              <a:rPr lang="en-US" sz="900" b="1" dirty="0" err="1">
                <a:latin typeface="Calibri" panose="020F0502020204030204" pitchFamily="34" charset="0"/>
                <a:ea typeface="+mj-ea"/>
              </a:rPr>
              <a:t>Nodegroup</a:t>
            </a:r>
            <a:r>
              <a:rPr lang="en-US" sz="900" b="1" dirty="0">
                <a:latin typeface="Calibri" panose="020F0502020204030204" pitchFamily="34" charset="0"/>
                <a:ea typeface="+mj-ea"/>
              </a:rPr>
              <a:t>: 0)</a:t>
            </a:r>
          </a:p>
          <a:p>
            <a:r>
              <a:rPr lang="en-US" sz="900" b="1" dirty="0">
                <a:latin typeface="Calibri" panose="020F0502020204030204" pitchFamily="34" charset="0"/>
                <a:ea typeface="+mj-ea"/>
              </a:rPr>
              <a:t>id=11   @192.168.50.56  (mysql-5.7.18 ndb-7.5.6, </a:t>
            </a:r>
            <a:r>
              <a:rPr lang="en-US" sz="900" b="1" dirty="0" err="1">
                <a:latin typeface="Calibri" panose="020F0502020204030204" pitchFamily="34" charset="0"/>
                <a:ea typeface="+mj-ea"/>
              </a:rPr>
              <a:t>Nodegroup</a:t>
            </a:r>
            <a:r>
              <a:rPr lang="en-US" sz="900" b="1" dirty="0">
                <a:latin typeface="Calibri" panose="020F0502020204030204" pitchFamily="34" charset="0"/>
                <a:ea typeface="+mj-ea"/>
              </a:rPr>
              <a:t>: 0, *)</a:t>
            </a:r>
          </a:p>
          <a:p>
            <a:r>
              <a:rPr lang="en-US" sz="900" b="1" dirty="0">
                <a:latin typeface="Calibri" panose="020F0502020204030204" pitchFamily="34" charset="0"/>
                <a:ea typeface="+mj-ea"/>
              </a:rPr>
              <a:t>id=12   @192.168.50.59  (mysql-5.7.18 ndb-7.5.6, </a:t>
            </a:r>
            <a:r>
              <a:rPr lang="en-US" sz="900" b="1" dirty="0" err="1">
                <a:latin typeface="Calibri" panose="020F0502020204030204" pitchFamily="34" charset="0"/>
                <a:ea typeface="+mj-ea"/>
              </a:rPr>
              <a:t>Nodegroup</a:t>
            </a:r>
            <a:r>
              <a:rPr lang="en-US" sz="900" b="1" dirty="0">
                <a:latin typeface="Calibri" panose="020F0502020204030204" pitchFamily="34" charset="0"/>
                <a:ea typeface="+mj-ea"/>
              </a:rPr>
              <a:t>: 1)</a:t>
            </a:r>
          </a:p>
          <a:p>
            <a:r>
              <a:rPr lang="en-US" sz="900" b="1" dirty="0">
                <a:latin typeface="Calibri" panose="020F0502020204030204" pitchFamily="34" charset="0"/>
                <a:ea typeface="+mj-ea"/>
              </a:rPr>
              <a:t>id=13   @192.168.50.60  (mysql-5.7.18 ndb-7.5.6, </a:t>
            </a:r>
            <a:r>
              <a:rPr lang="en-US" sz="900" b="1" dirty="0" err="1">
                <a:latin typeface="Calibri" panose="020F0502020204030204" pitchFamily="34" charset="0"/>
                <a:ea typeface="+mj-ea"/>
              </a:rPr>
              <a:t>Nodegroup</a:t>
            </a:r>
            <a:r>
              <a:rPr lang="en-US" sz="900" b="1" dirty="0">
                <a:latin typeface="Calibri" panose="020F0502020204030204" pitchFamily="34" charset="0"/>
                <a:ea typeface="+mj-ea"/>
              </a:rPr>
              <a:t>: 1)</a:t>
            </a:r>
          </a:p>
          <a:p>
            <a:endParaRPr lang="en-US" sz="900" b="1" dirty="0">
              <a:latin typeface="Calibri" panose="020F0502020204030204" pitchFamily="34" charset="0"/>
              <a:ea typeface="+mj-ea"/>
            </a:endParaRPr>
          </a:p>
          <a:p>
            <a:r>
              <a:rPr lang="en-US" sz="900" b="1" dirty="0">
                <a:latin typeface="Calibri" panose="020F0502020204030204" pitchFamily="34" charset="0"/>
                <a:ea typeface="+mj-ea"/>
              </a:rPr>
              <a:t>[</a:t>
            </a:r>
            <a:r>
              <a:rPr lang="en-US" sz="900" b="1" dirty="0" err="1">
                <a:latin typeface="Calibri" panose="020F0502020204030204" pitchFamily="34" charset="0"/>
                <a:ea typeface="+mj-ea"/>
              </a:rPr>
              <a:t>ndb_mgmd</a:t>
            </a:r>
            <a:r>
              <a:rPr lang="en-US" sz="900" b="1" dirty="0">
                <a:latin typeface="Calibri" panose="020F0502020204030204" pitchFamily="34" charset="0"/>
                <a:ea typeface="+mj-ea"/>
              </a:rPr>
              <a:t>(MGM)] 1 node(s)</a:t>
            </a:r>
          </a:p>
          <a:p>
            <a:r>
              <a:rPr lang="en-US" sz="900" b="1" dirty="0">
                <a:latin typeface="Calibri" panose="020F0502020204030204" pitchFamily="34" charset="0"/>
                <a:ea typeface="+mj-ea"/>
              </a:rPr>
              <a:t>id=1    @192.168.50.51  (mysql-5.7.18 ndb-7.5.6)</a:t>
            </a:r>
          </a:p>
          <a:p>
            <a:endParaRPr lang="en-US" sz="900" b="1" dirty="0">
              <a:latin typeface="Calibri" panose="020F0502020204030204" pitchFamily="34" charset="0"/>
              <a:ea typeface="+mj-ea"/>
            </a:endParaRPr>
          </a:p>
          <a:p>
            <a:r>
              <a:rPr lang="en-US" sz="900" b="1" dirty="0">
                <a:latin typeface="Calibri" panose="020F0502020204030204" pitchFamily="34" charset="0"/>
                <a:ea typeface="+mj-ea"/>
              </a:rPr>
              <a:t>[</a:t>
            </a:r>
            <a:r>
              <a:rPr lang="en-US" sz="900" b="1" dirty="0" err="1">
                <a:latin typeface="Calibri" panose="020F0502020204030204" pitchFamily="34" charset="0"/>
                <a:ea typeface="+mj-ea"/>
              </a:rPr>
              <a:t>mysqld</a:t>
            </a:r>
            <a:r>
              <a:rPr lang="en-US" sz="900" b="1" dirty="0">
                <a:latin typeface="Calibri" panose="020F0502020204030204" pitchFamily="34" charset="0"/>
                <a:ea typeface="+mj-ea"/>
              </a:rPr>
              <a:t>(API)]   3 node(s)</a:t>
            </a:r>
          </a:p>
          <a:p>
            <a:r>
              <a:rPr lang="en-US" sz="900" b="1" dirty="0">
                <a:latin typeface="Calibri" panose="020F0502020204030204" pitchFamily="34" charset="0"/>
                <a:ea typeface="+mj-ea"/>
              </a:rPr>
              <a:t>id=50   @192.168.50.53  (mysql-5.7.18 ndb-7.5.6)</a:t>
            </a:r>
          </a:p>
          <a:p>
            <a:r>
              <a:rPr lang="en-US" sz="900" b="1" dirty="0">
                <a:latin typeface="Calibri" panose="020F0502020204030204" pitchFamily="34" charset="0"/>
                <a:ea typeface="+mj-ea"/>
              </a:rPr>
              <a:t>id=51   @192.168.50.54  (mysql-5.7.18 ndb-7.5.6)</a:t>
            </a:r>
          </a:p>
          <a:p>
            <a:r>
              <a:rPr lang="en-US" sz="900" b="1" dirty="0">
                <a:latin typeface="Calibri" panose="020F0502020204030204" pitchFamily="34" charset="0"/>
                <a:ea typeface="+mj-ea"/>
              </a:rPr>
              <a:t>id=52 (not connected, accepting connect from any host)</a:t>
            </a:r>
          </a:p>
          <a:p>
            <a:endParaRPr lang="en-US" sz="900" b="1" dirty="0">
              <a:latin typeface="Calibri" panose="020F0502020204030204" pitchFamily="34" charset="0"/>
              <a:ea typeface="+mj-ea"/>
            </a:endParaRPr>
          </a:p>
          <a:p>
            <a:r>
              <a:rPr lang="en-US" sz="900" b="1" dirty="0" err="1">
                <a:latin typeface="Calibri" panose="020F0502020204030204" pitchFamily="34" charset="0"/>
                <a:ea typeface="+mj-ea"/>
              </a:rPr>
              <a:t>ndb_mgm</a:t>
            </a:r>
            <a:r>
              <a:rPr lang="en-US" sz="900" b="1" dirty="0">
                <a:latin typeface="Calibri" panose="020F0502020204030204" pitchFamily="34" charset="0"/>
                <a:ea typeface="+mj-ea"/>
              </a:rPr>
              <a:t>&gt;</a:t>
            </a:r>
            <a:endParaRPr kumimoji="1" lang="en-US" sz="900" b="1" dirty="0">
              <a:latin typeface="Calibri" panose="020F0502020204030204" pitchFamily="34" charset="0"/>
              <a:ea typeface="+mj-ea"/>
            </a:endParaRPr>
          </a:p>
        </p:txBody>
      </p:sp>
    </p:spTree>
    <p:extLst>
      <p:ext uri="{BB962C8B-B14F-4D97-AF65-F5344CB8AC3E}">
        <p14:creationId xmlns:p14="http://schemas.microsoft.com/office/powerpoint/2010/main" val="1193544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6651</Words>
  <Application>Microsoft Office PowerPoint</Application>
  <PresentationFormat>On-screen Show (4:3)</PresentationFormat>
  <Paragraphs>574</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NEC_standard_4_3_en</vt:lpstr>
      <vt:lpstr>MySQLクラスタ 基本操作、バックアップ、復元 (日本語版)</vt:lpstr>
      <vt:lpstr>PowerPoint Presentation</vt:lpstr>
      <vt:lpstr>変更履歴</vt:lpstr>
      <vt:lpstr>目次</vt:lpstr>
      <vt:lpstr>MySQLクラスタの調査</vt:lpstr>
      <vt:lpstr>1. MySQLクラスタ:基本操作コマンド</vt:lpstr>
      <vt:lpstr>1. MySQLクラスタ:基本操作コマンド</vt:lpstr>
      <vt:lpstr>1. MySQLクラスタ:基本操作コマンド</vt:lpstr>
      <vt:lpstr>1. MySQLクラスタ:基本操作コマンド</vt:lpstr>
      <vt:lpstr>1. MySQLクラスタ:基本操作コマンド</vt:lpstr>
      <vt:lpstr>1. MySQLクラスタ:基本操作コマンド</vt:lpstr>
      <vt:lpstr>1. MySQLクラスタ:基本操作コマンド</vt:lpstr>
      <vt:lpstr>1. MySQLクラスタ:基本操作コマンド</vt:lpstr>
      <vt:lpstr>1. MySQLクラスタ:基本操作コマンド</vt:lpstr>
      <vt:lpstr>1. MySQLクラスタ:基本操作コマンド</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2. MySQLクラスタ:バックアップ</vt:lpstr>
      <vt:lpstr>3. MySQLクラスタ:リストア</vt:lpstr>
      <vt:lpstr>3. MySQLクラスタ:リストア</vt:lpstr>
      <vt:lpstr>3. MySQLクラスタ:リストア</vt:lpstr>
      <vt:lpstr>3. MySQLクラスタ:リストア</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2017-09-28T13:00:23Z</dcterms:modified>
</cp:coreProperties>
</file>