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33"/>
  </p:notesMasterIdLst>
  <p:handoutMasterIdLst>
    <p:handoutMasterId r:id="rId34"/>
  </p:handoutMasterIdLst>
  <p:sldIdLst>
    <p:sldId id="331" r:id="rId2"/>
    <p:sldId id="268" r:id="rId3"/>
    <p:sldId id="332" r:id="rId4"/>
    <p:sldId id="263" r:id="rId5"/>
    <p:sldId id="333" r:id="rId6"/>
    <p:sldId id="285" r:id="rId7"/>
    <p:sldId id="276" r:id="rId8"/>
    <p:sldId id="297" r:id="rId9"/>
    <p:sldId id="321" r:id="rId10"/>
    <p:sldId id="322" r:id="rId11"/>
    <p:sldId id="323" r:id="rId12"/>
    <p:sldId id="324" r:id="rId13"/>
    <p:sldId id="325" r:id="rId14"/>
    <p:sldId id="326" r:id="rId15"/>
    <p:sldId id="327" r:id="rId16"/>
    <p:sldId id="334" r:id="rId17"/>
    <p:sldId id="335" r:id="rId18"/>
    <p:sldId id="309" r:id="rId19"/>
    <p:sldId id="307" r:id="rId20"/>
    <p:sldId id="336" r:id="rId21"/>
    <p:sldId id="337" r:id="rId22"/>
    <p:sldId id="315" r:id="rId23"/>
    <p:sldId id="316" r:id="rId24"/>
    <p:sldId id="317" r:id="rId25"/>
    <p:sldId id="318" r:id="rId26"/>
    <p:sldId id="319" r:id="rId27"/>
    <p:sldId id="320" r:id="rId28"/>
    <p:sldId id="328" r:id="rId29"/>
    <p:sldId id="329" r:id="rId30"/>
    <p:sldId id="330" r:id="rId31"/>
    <p:sldId id="266" r:id="rId32"/>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331"/>
          </p14:sldIdLst>
        </p14:section>
        <p14:section name="Brand Statement" id="{E9B22BFF-877C-4AA1-9323-19B679BF99B1}">
          <p14:sldIdLst>
            <p14:sldId id="268"/>
          </p14:sldIdLst>
        </p14:section>
        <p14:section name="Table of Contents" id="{0B1E2898-31BC-42F3-A5A5-141726087CC7}">
          <p14:sldIdLst>
            <p14:sldId id="332"/>
            <p14:sldId id="263"/>
          </p14:sldIdLst>
        </p14:section>
        <p14:section name="Body" id="{18FAE958-DF6E-4AAC-835E-E68BDECA82A9}">
          <p14:sldIdLst>
            <p14:sldId id="333"/>
            <p14:sldId id="285"/>
            <p14:sldId id="276"/>
            <p14:sldId id="297"/>
            <p14:sldId id="321"/>
            <p14:sldId id="322"/>
            <p14:sldId id="323"/>
            <p14:sldId id="324"/>
            <p14:sldId id="325"/>
            <p14:sldId id="326"/>
            <p14:sldId id="327"/>
            <p14:sldId id="334"/>
            <p14:sldId id="335"/>
            <p14:sldId id="309"/>
            <p14:sldId id="307"/>
            <p14:sldId id="336"/>
            <p14:sldId id="337"/>
            <p14:sldId id="315"/>
            <p14:sldId id="316"/>
            <p14:sldId id="317"/>
            <p14:sldId id="318"/>
            <p14:sldId id="319"/>
            <p14:sldId id="320"/>
            <p14:sldId id="328"/>
            <p14:sldId id="329"/>
            <p14:sldId id="330"/>
          </p14:sldIdLst>
        </p14:section>
        <p14:section name="Corporate Mark" id="{043BD1DC-881F-4DDA-BE71-3D4C881D9A5E}">
          <p14:sldIdLst>
            <p14:sldId id="266"/>
          </p14:sldIdLst>
        </p14:section>
      </p14:sectionLst>
    </p:ext>
    <p:ext uri="{EFAFB233-063F-42B5-8137-9DF3F51BA10A}">
      <p15:sldGuideLst xmlns=""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294" autoAdjust="0"/>
    <p:restoredTop sz="91553" autoAdjust="0"/>
  </p:normalViewPr>
  <p:slideViewPr>
    <p:cSldViewPr snapToGrid="0" snapToObjects="1">
      <p:cViewPr varScale="1">
        <p:scale>
          <a:sx n="92" d="100"/>
          <a:sy n="92" d="100"/>
        </p:scale>
        <p:origin x="-1212" y="-10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2017/9/18</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2017/9/18</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31</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atin typeface="+mn-lt"/>
              </a:defRPr>
            </a:lvl1pPr>
            <a:lvl2pPr marL="72000" indent="0">
              <a:buNone/>
              <a:defRPr sz="1800" b="0">
                <a:latin typeface="+mn-lt"/>
              </a:defRPr>
            </a:lvl2pPr>
            <a:lvl3pPr marL="222962" indent="0">
              <a:buNone/>
              <a:defRPr b="0">
                <a:latin typeface="+mn-lt"/>
              </a:defRPr>
            </a:lvl3pPr>
            <a:lvl4pPr marL="327787" indent="0">
              <a:buNone/>
              <a:defRPr b="0">
                <a:latin typeface="+mn-lt"/>
              </a:defRPr>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2017</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900" dirty="0" smtClean="0">
                <a:solidFill>
                  <a:schemeClr val="bg1"/>
                </a:solidFill>
              </a:rPr>
              <a:t>NEC Group Internal Use Only</a:t>
            </a:r>
            <a:endParaRPr kumimoji="1" lang="en-US" altLang="ja-JP" sz="900" b="0" i="0" u="none" strike="noStrike" kern="1200" cap="none" spc="0" normalizeH="0" baseline="0" noProof="0" dirty="0" smtClean="0">
              <a:ln>
                <a:noFill/>
              </a:ln>
              <a:solidFill>
                <a:schemeClr val="bg1"/>
              </a:solidFill>
              <a:effectLst/>
              <a:uLnTx/>
              <a:uFillTx/>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26"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8.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2618500"/>
            <a:ext cx="8784000" cy="1015663"/>
          </a:xfrm>
        </p:spPr>
        <p:txBody>
          <a:bodyPr/>
          <a:lstStyle/>
          <a:p>
            <a:r>
              <a:rPr lang="en-US" altLang="ja-JP" dirty="0" smtClean="0"/>
              <a:t>MySQL</a:t>
            </a:r>
            <a:r>
              <a:rPr lang="ja-JP" altLang="en-US" dirty="0" smtClean="0"/>
              <a:t>クラスタ</a:t>
            </a:r>
            <a:r>
              <a:rPr lang="en-US" altLang="ja-JP" dirty="0" smtClean="0"/>
              <a:t/>
            </a:r>
            <a:br>
              <a:rPr lang="en-US" altLang="ja-JP" dirty="0" smtClean="0"/>
            </a:br>
            <a:r>
              <a:rPr lang="zh-TW" altLang="en-US" sz="2800" dirty="0" smtClean="0">
                <a:solidFill>
                  <a:srgbClr val="FD670B"/>
                </a:solidFill>
              </a:rPr>
              <a:t>障</a:t>
            </a:r>
            <a:r>
              <a:rPr lang="zh-TW" altLang="en-US" sz="2800" dirty="0">
                <a:solidFill>
                  <a:srgbClr val="FD670B"/>
                </a:solidFill>
              </a:rPr>
              <a:t>害検出（日本語版</a:t>
            </a:r>
            <a:r>
              <a:rPr lang="zh-TW" altLang="en-US" sz="2800" dirty="0" smtClean="0">
                <a:solidFill>
                  <a:srgbClr val="FD670B"/>
                </a:solidFill>
              </a:rPr>
              <a:t>）</a:t>
            </a:r>
            <a:endParaRPr lang="ja-JP" altLang="en-US" sz="2800" dirty="0">
              <a:solidFill>
                <a:srgbClr val="FD670B"/>
              </a:solidFill>
            </a:endParaRPr>
          </a:p>
        </p:txBody>
      </p:sp>
      <p:sp>
        <p:nvSpPr>
          <p:cNvPr id="4" name="テキスト プレースホルダー 3"/>
          <p:cNvSpPr>
            <a:spLocks noGrp="1"/>
          </p:cNvSpPr>
          <p:nvPr>
            <p:ph type="body" sz="quarter" idx="10"/>
          </p:nvPr>
        </p:nvSpPr>
        <p:spPr>
          <a:xfrm>
            <a:off x="179513" y="4032000"/>
            <a:ext cx="6552727" cy="1887696"/>
          </a:xfrm>
        </p:spPr>
        <p:txBody>
          <a:bodyPr/>
          <a:lstStyle/>
          <a:p>
            <a:r>
              <a:rPr lang="en-US" altLang="ja-JP" dirty="0"/>
              <a:t>OSS</a:t>
            </a:r>
            <a:r>
              <a:rPr lang="ja-JP" altLang="en-US" dirty="0"/>
              <a:t>技術センター</a:t>
            </a:r>
            <a:endParaRPr lang="en-US" altLang="ja-JP" dirty="0"/>
          </a:p>
          <a:p>
            <a:r>
              <a:rPr lang="en-US" altLang="ja-JP" dirty="0"/>
              <a:t>NEC</a:t>
            </a:r>
            <a:r>
              <a:rPr lang="ja-JP" altLang="en-US" dirty="0"/>
              <a:t>テレコムソフトウェアフィリピン (</a:t>
            </a:r>
            <a:r>
              <a:rPr lang="en-US" altLang="ja-JP" dirty="0"/>
              <a:t>NSP</a:t>
            </a:r>
            <a:r>
              <a:rPr lang="en-US" altLang="ja-JP" dirty="0" smtClean="0"/>
              <a:t>)</a:t>
            </a:r>
          </a:p>
          <a:p>
            <a:endParaRPr lang="en-US" altLang="ja-JP" dirty="0"/>
          </a:p>
          <a:p>
            <a:r>
              <a:rPr lang="en-US" dirty="0" smtClean="0">
                <a:cs typeface="Calibri" panose="020F0502020204030204" pitchFamily="34" charset="0"/>
              </a:rPr>
              <a:t>01.00.01</a:t>
            </a:r>
            <a:endParaRPr lang="en-US" dirty="0">
              <a:cs typeface="Calibri" panose="020F0502020204030204" pitchFamily="34" charset="0"/>
            </a:endParaRPr>
          </a:p>
          <a:p>
            <a:r>
              <a:rPr lang="en-US" altLang="ja-JP" dirty="0"/>
              <a:t>2017</a:t>
            </a:r>
            <a:r>
              <a:rPr lang="ja-JP" altLang="en-US" dirty="0"/>
              <a:t>年</a:t>
            </a:r>
            <a:r>
              <a:rPr lang="en-US" altLang="ja-JP" dirty="0"/>
              <a:t>9</a:t>
            </a:r>
            <a:r>
              <a:rPr lang="ja-JP" altLang="en-US" dirty="0"/>
              <a:t>月</a:t>
            </a:r>
            <a:r>
              <a:rPr lang="en-US" altLang="ja-JP" dirty="0" smtClean="0"/>
              <a:t>13</a:t>
            </a:r>
            <a:r>
              <a:rPr lang="ja-JP" altLang="en-US" dirty="0" smtClean="0"/>
              <a:t>日</a:t>
            </a:r>
            <a:endParaRPr lang="en-US" altLang="ja-JP" dirty="0"/>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[NEC Group Internal Use Only]</a:t>
            </a:r>
            <a:endPar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50045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a:t>
            </a:r>
            <a:r>
              <a:rPr lang="ja-JP" altLang="en-US" dirty="0"/>
              <a:t>クラスタ：障害検出</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ja-JP" altLang="en-US" sz="1600" b="1" dirty="0"/>
              <a:t>ネットワークパーティショニング</a:t>
            </a:r>
            <a:endParaRPr lang="en-US" sz="1600" b="1" dirty="0" smtClean="0"/>
          </a:p>
          <a:p>
            <a:endParaRPr lang="en-US" sz="1600" dirty="0" smtClean="0"/>
          </a:p>
          <a:p>
            <a:pPr lvl="1"/>
            <a:r>
              <a:rPr lang="ja-JP" altLang="en-US" sz="1200" dirty="0"/>
              <a:t>ストレージノードに障害が発生するたびに、残りのノードはネットワーク分割プロトコルを使用して、各ノードグループ内に複数のノードを持つか、各ノードグループで使用可能なノードの半分以上を持つことによって、 これにより、</a:t>
            </a:r>
            <a:r>
              <a:rPr lang="en-US" altLang="ja-JP" sz="1200" dirty="0"/>
              <a:t>1</a:t>
            </a:r>
            <a:r>
              <a:rPr lang="ja-JP" altLang="en-US" sz="1200" dirty="0"/>
              <a:t>つのノードグループが単独で動作し、トランザクションの一部のみをコミットする可能性を排除することによって、トランザクションが完全にコミットされます。</a:t>
            </a:r>
            <a:endParaRPr lang="en-US" sz="1200" dirty="0" smtClean="0"/>
          </a:p>
          <a:p>
            <a:pPr lvl="1"/>
            <a:endParaRPr lang="en-US" sz="1200" dirty="0"/>
          </a:p>
          <a:p>
            <a:pPr lvl="1"/>
            <a:r>
              <a:rPr lang="ja-JP" altLang="en-US" sz="1200" dirty="0"/>
              <a:t>ネットワークパーティショニングプロトコルが実装されていない場合に何が起こるかを説明するには、</a:t>
            </a:r>
            <a:r>
              <a:rPr lang="en-US" altLang="ja-JP" sz="1200" dirty="0"/>
              <a:t>4</a:t>
            </a:r>
            <a:r>
              <a:rPr lang="ja-JP" altLang="en-US" sz="1200" dirty="0"/>
              <a:t>つのストレージノードを持つ構成を検討してください。 すべての接続が</a:t>
            </a:r>
            <a:r>
              <a:rPr lang="en-US" altLang="ja-JP" sz="1200" dirty="0"/>
              <a:t>{SN1</a:t>
            </a:r>
            <a:r>
              <a:rPr lang="ja-JP" altLang="en-US" sz="1200" dirty="0"/>
              <a:t>、</a:t>
            </a:r>
            <a:r>
              <a:rPr lang="en-US" altLang="ja-JP" sz="1200" dirty="0"/>
              <a:t>SN3}</a:t>
            </a:r>
            <a:r>
              <a:rPr lang="ja-JP" altLang="en-US" sz="1200" dirty="0"/>
              <a:t>と</a:t>
            </a:r>
            <a:r>
              <a:rPr lang="en-US" altLang="ja-JP" sz="1200" dirty="0"/>
              <a:t>{SN2</a:t>
            </a:r>
            <a:r>
              <a:rPr lang="ja-JP" altLang="en-US" sz="1200" dirty="0"/>
              <a:t>、</a:t>
            </a:r>
            <a:r>
              <a:rPr lang="en-US" altLang="ja-JP" sz="1200" dirty="0"/>
              <a:t>SN4}</a:t>
            </a:r>
            <a:r>
              <a:rPr lang="ja-JP" altLang="en-US" sz="1200" dirty="0"/>
              <a:t>の間で失われたとします。 どちらのセットもすべてのパーティションを格納しているため、各セットはデータベース全体にアクセスできます。 両方のセットが生き残ることが許されていれば、各セットは異なる情報を更新することができ、したがって</a:t>
            </a:r>
            <a:r>
              <a:rPr lang="en-US" altLang="ja-JP" sz="1200" dirty="0"/>
              <a:t>2</a:t>
            </a:r>
            <a:r>
              <a:rPr lang="ja-JP" altLang="en-US" sz="1200" dirty="0"/>
              <a:t>つの一貫性のないデータベースにつながります。</a:t>
            </a:r>
            <a:endParaRPr lang="en-US" sz="12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576812"/>
            <a:ext cx="2590800" cy="2296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780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MySQL</a:t>
            </a:r>
            <a:r>
              <a:rPr lang="ja-JP" altLang="en-US" dirty="0"/>
              <a:t>クラスタ：障害検出</a:t>
            </a:r>
            <a:endParaRPr kumimoji="1" lang="ja-JP" altLang="en-US" dirty="0"/>
          </a:p>
        </p:txBody>
      </p:sp>
      <p:sp>
        <p:nvSpPr>
          <p:cNvPr id="3" name="コンテンツ プレースホルダー 2"/>
          <p:cNvSpPr>
            <a:spLocks noGrp="1"/>
          </p:cNvSpPr>
          <p:nvPr>
            <p:ph sz="quarter" idx="10"/>
          </p:nvPr>
        </p:nvSpPr>
        <p:spPr/>
        <p:txBody>
          <a:bodyPr>
            <a:noAutofit/>
          </a:bodyPr>
          <a:lstStyle/>
          <a:p>
            <a:pPr lvl="1"/>
            <a:r>
              <a:rPr lang="ja-JP" altLang="en-US" sz="1200" dirty="0"/>
              <a:t>ネットワーク分割プロトコルは、生存しているストレージノードのセットがストレージノードの大部分であることを保証することによって、この問題を解決します</a:t>
            </a:r>
            <a:r>
              <a:rPr lang="ja-JP" altLang="en-US" sz="1200" dirty="0" smtClean="0"/>
              <a:t>。</a:t>
            </a:r>
            <a:r>
              <a:rPr lang="ja-JP" altLang="en-US" sz="1200" dirty="0"/>
              <a:t>存続しているストレージノードのセットがノードのちょうど半分である特定のケースでは、仲裁人（</a:t>
            </a:r>
            <a:r>
              <a:rPr lang="en-US" altLang="ja-JP" sz="1200" dirty="0"/>
              <a:t>MGM</a:t>
            </a:r>
            <a:r>
              <a:rPr lang="ja-JP" altLang="en-US" sz="1200" dirty="0"/>
              <a:t>ノード）が余分な投票を行うために使用されます。</a:t>
            </a:r>
            <a:endParaRPr lang="en-US" sz="1200" dirty="0" smtClean="0"/>
          </a:p>
          <a:p>
            <a:pPr lvl="1"/>
            <a:endParaRPr lang="en-US" sz="1200" dirty="0" smtClean="0"/>
          </a:p>
          <a:p>
            <a:pPr marL="180000" lvl="1" indent="0">
              <a:buNone/>
            </a:pPr>
            <a:r>
              <a:rPr lang="ja-JP" altLang="en-US" sz="1200" dirty="0" smtClean="0"/>
              <a:t>   例</a:t>
            </a:r>
            <a:r>
              <a:rPr lang="ja-JP" altLang="en-US" sz="1200" dirty="0"/>
              <a:t>えば、以下の画像や後のスライドを参照してください </a:t>
            </a:r>
            <a:r>
              <a:rPr lang="en-US" sz="1200" dirty="0" smtClean="0"/>
              <a:t>:</a:t>
            </a:r>
          </a:p>
          <a:p>
            <a:pPr lvl="2"/>
            <a:r>
              <a:rPr lang="ja-JP" altLang="en-US" sz="1000" dirty="0"/>
              <a:t>環境設定 </a:t>
            </a:r>
            <a:r>
              <a:rPr lang="en-US" sz="1000" dirty="0" smtClean="0"/>
              <a:t>:</a:t>
            </a:r>
          </a:p>
          <a:p>
            <a:pPr lvl="3"/>
            <a:r>
              <a:rPr lang="en-US" sz="800" dirty="0" smtClean="0"/>
              <a:t>4 </a:t>
            </a:r>
            <a:r>
              <a:rPr lang="en-US" altLang="ja-JP" sz="800" dirty="0"/>
              <a:t>NDB</a:t>
            </a:r>
            <a:r>
              <a:rPr lang="ja-JP" altLang="en-US" sz="800" dirty="0"/>
              <a:t>（データ）ノード</a:t>
            </a:r>
            <a:endParaRPr lang="en-US" sz="800" dirty="0" smtClean="0"/>
          </a:p>
          <a:p>
            <a:pPr lvl="3"/>
            <a:r>
              <a:rPr lang="en-US" sz="800" dirty="0" smtClean="0"/>
              <a:t>1 </a:t>
            </a:r>
            <a:r>
              <a:rPr lang="en-US" sz="800" dirty="0"/>
              <a:t>MGM</a:t>
            </a:r>
            <a:r>
              <a:rPr lang="ja-JP" altLang="en-US" sz="800" dirty="0"/>
              <a:t>ノード</a:t>
            </a:r>
            <a:endParaRPr lang="en-US" sz="800" dirty="0" smtClean="0"/>
          </a:p>
          <a:p>
            <a:pPr lvl="3"/>
            <a:r>
              <a:rPr lang="en-US" sz="800" dirty="0" smtClean="0"/>
              <a:t>1 SQL</a:t>
            </a:r>
            <a:r>
              <a:rPr lang="ja-JP" altLang="en-US" sz="800" dirty="0"/>
              <a:t>ノード</a:t>
            </a:r>
            <a:endParaRPr lang="en-US" sz="800" dirty="0" smtClean="0"/>
          </a:p>
          <a:p>
            <a:endParaRPr lang="en-US" sz="1600" dirty="0"/>
          </a:p>
          <a:p>
            <a:endParaRPr lang="en-US" sz="1600" dirty="0"/>
          </a:p>
          <a:p>
            <a:endParaRPr lang="en-US" sz="16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738" y="2438400"/>
            <a:ext cx="5514772" cy="3714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8159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MySQL</a:t>
            </a:r>
            <a:r>
              <a:rPr lang="ja-JP" altLang="en-US" dirty="0"/>
              <a:t>クラスタ：障害検出</a:t>
            </a:r>
            <a:endParaRPr kumimoji="1" lang="ja-JP" altLang="en-US" dirty="0"/>
          </a:p>
        </p:txBody>
      </p:sp>
      <p:sp>
        <p:nvSpPr>
          <p:cNvPr id="3" name="コンテンツ プレースホルダー 2"/>
          <p:cNvSpPr>
            <a:spLocks noGrp="1"/>
          </p:cNvSpPr>
          <p:nvPr>
            <p:ph sz="quarter" idx="10"/>
          </p:nvPr>
        </p:nvSpPr>
        <p:spPr/>
        <p:txBody>
          <a:bodyPr>
            <a:noAutofit/>
          </a:bodyPr>
          <a:lstStyle/>
          <a:p>
            <a:pPr lvl="2"/>
            <a:r>
              <a:rPr lang="en-US" altLang="ja-JP" sz="1000" dirty="0"/>
              <a:t>{SN1</a:t>
            </a:r>
            <a:r>
              <a:rPr lang="ja-JP" altLang="en-US" sz="1000" dirty="0"/>
              <a:t>、</a:t>
            </a:r>
            <a:r>
              <a:rPr lang="en-US" altLang="ja-JP" sz="1000" dirty="0"/>
              <a:t>SN3}</a:t>
            </a:r>
            <a:r>
              <a:rPr lang="ja-JP" altLang="en-US" sz="1000" dirty="0"/>
              <a:t>ノードは</a:t>
            </a:r>
            <a:r>
              <a:rPr lang="en-US" altLang="ja-JP" sz="1000" dirty="0"/>
              <a:t>{SN2</a:t>
            </a:r>
            <a:r>
              <a:rPr lang="ja-JP" altLang="en-US" sz="1000" dirty="0"/>
              <a:t>、</a:t>
            </a:r>
            <a:r>
              <a:rPr lang="en-US" altLang="ja-JP" sz="1000" dirty="0"/>
              <a:t>SN4}</a:t>
            </a:r>
            <a:r>
              <a:rPr lang="ja-JP" altLang="en-US" sz="1000" dirty="0"/>
              <a:t>ノードとの接続を持たない。 これにより、スプリットブレインシナリオ（通信障害の原因がネットワーク障害であり、実際のノードクラッシュではない場合）を引き起こす可能性がある</a:t>
            </a:r>
            <a:r>
              <a:rPr lang="en-US" altLang="ja-JP" sz="1000" dirty="0"/>
              <a:t>2</a:t>
            </a:r>
            <a:r>
              <a:rPr lang="ja-JP" altLang="en-US" sz="1000" dirty="0"/>
              <a:t>つの完全なデータセットがある環境が作成されます。</a:t>
            </a:r>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marL="358775" lvl="2" indent="0">
              <a:buNone/>
            </a:pPr>
            <a:endParaRPr lang="en-US" sz="1000" dirty="0"/>
          </a:p>
          <a:p>
            <a:pPr marL="358775" lvl="2" indent="0">
              <a:buNone/>
            </a:pPr>
            <a:endParaRPr lang="en-US" sz="1000" dirty="0" smtClean="0"/>
          </a:p>
          <a:p>
            <a:pPr marL="358775" lvl="2" indent="0">
              <a:buNone/>
            </a:pPr>
            <a:endParaRPr lang="en-US" sz="1000" dirty="0" smtClean="0"/>
          </a:p>
          <a:p>
            <a:pPr marL="358775" lvl="2" indent="0">
              <a:buNone/>
            </a:pPr>
            <a:endParaRPr lang="en-US" sz="1000" dirty="0"/>
          </a:p>
          <a:p>
            <a:pPr lvl="2"/>
            <a:r>
              <a:rPr lang="en-US" altLang="ja-JP" sz="1000" dirty="0"/>
              <a:t>2</a:t>
            </a:r>
            <a:r>
              <a:rPr lang="ja-JP" altLang="en-US" sz="1000" dirty="0"/>
              <a:t>つのセット間の接続が失われると、ハートビートが論理円で送信されるため、各ノードによってハートビートが失われます</a:t>
            </a:r>
            <a:r>
              <a:rPr lang="ja-JP" altLang="en-US" sz="1000" dirty="0" smtClean="0"/>
              <a:t>。</a:t>
            </a:r>
            <a:endParaRPr lang="en-US" altLang="ja-JP" sz="1000" dirty="0" smtClean="0"/>
          </a:p>
          <a:p>
            <a:pPr lvl="2"/>
            <a:endParaRPr lang="en-US" sz="1000" dirty="0" smtClean="0"/>
          </a:p>
          <a:p>
            <a:pPr lvl="2"/>
            <a:r>
              <a:rPr lang="ja-JP" altLang="en-US" sz="1000" dirty="0"/>
              <a:t>ネットワーク分割がある場合、ネットワーク分割プロトコルは分割の両側で開始され、均等分割の場合、実行中の「クラスタ」が</a:t>
            </a:r>
            <a:r>
              <a:rPr lang="en-US" altLang="ja-JP" sz="1000" dirty="0"/>
              <a:t>1</a:t>
            </a:r>
            <a:r>
              <a:rPr lang="ja-JP" altLang="en-US" sz="1000" dirty="0"/>
              <a:t>つだけ残ることが保証されます</a:t>
            </a:r>
            <a:r>
              <a:rPr lang="ja-JP" altLang="en-US" sz="1000" dirty="0" smtClean="0"/>
              <a:t>。</a:t>
            </a:r>
            <a:endParaRPr lang="en-US" altLang="ja-JP" sz="1000" dirty="0" smtClean="0"/>
          </a:p>
          <a:p>
            <a:pPr lvl="2"/>
            <a:endParaRPr lang="en-US" sz="1000" dirty="0" smtClean="0"/>
          </a:p>
          <a:p>
            <a:pPr lvl="2"/>
            <a:r>
              <a:rPr lang="ja-JP" altLang="en-US" sz="1000" dirty="0"/>
              <a:t>仲裁者は、単純なルールに従います。尋ねるノードの最初のセットには肯定的な回答が与えられ、他のすべてのセットには否定的な答えが与えられます。 ノードのセットが仲裁人に連絡できない場合、ノードは自動的にシャットダウンします。</a:t>
            </a:r>
            <a:endParaRPr lang="en-US" sz="1000" dirty="0" smtClean="0"/>
          </a:p>
          <a:p>
            <a:pPr lvl="2"/>
            <a:endParaRPr lang="en-US" sz="800" dirty="0" smtClean="0"/>
          </a:p>
          <a:p>
            <a:endParaRPr lang="en-US" sz="1600" dirty="0"/>
          </a:p>
        </p:txBody>
      </p:sp>
      <p:grpSp>
        <p:nvGrpSpPr>
          <p:cNvPr id="35" name="Group 34"/>
          <p:cNvGrpSpPr/>
          <p:nvPr/>
        </p:nvGrpSpPr>
        <p:grpSpPr>
          <a:xfrm>
            <a:off x="2869527" y="1446158"/>
            <a:ext cx="3597948" cy="3116614"/>
            <a:chOff x="2771775" y="1308038"/>
            <a:chExt cx="3793452" cy="3468460"/>
          </a:xfrm>
        </p:grpSpPr>
        <p:grpSp>
          <p:nvGrpSpPr>
            <p:cNvPr id="23" name="Group 22"/>
            <p:cNvGrpSpPr/>
            <p:nvPr/>
          </p:nvGrpSpPr>
          <p:grpSpPr>
            <a:xfrm>
              <a:off x="2771775" y="1308038"/>
              <a:ext cx="3793452" cy="3468460"/>
              <a:chOff x="2999124" y="2431734"/>
              <a:chExt cx="3145752" cy="2787966"/>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124" y="2431734"/>
                <a:ext cx="3145752" cy="2787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bwMode="auto">
              <a:xfrm>
                <a:off x="4572000" y="3162300"/>
                <a:ext cx="0" cy="800100"/>
              </a:xfrm>
              <a:prstGeom prst="line">
                <a:avLst/>
              </a:prstGeom>
              <a:solidFill>
                <a:schemeClr val="bg1"/>
              </a:solidFill>
              <a:ln w="9525" cap="flat" cmpd="sng" algn="ctr">
                <a:solidFill>
                  <a:schemeClr val="accent6"/>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 name="Straight Connector 7"/>
              <p:cNvCxnSpPr/>
              <p:nvPr/>
            </p:nvCxnSpPr>
            <p:spPr bwMode="auto">
              <a:xfrm>
                <a:off x="4048125" y="3562350"/>
                <a:ext cx="1057275" cy="0"/>
              </a:xfrm>
              <a:prstGeom prst="line">
                <a:avLst/>
              </a:prstGeom>
              <a:solidFill>
                <a:schemeClr val="bg1"/>
              </a:solidFill>
              <a:ln w="9525" cap="flat" cmpd="sng" algn="ctr">
                <a:solidFill>
                  <a:schemeClr val="accent6"/>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 name="Straight Connector 9"/>
              <p:cNvCxnSpPr/>
              <p:nvPr/>
            </p:nvCxnSpPr>
            <p:spPr bwMode="auto">
              <a:xfrm flipV="1">
                <a:off x="4048125" y="3162300"/>
                <a:ext cx="528637" cy="400050"/>
              </a:xfrm>
              <a:prstGeom prst="line">
                <a:avLst/>
              </a:prstGeom>
              <a:solidFill>
                <a:schemeClr val="bg1"/>
              </a:solidFill>
              <a:ln w="9525" cap="flat" cmpd="sng" algn="ctr">
                <a:solidFill>
                  <a:schemeClr val="accent6"/>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Straight Connector 11"/>
              <p:cNvCxnSpPr/>
              <p:nvPr/>
            </p:nvCxnSpPr>
            <p:spPr bwMode="auto">
              <a:xfrm flipV="1">
                <a:off x="4576762" y="3562350"/>
                <a:ext cx="528638" cy="400050"/>
              </a:xfrm>
              <a:prstGeom prst="line">
                <a:avLst/>
              </a:prstGeom>
              <a:solidFill>
                <a:schemeClr val="bg1"/>
              </a:solidFill>
              <a:ln w="9525" cap="flat" cmpd="sng" algn="ctr">
                <a:solidFill>
                  <a:schemeClr val="accent6"/>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 name="Straight Connector 13"/>
              <p:cNvCxnSpPr/>
              <p:nvPr/>
            </p:nvCxnSpPr>
            <p:spPr bwMode="auto">
              <a:xfrm flipH="1" flipV="1">
                <a:off x="4572000" y="3162300"/>
                <a:ext cx="533400" cy="400050"/>
              </a:xfrm>
              <a:prstGeom prst="line">
                <a:avLst/>
              </a:prstGeom>
              <a:solidFill>
                <a:schemeClr val="bg1"/>
              </a:solidFill>
              <a:ln w="9525" cap="flat" cmpd="sng" algn="ctr">
                <a:solidFill>
                  <a:schemeClr val="accent6"/>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6" name="Straight Connector 15"/>
              <p:cNvCxnSpPr/>
              <p:nvPr/>
            </p:nvCxnSpPr>
            <p:spPr bwMode="auto">
              <a:xfrm flipH="1" flipV="1">
                <a:off x="4048125" y="3562350"/>
                <a:ext cx="528637" cy="400050"/>
              </a:xfrm>
              <a:prstGeom prst="line">
                <a:avLst/>
              </a:prstGeom>
              <a:solidFill>
                <a:schemeClr val="bg1"/>
              </a:solidFill>
              <a:ln w="9525" cap="flat" cmpd="sng" algn="ctr">
                <a:solidFill>
                  <a:schemeClr val="accent6"/>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7" name="Lightning Bolt 16"/>
              <p:cNvSpPr/>
              <p:nvPr/>
            </p:nvSpPr>
            <p:spPr bwMode="auto">
              <a:xfrm>
                <a:off x="4162425" y="3276600"/>
                <a:ext cx="238125" cy="200025"/>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19" name="Lightning Bolt 18"/>
              <p:cNvSpPr/>
              <p:nvPr/>
            </p:nvSpPr>
            <p:spPr bwMode="auto">
              <a:xfrm flipH="1">
                <a:off x="4714871" y="3262312"/>
                <a:ext cx="238125" cy="214313"/>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20" name="Lightning Bolt 19"/>
              <p:cNvSpPr/>
              <p:nvPr/>
            </p:nvSpPr>
            <p:spPr bwMode="auto">
              <a:xfrm flipH="1">
                <a:off x="4193380" y="3655218"/>
                <a:ext cx="238125" cy="214313"/>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22" name="Lightning Bolt 21"/>
              <p:cNvSpPr/>
              <p:nvPr/>
            </p:nvSpPr>
            <p:spPr bwMode="auto">
              <a:xfrm>
                <a:off x="4714870" y="3655218"/>
                <a:ext cx="238125" cy="200025"/>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24" name="Lightning Bolt 23"/>
              <p:cNvSpPr/>
              <p:nvPr/>
            </p:nvSpPr>
            <p:spPr bwMode="auto">
              <a:xfrm flipH="1">
                <a:off x="3600447" y="4064793"/>
                <a:ext cx="238125" cy="214313"/>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26" name="Lightning Bolt 25"/>
              <p:cNvSpPr/>
              <p:nvPr/>
            </p:nvSpPr>
            <p:spPr bwMode="auto">
              <a:xfrm>
                <a:off x="3614734" y="2800350"/>
                <a:ext cx="238125" cy="200025"/>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27" name="Lightning Bolt 26"/>
              <p:cNvSpPr/>
              <p:nvPr/>
            </p:nvSpPr>
            <p:spPr bwMode="auto">
              <a:xfrm flipH="1">
                <a:off x="5314946" y="2850355"/>
                <a:ext cx="238125" cy="214313"/>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28" name="Lightning Bolt 27"/>
              <p:cNvSpPr/>
              <p:nvPr/>
            </p:nvSpPr>
            <p:spPr bwMode="auto">
              <a:xfrm>
                <a:off x="5205408" y="4114799"/>
                <a:ext cx="238125" cy="200025"/>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grpSp>
        <p:sp>
          <p:nvSpPr>
            <p:cNvPr id="29" name="Rectangle 28"/>
            <p:cNvSpPr/>
            <p:nvPr/>
          </p:nvSpPr>
          <p:spPr bwMode="auto">
            <a:xfrm>
              <a:off x="5470495" y="2588176"/>
              <a:ext cx="819301" cy="233833"/>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solidFill>
                    <a:schemeClr val="bg1"/>
                  </a:solidFill>
                  <a:latin typeface="+mj-ea"/>
                  <a:ea typeface="+mj-ea"/>
                </a:rPr>
                <a:t>SN4 = 14</a:t>
              </a:r>
              <a:endParaRPr kumimoji="1" lang="en-US" sz="900" b="1" dirty="0">
                <a:solidFill>
                  <a:schemeClr val="bg1"/>
                </a:solidFill>
                <a:latin typeface="+mj-ea"/>
                <a:ea typeface="+mj-ea"/>
              </a:endParaRPr>
            </a:p>
          </p:txBody>
        </p:sp>
        <p:sp>
          <p:nvSpPr>
            <p:cNvPr id="30" name="Rectangle 29"/>
            <p:cNvSpPr/>
            <p:nvPr/>
          </p:nvSpPr>
          <p:spPr bwMode="auto">
            <a:xfrm>
              <a:off x="4264592" y="3452990"/>
              <a:ext cx="819301" cy="233833"/>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solidFill>
                    <a:schemeClr val="bg1"/>
                  </a:solidFill>
                  <a:latin typeface="+mj-ea"/>
                  <a:ea typeface="+mj-ea"/>
                </a:rPr>
                <a:t>SN3 = 13</a:t>
              </a:r>
              <a:endParaRPr kumimoji="1" lang="en-US" sz="900" b="1" dirty="0">
                <a:solidFill>
                  <a:schemeClr val="bg1"/>
                </a:solidFill>
                <a:latin typeface="+mj-ea"/>
                <a:ea typeface="+mj-ea"/>
              </a:endParaRPr>
            </a:p>
          </p:txBody>
        </p:sp>
        <p:sp>
          <p:nvSpPr>
            <p:cNvPr id="31" name="Rectangle 30"/>
            <p:cNvSpPr/>
            <p:nvPr/>
          </p:nvSpPr>
          <p:spPr bwMode="auto">
            <a:xfrm>
              <a:off x="4255066" y="1711920"/>
              <a:ext cx="819301" cy="233833"/>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solidFill>
                    <a:schemeClr val="bg1"/>
                  </a:solidFill>
                  <a:latin typeface="+mj-ea"/>
                  <a:ea typeface="+mj-ea"/>
                </a:rPr>
                <a:t>SN1 = 11</a:t>
              </a:r>
              <a:endParaRPr kumimoji="1" lang="en-US" sz="900" b="1" dirty="0">
                <a:solidFill>
                  <a:schemeClr val="bg1"/>
                </a:solidFill>
                <a:latin typeface="+mj-ea"/>
                <a:ea typeface="+mj-ea"/>
              </a:endParaRPr>
            </a:p>
          </p:txBody>
        </p:sp>
        <p:sp>
          <p:nvSpPr>
            <p:cNvPr id="32" name="Rectangle 31"/>
            <p:cNvSpPr/>
            <p:nvPr/>
          </p:nvSpPr>
          <p:spPr bwMode="auto">
            <a:xfrm>
              <a:off x="3104486" y="2594439"/>
              <a:ext cx="819301" cy="233833"/>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solidFill>
                    <a:schemeClr val="bg1"/>
                  </a:solidFill>
                  <a:latin typeface="+mj-ea"/>
                  <a:ea typeface="+mj-ea"/>
                </a:rPr>
                <a:t>SN2 = 12</a:t>
              </a:r>
              <a:endParaRPr kumimoji="1" lang="en-US" sz="900" b="1" dirty="0">
                <a:solidFill>
                  <a:schemeClr val="bg1"/>
                </a:solidFill>
                <a:latin typeface="+mj-ea"/>
                <a:ea typeface="+mj-ea"/>
              </a:endParaRPr>
            </a:p>
          </p:txBody>
        </p:sp>
        <p:sp>
          <p:nvSpPr>
            <p:cNvPr id="34" name="Rectangle 33"/>
            <p:cNvSpPr/>
            <p:nvPr/>
          </p:nvSpPr>
          <p:spPr bwMode="auto">
            <a:xfrm>
              <a:off x="2911139" y="4052889"/>
              <a:ext cx="1666874" cy="310032"/>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2" algn="ctr"/>
              <a:r>
                <a:rPr lang="en-US" sz="800" dirty="0">
                  <a:solidFill>
                    <a:schemeClr val="bg1"/>
                  </a:solidFill>
                </a:rPr>
                <a:t>Node Group #0: SN1, SN2</a:t>
              </a:r>
            </a:p>
            <a:p>
              <a:pPr marL="0" lvl="2" algn="ctr"/>
              <a:r>
                <a:rPr lang="en-US" sz="800" dirty="0">
                  <a:solidFill>
                    <a:schemeClr val="bg1"/>
                  </a:solidFill>
                </a:rPr>
                <a:t>Node Group #1: SN3, SN4</a:t>
              </a:r>
            </a:p>
          </p:txBody>
        </p:sp>
      </p:grpSp>
    </p:spTree>
    <p:extLst>
      <p:ext uri="{BB962C8B-B14F-4D97-AF65-F5344CB8AC3E}">
        <p14:creationId xmlns:p14="http://schemas.microsoft.com/office/powerpoint/2010/main" val="2499641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MySQL</a:t>
            </a:r>
            <a:r>
              <a:rPr lang="ja-JP" altLang="en-US" dirty="0"/>
              <a:t>クラスタ：障害検出</a:t>
            </a:r>
            <a:endParaRPr kumimoji="1" lang="ja-JP" altLang="en-US" dirty="0"/>
          </a:p>
        </p:txBody>
      </p:sp>
      <p:sp>
        <p:nvSpPr>
          <p:cNvPr id="17" name="Content Placeholder 16"/>
          <p:cNvSpPr>
            <a:spLocks noGrp="1"/>
          </p:cNvSpPr>
          <p:nvPr>
            <p:ph sz="quarter" idx="10"/>
          </p:nvPr>
        </p:nvSpPr>
        <p:spPr/>
        <p:txBody>
          <a:bodyPr>
            <a:normAutofit/>
          </a:bodyPr>
          <a:lstStyle/>
          <a:p>
            <a:endParaRPr lang="en-US" sz="1600" dirty="0" smtClean="0"/>
          </a:p>
          <a:p>
            <a:endParaRPr lang="en-US" sz="1600" dirty="0"/>
          </a:p>
        </p:txBody>
      </p:sp>
      <p:pic>
        <p:nvPicPr>
          <p:cNvPr id="10270"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768409"/>
            <a:ext cx="8553450" cy="5664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bwMode="auto">
          <a:xfrm>
            <a:off x="3486150" y="942975"/>
            <a:ext cx="1619250" cy="14287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3" name="Rectangle 42"/>
          <p:cNvSpPr/>
          <p:nvPr/>
        </p:nvSpPr>
        <p:spPr bwMode="auto">
          <a:xfrm>
            <a:off x="3486150" y="1247775"/>
            <a:ext cx="1619250" cy="14287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4" name="Rectangle 43"/>
          <p:cNvSpPr/>
          <p:nvPr/>
        </p:nvSpPr>
        <p:spPr bwMode="auto">
          <a:xfrm>
            <a:off x="3486150" y="1543050"/>
            <a:ext cx="1619250" cy="14287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5" name="Rectangle 44"/>
          <p:cNvSpPr/>
          <p:nvPr/>
        </p:nvSpPr>
        <p:spPr bwMode="auto">
          <a:xfrm>
            <a:off x="3486150" y="1700212"/>
            <a:ext cx="1619250" cy="14287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6" name="Rectangle 45"/>
          <p:cNvSpPr/>
          <p:nvPr/>
        </p:nvSpPr>
        <p:spPr bwMode="auto">
          <a:xfrm>
            <a:off x="3486149" y="2166937"/>
            <a:ext cx="2771775" cy="290513"/>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7" name="Rectangle 46"/>
          <p:cNvSpPr/>
          <p:nvPr/>
        </p:nvSpPr>
        <p:spPr bwMode="auto">
          <a:xfrm>
            <a:off x="3486149" y="2919412"/>
            <a:ext cx="5000626" cy="290513"/>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8" name="Rectangle 47"/>
          <p:cNvSpPr/>
          <p:nvPr/>
        </p:nvSpPr>
        <p:spPr bwMode="auto">
          <a:xfrm>
            <a:off x="3390900" y="3228975"/>
            <a:ext cx="1619250" cy="14287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9" name="Rectangle 48"/>
          <p:cNvSpPr/>
          <p:nvPr/>
        </p:nvSpPr>
        <p:spPr bwMode="auto">
          <a:xfrm>
            <a:off x="3476624" y="3990975"/>
            <a:ext cx="2781299" cy="31432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50" name="Rectangle 49"/>
          <p:cNvSpPr/>
          <p:nvPr/>
        </p:nvSpPr>
        <p:spPr bwMode="auto">
          <a:xfrm>
            <a:off x="3390900" y="5210175"/>
            <a:ext cx="1619250" cy="14287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Tree>
    <p:extLst>
      <p:ext uri="{BB962C8B-B14F-4D97-AF65-F5344CB8AC3E}">
        <p14:creationId xmlns:p14="http://schemas.microsoft.com/office/powerpoint/2010/main" val="3138870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MySQL</a:t>
            </a:r>
            <a:r>
              <a:rPr lang="ja-JP" altLang="en-US" dirty="0"/>
              <a:t>クラスタ：障害検出</a:t>
            </a:r>
            <a:endParaRPr kumimoji="1" lang="ja-JP" altLang="en-US" dirty="0"/>
          </a:p>
        </p:txBody>
      </p:sp>
      <p:sp>
        <p:nvSpPr>
          <p:cNvPr id="3" name="コンテンツ プレースホルダー 2"/>
          <p:cNvSpPr>
            <a:spLocks noGrp="1"/>
          </p:cNvSpPr>
          <p:nvPr>
            <p:ph sz="quarter" idx="10"/>
          </p:nvPr>
        </p:nvSpPr>
        <p:spPr/>
        <p:txBody>
          <a:bodyPr>
            <a:noAutofit/>
          </a:bodyPr>
          <a:lstStyle/>
          <a:p>
            <a:endParaRPr lang="en-US" sz="1600" dirty="0" smtClean="0"/>
          </a:p>
          <a:p>
            <a:endParaRPr lang="en-US" sz="1600"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39" y="3290123"/>
            <a:ext cx="8786922" cy="303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3" y="846237"/>
            <a:ext cx="8784974" cy="1874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2648290" y="1574452"/>
            <a:ext cx="5971835" cy="418367"/>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Tree>
    <p:extLst>
      <p:ext uri="{BB962C8B-B14F-4D97-AF65-F5344CB8AC3E}">
        <p14:creationId xmlns:p14="http://schemas.microsoft.com/office/powerpoint/2010/main" val="1792097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MySQL</a:t>
            </a:r>
            <a:r>
              <a:rPr lang="ja-JP" altLang="en-US" dirty="0"/>
              <a:t>クラスタ：障害検出</a:t>
            </a:r>
            <a:endParaRPr kumimoji="1" lang="ja-JP" altLang="en-US" dirty="0"/>
          </a:p>
        </p:txBody>
      </p:sp>
      <p:sp>
        <p:nvSpPr>
          <p:cNvPr id="3" name="コンテンツ プレースホルダー 2"/>
          <p:cNvSpPr>
            <a:spLocks noGrp="1"/>
          </p:cNvSpPr>
          <p:nvPr>
            <p:ph sz="quarter" idx="10"/>
          </p:nvPr>
        </p:nvSpPr>
        <p:spPr/>
        <p:txBody>
          <a:bodyPr>
            <a:noAutofit/>
          </a:bodyPr>
          <a:lstStyle/>
          <a:p>
            <a:endParaRPr lang="en-US" sz="1600" dirty="0" smtClean="0"/>
          </a:p>
          <a:p>
            <a:endParaRPr lang="en-US" sz="16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703362"/>
            <a:ext cx="8784976" cy="1384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145436"/>
            <a:ext cx="8784976" cy="221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3" y="4420692"/>
            <a:ext cx="8784974" cy="2032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42308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a:t>
            </a:r>
            <a:r>
              <a:rPr lang="ja-JP" altLang="en-US" dirty="0"/>
              <a:t>クラスタ</a:t>
            </a:r>
            <a:r>
              <a:rPr lang="en-US" dirty="0"/>
              <a:t>:</a:t>
            </a:r>
            <a:r>
              <a:rPr lang="ja-JP" altLang="en-US" dirty="0"/>
              <a:t>障害検</a:t>
            </a:r>
            <a:r>
              <a:rPr lang="ja-JP" altLang="en-US" dirty="0" smtClean="0"/>
              <a:t>出</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ja-JP" altLang="en-US" sz="1600" b="1" dirty="0"/>
              <a:t>確認するログファイ</a:t>
            </a:r>
            <a:r>
              <a:rPr lang="ja-JP" altLang="en-US" sz="1600" b="1" dirty="0" smtClean="0"/>
              <a:t>ル</a:t>
            </a:r>
            <a:endParaRPr lang="en-US" altLang="ja-JP" sz="1600" b="1" dirty="0"/>
          </a:p>
          <a:p>
            <a:pPr lvl="1"/>
            <a:r>
              <a:rPr lang="en-US" altLang="ja-JP" sz="1200" dirty="0" smtClean="0"/>
              <a:t>MGM </a:t>
            </a:r>
            <a:r>
              <a:rPr lang="ja-JP" altLang="en-US" sz="1200" dirty="0" smtClean="0"/>
              <a:t>ノードでは</a:t>
            </a:r>
            <a:r>
              <a:rPr lang="en-US" altLang="ja-JP" sz="1200" dirty="0" smtClean="0"/>
              <a:t>: </a:t>
            </a:r>
          </a:p>
          <a:p>
            <a:pPr lvl="2"/>
            <a:r>
              <a:rPr lang="en-US" altLang="ja-JP" sz="1000" dirty="0"/>
              <a:t>MySQL </a:t>
            </a:r>
            <a:r>
              <a:rPr lang="ja-JP" altLang="en-US" sz="1000" dirty="0" smtClean="0"/>
              <a:t>クラスタの</a:t>
            </a:r>
            <a:r>
              <a:rPr lang="ja-JP" altLang="en-US" sz="1000" dirty="0"/>
              <a:t>インストール時に作成されたデータディレクトリにあり、</a:t>
            </a:r>
            <a:r>
              <a:rPr lang="en-US" altLang="ja-JP" sz="1000" dirty="0"/>
              <a:t>[</a:t>
            </a:r>
            <a:r>
              <a:rPr lang="en-US" altLang="ja-JP" sz="1000" dirty="0" err="1"/>
              <a:t>ndb_mgmd</a:t>
            </a:r>
            <a:r>
              <a:rPr lang="en-US" altLang="ja-JP" sz="1000" dirty="0"/>
              <a:t>]</a:t>
            </a:r>
            <a:r>
              <a:rPr lang="ja-JP" altLang="en-US" sz="1000" dirty="0"/>
              <a:t>セクションの</a:t>
            </a:r>
            <a:r>
              <a:rPr lang="en-US" altLang="ja-JP" sz="1000" dirty="0"/>
              <a:t>config.ini</a:t>
            </a:r>
            <a:r>
              <a:rPr lang="ja-JP" altLang="en-US" sz="1000" dirty="0"/>
              <a:t>設定ファイルの</a:t>
            </a:r>
            <a:r>
              <a:rPr lang="en-US" altLang="ja-JP" sz="1000" dirty="0" err="1"/>
              <a:t>DataDir</a:t>
            </a:r>
            <a:r>
              <a:rPr lang="ja-JP" altLang="en-US" sz="1000" dirty="0"/>
              <a:t>パラメータに設定されています。</a:t>
            </a:r>
            <a:endParaRPr lang="en-US" altLang="ja-JP" sz="1000" dirty="0"/>
          </a:p>
          <a:p>
            <a:pPr lvl="2"/>
            <a:endParaRPr lang="en-US" altLang="ja-JP" sz="1000" dirty="0" smtClean="0"/>
          </a:p>
          <a:p>
            <a:pPr lvl="2"/>
            <a:endParaRPr lang="en-US" altLang="ja-JP" sz="1000" dirty="0"/>
          </a:p>
          <a:p>
            <a:pPr lvl="2"/>
            <a:endParaRPr lang="en-US" altLang="ja-JP" sz="1000" dirty="0" smtClean="0"/>
          </a:p>
          <a:p>
            <a:pPr marL="358775" lvl="2" indent="0">
              <a:buNone/>
            </a:pPr>
            <a:endParaRPr lang="en-US" altLang="ja-JP" sz="1000" dirty="0"/>
          </a:p>
          <a:p>
            <a:pPr marL="358775" lvl="2" indent="0">
              <a:buNone/>
            </a:pPr>
            <a:endParaRPr lang="en-US" altLang="ja-JP" sz="1000" dirty="0" smtClean="0"/>
          </a:p>
          <a:p>
            <a:pPr lvl="2"/>
            <a:r>
              <a:rPr lang="en-US" altLang="ja-JP" sz="1000" dirty="0" err="1" smtClean="0"/>
              <a:t>ndb</a:t>
            </a:r>
            <a:r>
              <a:rPr lang="en-US" altLang="ja-JP" sz="1000" dirty="0"/>
              <a:t>_&lt;cluster number&gt;_</a:t>
            </a:r>
            <a:r>
              <a:rPr lang="en-US" altLang="ja-JP" sz="1000" dirty="0" smtClean="0"/>
              <a:t>cluster.log</a:t>
            </a:r>
            <a:endParaRPr lang="en-US" altLang="ja-JP" sz="1000" dirty="0"/>
          </a:p>
          <a:p>
            <a:pPr lvl="1"/>
            <a:r>
              <a:rPr lang="en-US" altLang="ja-JP" sz="1200" dirty="0" smtClean="0"/>
              <a:t>SQL </a:t>
            </a:r>
            <a:r>
              <a:rPr lang="ja-JP" altLang="en-US" sz="1200" dirty="0"/>
              <a:t>ノードでは</a:t>
            </a:r>
            <a:r>
              <a:rPr lang="en-US" altLang="ja-JP" sz="1200" dirty="0" smtClean="0"/>
              <a:t>:</a:t>
            </a:r>
          </a:p>
          <a:p>
            <a:pPr lvl="2"/>
            <a:r>
              <a:rPr lang="ja-JP" altLang="en-US" sz="1000" dirty="0"/>
              <a:t>ローカル設定ファイル</a:t>
            </a:r>
            <a:r>
              <a:rPr lang="en-US" altLang="ja-JP" sz="1000" dirty="0" err="1"/>
              <a:t>my.cnf</a:t>
            </a:r>
            <a:r>
              <a:rPr lang="ja-JP" altLang="en-US" sz="1000" dirty="0"/>
              <a:t>のログエラーパラメータに設定されている値にあります。</a:t>
            </a:r>
            <a:endParaRPr lang="en-US" altLang="ja-JP" sz="1000" dirty="0" smtClean="0"/>
          </a:p>
          <a:p>
            <a:pPr lvl="2"/>
            <a:endParaRPr lang="en-US" altLang="ja-JP" sz="1000" dirty="0"/>
          </a:p>
          <a:p>
            <a:pPr lvl="2"/>
            <a:endParaRPr lang="en-US" altLang="ja-JP" sz="1000" dirty="0" smtClean="0"/>
          </a:p>
          <a:p>
            <a:pPr lvl="2"/>
            <a:r>
              <a:rPr lang="en-US" altLang="ja-JP" sz="1000" dirty="0" smtClean="0"/>
              <a:t>mysqld.log</a:t>
            </a:r>
            <a:endParaRPr lang="en-US" altLang="ja-JP" sz="1000" dirty="0"/>
          </a:p>
          <a:p>
            <a:pPr lvl="1"/>
            <a:r>
              <a:rPr lang="en-US" altLang="ja-JP" sz="1200" dirty="0" smtClean="0"/>
              <a:t>NDBD </a:t>
            </a:r>
            <a:r>
              <a:rPr lang="ja-JP" altLang="en-US" sz="1200" dirty="0"/>
              <a:t>ノードでは</a:t>
            </a:r>
            <a:r>
              <a:rPr lang="en-US" altLang="ja-JP" sz="1200" dirty="0" smtClean="0"/>
              <a:t>: </a:t>
            </a:r>
          </a:p>
          <a:p>
            <a:pPr lvl="2"/>
            <a:r>
              <a:rPr lang="ja-JP" altLang="en-US" sz="1000" dirty="0"/>
              <a:t>グローバルコンフィグレーションファイル</a:t>
            </a:r>
            <a:r>
              <a:rPr lang="en-US" altLang="ja-JP" sz="1000" dirty="0"/>
              <a:t>config.ini</a:t>
            </a:r>
            <a:r>
              <a:rPr lang="ja-JP" altLang="en-US" sz="1000" dirty="0"/>
              <a:t>で指定されたとおりに作成されたデータディレクトリにあり、</a:t>
            </a:r>
            <a:r>
              <a:rPr lang="en-US" altLang="ja-JP" sz="1000" dirty="0"/>
              <a:t>[</a:t>
            </a:r>
            <a:r>
              <a:rPr lang="en-US" altLang="ja-JP" sz="1000" dirty="0" err="1"/>
              <a:t>ndbd</a:t>
            </a:r>
            <a:r>
              <a:rPr lang="en-US" altLang="ja-JP" sz="1000" dirty="0"/>
              <a:t>]</a:t>
            </a:r>
            <a:r>
              <a:rPr lang="ja-JP" altLang="en-US" sz="1000" dirty="0"/>
              <a:t>セクションの</a:t>
            </a:r>
            <a:r>
              <a:rPr lang="en-US" altLang="ja-JP" sz="1000" dirty="0" err="1"/>
              <a:t>DataDir</a:t>
            </a:r>
            <a:r>
              <a:rPr lang="ja-JP" altLang="en-US" sz="1000" dirty="0"/>
              <a:t>パラメータを使用して設定されます。</a:t>
            </a:r>
            <a:endParaRPr lang="en-US" altLang="ja-JP" sz="1000" dirty="0" smtClean="0"/>
          </a:p>
          <a:p>
            <a:pPr lvl="2"/>
            <a:endParaRPr lang="en-US" altLang="ja-JP" sz="1000" dirty="0"/>
          </a:p>
          <a:p>
            <a:pPr lvl="2"/>
            <a:endParaRPr lang="en-US" altLang="ja-JP" sz="1000" dirty="0" smtClean="0"/>
          </a:p>
          <a:p>
            <a:pPr lvl="2"/>
            <a:endParaRPr lang="en-US" altLang="ja-JP" sz="1000" dirty="0"/>
          </a:p>
          <a:p>
            <a:pPr lvl="2"/>
            <a:endParaRPr lang="en-US" altLang="ja-JP" sz="1000" dirty="0" smtClean="0"/>
          </a:p>
          <a:p>
            <a:pPr lvl="2"/>
            <a:endParaRPr lang="en-US" altLang="ja-JP" sz="1000" dirty="0" smtClean="0"/>
          </a:p>
          <a:p>
            <a:pPr lvl="2"/>
            <a:r>
              <a:rPr lang="en-US" altLang="ja-JP" sz="1000" dirty="0" err="1" smtClean="0"/>
              <a:t>ndb</a:t>
            </a:r>
            <a:r>
              <a:rPr lang="en-US" altLang="ja-JP" sz="1000" dirty="0"/>
              <a:t>_&lt;ndb node id&gt;_out.log</a:t>
            </a:r>
          </a:p>
        </p:txBody>
      </p:sp>
      <p:sp>
        <p:nvSpPr>
          <p:cNvPr id="4" name="Rectangle 3"/>
          <p:cNvSpPr/>
          <p:nvPr/>
        </p:nvSpPr>
        <p:spPr bwMode="auto">
          <a:xfrm>
            <a:off x="670560" y="1776845"/>
            <a:ext cx="6370320" cy="95504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000" dirty="0" smtClean="0">
                <a:latin typeface="Courier New" panose="02070309020205020404" pitchFamily="49" charset="0"/>
                <a:ea typeface="+mj-ea"/>
                <a:cs typeface="Courier New" panose="02070309020205020404" pitchFamily="49" charset="0"/>
              </a:rPr>
              <a:t>[</a:t>
            </a:r>
            <a:r>
              <a:rPr lang="en-US" sz="1000" dirty="0" err="1" smtClean="0">
                <a:latin typeface="Courier New" panose="02070309020205020404" pitchFamily="49" charset="0"/>
                <a:ea typeface="+mj-ea"/>
                <a:cs typeface="Courier New" panose="02070309020205020404" pitchFamily="49" charset="0"/>
              </a:rPr>
              <a:t>ndb_mgmd</a:t>
            </a:r>
            <a:r>
              <a:rPr lang="en-US" sz="1000" dirty="0" smtClean="0">
                <a:latin typeface="Courier New" panose="02070309020205020404" pitchFamily="49" charset="0"/>
                <a:ea typeface="+mj-ea"/>
                <a:cs typeface="Courier New" panose="02070309020205020404" pitchFamily="49" charset="0"/>
              </a:rPr>
              <a:t>]</a:t>
            </a:r>
          </a:p>
          <a:p>
            <a:pPr algn="just"/>
            <a:r>
              <a:rPr lang="en-US" sz="1000" dirty="0" smtClean="0">
                <a:latin typeface="Courier New" panose="02070309020205020404" pitchFamily="49" charset="0"/>
                <a:ea typeface="+mj-ea"/>
                <a:cs typeface="Courier New" panose="02070309020205020404" pitchFamily="49" charset="0"/>
              </a:rPr>
              <a:t># Management process options:</a:t>
            </a:r>
          </a:p>
          <a:p>
            <a:pPr algn="just"/>
            <a:r>
              <a:rPr lang="en-US" sz="1000" dirty="0" err="1" smtClean="0">
                <a:latin typeface="Courier New" panose="02070309020205020404" pitchFamily="49" charset="0"/>
                <a:ea typeface="+mj-ea"/>
                <a:cs typeface="Courier New" panose="02070309020205020404" pitchFamily="49" charset="0"/>
              </a:rPr>
              <a:t>HostName</a:t>
            </a:r>
            <a:r>
              <a:rPr lang="en-US" sz="1000" dirty="0" smtClean="0">
                <a:latin typeface="Courier New" panose="02070309020205020404" pitchFamily="49" charset="0"/>
                <a:ea typeface="+mj-ea"/>
                <a:cs typeface="Courier New" panose="02070309020205020404" pitchFamily="49" charset="0"/>
              </a:rPr>
              <a:t>=192.168.50.51           # Hostname or IP address of MGM node</a:t>
            </a:r>
          </a:p>
          <a:p>
            <a:pPr algn="just"/>
            <a:r>
              <a:rPr lang="en-US" sz="1000" b="1" dirty="0" err="1" smtClean="0">
                <a:latin typeface="Courier New" panose="02070309020205020404" pitchFamily="49" charset="0"/>
                <a:ea typeface="+mj-ea"/>
                <a:cs typeface="Courier New" panose="02070309020205020404" pitchFamily="49" charset="0"/>
              </a:rPr>
              <a:t>DataDir</a:t>
            </a:r>
            <a:r>
              <a:rPr lang="en-US" sz="1000" b="1" dirty="0" smtClean="0">
                <a:latin typeface="Courier New" panose="02070309020205020404" pitchFamily="49" charset="0"/>
                <a:ea typeface="+mj-ea"/>
                <a:cs typeface="Courier New" panose="02070309020205020404" pitchFamily="49" charset="0"/>
              </a:rPr>
              <a:t>=/</a:t>
            </a:r>
            <a:r>
              <a:rPr lang="en-US" sz="1000" b="1" dirty="0" err="1" smtClean="0">
                <a:latin typeface="Courier New" panose="02070309020205020404" pitchFamily="49" charset="0"/>
                <a:ea typeface="+mj-ea"/>
                <a:cs typeface="Courier New" panose="02070309020205020404" pitchFamily="49" charset="0"/>
              </a:rPr>
              <a:t>var</a:t>
            </a:r>
            <a:r>
              <a:rPr lang="en-US" sz="1000" b="1" dirty="0" smtClean="0">
                <a:latin typeface="Courier New" panose="02070309020205020404" pitchFamily="49" charset="0"/>
                <a:ea typeface="+mj-ea"/>
                <a:cs typeface="Courier New" panose="02070309020205020404" pitchFamily="49" charset="0"/>
              </a:rPr>
              <a:t>/lib/</a:t>
            </a:r>
            <a:r>
              <a:rPr lang="en-US" sz="1000" b="1" dirty="0" err="1" smtClean="0">
                <a:latin typeface="Courier New" panose="02070309020205020404" pitchFamily="49" charset="0"/>
                <a:ea typeface="+mj-ea"/>
                <a:cs typeface="Courier New" panose="02070309020205020404" pitchFamily="49" charset="0"/>
              </a:rPr>
              <a:t>mysql</a:t>
            </a:r>
            <a:r>
              <a:rPr lang="en-US" sz="1000" b="1" dirty="0" smtClean="0">
                <a:latin typeface="Courier New" panose="02070309020205020404" pitchFamily="49" charset="0"/>
                <a:ea typeface="+mj-ea"/>
                <a:cs typeface="Courier New" panose="02070309020205020404" pitchFamily="49" charset="0"/>
              </a:rPr>
              <a:t>-cluster   </a:t>
            </a:r>
            <a:r>
              <a:rPr lang="en-US" sz="1000" dirty="0" smtClean="0">
                <a:latin typeface="Courier New" panose="02070309020205020404" pitchFamily="49" charset="0"/>
                <a:ea typeface="+mj-ea"/>
                <a:cs typeface="Courier New" panose="02070309020205020404" pitchFamily="49" charset="0"/>
              </a:rPr>
              <a:t># Directory for MGM node log files</a:t>
            </a:r>
          </a:p>
          <a:p>
            <a:pPr algn="just"/>
            <a:r>
              <a:rPr lang="en-US" sz="1000" dirty="0" err="1" smtClean="0">
                <a:latin typeface="Courier New" panose="02070309020205020404" pitchFamily="49" charset="0"/>
                <a:ea typeface="+mj-ea"/>
                <a:cs typeface="Courier New" panose="02070309020205020404" pitchFamily="49" charset="0"/>
              </a:rPr>
              <a:t>ArbitrationRank</a:t>
            </a:r>
            <a:r>
              <a:rPr lang="en-US" sz="1000" dirty="0" smtClean="0">
                <a:latin typeface="Courier New" panose="02070309020205020404" pitchFamily="49" charset="0"/>
                <a:ea typeface="+mj-ea"/>
                <a:cs typeface="Courier New" panose="02070309020205020404" pitchFamily="49" charset="0"/>
              </a:rPr>
              <a:t>=1</a:t>
            </a:r>
            <a:endParaRPr kumimoji="1" lang="en-US" sz="1000" dirty="0">
              <a:latin typeface="Courier New" panose="02070309020205020404" pitchFamily="49" charset="0"/>
              <a:ea typeface="+mj-ea"/>
              <a:cs typeface="Courier New" panose="02070309020205020404" pitchFamily="49" charset="0"/>
            </a:endParaRPr>
          </a:p>
        </p:txBody>
      </p:sp>
      <p:sp>
        <p:nvSpPr>
          <p:cNvPr id="5" name="Rectangle 4"/>
          <p:cNvSpPr/>
          <p:nvPr/>
        </p:nvSpPr>
        <p:spPr bwMode="auto">
          <a:xfrm>
            <a:off x="670560" y="3586480"/>
            <a:ext cx="6370320" cy="34544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000" dirty="0">
                <a:latin typeface="Courier New" panose="02070309020205020404" pitchFamily="49" charset="0"/>
                <a:ea typeface="+mj-ea"/>
                <a:cs typeface="Courier New" panose="02070309020205020404" pitchFamily="49" charset="0"/>
              </a:rPr>
              <a:t>log-error=</a:t>
            </a:r>
            <a:r>
              <a:rPr lang="en-US" sz="1000" b="1" dirty="0">
                <a:latin typeface="Courier New" panose="02070309020205020404" pitchFamily="49" charset="0"/>
                <a:ea typeface="+mj-ea"/>
                <a:cs typeface="Courier New" panose="02070309020205020404" pitchFamily="49" charset="0"/>
              </a:rPr>
              <a:t>/</a:t>
            </a:r>
            <a:r>
              <a:rPr lang="en-US" sz="1000" b="1" dirty="0" err="1">
                <a:latin typeface="Courier New" panose="02070309020205020404" pitchFamily="49" charset="0"/>
                <a:ea typeface="+mj-ea"/>
                <a:cs typeface="Courier New" panose="02070309020205020404" pitchFamily="49" charset="0"/>
              </a:rPr>
              <a:t>var</a:t>
            </a:r>
            <a:r>
              <a:rPr lang="en-US" sz="1000" b="1" dirty="0">
                <a:latin typeface="Courier New" panose="02070309020205020404" pitchFamily="49" charset="0"/>
                <a:ea typeface="+mj-ea"/>
                <a:cs typeface="Courier New" panose="02070309020205020404" pitchFamily="49" charset="0"/>
              </a:rPr>
              <a:t>/log/</a:t>
            </a:r>
            <a:r>
              <a:rPr lang="en-US" sz="1000" dirty="0">
                <a:latin typeface="Courier New" panose="02070309020205020404" pitchFamily="49" charset="0"/>
                <a:ea typeface="+mj-ea"/>
                <a:cs typeface="Courier New" panose="02070309020205020404" pitchFamily="49" charset="0"/>
              </a:rPr>
              <a:t>mysqld.log</a:t>
            </a:r>
            <a:endParaRPr kumimoji="1" lang="en-US" sz="1000" dirty="0">
              <a:latin typeface="Courier New" panose="02070309020205020404" pitchFamily="49" charset="0"/>
              <a:ea typeface="+mj-ea"/>
              <a:cs typeface="Courier New" panose="02070309020205020404" pitchFamily="49" charset="0"/>
            </a:endParaRPr>
          </a:p>
        </p:txBody>
      </p:sp>
      <p:sp>
        <p:nvSpPr>
          <p:cNvPr id="6" name="Rectangle 5"/>
          <p:cNvSpPr/>
          <p:nvPr/>
        </p:nvSpPr>
        <p:spPr bwMode="auto">
          <a:xfrm>
            <a:off x="670560" y="4856480"/>
            <a:ext cx="6370320" cy="95504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a:t>
            </a:r>
          </a:p>
          <a:p>
            <a:pPr algn="just"/>
            <a:r>
              <a:rPr lang="en-US" sz="1000" dirty="0">
                <a:latin typeface="Courier New" panose="02070309020205020404" pitchFamily="49" charset="0"/>
                <a:ea typeface="+mj-ea"/>
                <a:cs typeface="Courier New" panose="02070309020205020404" pitchFamily="49" charset="0"/>
              </a:rPr>
              <a:t># Options for data node "A":</a:t>
            </a:r>
          </a:p>
          <a:p>
            <a:pPr algn="just"/>
            <a:r>
              <a:rPr lang="en-US" sz="1000" dirty="0">
                <a:latin typeface="Courier New" panose="02070309020205020404" pitchFamily="49" charset="0"/>
                <a:ea typeface="+mj-ea"/>
                <a:cs typeface="Courier New" panose="02070309020205020404" pitchFamily="49" charset="0"/>
              </a:rPr>
              <a:t>                                      # (one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section per data node)</a:t>
            </a:r>
          </a:p>
          <a:p>
            <a:pPr algn="just"/>
            <a:r>
              <a:rPr lang="en-US" sz="1000" dirty="0" smtClean="0">
                <a:latin typeface="Courier New" panose="02070309020205020404" pitchFamily="49" charset="0"/>
                <a:ea typeface="+mj-ea"/>
                <a:cs typeface="Courier New" panose="02070309020205020404" pitchFamily="49" charset="0"/>
              </a:rPr>
              <a:t>…# </a:t>
            </a:r>
            <a:r>
              <a:rPr lang="en-US" sz="1000" dirty="0">
                <a:latin typeface="Courier New" panose="02070309020205020404" pitchFamily="49" charset="0"/>
                <a:ea typeface="+mj-ea"/>
                <a:cs typeface="Courier New" panose="02070309020205020404" pitchFamily="49" charset="0"/>
              </a:rPr>
              <a:t>Node ID for this data node</a:t>
            </a:r>
          </a:p>
          <a:p>
            <a:pPr algn="just"/>
            <a:r>
              <a:rPr lang="en-US" sz="1000" b="1" dirty="0" err="1">
                <a:latin typeface="Courier New" panose="02070309020205020404" pitchFamily="49" charset="0"/>
                <a:ea typeface="+mj-ea"/>
                <a:cs typeface="Courier New" panose="02070309020205020404" pitchFamily="49" charset="0"/>
              </a:rPr>
              <a:t>DataDir</a:t>
            </a:r>
            <a:r>
              <a:rPr lang="en-US" sz="1000" b="1" dirty="0">
                <a:latin typeface="Courier New" panose="02070309020205020404" pitchFamily="49" charset="0"/>
                <a:ea typeface="+mj-ea"/>
                <a:cs typeface="Courier New" panose="02070309020205020404" pitchFamily="49" charset="0"/>
              </a:rPr>
              <a:t>=/</a:t>
            </a:r>
            <a:r>
              <a:rPr lang="en-US" sz="1000" b="1" dirty="0" err="1">
                <a:latin typeface="Courier New" panose="02070309020205020404" pitchFamily="49" charset="0"/>
                <a:ea typeface="+mj-ea"/>
                <a:cs typeface="Courier New" panose="02070309020205020404" pitchFamily="49" charset="0"/>
              </a:rPr>
              <a:t>var</a:t>
            </a:r>
            <a:r>
              <a:rPr lang="en-US" sz="1000" b="1" dirty="0">
                <a:latin typeface="Courier New" panose="02070309020205020404" pitchFamily="49" charset="0"/>
                <a:ea typeface="+mj-ea"/>
                <a:cs typeface="Courier New" panose="02070309020205020404" pitchFamily="49" charset="0"/>
              </a:rPr>
              <a:t>/lib/</a:t>
            </a:r>
            <a:r>
              <a:rPr lang="en-US" sz="1000" b="1" dirty="0" err="1">
                <a:latin typeface="Courier New" panose="02070309020205020404" pitchFamily="49" charset="0"/>
                <a:ea typeface="+mj-ea"/>
                <a:cs typeface="Courier New" panose="02070309020205020404" pitchFamily="49" charset="0"/>
              </a:rPr>
              <a:t>mysql</a:t>
            </a:r>
            <a:r>
              <a:rPr lang="en-US" sz="1000" b="1" dirty="0">
                <a:latin typeface="Courier New" panose="02070309020205020404" pitchFamily="49" charset="0"/>
                <a:ea typeface="+mj-ea"/>
                <a:cs typeface="Courier New" panose="02070309020205020404" pitchFamily="49" charset="0"/>
              </a:rPr>
              <a:t>-cluster        </a:t>
            </a:r>
            <a:r>
              <a:rPr lang="en-US" sz="1000" dirty="0">
                <a:latin typeface="Courier New" panose="02070309020205020404" pitchFamily="49" charset="0"/>
                <a:ea typeface="+mj-ea"/>
                <a:cs typeface="Courier New" panose="02070309020205020404" pitchFamily="49" charset="0"/>
              </a:rPr>
              <a:t># Directory for this data node's data files</a:t>
            </a:r>
            <a:endParaRPr kumimoji="1" lang="en-US" sz="1000"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3603892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a:t>
            </a:r>
            <a:r>
              <a:rPr lang="ja-JP" altLang="en-US" dirty="0"/>
              <a:t>クラスタ</a:t>
            </a:r>
            <a:r>
              <a:rPr lang="en-US" dirty="0"/>
              <a:t>:</a:t>
            </a:r>
            <a:r>
              <a:rPr lang="ja-JP" altLang="en-US" dirty="0"/>
              <a:t>障害検</a:t>
            </a:r>
            <a:r>
              <a:rPr lang="ja-JP" altLang="en-US" dirty="0" smtClean="0"/>
              <a:t>出</a:t>
            </a:r>
            <a:endParaRPr kumimoji="1" lang="ja-JP" altLang="en-US" dirty="0"/>
          </a:p>
        </p:txBody>
      </p:sp>
      <p:sp>
        <p:nvSpPr>
          <p:cNvPr id="3" name="コンテンツ プレースホルダー 2"/>
          <p:cNvSpPr>
            <a:spLocks noGrp="1"/>
          </p:cNvSpPr>
          <p:nvPr>
            <p:ph sz="quarter" idx="10"/>
          </p:nvPr>
        </p:nvSpPr>
        <p:spPr/>
        <p:txBody>
          <a:bodyPr>
            <a:normAutofit/>
          </a:bodyPr>
          <a:lstStyle/>
          <a:p>
            <a:pPr marL="0" indent="0">
              <a:buNone/>
            </a:pPr>
            <a:r>
              <a:rPr lang="ja-JP" altLang="en-US" sz="1600" b="1" dirty="0"/>
              <a:t>障害シナリオ</a:t>
            </a:r>
            <a:endParaRPr lang="en-US" altLang="ja-JP" sz="1600" b="1" dirty="0"/>
          </a:p>
          <a:p>
            <a:r>
              <a:rPr lang="ja-JP" altLang="en-US" sz="1600" b="1" dirty="0"/>
              <a:t>ストレージノードクラッシ</a:t>
            </a:r>
            <a:r>
              <a:rPr lang="ja-JP" altLang="en-US" sz="1600" b="1" dirty="0" smtClean="0"/>
              <a:t>ュ</a:t>
            </a:r>
            <a:endParaRPr lang="en-US" altLang="ja-JP" sz="1600" dirty="0" smtClean="0">
              <a:latin typeface="+mj-lt"/>
            </a:endParaRPr>
          </a:p>
          <a:p>
            <a:pPr lvl="1"/>
            <a:r>
              <a:rPr lang="ja-JP" altLang="en-US" sz="1200" dirty="0"/>
              <a:t>ストレージノードがクラッシュした場合、他のすべてのストレージノードには、ノード間の通信リンクが失われたことが通知されます。ストレージノードクラッシュの場合、クラッシュシナリオは次のようにシミュレート</a:t>
            </a:r>
            <a:r>
              <a:rPr lang="ja-JP" altLang="en-US" sz="1200" dirty="0" smtClean="0"/>
              <a:t>される：</a:t>
            </a:r>
            <a:endParaRPr lang="en-US" altLang="ja-JP" sz="1200" dirty="0"/>
          </a:p>
          <a:p>
            <a:pPr lvl="2"/>
            <a:r>
              <a:rPr lang="en-US" altLang="ja-JP" sz="1000" dirty="0" err="1"/>
              <a:t>ndbd</a:t>
            </a:r>
            <a:r>
              <a:rPr lang="ja-JP" altLang="en-US" sz="1000" dirty="0"/>
              <a:t>プロセスを強制終了する：</a:t>
            </a:r>
            <a:r>
              <a:rPr lang="en-US" altLang="ja-JP" sz="1000" dirty="0"/>
              <a:t>kill &lt;</a:t>
            </a:r>
            <a:r>
              <a:rPr lang="en-US" altLang="ja-JP" sz="1000" dirty="0" err="1"/>
              <a:t>ndbd</a:t>
            </a:r>
            <a:r>
              <a:rPr lang="en-US" altLang="ja-JP" sz="1000" dirty="0"/>
              <a:t> PID&gt;</a:t>
            </a:r>
          </a:p>
          <a:p>
            <a:pPr lvl="2"/>
            <a:r>
              <a:rPr lang="en-US" altLang="ja-JP" sz="1000" dirty="0" err="1"/>
              <a:t>ndb</a:t>
            </a:r>
            <a:r>
              <a:rPr lang="ja-JP" altLang="en-US" sz="1000" dirty="0"/>
              <a:t>ノードサーバのシャットダウン：</a:t>
            </a:r>
            <a:r>
              <a:rPr lang="en-US" altLang="ja-JP" sz="1000" dirty="0"/>
              <a:t>shutdown –h now</a:t>
            </a:r>
          </a:p>
          <a:p>
            <a:pPr lvl="2"/>
            <a:endParaRPr lang="en-US" altLang="ja-JP" sz="1000" dirty="0" smtClean="0">
              <a:latin typeface="+mj-lt"/>
            </a:endParaRPr>
          </a:p>
          <a:p>
            <a:pPr lvl="1"/>
            <a:r>
              <a:rPr lang="ja-JP" altLang="en-US" sz="1200" dirty="0"/>
              <a:t>ノードクラッシュがシミュレートされたときのサンプルログ：</a:t>
            </a:r>
            <a:endParaRPr lang="en-US" altLang="ja-JP" sz="1200" dirty="0" smtClean="0">
              <a:latin typeface="+mj-lt"/>
            </a:endParaRPr>
          </a:p>
          <a:p>
            <a:pPr lvl="2"/>
            <a:r>
              <a:rPr lang="ja-JP" altLang="en-US" sz="1000" dirty="0" smtClean="0">
                <a:latin typeface="+mj-lt"/>
              </a:rPr>
              <a:t>設定</a:t>
            </a:r>
            <a:r>
              <a:rPr lang="en-US" altLang="ja-JP" sz="1000" dirty="0" smtClean="0">
                <a:latin typeface="+mj-lt"/>
              </a:rPr>
              <a:t>: 1 MGM, 2 SQL, 4 NDB</a:t>
            </a:r>
          </a:p>
          <a:p>
            <a:pPr marL="358775" lvl="2" indent="0">
              <a:buNone/>
            </a:pPr>
            <a:r>
              <a:rPr lang="en-US" altLang="en-US" sz="1000" b="1" dirty="0">
                <a:latin typeface="+mj-lt"/>
              </a:rPr>
              <a:t>[SQL </a:t>
            </a:r>
            <a:r>
              <a:rPr lang="ja-JP" altLang="en-US" sz="1000" b="1" dirty="0" smtClean="0">
                <a:latin typeface="+mj-lt"/>
              </a:rPr>
              <a:t>ノード</a:t>
            </a:r>
            <a:r>
              <a:rPr lang="en-US" altLang="en-US" sz="1000" b="1" dirty="0" smtClean="0">
                <a:latin typeface="+mj-lt"/>
              </a:rPr>
              <a:t>: </a:t>
            </a:r>
            <a:r>
              <a:rPr lang="en-US" altLang="en-US" sz="1000" dirty="0" smtClean="0">
                <a:latin typeface="+mj-lt"/>
              </a:rPr>
              <a:t>mysqld.log</a:t>
            </a:r>
            <a:r>
              <a:rPr lang="en-US" altLang="en-US" sz="1000" b="1" dirty="0" smtClean="0">
                <a:latin typeface="+mj-lt"/>
              </a:rPr>
              <a:t>]</a:t>
            </a:r>
            <a:endParaRPr lang="en-US" altLang="en-US" sz="1000" b="1" dirty="0">
              <a:latin typeface="+mj-lt"/>
            </a:endParaRPr>
          </a:p>
          <a:p>
            <a:pPr lvl="2"/>
            <a:endParaRPr lang="en-US" altLang="ja-JP" sz="1000" dirty="0" smtClean="0">
              <a:latin typeface="+mj-lt"/>
            </a:endParaRPr>
          </a:p>
          <a:p>
            <a:pPr marL="358775" lvl="2" indent="0">
              <a:buNone/>
            </a:pPr>
            <a:endParaRPr lang="en-US" altLang="ja-JP" sz="1200" dirty="0" smtClean="0">
              <a:latin typeface="+mj-lt"/>
            </a:endParaRPr>
          </a:p>
          <a:p>
            <a:pPr marL="358775" lvl="2" indent="0">
              <a:buNone/>
            </a:pPr>
            <a:r>
              <a:rPr lang="en-US" altLang="ja-JP" sz="1000" b="1" dirty="0" smtClean="0">
                <a:latin typeface="+mj-lt"/>
              </a:rPr>
              <a:t>[</a:t>
            </a:r>
            <a:r>
              <a:rPr lang="ja-JP" altLang="en-US" sz="1000" b="1" dirty="0" smtClean="0">
                <a:latin typeface="+mj-lt"/>
              </a:rPr>
              <a:t>他の</a:t>
            </a:r>
            <a:r>
              <a:rPr lang="en-US" altLang="ja-JP" sz="1000" b="1" dirty="0" smtClean="0">
                <a:latin typeface="+mj-lt"/>
              </a:rPr>
              <a:t>SQL </a:t>
            </a:r>
            <a:r>
              <a:rPr lang="ja-JP" altLang="en-US" sz="1000" b="1" dirty="0" smtClean="0">
                <a:latin typeface="+mj-lt"/>
              </a:rPr>
              <a:t>ノード</a:t>
            </a:r>
            <a:r>
              <a:rPr lang="en-US" altLang="ja-JP" sz="1000" b="1" dirty="0" smtClean="0">
                <a:latin typeface="+mj-lt"/>
              </a:rPr>
              <a:t>: </a:t>
            </a:r>
            <a:r>
              <a:rPr lang="ja-JP" altLang="en-US" sz="1000" dirty="0" smtClean="0">
                <a:latin typeface="+mj-lt"/>
              </a:rPr>
              <a:t>ログ変更は</a:t>
            </a:r>
            <a:r>
              <a:rPr lang="en-US" altLang="ja-JP" sz="1000" dirty="0" smtClean="0">
                <a:latin typeface="+mj-lt"/>
              </a:rPr>
              <a:t>SQL </a:t>
            </a:r>
            <a:r>
              <a:rPr lang="ja-JP" altLang="en-US" sz="1000" dirty="0" smtClean="0">
                <a:latin typeface="+mj-lt"/>
              </a:rPr>
              <a:t>ノード</a:t>
            </a:r>
            <a:r>
              <a:rPr lang="en-US" altLang="ja-JP" sz="1000" dirty="0" smtClean="0">
                <a:latin typeface="+mj-lt"/>
              </a:rPr>
              <a:t>1</a:t>
            </a:r>
            <a:r>
              <a:rPr lang="ja-JP" altLang="en-US" sz="1000" dirty="0" smtClean="0">
                <a:latin typeface="+mj-lt"/>
              </a:rPr>
              <a:t>と同じ</a:t>
            </a:r>
            <a:r>
              <a:rPr lang="en-US" altLang="ja-JP" sz="1000" b="1" dirty="0" smtClean="0">
                <a:latin typeface="+mj-lt"/>
              </a:rPr>
              <a:t>]</a:t>
            </a:r>
          </a:p>
          <a:p>
            <a:pPr marL="358775" lvl="2" indent="0">
              <a:buNone/>
            </a:pPr>
            <a:endParaRPr lang="en-US" altLang="ja-JP" sz="1000" b="1" dirty="0" smtClean="0">
              <a:latin typeface="+mj-lt"/>
            </a:endParaRPr>
          </a:p>
          <a:p>
            <a:pPr marL="358775" lvl="2" indent="0">
              <a:buNone/>
            </a:pPr>
            <a:r>
              <a:rPr lang="en-US" altLang="ja-JP" sz="1000" b="1" dirty="0" smtClean="0">
                <a:latin typeface="+mj-lt"/>
              </a:rPr>
              <a:t>[NDB </a:t>
            </a:r>
            <a:r>
              <a:rPr lang="ja-JP" altLang="en-US" sz="1000" b="1" dirty="0" smtClean="0">
                <a:latin typeface="+mj-lt"/>
              </a:rPr>
              <a:t>ノード</a:t>
            </a:r>
            <a:r>
              <a:rPr lang="en-US" altLang="ja-JP" sz="1000" b="1" dirty="0" smtClean="0">
                <a:latin typeface="+mj-lt"/>
              </a:rPr>
              <a:t>: </a:t>
            </a:r>
            <a:r>
              <a:rPr lang="en-US" altLang="ja-JP" sz="1000" dirty="0" smtClean="0">
                <a:latin typeface="+mj-lt"/>
              </a:rPr>
              <a:t>ndb_10_out.log</a:t>
            </a:r>
            <a:r>
              <a:rPr lang="en-US" altLang="ja-JP" sz="1000" b="1" dirty="0" smtClean="0">
                <a:latin typeface="+mj-lt"/>
              </a:rPr>
              <a:t>]</a:t>
            </a:r>
          </a:p>
          <a:p>
            <a:pPr marL="358775" lvl="2" indent="0">
              <a:buNone/>
            </a:pPr>
            <a:endParaRPr lang="en-US" altLang="ja-JP" sz="1000" b="1" dirty="0" smtClean="0">
              <a:latin typeface="+mj-lt"/>
            </a:endParaRPr>
          </a:p>
          <a:p>
            <a:pPr marL="358775" lvl="2" indent="0">
              <a:buNone/>
            </a:pPr>
            <a:endParaRPr lang="en-US" altLang="ja-JP" sz="1000" b="1" dirty="0" smtClean="0">
              <a:latin typeface="+mj-lt"/>
            </a:endParaRPr>
          </a:p>
        </p:txBody>
      </p:sp>
      <p:sp>
        <p:nvSpPr>
          <p:cNvPr id="26" name="Rectangle 25"/>
          <p:cNvSpPr/>
          <p:nvPr/>
        </p:nvSpPr>
        <p:spPr bwMode="auto">
          <a:xfrm>
            <a:off x="609600" y="3332480"/>
            <a:ext cx="7378973" cy="28448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smtClean="0">
                <a:latin typeface="Calibri" panose="020F0502020204030204" pitchFamily="34" charset="0"/>
                <a:ea typeface="+mj-ea"/>
              </a:rPr>
              <a:t>2017-05-26T07:32:32.302281Z </a:t>
            </a:r>
            <a:r>
              <a:rPr lang="en-US" sz="1000" dirty="0">
                <a:latin typeface="Calibri" panose="020F0502020204030204" pitchFamily="34" charset="0"/>
                <a:ea typeface="+mj-ea"/>
              </a:rPr>
              <a:t>1 [Note] NDB Schema </a:t>
            </a:r>
            <a:r>
              <a:rPr lang="en-US" sz="1000" dirty="0" err="1">
                <a:latin typeface="Calibri" panose="020F0502020204030204" pitchFamily="34" charset="0"/>
                <a:ea typeface="+mj-ea"/>
              </a:rPr>
              <a:t>dist</a:t>
            </a:r>
            <a:r>
              <a:rPr lang="en-US" sz="1000" dirty="0">
                <a:latin typeface="Calibri" panose="020F0502020204030204" pitchFamily="34" charset="0"/>
                <a:ea typeface="+mj-ea"/>
              </a:rPr>
              <a:t>: Data node: 13 failed, subscriber bitmask 000000000</a:t>
            </a:r>
            <a:endParaRPr kumimoji="1" lang="en-US" sz="1000" dirty="0">
              <a:latin typeface="Calibri" panose="020F0502020204030204" pitchFamily="34" charset="0"/>
              <a:ea typeface="+mj-ea"/>
            </a:endParaRPr>
          </a:p>
        </p:txBody>
      </p:sp>
      <p:sp>
        <p:nvSpPr>
          <p:cNvPr id="27" name="Rectangle 26"/>
          <p:cNvSpPr/>
          <p:nvPr/>
        </p:nvSpPr>
        <p:spPr bwMode="auto">
          <a:xfrm>
            <a:off x="609600" y="4480560"/>
            <a:ext cx="7378973" cy="135128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t>
            </a:r>
            <a:r>
              <a:rPr lang="en-US" sz="1000" dirty="0" err="1">
                <a:latin typeface="Calibri" panose="020F0502020204030204" pitchFamily="34" charset="0"/>
                <a:ea typeface="+mj-ea"/>
              </a:rPr>
              <a:t>findNeighbours</a:t>
            </a:r>
            <a:r>
              <a:rPr lang="en-US" sz="1000" dirty="0">
                <a:latin typeface="Calibri" panose="020F0502020204030204" pitchFamily="34" charset="0"/>
                <a:ea typeface="+mj-ea"/>
              </a:rPr>
              <a:t> from: 5090 old (left: 12 right: 13) new (12 11)</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Inserting failed node 13 into takeover queue, length now=1</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Removed node 13 from takeover queue, 0 failed nodes remaining</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Adjusting disk write speed bounds due to : Node restart ongoing</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Node 13 has completed node fail handling</a:t>
            </a:r>
            <a:endParaRPr kumimoji="1" lang="en-US" sz="1000" dirty="0">
              <a:latin typeface="Calibri" panose="020F0502020204030204" pitchFamily="34" charset="0"/>
              <a:ea typeface="+mj-ea"/>
            </a:endParaRPr>
          </a:p>
        </p:txBody>
      </p:sp>
    </p:spTree>
    <p:extLst>
      <p:ext uri="{BB962C8B-B14F-4D97-AF65-F5344CB8AC3E}">
        <p14:creationId xmlns:p14="http://schemas.microsoft.com/office/powerpoint/2010/main" val="1663928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a:t>
            </a:r>
            <a:r>
              <a:rPr lang="ja-JP" altLang="en-US" dirty="0"/>
              <a:t>クラスタ：障害検出</a:t>
            </a:r>
            <a:endParaRPr kumimoji="1" lang="ja-JP" altLang="en-US" dirty="0"/>
          </a:p>
        </p:txBody>
      </p:sp>
      <p:sp>
        <p:nvSpPr>
          <p:cNvPr id="3" name="コンテンツ プレースホルダー 2"/>
          <p:cNvSpPr>
            <a:spLocks noGrp="1"/>
          </p:cNvSpPr>
          <p:nvPr>
            <p:ph sz="quarter" idx="10"/>
          </p:nvPr>
        </p:nvSpPr>
        <p:spPr/>
        <p:txBody>
          <a:bodyPr>
            <a:normAutofit/>
          </a:bodyPr>
          <a:lstStyle/>
          <a:p>
            <a:pPr marL="268288" lvl="4" indent="0">
              <a:buNone/>
            </a:pPr>
            <a:r>
              <a:rPr lang="en-US" altLang="ja-JP" sz="1000" b="1" dirty="0" smtClean="0"/>
              <a:t>[NDB</a:t>
            </a:r>
            <a:r>
              <a:rPr lang="ja-JP" altLang="en-US" sz="1000" dirty="0"/>
              <a:t>ノード</a:t>
            </a:r>
            <a:r>
              <a:rPr lang="en-US" altLang="ja-JP" sz="1000" b="1" dirty="0" smtClean="0"/>
              <a:t>: </a:t>
            </a:r>
            <a:r>
              <a:rPr lang="en-US" altLang="ja-JP" sz="1000" b="0" dirty="0" smtClean="0"/>
              <a:t>ndb_11_out.log</a:t>
            </a:r>
            <a:r>
              <a:rPr lang="en-US" altLang="ja-JP" sz="1000" b="1" dirty="0" smtClean="0"/>
              <a:t>]</a:t>
            </a:r>
          </a:p>
          <a:p>
            <a:pPr marL="0" indent="0">
              <a:buNone/>
            </a:pPr>
            <a:endParaRPr kumimoji="1" lang="en-US" altLang="ja-JP" sz="1600" dirty="0" smtClean="0"/>
          </a:p>
          <a:p>
            <a:pPr marL="0" indent="0">
              <a:buNone/>
            </a:pPr>
            <a:endParaRPr lang="en-US" altLang="ja-JP" sz="1600" dirty="0"/>
          </a:p>
          <a:p>
            <a:pPr marL="0" indent="0">
              <a:buNone/>
            </a:pPr>
            <a:endParaRPr kumimoji="1" lang="en-US" altLang="ja-JP" sz="1600" dirty="0" smtClean="0"/>
          </a:p>
          <a:p>
            <a:pPr marL="0" indent="0">
              <a:buNone/>
            </a:pPr>
            <a:endParaRPr lang="en-US" altLang="ja-JP" sz="1600" dirty="0"/>
          </a:p>
          <a:p>
            <a:pPr marL="0" indent="0">
              <a:buNone/>
            </a:pPr>
            <a:endParaRPr kumimoji="1" lang="en-US" altLang="ja-JP" sz="1600" dirty="0" smtClean="0"/>
          </a:p>
          <a:p>
            <a:pPr marL="0" indent="0">
              <a:buNone/>
            </a:pPr>
            <a:endParaRPr lang="en-US" altLang="ja-JP" sz="1600" dirty="0"/>
          </a:p>
          <a:p>
            <a:pPr marL="0" indent="0">
              <a:buNone/>
            </a:pPr>
            <a:endParaRPr kumimoji="1" lang="en-US" altLang="ja-JP" sz="1000" dirty="0" smtClean="0"/>
          </a:p>
          <a:p>
            <a:pPr marL="284163" lvl="4" indent="0">
              <a:spcBef>
                <a:spcPts val="500"/>
              </a:spcBef>
              <a:buNone/>
            </a:pPr>
            <a:r>
              <a:rPr lang="en-US" altLang="ja-JP" sz="1000" dirty="0" smtClean="0"/>
              <a:t>[NDB</a:t>
            </a:r>
            <a:r>
              <a:rPr lang="ja-JP" altLang="en-US" sz="1000" dirty="0"/>
              <a:t>ノード</a:t>
            </a:r>
            <a:r>
              <a:rPr lang="en-US" altLang="ja-JP" sz="1000" dirty="0" smtClean="0"/>
              <a:t>: </a:t>
            </a:r>
            <a:r>
              <a:rPr lang="en-US" altLang="ja-JP" sz="1000" b="0" dirty="0" smtClean="0"/>
              <a:t>ndb_12_out.log</a:t>
            </a:r>
            <a:r>
              <a:rPr lang="en-US" altLang="ja-JP" sz="1000" dirty="0"/>
              <a:t>]</a:t>
            </a:r>
          </a:p>
          <a:p>
            <a:pPr marL="0" indent="0">
              <a:buNone/>
            </a:pPr>
            <a:endParaRPr kumimoji="1" lang="en-US" altLang="ja-JP" sz="1600" dirty="0" smtClean="0"/>
          </a:p>
          <a:p>
            <a:pPr marL="0" indent="0">
              <a:buNone/>
            </a:pPr>
            <a:endParaRPr lang="en-US" altLang="ja-JP" sz="1600" dirty="0"/>
          </a:p>
          <a:p>
            <a:pPr marL="0" indent="0">
              <a:buNone/>
            </a:pPr>
            <a:endParaRPr kumimoji="1" lang="en-US" altLang="ja-JP" sz="1600" dirty="0" smtClean="0"/>
          </a:p>
          <a:p>
            <a:pPr marL="0" indent="0">
              <a:buNone/>
            </a:pPr>
            <a:endParaRPr lang="en-US" altLang="ja-JP" sz="1600" dirty="0"/>
          </a:p>
          <a:p>
            <a:pPr marL="0" indent="0">
              <a:buNone/>
            </a:pPr>
            <a:endParaRPr lang="en-US" altLang="ja-JP" sz="1600" dirty="0"/>
          </a:p>
          <a:p>
            <a:pPr marL="0" indent="0">
              <a:buNone/>
            </a:pPr>
            <a:endParaRPr kumimoji="1" lang="en-US" altLang="ja-JP" sz="800" dirty="0" smtClean="0"/>
          </a:p>
          <a:p>
            <a:pPr marL="284163" lvl="4" indent="0">
              <a:spcBef>
                <a:spcPts val="500"/>
              </a:spcBef>
              <a:buNone/>
            </a:pPr>
            <a:r>
              <a:rPr lang="en-US" altLang="ja-JP" sz="1000" dirty="0"/>
              <a:t>[</a:t>
            </a:r>
            <a:r>
              <a:rPr lang="en-US" altLang="ja-JP" sz="1000" dirty="0" smtClean="0"/>
              <a:t>NDB</a:t>
            </a:r>
            <a:r>
              <a:rPr lang="ja-JP" altLang="en-US" sz="1000" dirty="0"/>
              <a:t>ノード</a:t>
            </a:r>
            <a:r>
              <a:rPr lang="en-US" altLang="ja-JP" sz="1000" dirty="0" smtClean="0"/>
              <a:t>: </a:t>
            </a:r>
            <a:r>
              <a:rPr lang="en-US" altLang="ja-JP" sz="1000" b="0" dirty="0"/>
              <a:t>ndb_12_out.log</a:t>
            </a:r>
            <a:r>
              <a:rPr lang="en-US" altLang="ja-JP" sz="1000" dirty="0"/>
              <a:t>]</a:t>
            </a:r>
          </a:p>
          <a:p>
            <a:pPr marL="0" indent="0">
              <a:buNone/>
            </a:pPr>
            <a:endParaRPr kumimoji="1" lang="ja-JP" altLang="en-US" sz="1600" dirty="0"/>
          </a:p>
        </p:txBody>
      </p:sp>
      <p:sp>
        <p:nvSpPr>
          <p:cNvPr id="4" name="Rectangle 3"/>
          <p:cNvSpPr/>
          <p:nvPr/>
        </p:nvSpPr>
        <p:spPr bwMode="auto">
          <a:xfrm>
            <a:off x="538480" y="1107440"/>
            <a:ext cx="7450093" cy="194056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t>
            </a:r>
            <a:r>
              <a:rPr lang="en-US" sz="1000" dirty="0" err="1">
                <a:latin typeface="Calibri" panose="020F0502020204030204" pitchFamily="34" charset="0"/>
                <a:ea typeface="+mj-ea"/>
              </a:rPr>
              <a:t>findNeighbours</a:t>
            </a:r>
            <a:r>
              <a:rPr lang="en-US" sz="1000" dirty="0">
                <a:latin typeface="Calibri" panose="020F0502020204030204" pitchFamily="34" charset="0"/>
                <a:ea typeface="+mj-ea"/>
              </a:rPr>
              <a:t> from: 5090 old (left: 13 right: 12) new (10 12)</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ALERT    -- Arbitration check won - node group majority</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President restarts arbitration thread [state=6]</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Starting take over of node 13</a:t>
            </a:r>
          </a:p>
          <a:p>
            <a:r>
              <a:rPr lang="en-US" sz="1000" dirty="0">
                <a:latin typeface="Calibri" panose="020F0502020204030204" pitchFamily="34" charset="0"/>
                <a:ea typeface="+mj-ea"/>
              </a:rPr>
              <a:t> </a:t>
            </a:r>
            <a:r>
              <a:rPr lang="en-US" sz="1000" dirty="0" err="1">
                <a:latin typeface="Calibri" panose="020F0502020204030204" pitchFamily="34" charset="0"/>
                <a:ea typeface="+mj-ea"/>
              </a:rPr>
              <a:t>execGCP_NOMORETRANS</a:t>
            </a:r>
            <a:r>
              <a:rPr lang="en-US" sz="1000" dirty="0">
                <a:latin typeface="Calibri" panose="020F0502020204030204" pitchFamily="34" charset="0"/>
                <a:ea typeface="+mj-ea"/>
              </a:rPr>
              <a:t>(90300/13) </a:t>
            </a:r>
            <a:r>
              <a:rPr lang="en-US" sz="1000" dirty="0" err="1">
                <a:latin typeface="Calibri" panose="020F0502020204030204" pitchFamily="34" charset="0"/>
                <a:ea typeface="+mj-ea"/>
              </a:rPr>
              <a:t>c_ongoing_take_over_cnt</a:t>
            </a:r>
            <a:r>
              <a:rPr lang="en-US" sz="1000" dirty="0">
                <a:latin typeface="Calibri" panose="020F0502020204030204" pitchFamily="34" charset="0"/>
                <a:ea typeface="+mj-ea"/>
              </a:rPr>
              <a:t> -&gt; seize</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Completed take over of failed node 13</a:t>
            </a:r>
          </a:p>
          <a:p>
            <a:r>
              <a:rPr lang="en-US" sz="1000" dirty="0">
                <a:latin typeface="Calibri" panose="020F0502020204030204" pitchFamily="34" charset="0"/>
                <a:ea typeface="+mj-ea"/>
              </a:rPr>
              <a:t> completing </a:t>
            </a:r>
            <a:r>
              <a:rPr lang="en-US" sz="1000" dirty="0" err="1">
                <a:latin typeface="Calibri" panose="020F0502020204030204" pitchFamily="34" charset="0"/>
                <a:ea typeface="+mj-ea"/>
              </a:rPr>
              <a:t>gcp</a:t>
            </a:r>
            <a:r>
              <a:rPr lang="en-US" sz="1000" dirty="0">
                <a:latin typeface="Calibri" panose="020F0502020204030204" pitchFamily="34" charset="0"/>
                <a:ea typeface="+mj-ea"/>
              </a:rPr>
              <a:t> 90300/13 in </a:t>
            </a:r>
            <a:r>
              <a:rPr lang="en-US" sz="1000" dirty="0" err="1">
                <a:latin typeface="Calibri" panose="020F0502020204030204" pitchFamily="34" charset="0"/>
                <a:ea typeface="+mj-ea"/>
              </a:rPr>
              <a:t>execTAKE_OVERTCCONF</a:t>
            </a:r>
            <a:endParaRPr lang="en-US" sz="1000" dirty="0">
              <a:latin typeface="Calibri" panose="020F0502020204030204" pitchFamily="34" charset="0"/>
              <a:ea typeface="+mj-ea"/>
            </a:endParaRP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Node 13 has completed node fail handling</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Adjusting disk write speed bounds due to : Node restart ongoing</a:t>
            </a:r>
            <a:endParaRPr kumimoji="1" lang="en-US" sz="1000" dirty="0">
              <a:latin typeface="Calibri" panose="020F0502020204030204" pitchFamily="34" charset="0"/>
              <a:ea typeface="+mj-ea"/>
            </a:endParaRPr>
          </a:p>
        </p:txBody>
      </p:sp>
      <p:sp>
        <p:nvSpPr>
          <p:cNvPr id="5" name="Rectangle 4"/>
          <p:cNvSpPr/>
          <p:nvPr/>
        </p:nvSpPr>
        <p:spPr bwMode="auto">
          <a:xfrm>
            <a:off x="538480" y="3434080"/>
            <a:ext cx="7450093" cy="147320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t>
            </a:r>
            <a:r>
              <a:rPr lang="en-US" sz="1000" dirty="0" err="1">
                <a:latin typeface="Calibri" panose="020F0502020204030204" pitchFamily="34" charset="0"/>
                <a:ea typeface="+mj-ea"/>
              </a:rPr>
              <a:t>findNeighbours</a:t>
            </a:r>
            <a:r>
              <a:rPr lang="en-US" sz="1000" dirty="0">
                <a:latin typeface="Calibri" panose="020F0502020204030204" pitchFamily="34" charset="0"/>
                <a:ea typeface="+mj-ea"/>
              </a:rPr>
              <a:t> from: 5090 old (left: 11 right: 10) new (11 10)</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a:t>
            </a:r>
            <a:r>
              <a:rPr lang="en-US" sz="1000" dirty="0" err="1">
                <a:latin typeface="Calibri" panose="020F0502020204030204" pitchFamily="34" charset="0"/>
                <a:ea typeface="+mj-ea"/>
              </a:rPr>
              <a:t>start_resend</a:t>
            </a:r>
            <a:r>
              <a:rPr lang="en-US" sz="1000" dirty="0">
                <a:latin typeface="Calibri" panose="020F0502020204030204" pitchFamily="34" charset="0"/>
                <a:ea typeface="+mj-ea"/>
              </a:rPr>
              <a:t>(1, empty bucket (90300/13 90300/12) -&gt; active</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Inserting failed node 13 into takeover queue, length now=1</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Removed node 13 from takeover queue, 0 failed nodes remaining</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Node 13 has completed node fail handling</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Adjusting disk write speed bounds due to : Node restart ongoing</a:t>
            </a:r>
            <a:endParaRPr kumimoji="1" lang="en-US" sz="1000" dirty="0">
              <a:latin typeface="Calibri" panose="020F0502020204030204" pitchFamily="34" charset="0"/>
              <a:ea typeface="+mj-ea"/>
            </a:endParaRPr>
          </a:p>
        </p:txBody>
      </p:sp>
      <p:sp>
        <p:nvSpPr>
          <p:cNvPr id="6" name="Rectangle 5"/>
          <p:cNvSpPr/>
          <p:nvPr/>
        </p:nvSpPr>
        <p:spPr bwMode="auto">
          <a:xfrm>
            <a:off x="538480" y="5334000"/>
            <a:ext cx="7450093" cy="1068388"/>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Received signal 15. Performing stop.</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The data node run-time environment has been stopped</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Shutdown initiated</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Shutdown completed - exiting</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Angel shutting down</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Node 13: Node shutdown completed. Initiated by signal 15.</a:t>
            </a:r>
            <a:endParaRPr kumimoji="1" lang="en-US" sz="1000" dirty="0">
              <a:latin typeface="Calibri" panose="020F0502020204030204" pitchFamily="34" charset="0"/>
              <a:ea typeface="+mj-ea"/>
            </a:endParaRPr>
          </a:p>
        </p:txBody>
      </p:sp>
    </p:spTree>
    <p:extLst>
      <p:ext uri="{BB962C8B-B14F-4D97-AF65-F5344CB8AC3E}">
        <p14:creationId xmlns:p14="http://schemas.microsoft.com/office/powerpoint/2010/main" val="995488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a:t>
            </a:r>
            <a:r>
              <a:rPr lang="ja-JP" altLang="en-US" dirty="0"/>
              <a:t>クラスタ：障害検出</a:t>
            </a:r>
            <a:endParaRPr kumimoji="1" lang="ja-JP" altLang="en-US" dirty="0"/>
          </a:p>
        </p:txBody>
      </p:sp>
      <p:sp>
        <p:nvSpPr>
          <p:cNvPr id="3" name="コンテンツ プレースホルダー 2"/>
          <p:cNvSpPr>
            <a:spLocks noGrp="1"/>
          </p:cNvSpPr>
          <p:nvPr>
            <p:ph sz="quarter" idx="10"/>
          </p:nvPr>
        </p:nvSpPr>
        <p:spPr/>
        <p:txBody>
          <a:bodyPr>
            <a:normAutofit/>
          </a:bodyPr>
          <a:lstStyle/>
          <a:p>
            <a:pPr marL="173038" indent="0">
              <a:buNone/>
            </a:pPr>
            <a:r>
              <a:rPr kumimoji="1" lang="en-US" altLang="ja-JP" sz="1000" b="1" dirty="0" smtClean="0"/>
              <a:t>[MGM</a:t>
            </a:r>
            <a:r>
              <a:rPr lang="ja-JP" altLang="en-US" sz="1000" b="1" dirty="0" smtClean="0"/>
              <a:t>ノ</a:t>
            </a:r>
            <a:r>
              <a:rPr lang="ja-JP" altLang="en-US" sz="1000" b="1" dirty="0"/>
              <a:t>ード</a:t>
            </a:r>
            <a:r>
              <a:rPr kumimoji="1" lang="en-US" altLang="ja-JP" sz="1000" b="1" dirty="0" smtClean="0"/>
              <a:t>: </a:t>
            </a:r>
            <a:r>
              <a:rPr kumimoji="1" lang="en-US" altLang="ja-JP" sz="1000" dirty="0" smtClean="0"/>
              <a:t>ndb_1_cluster.log</a:t>
            </a:r>
            <a:r>
              <a:rPr kumimoji="1" lang="en-US" altLang="ja-JP" sz="1000" b="1" dirty="0" smtClean="0"/>
              <a:t>]</a:t>
            </a:r>
            <a:endParaRPr kumimoji="1" lang="ja-JP" altLang="en-US" sz="1000" b="1" dirty="0"/>
          </a:p>
        </p:txBody>
      </p:sp>
      <p:sp>
        <p:nvSpPr>
          <p:cNvPr id="4" name="Rectangle 3"/>
          <p:cNvSpPr/>
          <p:nvPr/>
        </p:nvSpPr>
        <p:spPr bwMode="auto">
          <a:xfrm>
            <a:off x="426720" y="1239520"/>
            <a:ext cx="8280400" cy="343408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smtClean="0">
                <a:latin typeface="Calibri" panose="020F0502020204030204" pitchFamily="34" charset="0"/>
                <a:ea typeface="+mj-ea"/>
              </a:rPr>
              <a:t>2017-06-16 </a:t>
            </a:r>
            <a:r>
              <a:rPr lang="en-US" sz="1000" dirty="0">
                <a:latin typeface="Calibri" panose="020F0502020204030204" pitchFamily="34" charset="0"/>
                <a:ea typeface="+mj-ea"/>
              </a:rPr>
              <a:t>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13: Node shutdown completed. Initiated by signal 15.</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 Node 13 Disconnected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10: Node 13 Disconnected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10: Communication to Node 13 closed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10: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Communication to Node 13 closed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11: Arbitration check won - node group majority</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President restarts arbitration thread [state=6]</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11: Node 13 Disconnected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12: Communication to Node 13 closed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12: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12: Node 13 Disconnected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10: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12: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19:30:43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Communication to Node 13 opened</a:t>
            </a:r>
          </a:p>
          <a:p>
            <a:r>
              <a:rPr lang="en-US" sz="1000" dirty="0">
                <a:latin typeface="Calibri" panose="020F0502020204030204" pitchFamily="34" charset="0"/>
                <a:ea typeface="+mj-ea"/>
              </a:rPr>
              <a:t> 2017-06-16 19:30:43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12: Communication to Node 13 opened</a:t>
            </a:r>
          </a:p>
          <a:p>
            <a:r>
              <a:rPr lang="en-US" sz="1000" dirty="0">
                <a:latin typeface="Calibri" panose="020F0502020204030204" pitchFamily="34" charset="0"/>
                <a:ea typeface="+mj-ea"/>
              </a:rPr>
              <a:t> 2017-06-16 19:30:44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10: Communication to Node 13 opened</a:t>
            </a:r>
            <a:endParaRPr kumimoji="1" lang="en-US" sz="1000" dirty="0">
              <a:latin typeface="Calibri" panose="020F0502020204030204" pitchFamily="34" charset="0"/>
              <a:ea typeface="+mj-ea"/>
            </a:endParaRPr>
          </a:p>
        </p:txBody>
      </p:sp>
    </p:spTree>
    <p:extLst>
      <p:ext uri="{BB962C8B-B14F-4D97-AF65-F5344CB8AC3E}">
        <p14:creationId xmlns:p14="http://schemas.microsoft.com/office/powerpoint/2010/main" val="1696073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a:t>
            </a:r>
            <a:r>
              <a:rPr lang="ja-JP" altLang="en-US" dirty="0"/>
              <a:t>クラスタ</a:t>
            </a:r>
            <a:r>
              <a:rPr lang="en-US" dirty="0"/>
              <a:t>:</a:t>
            </a:r>
            <a:r>
              <a:rPr lang="ja-JP" altLang="en-US" dirty="0"/>
              <a:t>障害検出　</a:t>
            </a:r>
            <a:r>
              <a:rPr lang="ja-JP" altLang="en-US" dirty="0" smtClean="0"/>
              <a:t>（</a:t>
            </a:r>
            <a:r>
              <a:rPr lang="en-US" altLang="ja-JP" dirty="0" smtClean="0"/>
              <a:t>8/9)</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a:t>SQL</a:t>
            </a:r>
            <a:r>
              <a:rPr lang="ja-JP" altLang="en-US" sz="1600" b="1" dirty="0"/>
              <a:t>ノードクラッシ</a:t>
            </a:r>
            <a:r>
              <a:rPr lang="ja-JP" altLang="en-US" sz="1600" b="1" dirty="0" smtClean="0"/>
              <a:t>ュ</a:t>
            </a:r>
            <a:endParaRPr lang="en-US" altLang="ja-JP" sz="1600" dirty="0" smtClean="0"/>
          </a:p>
          <a:p>
            <a:pPr lvl="1"/>
            <a:r>
              <a:rPr lang="en-US" altLang="ja-JP" sz="1200" dirty="0"/>
              <a:t>SQL</a:t>
            </a:r>
            <a:r>
              <a:rPr lang="ja-JP" altLang="en-US" sz="1200" dirty="0"/>
              <a:t>ノードがクラッシュした場合、管理ノード（および他の</a:t>
            </a:r>
            <a:r>
              <a:rPr lang="en-US" altLang="ja-JP" sz="1200" dirty="0"/>
              <a:t>SQL</a:t>
            </a:r>
            <a:r>
              <a:rPr lang="ja-JP" altLang="en-US" sz="1200" dirty="0"/>
              <a:t>ノード）に損失とログが適切に通知されます。ただし、どのストレージノードでもアクティビティは検出されません（ログの更新は検出されません）。</a:t>
            </a:r>
            <a:r>
              <a:rPr lang="en-US" altLang="ja-JP" sz="1200" dirty="0"/>
              <a:t>SQL</a:t>
            </a:r>
            <a:r>
              <a:rPr lang="ja-JP" altLang="en-US" sz="1200" dirty="0"/>
              <a:t>ノードクラッシュの場合、クラッシュシナリオは次のようにシミュレート</a:t>
            </a:r>
            <a:r>
              <a:rPr lang="ja-JP" altLang="en-US" sz="1200" dirty="0" smtClean="0"/>
              <a:t>される：</a:t>
            </a:r>
            <a:endParaRPr lang="en-US" altLang="ja-JP" sz="1200" dirty="0"/>
          </a:p>
          <a:p>
            <a:pPr lvl="2"/>
            <a:r>
              <a:rPr lang="en-US" altLang="ja-JP" sz="1000" dirty="0" err="1"/>
              <a:t>mysqld</a:t>
            </a:r>
            <a:r>
              <a:rPr lang="ja-JP" altLang="en-US" sz="1000" dirty="0"/>
              <a:t>プロセスを強制終了する：</a:t>
            </a:r>
            <a:r>
              <a:rPr lang="en-US" altLang="ja-JP" sz="1000" dirty="0"/>
              <a:t>kill &lt;</a:t>
            </a:r>
            <a:r>
              <a:rPr lang="en-US" altLang="ja-JP" sz="1000" dirty="0" err="1"/>
              <a:t>mysqld</a:t>
            </a:r>
            <a:r>
              <a:rPr lang="en-US" altLang="ja-JP" sz="1000" dirty="0"/>
              <a:t> PID&gt;</a:t>
            </a:r>
          </a:p>
          <a:p>
            <a:pPr lvl="2"/>
            <a:r>
              <a:rPr lang="en-US" altLang="ja-JP" sz="1000" dirty="0" err="1"/>
              <a:t>mysqld</a:t>
            </a:r>
            <a:r>
              <a:rPr lang="ja-JP" altLang="en-US" sz="1000" dirty="0"/>
              <a:t>ノードサーバのシャットダウン：</a:t>
            </a:r>
            <a:r>
              <a:rPr lang="en-US" altLang="ja-JP" sz="1000" dirty="0"/>
              <a:t>shutdown –h now</a:t>
            </a:r>
          </a:p>
          <a:p>
            <a:pPr lvl="1"/>
            <a:endParaRPr lang="en-US" altLang="ja-JP" sz="1200" dirty="0" smtClean="0"/>
          </a:p>
          <a:p>
            <a:pPr lvl="1"/>
            <a:r>
              <a:rPr lang="ja-JP" altLang="en-US" sz="1200" dirty="0"/>
              <a:t>ノードクラッシュがシミュレートされたときのサンプルログ：</a:t>
            </a:r>
            <a:endParaRPr lang="en-US" altLang="ja-JP" sz="1200" dirty="0"/>
          </a:p>
          <a:p>
            <a:pPr lvl="2"/>
            <a:r>
              <a:rPr lang="ja-JP" altLang="en-US" sz="1000" dirty="0" smtClean="0"/>
              <a:t>設定</a:t>
            </a:r>
            <a:r>
              <a:rPr lang="en-US" altLang="ja-JP" sz="1000" dirty="0" smtClean="0"/>
              <a:t>: </a:t>
            </a:r>
            <a:r>
              <a:rPr lang="en-US" altLang="ja-JP" sz="1000" dirty="0"/>
              <a:t>1 MGM, 2 SQL, 4 </a:t>
            </a:r>
            <a:r>
              <a:rPr lang="en-US" altLang="ja-JP" sz="1000" dirty="0" smtClean="0"/>
              <a:t>NDB</a:t>
            </a:r>
            <a:endParaRPr lang="en-US" altLang="ja-JP" sz="1000" dirty="0"/>
          </a:p>
          <a:p>
            <a:pPr marL="358775" lvl="2" indent="0">
              <a:buNone/>
            </a:pPr>
            <a:r>
              <a:rPr lang="en-US" altLang="en-US" sz="1000" b="1" dirty="0"/>
              <a:t>[SQL </a:t>
            </a:r>
            <a:r>
              <a:rPr lang="ja-JP" altLang="en-US" sz="1000" b="1" dirty="0" smtClean="0"/>
              <a:t>ノード</a:t>
            </a:r>
            <a:r>
              <a:rPr lang="en-US" altLang="en-US" sz="1000" b="1" dirty="0" smtClean="0"/>
              <a:t>: </a:t>
            </a:r>
            <a:r>
              <a:rPr lang="en-US" altLang="en-US" sz="1000" dirty="0" smtClean="0"/>
              <a:t>mysqld.log; </a:t>
            </a:r>
            <a:r>
              <a:rPr lang="ja-JP" altLang="en-US" sz="1000" dirty="0"/>
              <a:t>このノードはクラスタに他の実行中するノード</a:t>
            </a:r>
            <a:r>
              <a:rPr lang="en-US" altLang="en-US" sz="1000" b="1" dirty="0" smtClean="0"/>
              <a:t>]</a:t>
            </a:r>
            <a:endParaRPr lang="en-US" altLang="en-US" sz="1000" b="1" dirty="0"/>
          </a:p>
          <a:p>
            <a:pPr lvl="2"/>
            <a:endParaRPr lang="en-US" altLang="ja-JP" sz="1000" dirty="0" smtClean="0"/>
          </a:p>
          <a:p>
            <a:pPr lvl="2"/>
            <a:endParaRPr lang="en-US" altLang="ja-JP" sz="1000" dirty="0"/>
          </a:p>
          <a:p>
            <a:pPr lvl="2"/>
            <a:endParaRPr lang="en-US" altLang="ja-JP" sz="1000" dirty="0" smtClean="0"/>
          </a:p>
          <a:p>
            <a:pPr lvl="2"/>
            <a:endParaRPr lang="en-US" altLang="ja-JP" sz="1000" dirty="0" smtClean="0"/>
          </a:p>
          <a:p>
            <a:pPr lvl="2"/>
            <a:endParaRPr lang="en-US" altLang="ja-JP" sz="1000" dirty="0"/>
          </a:p>
          <a:p>
            <a:pPr marL="358775" lvl="2" indent="0">
              <a:buNone/>
            </a:pPr>
            <a:r>
              <a:rPr lang="en-US" altLang="ja-JP" sz="1000" b="1" dirty="0" smtClean="0"/>
              <a:t>[MGM </a:t>
            </a:r>
            <a:r>
              <a:rPr lang="ja-JP" altLang="en-US" sz="1000" b="1" dirty="0" smtClean="0"/>
              <a:t>ノード</a:t>
            </a:r>
            <a:r>
              <a:rPr lang="en-US" altLang="ja-JP" sz="1000" b="1" dirty="0" smtClean="0"/>
              <a:t>: </a:t>
            </a:r>
            <a:r>
              <a:rPr lang="en-US" altLang="ja-JP" sz="1000" dirty="0" smtClean="0"/>
              <a:t>ndb_1_cluster.log</a:t>
            </a:r>
            <a:r>
              <a:rPr lang="en-US" altLang="ja-JP" sz="1000" b="1" dirty="0" smtClean="0"/>
              <a:t>]</a:t>
            </a:r>
          </a:p>
          <a:p>
            <a:pPr marL="358775" lvl="2" indent="0">
              <a:buNone/>
            </a:pPr>
            <a:endParaRPr lang="en-US" altLang="ja-JP" sz="1000" dirty="0" smtClean="0"/>
          </a:p>
          <a:p>
            <a:pPr marL="358775" lvl="2" indent="0">
              <a:buNone/>
            </a:pPr>
            <a:endParaRPr lang="en-US" altLang="ja-JP" sz="1000" b="1" dirty="0"/>
          </a:p>
          <a:p>
            <a:pPr marL="0" indent="0">
              <a:buNone/>
            </a:pPr>
            <a:endParaRPr kumimoji="1" lang="ja-JP" altLang="en-US" sz="1600" dirty="0"/>
          </a:p>
        </p:txBody>
      </p:sp>
      <p:sp>
        <p:nvSpPr>
          <p:cNvPr id="4" name="Rectangle 3"/>
          <p:cNvSpPr/>
          <p:nvPr/>
        </p:nvSpPr>
        <p:spPr bwMode="auto">
          <a:xfrm>
            <a:off x="629920" y="3210560"/>
            <a:ext cx="8138160" cy="84328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cs typeface="Courier New" panose="02070309020205020404" pitchFamily="49" charset="0"/>
              </a:rPr>
              <a:t>2017-06-08T18:06:37.652758Z 1 [Note] NDB Schema </a:t>
            </a:r>
            <a:r>
              <a:rPr lang="en-US" sz="1000" dirty="0" err="1">
                <a:latin typeface="Calibri" panose="020F0502020204030204" pitchFamily="34" charset="0"/>
                <a:ea typeface="+mj-ea"/>
                <a:cs typeface="Courier New" panose="02070309020205020404" pitchFamily="49" charset="0"/>
              </a:rPr>
              <a:t>dist</a:t>
            </a:r>
            <a:r>
              <a:rPr lang="en-US" sz="1000" dirty="0">
                <a:latin typeface="Calibri" panose="020F0502020204030204" pitchFamily="34" charset="0"/>
                <a:ea typeface="+mj-ea"/>
                <a:cs typeface="Courier New" panose="02070309020205020404" pitchFamily="49" charset="0"/>
              </a:rPr>
              <a:t>: Data node: 10 reports unsubscribe from node 60, subscriber bitmask 2000000000000000</a:t>
            </a:r>
          </a:p>
          <a:p>
            <a:r>
              <a:rPr lang="en-US" sz="1000" dirty="0">
                <a:latin typeface="Calibri" panose="020F0502020204030204" pitchFamily="34" charset="0"/>
                <a:ea typeface="+mj-ea"/>
                <a:cs typeface="Courier New" panose="02070309020205020404" pitchFamily="49" charset="0"/>
              </a:rPr>
              <a:t>2017-06-08T18:06:37.652846Z 1 [Note] NDB Schema </a:t>
            </a:r>
            <a:r>
              <a:rPr lang="en-US" sz="1000" dirty="0" err="1">
                <a:latin typeface="Calibri" panose="020F0502020204030204" pitchFamily="34" charset="0"/>
                <a:ea typeface="+mj-ea"/>
                <a:cs typeface="Courier New" panose="02070309020205020404" pitchFamily="49" charset="0"/>
              </a:rPr>
              <a:t>dist</a:t>
            </a:r>
            <a:r>
              <a:rPr lang="en-US" sz="1000" dirty="0">
                <a:latin typeface="Calibri" panose="020F0502020204030204" pitchFamily="34" charset="0"/>
                <a:ea typeface="+mj-ea"/>
                <a:cs typeface="Courier New" panose="02070309020205020404" pitchFamily="49" charset="0"/>
              </a:rPr>
              <a:t>: Data node: 13 reports unsubscribe from node 60, subscriber bitmask 2000000000000000</a:t>
            </a:r>
          </a:p>
          <a:p>
            <a:r>
              <a:rPr lang="en-US" sz="1000" dirty="0">
                <a:latin typeface="Calibri" panose="020F0502020204030204" pitchFamily="34" charset="0"/>
                <a:ea typeface="+mj-ea"/>
                <a:cs typeface="Courier New" panose="02070309020205020404" pitchFamily="49" charset="0"/>
              </a:rPr>
              <a:t>2017-06-08T18:06:37.652854Z 1 [Note] NDB Schema </a:t>
            </a:r>
            <a:r>
              <a:rPr lang="en-US" sz="1000" dirty="0" err="1">
                <a:latin typeface="Calibri" panose="020F0502020204030204" pitchFamily="34" charset="0"/>
                <a:ea typeface="+mj-ea"/>
                <a:cs typeface="Courier New" panose="02070309020205020404" pitchFamily="49" charset="0"/>
              </a:rPr>
              <a:t>dist</a:t>
            </a:r>
            <a:r>
              <a:rPr lang="en-US" sz="1000" dirty="0">
                <a:latin typeface="Calibri" panose="020F0502020204030204" pitchFamily="34" charset="0"/>
                <a:ea typeface="+mj-ea"/>
                <a:cs typeface="Courier New" panose="02070309020205020404" pitchFamily="49" charset="0"/>
              </a:rPr>
              <a:t>: Data node: 12 reports unsubscribe from node 60, subscriber bitmask 2000000000000000</a:t>
            </a:r>
          </a:p>
          <a:p>
            <a:r>
              <a:rPr lang="en-US" sz="1000" dirty="0">
                <a:latin typeface="Calibri" panose="020F0502020204030204" pitchFamily="34" charset="0"/>
                <a:ea typeface="+mj-ea"/>
                <a:cs typeface="Courier New" panose="02070309020205020404" pitchFamily="49" charset="0"/>
              </a:rPr>
              <a:t>2017-06-08T18:06:37.652859Z 1 [Note] NDB Schema </a:t>
            </a:r>
            <a:r>
              <a:rPr lang="en-US" sz="1000" dirty="0" err="1">
                <a:latin typeface="Calibri" panose="020F0502020204030204" pitchFamily="34" charset="0"/>
                <a:ea typeface="+mj-ea"/>
                <a:cs typeface="Courier New" panose="02070309020205020404" pitchFamily="49" charset="0"/>
              </a:rPr>
              <a:t>dist</a:t>
            </a:r>
            <a:r>
              <a:rPr lang="en-US" sz="1000" dirty="0">
                <a:latin typeface="Calibri" panose="020F0502020204030204" pitchFamily="34" charset="0"/>
                <a:ea typeface="+mj-ea"/>
                <a:cs typeface="Courier New" panose="02070309020205020404" pitchFamily="49" charset="0"/>
              </a:rPr>
              <a:t>: Data node: 11 reports unsubscribe from node 60, subscriber bitmask 2000000000000000</a:t>
            </a:r>
            <a:endParaRPr kumimoji="1" lang="en-US" sz="1000" dirty="0">
              <a:latin typeface="Calibri" panose="020F0502020204030204" pitchFamily="34" charset="0"/>
              <a:ea typeface="+mj-ea"/>
              <a:cs typeface="Courier New" panose="02070309020205020404" pitchFamily="49" charset="0"/>
            </a:endParaRPr>
          </a:p>
        </p:txBody>
      </p:sp>
      <p:sp>
        <p:nvSpPr>
          <p:cNvPr id="5" name="Rectangle 4"/>
          <p:cNvSpPr/>
          <p:nvPr/>
        </p:nvSpPr>
        <p:spPr bwMode="auto">
          <a:xfrm>
            <a:off x="629920" y="4451668"/>
            <a:ext cx="8138160" cy="200152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10: Node 60 Disconnected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10: Communication to Node 60 closed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11: Communication to Node 60 closed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11: Node 60 Disconnected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12: Node 60 Disconnected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12: Communication to Node 60 closed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13: Communication to Node 60 closed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13: Node 60 Disconnected</a:t>
            </a:r>
          </a:p>
          <a:p>
            <a:r>
              <a:rPr lang="en-US" sz="1000" dirty="0">
                <a:latin typeface="Calibri" panose="020F0502020204030204" pitchFamily="34" charset="0"/>
                <a:ea typeface="+mj-ea"/>
                <a:cs typeface="Courier New" panose="02070309020205020404" pitchFamily="49" charset="0"/>
              </a:rPr>
              <a:t>2017-06-14 17:01:50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11: Communication to Node 60 opened</a:t>
            </a:r>
          </a:p>
          <a:p>
            <a:r>
              <a:rPr lang="en-US" sz="1000" dirty="0">
                <a:latin typeface="Calibri" panose="020F0502020204030204" pitchFamily="34" charset="0"/>
                <a:ea typeface="+mj-ea"/>
                <a:cs typeface="Courier New" panose="02070309020205020404" pitchFamily="49" charset="0"/>
              </a:rPr>
              <a:t>2017-06-14 17:01:50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12: Communication to Node 60 opened</a:t>
            </a:r>
          </a:p>
          <a:p>
            <a:r>
              <a:rPr lang="en-US" sz="1000" dirty="0">
                <a:latin typeface="Calibri" panose="020F0502020204030204" pitchFamily="34" charset="0"/>
                <a:ea typeface="+mj-ea"/>
                <a:cs typeface="Courier New" panose="02070309020205020404" pitchFamily="49" charset="0"/>
              </a:rPr>
              <a:t>2017-06-14 17:01:50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13: Communication to Node 60 opened</a:t>
            </a:r>
          </a:p>
          <a:p>
            <a:r>
              <a:rPr lang="en-US" sz="1000" dirty="0">
                <a:latin typeface="Calibri" panose="020F0502020204030204" pitchFamily="34" charset="0"/>
                <a:ea typeface="+mj-ea"/>
                <a:cs typeface="Courier New" panose="02070309020205020404" pitchFamily="49" charset="0"/>
              </a:rPr>
              <a:t>2017-06-14 17:01:51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10: Communication to Node 60 opened</a:t>
            </a:r>
            <a:endParaRPr kumimoji="1" lang="en-US" sz="1000" dirty="0">
              <a:latin typeface="Calibri" panose="020F0502020204030204" pitchFamily="34" charset="0"/>
              <a:ea typeface="+mj-ea"/>
              <a:cs typeface="Courier New" panose="02070309020205020404" pitchFamily="49" charset="0"/>
            </a:endParaRPr>
          </a:p>
        </p:txBody>
      </p:sp>
    </p:spTree>
    <p:extLst>
      <p:ext uri="{BB962C8B-B14F-4D97-AF65-F5344CB8AC3E}">
        <p14:creationId xmlns:p14="http://schemas.microsoft.com/office/powerpoint/2010/main" val="21318709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a:t>
            </a:r>
            <a:r>
              <a:rPr lang="ja-JP" altLang="en-US" dirty="0"/>
              <a:t>クラスタ</a:t>
            </a:r>
            <a:r>
              <a:rPr lang="en-US" dirty="0"/>
              <a:t>:</a:t>
            </a:r>
            <a:r>
              <a:rPr lang="ja-JP" altLang="en-US" dirty="0"/>
              <a:t>障害検出　</a:t>
            </a:r>
            <a:r>
              <a:rPr lang="ja-JP" altLang="en-US" dirty="0" smtClean="0"/>
              <a:t>（</a:t>
            </a:r>
            <a:r>
              <a:rPr lang="en-US" altLang="ja-JP" dirty="0"/>
              <a:t>9</a:t>
            </a:r>
            <a:r>
              <a:rPr lang="en-US" altLang="ja-JP" dirty="0" smtClean="0"/>
              <a:t>/9)</a:t>
            </a:r>
            <a:endParaRPr kumimoji="1" lang="ja-JP" altLang="en-US" dirty="0"/>
          </a:p>
        </p:txBody>
      </p:sp>
      <p:sp>
        <p:nvSpPr>
          <p:cNvPr id="3" name="コンテンツ プレースホルダー 2"/>
          <p:cNvSpPr>
            <a:spLocks noGrp="1"/>
          </p:cNvSpPr>
          <p:nvPr>
            <p:ph sz="quarter" idx="10"/>
          </p:nvPr>
        </p:nvSpPr>
        <p:spPr/>
        <p:txBody>
          <a:bodyPr/>
          <a:lstStyle/>
          <a:p>
            <a:r>
              <a:rPr lang="ja-JP" altLang="en-US" sz="1600" b="1" dirty="0"/>
              <a:t>接続障害</a:t>
            </a:r>
            <a:endParaRPr lang="en-US" altLang="ja-JP" sz="1600" b="1" dirty="0"/>
          </a:p>
          <a:p>
            <a:pPr lvl="1"/>
            <a:r>
              <a:rPr lang="ja-JP" altLang="en-US" sz="1200" dirty="0"/>
              <a:t>接続障害のシナリオは、ノードがクラスタとのネットワーク接続を失った場合です。このシナリオは、次のようにシミュレート</a:t>
            </a:r>
            <a:r>
              <a:rPr lang="ja-JP" altLang="en-US" sz="1200" dirty="0" smtClean="0"/>
              <a:t>される：</a:t>
            </a:r>
            <a:endParaRPr lang="en-US" altLang="ja-JP" sz="1200" dirty="0"/>
          </a:p>
          <a:p>
            <a:pPr lvl="2"/>
            <a:r>
              <a:rPr lang="ja-JP" altLang="en-US" sz="1000" dirty="0"/>
              <a:t>他のノードから受信したパケットを破棄する： </a:t>
            </a:r>
            <a:r>
              <a:rPr lang="en-US" altLang="ja-JP" sz="1000" dirty="0" err="1"/>
              <a:t>iptables</a:t>
            </a:r>
            <a:r>
              <a:rPr lang="en-US" altLang="ja-JP" sz="1000" dirty="0"/>
              <a:t> –I INPUT –s &lt;IP</a:t>
            </a:r>
            <a:r>
              <a:rPr lang="ja-JP" altLang="en-US" sz="1000" dirty="0"/>
              <a:t>番号</a:t>
            </a:r>
            <a:r>
              <a:rPr lang="en-US" altLang="ja-JP" sz="1000" dirty="0"/>
              <a:t>&gt; -</a:t>
            </a:r>
            <a:r>
              <a:rPr lang="en-US" altLang="ja-JP" sz="1000" dirty="0" err="1"/>
              <a:t>i</a:t>
            </a:r>
            <a:r>
              <a:rPr lang="en-US" altLang="ja-JP" sz="1000" dirty="0"/>
              <a:t> &lt;</a:t>
            </a:r>
            <a:r>
              <a:rPr lang="ja-JP" altLang="en-US" sz="1000" dirty="0"/>
              <a:t>インタフェース名</a:t>
            </a:r>
            <a:r>
              <a:rPr lang="en-US" altLang="ja-JP" sz="1000" dirty="0"/>
              <a:t>&gt;  -j DROP</a:t>
            </a:r>
          </a:p>
          <a:p>
            <a:pPr lvl="2"/>
            <a:r>
              <a:rPr lang="ja-JP" altLang="en-US" sz="1000" dirty="0"/>
              <a:t>インタフェースをシャットダウンする： </a:t>
            </a:r>
            <a:r>
              <a:rPr lang="en-US" altLang="ja-JP" sz="1000" dirty="0" err="1"/>
              <a:t>ifdown</a:t>
            </a:r>
            <a:r>
              <a:rPr lang="en-US" altLang="ja-JP" sz="1000" dirty="0"/>
              <a:t> &lt;</a:t>
            </a:r>
            <a:r>
              <a:rPr lang="ja-JP" altLang="en-US" sz="1000" dirty="0"/>
              <a:t>インタフェース名</a:t>
            </a:r>
            <a:r>
              <a:rPr lang="en-US" altLang="ja-JP" sz="1000" dirty="0"/>
              <a:t>&gt;</a:t>
            </a:r>
            <a:endParaRPr lang="ja-JP" altLang="en-US" sz="800" dirty="0"/>
          </a:p>
          <a:p>
            <a:pPr lvl="1"/>
            <a:endParaRPr lang="en-US" altLang="ja-JP" sz="1200" dirty="0"/>
          </a:p>
          <a:p>
            <a:pPr lvl="1"/>
            <a:r>
              <a:rPr lang="en-US" altLang="ja-JP" sz="1200" dirty="0"/>
              <a:t>DB</a:t>
            </a:r>
            <a:r>
              <a:rPr lang="ja-JP" altLang="en-US" sz="1200" dirty="0"/>
              <a:t>ノードがクラスタとのネットワーク接続を失ったときのサンプルログ：</a:t>
            </a:r>
            <a:endParaRPr lang="en-US" altLang="ja-JP" sz="1200" dirty="0" smtClean="0"/>
          </a:p>
          <a:p>
            <a:pPr lvl="2"/>
            <a:r>
              <a:rPr lang="ja-JP" altLang="en-US" sz="1000" dirty="0" smtClean="0"/>
              <a:t>設定</a:t>
            </a:r>
            <a:r>
              <a:rPr lang="en-US" altLang="ja-JP" sz="1000" dirty="0" smtClean="0"/>
              <a:t>: 1 MGM, 2 SQL, 2 NDB</a:t>
            </a:r>
          </a:p>
          <a:p>
            <a:pPr lvl="2"/>
            <a:endParaRPr lang="en-US" altLang="ja-JP" sz="1000" dirty="0" smtClean="0"/>
          </a:p>
          <a:p>
            <a:pPr lvl="2"/>
            <a:r>
              <a:rPr lang="en-US" altLang="ja-JP" sz="1000" b="1" dirty="0"/>
              <a:t>[MGM </a:t>
            </a:r>
            <a:r>
              <a:rPr lang="ja-JP" altLang="en-US" sz="1000" b="1" dirty="0" smtClean="0"/>
              <a:t>ノード</a:t>
            </a:r>
            <a:r>
              <a:rPr lang="en-US" altLang="ja-JP" sz="1000" b="1" dirty="0" smtClean="0"/>
              <a:t>: </a:t>
            </a:r>
            <a:r>
              <a:rPr lang="en-US" altLang="ja-JP" sz="1000" dirty="0"/>
              <a:t>ndb_1_cluster.log</a:t>
            </a:r>
            <a:r>
              <a:rPr lang="en-US" altLang="ja-JP" sz="1000" b="1" dirty="0"/>
              <a:t>]</a:t>
            </a:r>
          </a:p>
          <a:p>
            <a:pPr marL="358775" lvl="2" indent="0">
              <a:buNone/>
            </a:pPr>
            <a:endParaRPr lang="en-US" altLang="ja-JP" sz="1000" dirty="0"/>
          </a:p>
        </p:txBody>
      </p:sp>
      <p:sp>
        <p:nvSpPr>
          <p:cNvPr id="4" name="Rectangle 3"/>
          <p:cNvSpPr/>
          <p:nvPr/>
        </p:nvSpPr>
        <p:spPr bwMode="auto">
          <a:xfrm>
            <a:off x="629920" y="3201988"/>
            <a:ext cx="8138160" cy="2873692"/>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cs typeface="Courier New" panose="02070309020205020404" pitchFamily="49" charset="0"/>
              </a:rPr>
              <a:t> 2017-06-19 00:55:30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1 missed heartbeat 2</a:t>
            </a:r>
          </a:p>
          <a:p>
            <a:r>
              <a:rPr lang="en-US" sz="1000" dirty="0">
                <a:latin typeface="Calibri" panose="020F0502020204030204" pitchFamily="34" charset="0"/>
                <a:ea typeface="+mj-ea"/>
                <a:cs typeface="Courier New" panose="02070309020205020404" pitchFamily="49" charset="0"/>
              </a:rPr>
              <a:t> 2017-06-19 00:55:30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4 missed heartbeat 2</a:t>
            </a:r>
          </a:p>
          <a:p>
            <a:r>
              <a:rPr lang="en-US" sz="1000" dirty="0">
                <a:latin typeface="Calibri" panose="020F0502020204030204" pitchFamily="34" charset="0"/>
                <a:ea typeface="+mj-ea"/>
                <a:cs typeface="Courier New" panose="02070309020205020404" pitchFamily="49" charset="0"/>
              </a:rPr>
              <a:t> 2017-06-19 00:55:30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5 missed heartbeat 2</a:t>
            </a:r>
          </a:p>
          <a:p>
            <a:r>
              <a:rPr lang="en-US" sz="1000" dirty="0">
                <a:latin typeface="Calibri" panose="020F0502020204030204" pitchFamily="34" charset="0"/>
                <a:ea typeface="+mj-ea"/>
                <a:cs typeface="Courier New" panose="02070309020205020404" pitchFamily="49" charset="0"/>
              </a:rPr>
              <a:t> 2017-06-19 00:55:33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1 missed heartbeat 3</a:t>
            </a:r>
          </a:p>
          <a:p>
            <a:r>
              <a:rPr lang="en-US" sz="1000" dirty="0">
                <a:latin typeface="Calibri" panose="020F0502020204030204" pitchFamily="34" charset="0"/>
                <a:ea typeface="+mj-ea"/>
                <a:cs typeface="Courier New" panose="02070309020205020404" pitchFamily="49" charset="0"/>
              </a:rPr>
              <a:t> 2017-06-19 00:55:33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4 missed heartbeat 3</a:t>
            </a:r>
          </a:p>
          <a:p>
            <a:r>
              <a:rPr lang="en-US" sz="1000" dirty="0">
                <a:latin typeface="Calibri" panose="020F0502020204030204" pitchFamily="34" charset="0"/>
                <a:ea typeface="+mj-ea"/>
                <a:cs typeface="Courier New" panose="02070309020205020404" pitchFamily="49" charset="0"/>
              </a:rPr>
              <a:t> 2017-06-19 00:55:33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5 missed heartbeat 3</a:t>
            </a:r>
          </a:p>
          <a:p>
            <a:r>
              <a:rPr lang="en-US" sz="1000" dirty="0">
                <a:latin typeface="Calibri" panose="020F0502020204030204" pitchFamily="34" charset="0"/>
                <a:ea typeface="+mj-ea"/>
                <a:cs typeface="Courier New" panose="02070309020205020404" pitchFamily="49" charset="0"/>
              </a:rPr>
              <a:t> 2017-06-19 00:55:33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 Node 3 Disconnected</a:t>
            </a:r>
          </a:p>
          <a:p>
            <a:r>
              <a:rPr lang="en-US" sz="1000" dirty="0">
                <a:latin typeface="Calibri" panose="020F0502020204030204" pitchFamily="34" charset="0"/>
                <a:ea typeface="+mj-ea"/>
                <a:cs typeface="Courier New" panose="02070309020205020404" pitchFamily="49" charset="0"/>
              </a:rPr>
              <a:t> 2017-06-19 00:55:36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2: Node 3 missed heartbeat 2</a:t>
            </a:r>
          </a:p>
          <a:p>
            <a:r>
              <a:rPr lang="en-US" sz="1000" dirty="0">
                <a:latin typeface="Calibri" panose="020F0502020204030204" pitchFamily="34" charset="0"/>
                <a:ea typeface="+mj-ea"/>
                <a:cs typeface="Courier New" panose="02070309020205020404" pitchFamily="49" charset="0"/>
              </a:rPr>
              <a:t> 2017-06-19 00:55:41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2: Node 3 missed heartbeat 3</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2: Node 3 missed heartbeat 4</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2: Node 3 declared dead due to missed heartbeat</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2: Communication to Node 3 closed</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2: Network partitioning - arbitration required</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2: President restarts arbitration thread [state=7]</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2: Arbitration won - positive reply from node 1</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2: NR Status: node=3,OLD=Initial </a:t>
            </a:r>
            <a:r>
              <a:rPr lang="en-US" sz="1000" dirty="0" err="1">
                <a:latin typeface="Calibri" panose="020F0502020204030204" pitchFamily="34" charset="0"/>
                <a:ea typeface="+mj-ea"/>
                <a:cs typeface="Courier New" panose="02070309020205020404" pitchFamily="49" charset="0"/>
              </a:rPr>
              <a:t>state,NEW</a:t>
            </a:r>
            <a:r>
              <a:rPr lang="en-US" sz="1000" dirty="0">
                <a:latin typeface="Calibri" panose="020F0502020204030204" pitchFamily="34" charset="0"/>
                <a:ea typeface="+mj-ea"/>
                <a:cs typeface="Courier New" panose="02070309020205020404" pitchFamily="49" charset="0"/>
              </a:rPr>
              <a:t>=Node failed, fail handling ongoing</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2: LCP Take over started</a:t>
            </a:r>
            <a:endParaRPr kumimoji="1" lang="en-US" sz="1000" dirty="0">
              <a:latin typeface="Calibri" panose="020F0502020204030204" pitchFamily="34" charset="0"/>
              <a:ea typeface="+mj-ea"/>
              <a:cs typeface="Courier New" panose="02070309020205020404" pitchFamily="49" charset="0"/>
            </a:endParaRPr>
          </a:p>
        </p:txBody>
      </p:sp>
    </p:spTree>
    <p:extLst>
      <p:ext uri="{BB962C8B-B14F-4D97-AF65-F5344CB8AC3E}">
        <p14:creationId xmlns:p14="http://schemas.microsoft.com/office/powerpoint/2010/main" val="1013308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a:t>
            </a:r>
            <a:r>
              <a:rPr lang="ja-JP" altLang="en-US" dirty="0"/>
              <a:t>クラスタ：障害検出</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ja-JP" altLang="en-US" sz="1600" b="1" dirty="0"/>
              <a:t>管理ノードのクラッシュ</a:t>
            </a:r>
            <a:endParaRPr lang="en-US" sz="1600" b="1" dirty="0" smtClean="0"/>
          </a:p>
          <a:p>
            <a:endParaRPr lang="en-US" sz="1600" dirty="0" smtClean="0"/>
          </a:p>
          <a:p>
            <a:pPr lvl="1"/>
            <a:r>
              <a:rPr lang="ja-JP" altLang="en-US" sz="1200" dirty="0"/>
              <a:t>ストレージノードと</a:t>
            </a:r>
            <a:r>
              <a:rPr lang="en-US" altLang="ja-JP" sz="1200" dirty="0"/>
              <a:t>MySQL</a:t>
            </a:r>
            <a:r>
              <a:rPr lang="ja-JP" altLang="en-US" sz="1200" dirty="0"/>
              <a:t>サーバノードは管理サーバに依存せず、実行中の</a:t>
            </a:r>
            <a:r>
              <a:rPr lang="en-US" altLang="ja-JP" sz="1200" dirty="0"/>
              <a:t>MySQL Cluster</a:t>
            </a:r>
            <a:r>
              <a:rPr lang="ja-JP" altLang="en-US" sz="1200" dirty="0"/>
              <a:t>に影響を与えずに何度も失敗し、何度も再起動される可能性があります。</a:t>
            </a:r>
            <a:endParaRPr lang="en-US" sz="1200" dirty="0" smtClean="0"/>
          </a:p>
          <a:p>
            <a:pPr lvl="1"/>
            <a:endParaRPr lang="en-US" sz="1200" dirty="0"/>
          </a:p>
          <a:p>
            <a:pPr lvl="1"/>
            <a:r>
              <a:rPr lang="ja-JP" altLang="en-US" sz="1200" dirty="0"/>
              <a:t>実行時の管理ノードのクラッシュの結果</a:t>
            </a:r>
            <a:endParaRPr lang="en-US" sz="1200" dirty="0" smtClean="0"/>
          </a:p>
          <a:p>
            <a:pPr lvl="2"/>
            <a:r>
              <a:rPr lang="ja-JP" altLang="en-US" sz="1000" dirty="0"/>
              <a:t>クラスタの継続的な操作は管理ノードに依存しないため、クラスタ内の他の実行ノードは影響を受けません</a:t>
            </a:r>
            <a:endParaRPr lang="en-US" sz="1000" dirty="0" smtClean="0"/>
          </a:p>
          <a:p>
            <a:pPr lvl="2"/>
            <a:r>
              <a:rPr lang="ja-JP" altLang="en-US" sz="1000" dirty="0"/>
              <a:t>管理サーバーが停止している場合、障害発生時に稼動していた他のノードは引き続きクラスタになります。</a:t>
            </a:r>
            <a:endParaRPr lang="en-US" sz="1000" dirty="0" smtClean="0"/>
          </a:p>
          <a:p>
            <a:pPr lvl="2"/>
            <a:r>
              <a:rPr lang="ja-JP" altLang="en-US" sz="1000" dirty="0"/>
              <a:t>管理サーバーがノードをクラスタに参加させる必要があるため、管理ノードがクラッシュした場合、新しいノードはクラスタに参加できません</a:t>
            </a:r>
            <a:endParaRPr lang="en-US" sz="1000" dirty="0" smtClean="0"/>
          </a:p>
          <a:p>
            <a:pPr lvl="1"/>
            <a:endParaRPr lang="en-US" dirty="0"/>
          </a:p>
          <a:p>
            <a:pPr lvl="1"/>
            <a:r>
              <a:rPr lang="ja-JP" altLang="en-US" sz="1200" dirty="0"/>
              <a:t>ログファイル</a:t>
            </a:r>
            <a:endParaRPr lang="en-US" sz="1200" dirty="0" smtClean="0"/>
          </a:p>
          <a:p>
            <a:pPr lvl="2"/>
            <a:r>
              <a:rPr lang="ja-JP" altLang="en-US" sz="1000" dirty="0"/>
              <a:t>ログファイル経由で管理ノードのクラッシュをチェックするには、次のログファイルを確認します </a:t>
            </a:r>
            <a:r>
              <a:rPr lang="en-US" sz="1000" dirty="0" smtClean="0"/>
              <a:t>:</a:t>
            </a:r>
          </a:p>
          <a:p>
            <a:pPr lvl="3"/>
            <a:r>
              <a:rPr lang="en-US" sz="800" dirty="0"/>
              <a:t>MGM</a:t>
            </a:r>
            <a:r>
              <a:rPr lang="ja-JP" altLang="en-US" sz="800" dirty="0"/>
              <a:t>ノード </a:t>
            </a:r>
            <a:r>
              <a:rPr lang="en-US" sz="800" dirty="0" smtClean="0"/>
              <a:t>: ndb_</a:t>
            </a:r>
            <a:r>
              <a:rPr lang="en-US" sz="800" i="1" dirty="0" smtClean="0"/>
              <a:t>node_id</a:t>
            </a:r>
            <a:r>
              <a:rPr lang="en-US" sz="800" dirty="0" smtClean="0"/>
              <a:t>_cluster.log</a:t>
            </a:r>
          </a:p>
          <a:p>
            <a:pPr lvl="3"/>
            <a:r>
              <a:rPr lang="en-US" sz="800" dirty="0" smtClean="0"/>
              <a:t>NDB</a:t>
            </a:r>
            <a:r>
              <a:rPr lang="ja-JP" altLang="en-US" sz="800" dirty="0" smtClean="0"/>
              <a:t>ノ</a:t>
            </a:r>
            <a:r>
              <a:rPr lang="ja-JP" altLang="en-US" sz="800" dirty="0"/>
              <a:t>ード </a:t>
            </a:r>
            <a:r>
              <a:rPr lang="en-US" sz="800" dirty="0" smtClean="0"/>
              <a:t>: ndb_</a:t>
            </a:r>
            <a:r>
              <a:rPr lang="en-US" sz="800" i="1" dirty="0" smtClean="0"/>
              <a:t>node_id_</a:t>
            </a:r>
            <a:r>
              <a:rPr lang="en-US" sz="800" dirty="0" smtClean="0"/>
              <a:t>out.log</a:t>
            </a:r>
          </a:p>
          <a:p>
            <a:pPr lvl="2"/>
            <a:r>
              <a:rPr lang="en-US" altLang="ja-JP" sz="1000" dirty="0" err="1"/>
              <a:t>ndbinfo</a:t>
            </a:r>
            <a:r>
              <a:rPr lang="ja-JP" altLang="en-US" sz="1000" dirty="0"/>
              <a:t>データベースを介して管理ノードのクラッシュをチェックすることもできます。</a:t>
            </a:r>
            <a:endParaRPr lang="en-US" sz="800" dirty="0" smtClean="0"/>
          </a:p>
          <a:p>
            <a:pPr lvl="3"/>
            <a:r>
              <a:rPr lang="ja-JP" altLang="en-US" sz="800" dirty="0"/>
              <a:t>管理ノードがアービトレータとして設定されている場合、</a:t>
            </a:r>
            <a:r>
              <a:rPr lang="en-US" altLang="ja-JP" sz="800" dirty="0" err="1"/>
              <a:t>ndbinfo</a:t>
            </a:r>
            <a:r>
              <a:rPr lang="ja-JP" altLang="en-US" sz="800" dirty="0"/>
              <a:t>の以下のテーブルをチェックすることができます</a:t>
            </a:r>
            <a:endParaRPr lang="en-US" sz="800" dirty="0" smtClean="0"/>
          </a:p>
          <a:p>
            <a:pPr lvl="3"/>
            <a:r>
              <a:rPr lang="ja-JP" altLang="en-US" sz="800" dirty="0"/>
              <a:t>表 </a:t>
            </a:r>
            <a:r>
              <a:rPr lang="en-US" sz="800" dirty="0" smtClean="0"/>
              <a:t>: </a:t>
            </a:r>
            <a:r>
              <a:rPr lang="en-US" sz="800" dirty="0" err="1" smtClean="0"/>
              <a:t>arbitrator_validity_detail</a:t>
            </a:r>
            <a:r>
              <a:rPr lang="en-US" sz="800" dirty="0" smtClean="0"/>
              <a:t>, </a:t>
            </a:r>
            <a:r>
              <a:rPr lang="en-US" sz="800" dirty="0" err="1" smtClean="0"/>
              <a:t>arbitrator_validity_summary</a:t>
            </a:r>
            <a:endParaRPr lang="en-US" sz="800" dirty="0" smtClean="0"/>
          </a:p>
        </p:txBody>
      </p:sp>
    </p:spTree>
    <p:extLst>
      <p:ext uri="{BB962C8B-B14F-4D97-AF65-F5344CB8AC3E}">
        <p14:creationId xmlns:p14="http://schemas.microsoft.com/office/powerpoint/2010/main" val="1843582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a:t>
            </a:r>
            <a:r>
              <a:rPr lang="ja-JP" altLang="en-US" dirty="0"/>
              <a:t>クラスタ：障害検出</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ja-JP" altLang="en-US" sz="1600" dirty="0"/>
              <a:t>管理ノードクラッシュのログの確認</a:t>
            </a:r>
            <a:endParaRPr lang="en-US" sz="1200" dirty="0" smtClean="0"/>
          </a:p>
          <a:p>
            <a:pPr lvl="1"/>
            <a:r>
              <a:rPr lang="en-US" altLang="ja-JP" sz="1200" dirty="0"/>
              <a:t>MGM</a:t>
            </a:r>
            <a:r>
              <a:rPr lang="ja-JP" altLang="en-US" sz="1200" dirty="0"/>
              <a:t>ノードで「ネットワーク障害または接続の問題」が発生した場合</a:t>
            </a:r>
            <a:endParaRPr lang="en-US" sz="1200" dirty="0" smtClean="0"/>
          </a:p>
          <a:p>
            <a:pPr lvl="2">
              <a:buFont typeface="Wingdings" panose="05000000000000000000" pitchFamily="2" charset="2"/>
              <a:buChar char="q"/>
            </a:pPr>
            <a:r>
              <a:rPr lang="en-US" sz="1000" dirty="0" smtClean="0"/>
              <a:t> </a:t>
            </a:r>
            <a:r>
              <a:rPr lang="ja-JP" altLang="en-US" sz="1000" dirty="0"/>
              <a:t>環境設定：</a:t>
            </a:r>
            <a:r>
              <a:rPr lang="en-US" altLang="ja-JP" sz="1000" dirty="0"/>
              <a:t>1 MGM</a:t>
            </a:r>
            <a:r>
              <a:rPr lang="ja-JP" altLang="en-US" sz="1000" dirty="0"/>
              <a:t>ノード</a:t>
            </a:r>
            <a:endParaRPr lang="en-US" sz="1000" dirty="0" smtClean="0"/>
          </a:p>
          <a:p>
            <a:pPr marL="358775" lvl="2" indent="0">
              <a:buNone/>
            </a:pPr>
            <a:endParaRPr lang="en-US" sz="1000" dirty="0" smtClean="0"/>
          </a:p>
          <a:p>
            <a:pPr lvl="2"/>
            <a:r>
              <a:rPr lang="ja-JP" altLang="en-US" sz="1000" dirty="0"/>
              <a:t>すべての</a:t>
            </a:r>
            <a:r>
              <a:rPr lang="en-US" altLang="ja-JP" sz="1000" dirty="0" err="1"/>
              <a:t>ndb</a:t>
            </a:r>
            <a:r>
              <a:rPr lang="ja-JP" altLang="en-US" sz="1000" dirty="0"/>
              <a:t>ノードで、</a:t>
            </a:r>
            <a:r>
              <a:rPr lang="en-US" altLang="ja-JP" sz="1000" dirty="0" err="1"/>
              <a:t>mgm</a:t>
            </a:r>
            <a:r>
              <a:rPr lang="ja-JP" altLang="en-US" sz="1000" dirty="0"/>
              <a:t>ノードが失われると、次が</a:t>
            </a:r>
            <a:r>
              <a:rPr lang="en-US" altLang="ja-JP" sz="1000" dirty="0" err="1"/>
              <a:t>ndb</a:t>
            </a:r>
            <a:r>
              <a:rPr lang="en-US" altLang="ja-JP" sz="1000" dirty="0"/>
              <a:t>_ &lt;</a:t>
            </a:r>
            <a:r>
              <a:rPr lang="en-US" altLang="ja-JP" sz="1000" dirty="0" err="1"/>
              <a:t>nodeid</a:t>
            </a:r>
            <a:r>
              <a:rPr lang="en-US" altLang="ja-JP" sz="1000" dirty="0"/>
              <a:t>&gt; _out.log</a:t>
            </a:r>
            <a:r>
              <a:rPr lang="ja-JP" altLang="en-US" sz="1000" dirty="0"/>
              <a:t>に記録されます</a:t>
            </a:r>
            <a:endParaRPr lang="en-US" sz="1000" dirty="0" smtClean="0"/>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r>
              <a:rPr lang="ja-JP" altLang="en-US" sz="1000" dirty="0"/>
              <a:t>クラスタ内の他のノードへのネットワーク接続が失われた</a:t>
            </a:r>
            <a:r>
              <a:rPr lang="en-US" altLang="ja-JP" sz="1000" dirty="0" err="1"/>
              <a:t>mgm</a:t>
            </a:r>
            <a:r>
              <a:rPr lang="ja-JP" altLang="en-US" sz="1000" dirty="0"/>
              <a:t>ノードでは、次のログが記録されます </a:t>
            </a:r>
            <a:r>
              <a:rPr lang="en-US" sz="1000" dirty="0" smtClean="0"/>
              <a:t>:</a:t>
            </a:r>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marL="358775" lvl="2" indent="0">
              <a:buNone/>
            </a:pPr>
            <a:endParaRPr lang="en-US" sz="1000" dirty="0" smtClean="0"/>
          </a:p>
          <a:p>
            <a:pPr lvl="2">
              <a:buFont typeface="Wingdings" panose="05000000000000000000" pitchFamily="2" charset="2"/>
              <a:buChar char="q"/>
            </a:pPr>
            <a:r>
              <a:rPr lang="en-US" sz="1000" dirty="0" smtClean="0"/>
              <a:t> Environment Setup: 2 MGM Nodes</a:t>
            </a:r>
          </a:p>
          <a:p>
            <a:pPr lvl="2"/>
            <a:endParaRPr lang="en-US" sz="1000" dirty="0" smtClean="0"/>
          </a:p>
          <a:p>
            <a:pPr lvl="2"/>
            <a:r>
              <a:rPr lang="ja-JP" altLang="en-US" sz="1000" dirty="0"/>
              <a:t>すべての</a:t>
            </a:r>
            <a:r>
              <a:rPr lang="en-US" altLang="ja-JP" sz="1000" dirty="0" err="1"/>
              <a:t>ndb</a:t>
            </a:r>
            <a:r>
              <a:rPr lang="ja-JP" altLang="en-US" sz="1000" dirty="0"/>
              <a:t>ノードで、</a:t>
            </a:r>
            <a:r>
              <a:rPr lang="en-US" altLang="ja-JP" sz="1000" dirty="0" err="1"/>
              <a:t>mgm</a:t>
            </a:r>
            <a:r>
              <a:rPr lang="ja-JP" altLang="en-US" sz="1000" dirty="0"/>
              <a:t>ノードが失われると、次が</a:t>
            </a:r>
            <a:r>
              <a:rPr lang="en-US" altLang="ja-JP" sz="1000" dirty="0" err="1"/>
              <a:t>ndb</a:t>
            </a:r>
            <a:r>
              <a:rPr lang="en-US" altLang="ja-JP" sz="1000" dirty="0"/>
              <a:t>_ &lt;</a:t>
            </a:r>
            <a:r>
              <a:rPr lang="en-US" altLang="ja-JP" sz="1000" dirty="0" err="1"/>
              <a:t>nodeid</a:t>
            </a:r>
            <a:r>
              <a:rPr lang="en-US" altLang="ja-JP" sz="1000" dirty="0"/>
              <a:t>&gt; _out.log</a:t>
            </a:r>
            <a:r>
              <a:rPr lang="ja-JP" altLang="en-US" sz="1000" dirty="0"/>
              <a:t>に記録されます</a:t>
            </a:r>
            <a:endParaRPr lang="en-US" sz="1000" dirty="0"/>
          </a:p>
        </p:txBody>
      </p:sp>
      <p:sp>
        <p:nvSpPr>
          <p:cNvPr id="5" name="Rectangle 4"/>
          <p:cNvSpPr/>
          <p:nvPr/>
        </p:nvSpPr>
        <p:spPr bwMode="auto">
          <a:xfrm>
            <a:off x="457200" y="2103120"/>
            <a:ext cx="8280400" cy="85344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2017-05-25 15:44:30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Lost arbitrator node 1 - process failure [state=6]</a:t>
            </a:r>
          </a:p>
          <a:p>
            <a:r>
              <a:rPr lang="en-US" sz="1000" dirty="0">
                <a:latin typeface="Courier New" panose="02070309020205020404" pitchFamily="49" charset="0"/>
                <a:ea typeface="+mj-ea"/>
                <a:cs typeface="Courier New" panose="02070309020205020404" pitchFamily="49" charset="0"/>
              </a:rPr>
              <a:t>2017-05-25 16:36:04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President restarts arbitration thread [state=1</a:t>
            </a:r>
            <a:r>
              <a:rPr lang="en-US" sz="1000" dirty="0" smtClean="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ea typeface="+mj-ea"/>
                <a:cs typeface="Courier New" panose="02070309020205020404" pitchFamily="49" charset="0"/>
              </a:rPr>
              <a:t>&gt;&gt; (1)</a:t>
            </a:r>
            <a:endParaRPr lang="en-US" sz="1000" b="1"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2017-05-25 16:37:04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WARNING  -- Could not find an arbitrator, cluster is not </a:t>
            </a:r>
            <a:r>
              <a:rPr lang="en-US" sz="1000" dirty="0" smtClean="0">
                <a:latin typeface="Courier New" panose="02070309020205020404" pitchFamily="49" charset="0"/>
                <a:ea typeface="+mj-ea"/>
                <a:cs typeface="Courier New" panose="02070309020205020404" pitchFamily="49" charset="0"/>
              </a:rPr>
              <a:t>partition-safe  </a:t>
            </a:r>
            <a:r>
              <a:rPr lang="en-US" sz="1000" b="1" dirty="0" smtClean="0">
                <a:latin typeface="Courier New" panose="02070309020205020404" pitchFamily="49" charset="0"/>
                <a:cs typeface="Courier New" panose="02070309020205020404" pitchFamily="49" charset="0"/>
              </a:rPr>
              <a:t>&gt;&gt; </a:t>
            </a:r>
            <a:r>
              <a:rPr lang="en-US" sz="1000" b="1" dirty="0">
                <a:latin typeface="Courier New" panose="02070309020205020404" pitchFamily="49" charset="0"/>
                <a:cs typeface="Courier New" panose="02070309020205020404" pitchFamily="49" charset="0"/>
              </a:rPr>
              <a:t>(1</a:t>
            </a:r>
            <a:r>
              <a:rPr lang="en-US" sz="1000" b="1" dirty="0" smtClean="0">
                <a:latin typeface="Courier New" panose="02070309020205020404" pitchFamily="49" charset="0"/>
                <a:cs typeface="Courier New" panose="02070309020205020404" pitchFamily="49" charset="0"/>
              </a:rPr>
              <a:t>)</a:t>
            </a:r>
          </a:p>
          <a:p>
            <a:endParaRPr kumimoji="1" lang="en-US" sz="1000" b="1" dirty="0">
              <a:latin typeface="Courier New" panose="02070309020205020404" pitchFamily="49" charset="0"/>
              <a:ea typeface="+mj-ea"/>
              <a:cs typeface="Courier New" panose="02070309020205020404" pitchFamily="49" charset="0"/>
            </a:endParaRPr>
          </a:p>
          <a:p>
            <a:r>
              <a:rPr lang="ja-JP" altLang="en-US" sz="1000" b="1" dirty="0">
                <a:latin typeface="Courier New" panose="02070309020205020404" pitchFamily="49" charset="0"/>
                <a:ea typeface="+mj-ea"/>
                <a:cs typeface="Courier New" panose="02070309020205020404" pitchFamily="49" charset="0"/>
              </a:rPr>
              <a:t>（</a:t>
            </a:r>
            <a:r>
              <a:rPr lang="en-US" altLang="ja-JP" sz="1000" b="1" dirty="0">
                <a:latin typeface="Courier New" panose="02070309020205020404" pitchFamily="49" charset="0"/>
                <a:ea typeface="+mj-ea"/>
                <a:cs typeface="Courier New" panose="02070309020205020404" pitchFamily="49" charset="0"/>
              </a:rPr>
              <a:t>1</a:t>
            </a:r>
            <a:r>
              <a:rPr lang="ja-JP" altLang="en-US" sz="1000" b="1" dirty="0">
                <a:latin typeface="Courier New" panose="02070309020205020404" pitchFamily="49" charset="0"/>
                <a:ea typeface="+mj-ea"/>
                <a:cs typeface="Courier New" panose="02070309020205020404" pitchFamily="49" charset="0"/>
              </a:rPr>
              <a:t>）ログインした社長</a:t>
            </a:r>
            <a:r>
              <a:rPr lang="en-US" altLang="ja-JP" sz="1000" b="1" dirty="0" err="1">
                <a:latin typeface="Courier New" panose="02070309020205020404" pitchFamily="49" charset="0"/>
                <a:ea typeface="+mj-ea"/>
                <a:cs typeface="Courier New" panose="02070309020205020404" pitchFamily="49" charset="0"/>
              </a:rPr>
              <a:t>ndb</a:t>
            </a:r>
            <a:r>
              <a:rPr lang="ja-JP" altLang="en-US" sz="1000" b="1" dirty="0">
                <a:latin typeface="Courier New" panose="02070309020205020404" pitchFamily="49" charset="0"/>
                <a:ea typeface="+mj-ea"/>
                <a:cs typeface="Courier New" panose="02070309020205020404" pitchFamily="49" charset="0"/>
              </a:rPr>
              <a:t>ノードのみ。</a:t>
            </a:r>
            <a:endParaRPr kumimoji="1" lang="en-US" sz="1000" dirty="0">
              <a:latin typeface="Courier New" panose="02070309020205020404" pitchFamily="49" charset="0"/>
              <a:ea typeface="+mj-ea"/>
              <a:cs typeface="Courier New" panose="02070309020205020404" pitchFamily="49" charset="0"/>
            </a:endParaRPr>
          </a:p>
        </p:txBody>
      </p:sp>
      <p:sp>
        <p:nvSpPr>
          <p:cNvPr id="6" name="Rectangle 5"/>
          <p:cNvSpPr/>
          <p:nvPr/>
        </p:nvSpPr>
        <p:spPr bwMode="auto">
          <a:xfrm>
            <a:off x="457200" y="3434080"/>
            <a:ext cx="8280400" cy="98552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2017-05-25 16:05:53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 Node 11 Disconnected</a:t>
            </a:r>
          </a:p>
          <a:p>
            <a:r>
              <a:rPr lang="en-US" sz="1000" dirty="0">
                <a:latin typeface="Courier New" panose="02070309020205020404" pitchFamily="49" charset="0"/>
                <a:ea typeface="+mj-ea"/>
                <a:cs typeface="Courier New" panose="02070309020205020404" pitchFamily="49" charset="0"/>
              </a:rPr>
              <a:t>2017-05-25 16:05:53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 Node 12 Disconnected</a:t>
            </a:r>
          </a:p>
          <a:p>
            <a:r>
              <a:rPr lang="en-US" sz="1000" dirty="0">
                <a:latin typeface="Courier New" panose="02070309020205020404" pitchFamily="49" charset="0"/>
                <a:ea typeface="+mj-ea"/>
                <a:cs typeface="Courier New" panose="02070309020205020404" pitchFamily="49" charset="0"/>
              </a:rPr>
              <a:t>2017-05-25 16:05:53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 Node 13 Disconnected</a:t>
            </a:r>
          </a:p>
          <a:p>
            <a:r>
              <a:rPr lang="en-US" sz="1000" dirty="0">
                <a:latin typeface="Courier New" panose="02070309020205020404" pitchFamily="49" charset="0"/>
                <a:ea typeface="+mj-ea"/>
                <a:cs typeface="Courier New" panose="02070309020205020404" pitchFamily="49" charset="0"/>
              </a:rPr>
              <a:t>2017-05-25 16:05:53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 Node 14 </a:t>
            </a:r>
            <a:r>
              <a:rPr lang="en-US" sz="1000" dirty="0" smtClean="0">
                <a:latin typeface="Courier New" panose="02070309020205020404" pitchFamily="49" charset="0"/>
                <a:ea typeface="+mj-ea"/>
                <a:cs typeface="Courier New" panose="02070309020205020404" pitchFamily="49" charset="0"/>
              </a:rPr>
              <a:t>Disconnected</a:t>
            </a:r>
          </a:p>
          <a:p>
            <a:endParaRPr kumimoji="1" lang="en-US" sz="1000" dirty="0">
              <a:latin typeface="Courier New" panose="02070309020205020404" pitchFamily="49" charset="0"/>
              <a:ea typeface="+mj-ea"/>
              <a:cs typeface="Courier New" panose="02070309020205020404" pitchFamily="49" charset="0"/>
            </a:endParaRPr>
          </a:p>
          <a:p>
            <a:r>
              <a:rPr lang="en-US" altLang="ja-JP" sz="1000" b="1" dirty="0">
                <a:latin typeface="Courier New" panose="02070309020205020404" pitchFamily="49" charset="0"/>
                <a:ea typeface="+mj-ea"/>
                <a:cs typeface="Courier New" panose="02070309020205020404" pitchFamily="49" charset="0"/>
              </a:rPr>
              <a:t>MGM</a:t>
            </a:r>
            <a:r>
              <a:rPr lang="ja-JP" altLang="en-US" sz="1000" b="1" dirty="0">
                <a:latin typeface="Courier New" panose="02070309020205020404" pitchFamily="49" charset="0"/>
                <a:ea typeface="+mj-ea"/>
                <a:cs typeface="Courier New" panose="02070309020205020404" pitchFamily="49" charset="0"/>
              </a:rPr>
              <a:t>ノードはクラスタから切断されているため、他のノードと通信できなくなります。</a:t>
            </a:r>
            <a:endParaRPr kumimoji="1" lang="en-US" sz="1000" b="1" dirty="0">
              <a:latin typeface="Courier New" panose="02070309020205020404" pitchFamily="49" charset="0"/>
              <a:ea typeface="+mj-ea"/>
              <a:cs typeface="Courier New" panose="02070309020205020404" pitchFamily="49" charset="0"/>
            </a:endParaRPr>
          </a:p>
        </p:txBody>
      </p:sp>
      <p:sp>
        <p:nvSpPr>
          <p:cNvPr id="7" name="Rectangle 6"/>
          <p:cNvSpPr/>
          <p:nvPr/>
        </p:nvSpPr>
        <p:spPr bwMode="auto">
          <a:xfrm>
            <a:off x="457200" y="5364480"/>
            <a:ext cx="8280400" cy="85344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2017-05-25 15:44:30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Lost arbitrator node 1 - process failure [state=6]</a:t>
            </a:r>
          </a:p>
          <a:p>
            <a:r>
              <a:rPr lang="en-US" sz="1000" dirty="0">
                <a:latin typeface="Courier New" panose="02070309020205020404" pitchFamily="49" charset="0"/>
                <a:ea typeface="+mj-ea"/>
                <a:cs typeface="Courier New" panose="02070309020205020404" pitchFamily="49" charset="0"/>
              </a:rPr>
              <a:t>2017-05-25 16:36:04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President restarts arbitration thread [state=1</a:t>
            </a:r>
            <a:r>
              <a:rPr lang="en-US" sz="1000" dirty="0" smtClean="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&gt;&gt; </a:t>
            </a:r>
            <a:r>
              <a:rPr lang="en-US" sz="1000" b="1" dirty="0">
                <a:latin typeface="Courier New" panose="02070309020205020404" pitchFamily="49" charset="0"/>
                <a:cs typeface="Courier New" panose="02070309020205020404" pitchFamily="49" charset="0"/>
              </a:rPr>
              <a:t>(1)</a:t>
            </a:r>
            <a:endParaRPr lang="en-US" sz="1000" b="1"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2017-05-25 18:28:35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Started arbitrator node 2 [ticket=12500002453dc4d1</a:t>
            </a:r>
            <a:r>
              <a:rPr lang="en-US" sz="1000" dirty="0" smtClean="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ea typeface="+mj-ea"/>
                <a:cs typeface="Courier New" panose="02070309020205020404" pitchFamily="49" charset="0"/>
              </a:rPr>
              <a:t>&gt;&gt; (1)</a:t>
            </a:r>
          </a:p>
          <a:p>
            <a:endParaRPr kumimoji="1" lang="en-US" sz="1000" b="1" dirty="0">
              <a:latin typeface="Courier New" panose="02070309020205020404" pitchFamily="49" charset="0"/>
              <a:ea typeface="+mj-ea"/>
              <a:cs typeface="Courier New" panose="02070309020205020404" pitchFamily="49" charset="0"/>
            </a:endParaRPr>
          </a:p>
          <a:p>
            <a:r>
              <a:rPr lang="ja-JP" altLang="en-US" sz="1000" b="1" dirty="0">
                <a:latin typeface="Courier New" panose="02070309020205020404" pitchFamily="49" charset="0"/>
                <a:ea typeface="+mj-ea"/>
                <a:cs typeface="Courier New" panose="02070309020205020404" pitchFamily="49" charset="0"/>
              </a:rPr>
              <a:t>（</a:t>
            </a:r>
            <a:r>
              <a:rPr lang="en-US" altLang="ja-JP" sz="1000" b="1" dirty="0">
                <a:latin typeface="Courier New" panose="02070309020205020404" pitchFamily="49" charset="0"/>
                <a:ea typeface="+mj-ea"/>
                <a:cs typeface="Courier New" panose="02070309020205020404" pitchFamily="49" charset="0"/>
              </a:rPr>
              <a:t>1</a:t>
            </a:r>
            <a:r>
              <a:rPr lang="ja-JP" altLang="en-US" sz="1000" b="1" dirty="0">
                <a:latin typeface="Courier New" panose="02070309020205020404" pitchFamily="49" charset="0"/>
                <a:ea typeface="+mj-ea"/>
                <a:cs typeface="Courier New" panose="02070309020205020404" pitchFamily="49" charset="0"/>
              </a:rPr>
              <a:t>）ログインした社長</a:t>
            </a:r>
            <a:r>
              <a:rPr lang="en-US" altLang="ja-JP" sz="1000" b="1" dirty="0" err="1">
                <a:latin typeface="Courier New" panose="02070309020205020404" pitchFamily="49" charset="0"/>
                <a:ea typeface="+mj-ea"/>
                <a:cs typeface="Courier New" panose="02070309020205020404" pitchFamily="49" charset="0"/>
              </a:rPr>
              <a:t>ndb</a:t>
            </a:r>
            <a:r>
              <a:rPr lang="ja-JP" altLang="en-US" sz="1000" b="1" dirty="0">
                <a:latin typeface="Courier New" panose="02070309020205020404" pitchFamily="49" charset="0"/>
                <a:ea typeface="+mj-ea"/>
                <a:cs typeface="Courier New" panose="02070309020205020404" pitchFamily="49" charset="0"/>
              </a:rPr>
              <a:t>ノードのみ。</a:t>
            </a:r>
            <a:endParaRPr kumimoji="1" lang="en-US" sz="1000"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22356668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a:t>
            </a:r>
            <a:r>
              <a:rPr lang="ja-JP" altLang="en-US" dirty="0"/>
              <a:t>クラスタ：障害検出</a:t>
            </a:r>
            <a:endParaRPr kumimoji="1" lang="ja-JP" altLang="en-US" dirty="0"/>
          </a:p>
        </p:txBody>
      </p:sp>
      <p:sp>
        <p:nvSpPr>
          <p:cNvPr id="3" name="コンテンツ プレースホルダー 2"/>
          <p:cNvSpPr>
            <a:spLocks noGrp="1"/>
          </p:cNvSpPr>
          <p:nvPr>
            <p:ph sz="quarter" idx="10"/>
          </p:nvPr>
        </p:nvSpPr>
        <p:spPr/>
        <p:txBody>
          <a:bodyPr>
            <a:noAutofit/>
          </a:bodyPr>
          <a:lstStyle/>
          <a:p>
            <a:pPr lvl="2"/>
            <a:r>
              <a:rPr lang="ja-JP" altLang="en-US" sz="1000" dirty="0"/>
              <a:t>クラスタ内の他のノードとのネットワーク接続が失われた</a:t>
            </a:r>
            <a:r>
              <a:rPr lang="en-US" altLang="ja-JP" sz="1000" dirty="0" err="1"/>
              <a:t>mgm</a:t>
            </a:r>
            <a:r>
              <a:rPr lang="en-US" altLang="ja-JP" sz="1000" dirty="0"/>
              <a:t> node</a:t>
            </a:r>
            <a:r>
              <a:rPr lang="ja-JP" altLang="en-US" sz="1000" dirty="0"/>
              <a:t>（</a:t>
            </a:r>
            <a:r>
              <a:rPr lang="en-US" altLang="ja-JP" sz="1000" dirty="0"/>
              <a:t>2</a:t>
            </a:r>
            <a:r>
              <a:rPr lang="ja-JP" altLang="en-US" sz="1000" dirty="0"/>
              <a:t>）では、次のログが記録されます </a:t>
            </a:r>
            <a:r>
              <a:rPr lang="en-US" sz="1000" dirty="0" smtClean="0"/>
              <a:t>:</a:t>
            </a:r>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pPr lvl="2"/>
            <a:r>
              <a:rPr lang="ja-JP" altLang="en-US" sz="1000" dirty="0"/>
              <a:t>クラスタ内の他のノードへのネットワーク接続が失われた</a:t>
            </a:r>
            <a:r>
              <a:rPr lang="en-US" altLang="ja-JP" sz="1000" dirty="0" err="1"/>
              <a:t>mgm</a:t>
            </a:r>
            <a:r>
              <a:rPr lang="en-US" altLang="ja-JP" sz="1000" dirty="0"/>
              <a:t> node</a:t>
            </a:r>
            <a:r>
              <a:rPr lang="ja-JP" altLang="en-US" sz="1000" dirty="0"/>
              <a:t>（</a:t>
            </a:r>
            <a:r>
              <a:rPr lang="en-US" altLang="ja-JP" sz="1000" dirty="0"/>
              <a:t>1</a:t>
            </a:r>
            <a:r>
              <a:rPr lang="ja-JP" altLang="en-US" sz="1000" dirty="0"/>
              <a:t>）では、次のログが記録されます </a:t>
            </a:r>
            <a:r>
              <a:rPr lang="en-US" sz="1000" dirty="0" smtClean="0"/>
              <a:t>:</a:t>
            </a:r>
            <a:endParaRPr lang="en-US" sz="1000" dirty="0"/>
          </a:p>
          <a:p>
            <a:pPr lvl="2"/>
            <a:endParaRPr lang="en-US" sz="1000" dirty="0"/>
          </a:p>
        </p:txBody>
      </p:sp>
      <p:sp>
        <p:nvSpPr>
          <p:cNvPr id="5" name="Rectangle 4"/>
          <p:cNvSpPr/>
          <p:nvPr/>
        </p:nvSpPr>
        <p:spPr bwMode="auto">
          <a:xfrm>
            <a:off x="457200" y="1178560"/>
            <a:ext cx="8280400" cy="396240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Communication to Node 1 closed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Lost arbitrator node 1 - process failure [state=6]</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President restarts arbitration thread [state=1]</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12: Communication to Node 1 closed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12: Lost arbitrator node 1 - process failure [state=6]</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Communication to Node 1 closed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Lost arbitrator node 1 - process failure [state=6]</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14: Node 1 Disconnected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14: Communication to Node 1 closed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14: Lost arbitrator node 1 - process failure [state=6]</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11: Node 1 Disconnected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12: Node 1 Disconnected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13: Node 1 Disconnected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2: Node 1 Disconnected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12: Prepare arbitrator node 2 [ticket=12500002453dc4d1]</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Prepare arbitrator node 2 [ticket=12500002453dc4d1]</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14: Prepare arbitrator node 2 [ticket=12500002453dc4d1]</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Communication to Node 1 opened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12: Communication to Node 1 opened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Communication to Node 1 opened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Started arbitrator node 2 [ticket=12500002453dc4d1]</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14: Communication to Node 1 </a:t>
            </a:r>
            <a:r>
              <a:rPr lang="en-US" sz="1000" dirty="0" smtClean="0">
                <a:latin typeface="Courier New" panose="02070309020205020404" pitchFamily="49" charset="0"/>
                <a:ea typeface="+mj-ea"/>
                <a:cs typeface="Courier New" panose="02070309020205020404" pitchFamily="49" charset="0"/>
              </a:rPr>
              <a:t>opened</a:t>
            </a:r>
          </a:p>
          <a:p>
            <a:endParaRPr kumimoji="1" lang="en-US" sz="1000" dirty="0">
              <a:latin typeface="Courier New" panose="02070309020205020404" pitchFamily="49" charset="0"/>
              <a:ea typeface="+mj-ea"/>
              <a:cs typeface="Courier New" panose="02070309020205020404" pitchFamily="49" charset="0"/>
            </a:endParaRPr>
          </a:p>
          <a:p>
            <a:r>
              <a:rPr lang="en-US" altLang="ja-JP" sz="1000" b="1" dirty="0">
                <a:latin typeface="Courier New" panose="02070309020205020404" pitchFamily="49" charset="0"/>
                <a:ea typeface="+mj-ea"/>
                <a:cs typeface="Courier New" panose="02070309020205020404" pitchFamily="49" charset="0"/>
              </a:rPr>
              <a:t>MGM</a:t>
            </a:r>
            <a:r>
              <a:rPr lang="ja-JP" altLang="en-US" sz="1000" b="1" dirty="0">
                <a:latin typeface="Courier New" panose="02070309020205020404" pitchFamily="49" charset="0"/>
                <a:ea typeface="+mj-ea"/>
                <a:cs typeface="Courier New" panose="02070309020205020404" pitchFamily="49" charset="0"/>
              </a:rPr>
              <a:t>ノード</a:t>
            </a:r>
            <a:r>
              <a:rPr lang="en-US" altLang="ja-JP" sz="1000" b="1" dirty="0">
                <a:latin typeface="Courier New" panose="02070309020205020404" pitchFamily="49" charset="0"/>
                <a:ea typeface="+mj-ea"/>
                <a:cs typeface="Courier New" panose="02070309020205020404" pitchFamily="49" charset="0"/>
              </a:rPr>
              <a:t>1</a:t>
            </a:r>
            <a:r>
              <a:rPr lang="ja-JP" altLang="en-US" sz="1000" b="1" dirty="0">
                <a:latin typeface="Courier New" panose="02070309020205020404" pitchFamily="49" charset="0"/>
                <a:ea typeface="+mj-ea"/>
                <a:cs typeface="Courier New" panose="02070309020205020404" pitchFamily="49" charset="0"/>
              </a:rPr>
              <a:t>は、調停ノードであるクラスタから切断されているので、</a:t>
            </a:r>
            <a:r>
              <a:rPr lang="en-US" altLang="ja-JP" sz="1000" b="1" dirty="0">
                <a:latin typeface="Courier New" panose="02070309020205020404" pitchFamily="49" charset="0"/>
                <a:ea typeface="+mj-ea"/>
                <a:cs typeface="Courier New" panose="02070309020205020404" pitchFamily="49" charset="0"/>
              </a:rPr>
              <a:t>MGM</a:t>
            </a:r>
            <a:r>
              <a:rPr lang="ja-JP" altLang="en-US" sz="1000" b="1" dirty="0">
                <a:latin typeface="Courier New" panose="02070309020205020404" pitchFamily="49" charset="0"/>
                <a:ea typeface="+mj-ea"/>
                <a:cs typeface="Courier New" panose="02070309020205020404" pitchFamily="49" charset="0"/>
              </a:rPr>
              <a:t>ノード</a:t>
            </a:r>
            <a:r>
              <a:rPr lang="en-US" altLang="ja-JP" sz="1000" b="1" dirty="0">
                <a:latin typeface="Courier New" panose="02070309020205020404" pitchFamily="49" charset="0"/>
                <a:ea typeface="+mj-ea"/>
                <a:cs typeface="Courier New" panose="02070309020205020404" pitchFamily="49" charset="0"/>
              </a:rPr>
              <a:t>2</a:t>
            </a:r>
            <a:r>
              <a:rPr lang="ja-JP" altLang="en-US" sz="1000" b="1" dirty="0">
                <a:latin typeface="Courier New" panose="02070309020205020404" pitchFamily="49" charset="0"/>
                <a:ea typeface="+mj-ea"/>
                <a:cs typeface="Courier New" panose="02070309020205020404" pitchFamily="49" charset="0"/>
              </a:rPr>
              <a:t>は新しい調停ノードとして選出された。</a:t>
            </a:r>
            <a:endParaRPr kumimoji="1" lang="en-US" sz="1000" b="1" dirty="0">
              <a:latin typeface="Courier New" panose="02070309020205020404" pitchFamily="49" charset="0"/>
              <a:ea typeface="+mj-ea"/>
              <a:cs typeface="Courier New" panose="02070309020205020404" pitchFamily="49" charset="0"/>
            </a:endParaRPr>
          </a:p>
        </p:txBody>
      </p:sp>
      <p:sp>
        <p:nvSpPr>
          <p:cNvPr id="6" name="Rectangle 5"/>
          <p:cNvSpPr/>
          <p:nvPr/>
        </p:nvSpPr>
        <p:spPr bwMode="auto">
          <a:xfrm>
            <a:off x="457200" y="5669280"/>
            <a:ext cx="8280400" cy="42672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000" b="1" dirty="0">
                <a:latin typeface="Courier New" panose="02070309020205020404" pitchFamily="49" charset="0"/>
                <a:cs typeface="Courier New" panose="02070309020205020404" pitchFamily="49" charset="0"/>
              </a:rPr>
              <a:t>ロギングを担当するプロセスが強制終了されたため、何も記録されません。</a:t>
            </a: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9898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a:t>
            </a:r>
            <a:r>
              <a:rPr lang="ja-JP" altLang="en-US" dirty="0"/>
              <a:t>クラスタ：障害検出</a:t>
            </a:r>
            <a:endParaRPr kumimoji="1" lang="ja-JP" altLang="en-US" dirty="0"/>
          </a:p>
        </p:txBody>
      </p:sp>
      <p:sp>
        <p:nvSpPr>
          <p:cNvPr id="3" name="コンテンツ プレースホルダー 2"/>
          <p:cNvSpPr>
            <a:spLocks noGrp="1"/>
          </p:cNvSpPr>
          <p:nvPr>
            <p:ph sz="quarter" idx="10"/>
          </p:nvPr>
        </p:nvSpPr>
        <p:spPr/>
        <p:txBody>
          <a:bodyPr>
            <a:noAutofit/>
          </a:bodyPr>
          <a:lstStyle/>
          <a:p>
            <a:pPr lvl="1"/>
            <a:r>
              <a:rPr lang="en-US" altLang="ja-JP" sz="1200" dirty="0" err="1"/>
              <a:t>ndb_mgmd</a:t>
            </a:r>
            <a:r>
              <a:rPr lang="ja-JP" altLang="en-US" sz="1200" dirty="0"/>
              <a:t>プロセスがクラッシュしたとき</a:t>
            </a:r>
            <a:r>
              <a:rPr lang="en-US" sz="1200" dirty="0" smtClean="0"/>
              <a:t> </a:t>
            </a:r>
            <a:r>
              <a:rPr lang="ja-JP" altLang="en-US" sz="1200" dirty="0"/>
              <a:t>（プロセスを強制終了してシミュレート、異常終了）</a:t>
            </a:r>
            <a:endParaRPr lang="en-US" sz="1200" dirty="0" smtClean="0"/>
          </a:p>
          <a:p>
            <a:pPr lvl="2">
              <a:buFont typeface="Wingdings" panose="05000000000000000000" pitchFamily="2" charset="2"/>
              <a:buChar char="q"/>
            </a:pPr>
            <a:r>
              <a:rPr lang="en-US" sz="1000" dirty="0" smtClean="0"/>
              <a:t> </a:t>
            </a:r>
            <a:r>
              <a:rPr lang="ja-JP" altLang="en-US" sz="1000" dirty="0"/>
              <a:t>環境設定：</a:t>
            </a:r>
            <a:r>
              <a:rPr lang="en-US" altLang="ja-JP" sz="1000" dirty="0"/>
              <a:t>1 MGM</a:t>
            </a:r>
            <a:r>
              <a:rPr lang="ja-JP" altLang="en-US" sz="1000" dirty="0"/>
              <a:t>ノード</a:t>
            </a:r>
            <a:endParaRPr lang="en-US" sz="1000" dirty="0" smtClean="0"/>
          </a:p>
          <a:p>
            <a:pPr lvl="2"/>
            <a:endParaRPr lang="en-US" sz="1000" dirty="0"/>
          </a:p>
          <a:p>
            <a:pPr lvl="2"/>
            <a:r>
              <a:rPr lang="ja-JP" altLang="en-US" sz="1000" dirty="0"/>
              <a:t>すべての</a:t>
            </a:r>
            <a:r>
              <a:rPr lang="en-US" altLang="ja-JP" sz="1000" dirty="0" err="1"/>
              <a:t>ndb</a:t>
            </a:r>
            <a:r>
              <a:rPr lang="ja-JP" altLang="en-US" sz="1000" dirty="0"/>
              <a:t>ノードで、</a:t>
            </a:r>
            <a:r>
              <a:rPr lang="en-US" altLang="ja-JP" sz="1000" dirty="0" err="1"/>
              <a:t>mgm</a:t>
            </a:r>
            <a:r>
              <a:rPr lang="ja-JP" altLang="en-US" sz="1000" dirty="0"/>
              <a:t>ノードが失われると、次が</a:t>
            </a:r>
            <a:r>
              <a:rPr lang="en-US" altLang="ja-JP" sz="1000" dirty="0" err="1"/>
              <a:t>ndb</a:t>
            </a:r>
            <a:r>
              <a:rPr lang="en-US" altLang="ja-JP" sz="1000" dirty="0"/>
              <a:t>_ &lt;</a:t>
            </a:r>
            <a:r>
              <a:rPr lang="en-US" altLang="ja-JP" sz="1000" dirty="0" err="1"/>
              <a:t>nodeid</a:t>
            </a:r>
            <a:r>
              <a:rPr lang="en-US" altLang="ja-JP" sz="1000" dirty="0"/>
              <a:t>&gt; _out.log</a:t>
            </a:r>
            <a:r>
              <a:rPr lang="ja-JP" altLang="en-US" sz="1000" dirty="0"/>
              <a:t>に記録されます</a:t>
            </a:r>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lvl="2"/>
            <a:r>
              <a:rPr lang="ja-JP" altLang="en-US" sz="1000" dirty="0"/>
              <a:t>クラスタ内の他のノードへのネットワーク接続が失われた</a:t>
            </a:r>
            <a:r>
              <a:rPr lang="en-US" altLang="ja-JP" sz="1000" dirty="0" err="1"/>
              <a:t>mgm</a:t>
            </a:r>
            <a:r>
              <a:rPr lang="ja-JP" altLang="en-US" sz="1000" dirty="0"/>
              <a:t>ノードでは、次のログが記録されます </a:t>
            </a:r>
            <a:r>
              <a:rPr lang="en-US" sz="1000" dirty="0" smtClean="0"/>
              <a:t>:</a:t>
            </a:r>
          </a:p>
          <a:p>
            <a:pPr lvl="2"/>
            <a:endParaRPr lang="en-US" sz="1000" dirty="0"/>
          </a:p>
          <a:p>
            <a:pPr lvl="2"/>
            <a:endParaRPr lang="en-US" sz="1000" dirty="0" smtClean="0"/>
          </a:p>
          <a:p>
            <a:pPr marL="358775" lvl="2" indent="0">
              <a:buNone/>
            </a:pPr>
            <a:endParaRPr lang="en-US" sz="1000" dirty="0" smtClean="0"/>
          </a:p>
          <a:p>
            <a:pPr marL="358775" lvl="2" indent="0">
              <a:buNone/>
            </a:pPr>
            <a:endParaRPr lang="en-US" sz="1000" dirty="0"/>
          </a:p>
          <a:p>
            <a:pPr lvl="2">
              <a:buFont typeface="Wingdings" panose="05000000000000000000" pitchFamily="2" charset="2"/>
              <a:buChar char="q"/>
            </a:pPr>
            <a:r>
              <a:rPr lang="en-US" sz="1000" dirty="0" smtClean="0"/>
              <a:t> </a:t>
            </a:r>
            <a:r>
              <a:rPr lang="ja-JP" altLang="en-US" sz="1000" dirty="0"/>
              <a:t>環境設定：</a:t>
            </a:r>
            <a:r>
              <a:rPr lang="en-US" altLang="ja-JP" sz="1000" dirty="0"/>
              <a:t>2</a:t>
            </a:r>
            <a:r>
              <a:rPr lang="ja-JP" altLang="en-US" sz="1000" dirty="0"/>
              <a:t>つの</a:t>
            </a:r>
            <a:r>
              <a:rPr lang="en-US" altLang="ja-JP" sz="1000" dirty="0"/>
              <a:t>MGM</a:t>
            </a:r>
            <a:r>
              <a:rPr lang="ja-JP" altLang="en-US" sz="1000" dirty="0"/>
              <a:t>ノード</a:t>
            </a:r>
            <a:endParaRPr lang="en-US" sz="1000" dirty="0" smtClean="0"/>
          </a:p>
          <a:p>
            <a:pPr lvl="2"/>
            <a:endParaRPr lang="en-US" sz="1000" dirty="0" smtClean="0"/>
          </a:p>
          <a:p>
            <a:pPr lvl="2"/>
            <a:r>
              <a:rPr lang="ja-JP" altLang="en-US" sz="1000" dirty="0"/>
              <a:t>すべての</a:t>
            </a:r>
            <a:r>
              <a:rPr lang="en-US" altLang="ja-JP" sz="1000" dirty="0" err="1"/>
              <a:t>ndb</a:t>
            </a:r>
            <a:r>
              <a:rPr lang="ja-JP" altLang="en-US" sz="1000" dirty="0"/>
              <a:t>ノードで、</a:t>
            </a:r>
            <a:r>
              <a:rPr lang="en-US" altLang="ja-JP" sz="1000" dirty="0" err="1"/>
              <a:t>mgm</a:t>
            </a:r>
            <a:r>
              <a:rPr lang="ja-JP" altLang="en-US" sz="1000" dirty="0"/>
              <a:t>ノードが失われると、次が</a:t>
            </a:r>
            <a:r>
              <a:rPr lang="en-US" altLang="ja-JP" sz="1000" dirty="0" err="1"/>
              <a:t>ndb</a:t>
            </a:r>
            <a:r>
              <a:rPr lang="en-US" altLang="ja-JP" sz="1000" dirty="0"/>
              <a:t>_ &lt;</a:t>
            </a:r>
            <a:r>
              <a:rPr lang="en-US" altLang="ja-JP" sz="1000" dirty="0" err="1"/>
              <a:t>nodeid</a:t>
            </a:r>
            <a:r>
              <a:rPr lang="en-US" altLang="ja-JP" sz="1000" dirty="0"/>
              <a:t>&gt; _out.log</a:t>
            </a:r>
            <a:r>
              <a:rPr lang="ja-JP" altLang="en-US" sz="1000" dirty="0"/>
              <a:t>に記録されます</a:t>
            </a:r>
            <a:endParaRPr lang="en-US" sz="1000" dirty="0"/>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r>
              <a:rPr lang="ja-JP" altLang="en-US" sz="1000" dirty="0"/>
              <a:t>クラスタ内の他のノードへのネットワーク接続が失われた</a:t>
            </a:r>
            <a:r>
              <a:rPr lang="en-US" altLang="ja-JP" sz="1000" dirty="0" err="1"/>
              <a:t>mgm</a:t>
            </a:r>
            <a:r>
              <a:rPr lang="ja-JP" altLang="en-US" sz="1000" dirty="0"/>
              <a:t>ノードでは、次のログが記録されます </a:t>
            </a:r>
            <a:r>
              <a:rPr lang="en-US" sz="1000" dirty="0" smtClean="0"/>
              <a:t>:</a:t>
            </a:r>
            <a:endParaRPr lang="en-US" sz="1000" dirty="0"/>
          </a:p>
          <a:p>
            <a:pPr lvl="2"/>
            <a:endParaRPr lang="en-US" sz="1000" dirty="0" smtClean="0"/>
          </a:p>
          <a:p>
            <a:pPr lvl="2"/>
            <a:endParaRPr lang="en-US" sz="1000" dirty="0" smtClean="0"/>
          </a:p>
          <a:p>
            <a:pPr lvl="2"/>
            <a:endParaRPr lang="en-US" sz="1000" dirty="0" smtClean="0"/>
          </a:p>
          <a:p>
            <a:pPr lvl="2"/>
            <a:endParaRPr lang="en-US" sz="1000" dirty="0"/>
          </a:p>
          <a:p>
            <a:pPr lvl="2"/>
            <a:endParaRPr lang="en-US" sz="1000" dirty="0" smtClean="0"/>
          </a:p>
          <a:p>
            <a:pPr lvl="2"/>
            <a:endParaRPr lang="en-US" sz="1000" dirty="0"/>
          </a:p>
        </p:txBody>
      </p:sp>
      <p:sp>
        <p:nvSpPr>
          <p:cNvPr id="4" name="Rectangle 3"/>
          <p:cNvSpPr/>
          <p:nvPr/>
        </p:nvSpPr>
        <p:spPr bwMode="auto">
          <a:xfrm>
            <a:off x="457200" y="1808480"/>
            <a:ext cx="8280400" cy="85344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2017-05-25 15:44:30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Lost arbitrator node 1 - process failure [state=6]</a:t>
            </a:r>
          </a:p>
          <a:p>
            <a:r>
              <a:rPr lang="en-US" sz="1000" dirty="0">
                <a:latin typeface="Courier New" panose="02070309020205020404" pitchFamily="49" charset="0"/>
                <a:ea typeface="+mj-ea"/>
                <a:cs typeface="Courier New" panose="02070309020205020404" pitchFamily="49" charset="0"/>
              </a:rPr>
              <a:t>2017-05-25 16:36:04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President restarts arbitration thread [state=1</a:t>
            </a:r>
            <a:r>
              <a:rPr lang="en-US" sz="1000" dirty="0" smtClean="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&gt;&gt; </a:t>
            </a:r>
            <a:r>
              <a:rPr lang="en-US" sz="1000" b="1" dirty="0">
                <a:latin typeface="Courier New" panose="02070309020205020404" pitchFamily="49" charset="0"/>
                <a:cs typeface="Courier New" panose="02070309020205020404" pitchFamily="49" charset="0"/>
              </a:rPr>
              <a:t>(1)</a:t>
            </a:r>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2017-05-25 16:37:04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WARNING  -- Could not find an arbitrator, cluster is not </a:t>
            </a:r>
            <a:r>
              <a:rPr lang="en-US" sz="1000" dirty="0" smtClean="0">
                <a:latin typeface="Courier New" panose="02070309020205020404" pitchFamily="49" charset="0"/>
                <a:ea typeface="+mj-ea"/>
                <a:cs typeface="Courier New" panose="02070309020205020404" pitchFamily="49" charset="0"/>
              </a:rPr>
              <a:t>partition-safe </a:t>
            </a:r>
            <a:r>
              <a:rPr lang="en-US" sz="1000" b="1" dirty="0" smtClean="0">
                <a:latin typeface="Courier New" panose="02070309020205020404" pitchFamily="49" charset="0"/>
                <a:cs typeface="Courier New" panose="02070309020205020404" pitchFamily="49" charset="0"/>
              </a:rPr>
              <a:t>&gt;&gt; </a:t>
            </a:r>
            <a:r>
              <a:rPr lang="en-US" sz="1000" b="1" dirty="0">
                <a:latin typeface="Courier New" panose="02070309020205020404" pitchFamily="49" charset="0"/>
                <a:cs typeface="Courier New" panose="02070309020205020404" pitchFamily="49" charset="0"/>
              </a:rPr>
              <a:t>(1</a:t>
            </a:r>
            <a:r>
              <a:rPr lang="en-US" sz="1000" b="1" dirty="0" smtClean="0">
                <a:latin typeface="Courier New" panose="02070309020205020404" pitchFamily="49" charset="0"/>
                <a:cs typeface="Courier New" panose="02070309020205020404" pitchFamily="49" charset="0"/>
              </a:rPr>
              <a:t>)</a:t>
            </a:r>
          </a:p>
          <a:p>
            <a:endParaRPr kumimoji="1" lang="en-US" sz="1000" b="1" dirty="0">
              <a:latin typeface="Courier New" panose="02070309020205020404" pitchFamily="49" charset="0"/>
              <a:ea typeface="+mj-ea"/>
              <a:cs typeface="Courier New" panose="02070309020205020404" pitchFamily="49" charset="0"/>
            </a:endParaRPr>
          </a:p>
          <a:p>
            <a:r>
              <a:rPr lang="ja-JP" altLang="en-US" sz="1000" b="1" dirty="0">
                <a:latin typeface="Courier New" panose="02070309020205020404" pitchFamily="49" charset="0"/>
                <a:ea typeface="+mj-ea"/>
                <a:cs typeface="Courier New" panose="02070309020205020404" pitchFamily="49" charset="0"/>
              </a:rPr>
              <a:t>（</a:t>
            </a:r>
            <a:r>
              <a:rPr lang="en-US" altLang="ja-JP" sz="1000" b="1" dirty="0">
                <a:latin typeface="Courier New" panose="02070309020205020404" pitchFamily="49" charset="0"/>
                <a:ea typeface="+mj-ea"/>
                <a:cs typeface="Courier New" panose="02070309020205020404" pitchFamily="49" charset="0"/>
              </a:rPr>
              <a:t>1</a:t>
            </a:r>
            <a:r>
              <a:rPr lang="ja-JP" altLang="en-US" sz="1000" b="1" dirty="0">
                <a:latin typeface="Courier New" panose="02070309020205020404" pitchFamily="49" charset="0"/>
                <a:ea typeface="+mj-ea"/>
                <a:cs typeface="Courier New" panose="02070309020205020404" pitchFamily="49" charset="0"/>
              </a:rPr>
              <a:t>）ログインした社長</a:t>
            </a:r>
            <a:r>
              <a:rPr lang="en-US" altLang="ja-JP" sz="1000" b="1" dirty="0" err="1">
                <a:latin typeface="Courier New" panose="02070309020205020404" pitchFamily="49" charset="0"/>
                <a:ea typeface="+mj-ea"/>
                <a:cs typeface="Courier New" panose="02070309020205020404" pitchFamily="49" charset="0"/>
              </a:rPr>
              <a:t>ndb</a:t>
            </a:r>
            <a:r>
              <a:rPr lang="ja-JP" altLang="en-US" sz="1000" b="1" dirty="0">
                <a:latin typeface="Courier New" panose="02070309020205020404" pitchFamily="49" charset="0"/>
                <a:ea typeface="+mj-ea"/>
                <a:cs typeface="Courier New" panose="02070309020205020404" pitchFamily="49" charset="0"/>
              </a:rPr>
              <a:t>ノードのみ。</a:t>
            </a:r>
            <a:endParaRPr kumimoji="1" lang="en-US" sz="1000" dirty="0">
              <a:latin typeface="Courier New" panose="02070309020205020404" pitchFamily="49" charset="0"/>
              <a:ea typeface="+mj-ea"/>
              <a:cs typeface="Courier New" panose="02070309020205020404" pitchFamily="49" charset="0"/>
            </a:endParaRPr>
          </a:p>
        </p:txBody>
      </p:sp>
      <p:sp>
        <p:nvSpPr>
          <p:cNvPr id="5" name="Rectangle 4"/>
          <p:cNvSpPr/>
          <p:nvPr/>
        </p:nvSpPr>
        <p:spPr bwMode="auto">
          <a:xfrm>
            <a:off x="457200" y="3190240"/>
            <a:ext cx="8280400" cy="42672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000" b="1" dirty="0">
                <a:latin typeface="Courier New" panose="02070309020205020404" pitchFamily="49" charset="0"/>
                <a:ea typeface="+mj-ea"/>
                <a:cs typeface="Courier New" panose="02070309020205020404" pitchFamily="49" charset="0"/>
              </a:rPr>
              <a:t>ロギングを担当するプロセスが強制終了されたため、何も記録されません。</a:t>
            </a:r>
            <a:endParaRPr kumimoji="1" lang="en-US" sz="1000" dirty="0">
              <a:latin typeface="Courier New" panose="02070309020205020404" pitchFamily="49" charset="0"/>
              <a:ea typeface="+mj-ea"/>
              <a:cs typeface="Courier New" panose="02070309020205020404" pitchFamily="49" charset="0"/>
            </a:endParaRPr>
          </a:p>
        </p:txBody>
      </p:sp>
      <p:sp>
        <p:nvSpPr>
          <p:cNvPr id="8" name="Rectangle 7"/>
          <p:cNvSpPr/>
          <p:nvPr/>
        </p:nvSpPr>
        <p:spPr bwMode="auto">
          <a:xfrm>
            <a:off x="457200" y="5924868"/>
            <a:ext cx="8280400" cy="42672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000" b="1" dirty="0">
                <a:latin typeface="Courier New" panose="02070309020205020404" pitchFamily="49" charset="0"/>
                <a:ea typeface="+mj-ea"/>
                <a:cs typeface="Courier New" panose="02070309020205020404" pitchFamily="49" charset="0"/>
              </a:rPr>
              <a:t>ロギングを担当するプロセスが強制終了されたため、何も記録されません。</a:t>
            </a:r>
            <a:endParaRPr kumimoji="1" lang="en-US" sz="1000" dirty="0">
              <a:latin typeface="Courier New" panose="02070309020205020404" pitchFamily="49" charset="0"/>
              <a:ea typeface="+mj-ea"/>
              <a:cs typeface="Courier New" panose="02070309020205020404" pitchFamily="49" charset="0"/>
            </a:endParaRPr>
          </a:p>
        </p:txBody>
      </p:sp>
      <p:sp>
        <p:nvSpPr>
          <p:cNvPr id="9" name="Rectangle 8"/>
          <p:cNvSpPr/>
          <p:nvPr/>
        </p:nvSpPr>
        <p:spPr bwMode="auto">
          <a:xfrm>
            <a:off x="457200" y="4612640"/>
            <a:ext cx="8280400" cy="85344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2017-05-25 15:44:30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Lost arbitrator node 1 - process failure [state=6]</a:t>
            </a:r>
          </a:p>
          <a:p>
            <a:r>
              <a:rPr lang="en-US" sz="1000" dirty="0">
                <a:latin typeface="Courier New" panose="02070309020205020404" pitchFamily="49" charset="0"/>
                <a:ea typeface="+mj-ea"/>
                <a:cs typeface="Courier New" panose="02070309020205020404" pitchFamily="49" charset="0"/>
              </a:rPr>
              <a:t>2017-05-25 16:36:04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President restarts arbitration thread [state=1</a:t>
            </a:r>
            <a:r>
              <a:rPr lang="en-US" sz="1000" dirty="0" smtClean="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&gt;&gt; </a:t>
            </a:r>
            <a:r>
              <a:rPr lang="en-US" sz="1000" b="1" dirty="0">
                <a:latin typeface="Courier New" panose="02070309020205020404" pitchFamily="49" charset="0"/>
                <a:cs typeface="Courier New" panose="02070309020205020404" pitchFamily="49" charset="0"/>
              </a:rPr>
              <a:t>(1)</a:t>
            </a:r>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2017-05-25 18:28:35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Started arbitrator node 2 [ticket=12500002453dc4d1</a:t>
            </a:r>
            <a:r>
              <a:rPr lang="en-US" sz="1000" dirty="0" smtClean="0">
                <a:latin typeface="Courier New" panose="02070309020205020404" pitchFamily="49" charset="0"/>
                <a:ea typeface="+mj-ea"/>
                <a:cs typeface="Courier New" panose="02070309020205020404" pitchFamily="49" charset="0"/>
              </a:rPr>
              <a:t>]</a:t>
            </a: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&gt;&gt; (1</a:t>
            </a:r>
            <a:r>
              <a:rPr lang="en-US" sz="1000" b="1"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ea typeface="+mj-ea"/>
              <a:cs typeface="Courier New" panose="02070309020205020404" pitchFamily="49" charset="0"/>
            </a:endParaRPr>
          </a:p>
          <a:p>
            <a:endParaRPr kumimoji="1" lang="en-US" sz="1000" b="1" dirty="0">
              <a:latin typeface="Courier New" panose="02070309020205020404" pitchFamily="49" charset="0"/>
              <a:ea typeface="+mj-ea"/>
              <a:cs typeface="Courier New" panose="02070309020205020404" pitchFamily="49" charset="0"/>
            </a:endParaRPr>
          </a:p>
          <a:p>
            <a:r>
              <a:rPr lang="ja-JP" altLang="en-US" sz="1000" b="1" dirty="0">
                <a:latin typeface="Courier New" panose="02070309020205020404" pitchFamily="49" charset="0"/>
                <a:ea typeface="+mj-ea"/>
                <a:cs typeface="Courier New" panose="02070309020205020404" pitchFamily="49" charset="0"/>
              </a:rPr>
              <a:t>（</a:t>
            </a:r>
            <a:r>
              <a:rPr lang="en-US" altLang="ja-JP" sz="1000" b="1" dirty="0">
                <a:latin typeface="Courier New" panose="02070309020205020404" pitchFamily="49" charset="0"/>
                <a:ea typeface="+mj-ea"/>
                <a:cs typeface="Courier New" panose="02070309020205020404" pitchFamily="49" charset="0"/>
              </a:rPr>
              <a:t>1</a:t>
            </a:r>
            <a:r>
              <a:rPr lang="ja-JP" altLang="en-US" sz="1000" b="1" dirty="0">
                <a:latin typeface="Courier New" panose="02070309020205020404" pitchFamily="49" charset="0"/>
                <a:ea typeface="+mj-ea"/>
                <a:cs typeface="Courier New" panose="02070309020205020404" pitchFamily="49" charset="0"/>
              </a:rPr>
              <a:t>）ログインした社長</a:t>
            </a:r>
            <a:r>
              <a:rPr lang="en-US" altLang="ja-JP" sz="1000" b="1" dirty="0" err="1">
                <a:latin typeface="Courier New" panose="02070309020205020404" pitchFamily="49" charset="0"/>
                <a:ea typeface="+mj-ea"/>
                <a:cs typeface="Courier New" panose="02070309020205020404" pitchFamily="49" charset="0"/>
              </a:rPr>
              <a:t>ndb</a:t>
            </a:r>
            <a:r>
              <a:rPr lang="ja-JP" altLang="en-US" sz="1000" b="1" dirty="0">
                <a:latin typeface="Courier New" panose="02070309020205020404" pitchFamily="49" charset="0"/>
                <a:ea typeface="+mj-ea"/>
                <a:cs typeface="Courier New" panose="02070309020205020404" pitchFamily="49" charset="0"/>
              </a:rPr>
              <a:t>ノードのみ。</a:t>
            </a:r>
            <a:endParaRPr kumimoji="1" lang="en-US" sz="1000"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38084582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a:t>
            </a:r>
            <a:r>
              <a:rPr lang="ja-JP" altLang="en-US" dirty="0"/>
              <a:t>クラスタ：障害検出</a:t>
            </a:r>
            <a:endParaRPr kumimoji="1" lang="ja-JP" altLang="en-US" dirty="0"/>
          </a:p>
        </p:txBody>
      </p:sp>
      <p:sp>
        <p:nvSpPr>
          <p:cNvPr id="3" name="コンテンツ プレースホルダー 2"/>
          <p:cNvSpPr>
            <a:spLocks noGrp="1"/>
          </p:cNvSpPr>
          <p:nvPr>
            <p:ph sz="quarter" idx="10"/>
          </p:nvPr>
        </p:nvSpPr>
        <p:spPr/>
        <p:txBody>
          <a:bodyPr>
            <a:noAutofit/>
          </a:bodyPr>
          <a:lstStyle/>
          <a:p>
            <a:pPr lvl="2"/>
            <a:r>
              <a:rPr lang="ja-JP" altLang="en-US" sz="1000" dirty="0"/>
              <a:t>クラスタ内の他のノードにネットワーク接続されている</a:t>
            </a:r>
            <a:r>
              <a:rPr lang="en-US" altLang="ja-JP" sz="1000" dirty="0" err="1"/>
              <a:t>mgm</a:t>
            </a:r>
            <a:r>
              <a:rPr lang="en-US" altLang="ja-JP" sz="1000" dirty="0"/>
              <a:t> node</a:t>
            </a:r>
            <a:r>
              <a:rPr lang="ja-JP" altLang="en-US" sz="1000" dirty="0"/>
              <a:t>（</a:t>
            </a:r>
            <a:r>
              <a:rPr lang="en-US" altLang="ja-JP" sz="1000" dirty="0"/>
              <a:t>2</a:t>
            </a:r>
            <a:r>
              <a:rPr lang="ja-JP" altLang="en-US" sz="1000" dirty="0"/>
              <a:t>）では、以下が記録されます </a:t>
            </a:r>
            <a:r>
              <a:rPr lang="en-US" sz="1000" dirty="0" smtClean="0"/>
              <a:t>:</a:t>
            </a:r>
          </a:p>
          <a:p>
            <a:pPr lvl="1"/>
            <a:endParaRPr lang="en-US" sz="1200" dirty="0"/>
          </a:p>
        </p:txBody>
      </p:sp>
      <p:sp>
        <p:nvSpPr>
          <p:cNvPr id="6" name="Rectangle 5"/>
          <p:cNvSpPr/>
          <p:nvPr/>
        </p:nvSpPr>
        <p:spPr bwMode="auto">
          <a:xfrm>
            <a:off x="457200" y="1197292"/>
            <a:ext cx="8280400" cy="4258628"/>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Started arbitrator node 1 [ticket=7e61000149f03768]</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12: Node 51: API mysql-5.7.18 ndb-7.5.6</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Node 51 Connected</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Node 51: API mysql-5.7.18 ndb-7.5.6</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Node 51 Connected</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Node 51: API mysql-5.7.18 ndb-7.5.6</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14: Node 51 Connected</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14: Node 51: API mysql-5.7.18 ndb-7.5.6</a:t>
            </a:r>
          </a:p>
          <a:p>
            <a:r>
              <a:rPr lang="en-US" sz="1000" dirty="0">
                <a:latin typeface="Courier New" panose="02070309020205020404" pitchFamily="49" charset="0"/>
                <a:ea typeface="+mj-ea"/>
                <a:cs typeface="Courier New" panose="02070309020205020404" pitchFamily="49" charset="0"/>
              </a:rPr>
              <a:t>2017-06-27 22:11:02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11: Node 1 Disconnected</a:t>
            </a:r>
          </a:p>
          <a:p>
            <a:r>
              <a:rPr lang="en-US" sz="1000" dirty="0">
                <a:latin typeface="Courier New" panose="02070309020205020404" pitchFamily="49" charset="0"/>
                <a:ea typeface="+mj-ea"/>
                <a:cs typeface="Courier New" panose="02070309020205020404" pitchFamily="49" charset="0"/>
              </a:rPr>
              <a:t>2017-06-27 22:11:02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Communication to Node 1 closed</a:t>
            </a:r>
          </a:p>
          <a:p>
            <a:r>
              <a:rPr lang="en-US" sz="1000" dirty="0">
                <a:latin typeface="Courier New" panose="02070309020205020404" pitchFamily="49" charset="0"/>
                <a:ea typeface="+mj-ea"/>
                <a:cs typeface="Courier New" panose="02070309020205020404" pitchFamily="49" charset="0"/>
              </a:rPr>
              <a:t>2017-06-27 22:11:02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Lost arbitrator node 1 - process failure [state=6]</a:t>
            </a:r>
          </a:p>
          <a:p>
            <a:r>
              <a:rPr lang="en-US" sz="1000" dirty="0">
                <a:latin typeface="Courier New" panose="02070309020205020404" pitchFamily="49" charset="0"/>
                <a:ea typeface="+mj-ea"/>
                <a:cs typeface="Courier New" panose="02070309020205020404" pitchFamily="49" charset="0"/>
              </a:rPr>
              <a:t>2017-06-27 22:11:02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President restarts arbitration thread [state=1]</a:t>
            </a:r>
          </a:p>
          <a:p>
            <a:r>
              <a:rPr lang="en-US" sz="1000" dirty="0">
                <a:latin typeface="Courier New" panose="02070309020205020404" pitchFamily="49" charset="0"/>
                <a:ea typeface="+mj-ea"/>
                <a:cs typeface="Courier New" panose="02070309020205020404" pitchFamily="49" charset="0"/>
              </a:rPr>
              <a:t>2017-06-27 22:11:02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12: Communication to Node 1 closed</a:t>
            </a:r>
          </a:p>
          <a:p>
            <a:r>
              <a:rPr lang="en-US" sz="1000" dirty="0">
                <a:latin typeface="Courier New" panose="02070309020205020404" pitchFamily="49" charset="0"/>
                <a:ea typeface="+mj-ea"/>
                <a:cs typeface="Courier New" panose="02070309020205020404" pitchFamily="49" charset="0"/>
              </a:rPr>
              <a:t>2017-06-27 22:11:02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Communication to Node 1 </a:t>
            </a:r>
            <a:r>
              <a:rPr lang="en-US" sz="1000" dirty="0" smtClean="0">
                <a:latin typeface="Courier New" panose="02070309020205020404" pitchFamily="49" charset="0"/>
                <a:ea typeface="+mj-ea"/>
                <a:cs typeface="Courier New" panose="02070309020205020404" pitchFamily="49" charset="0"/>
              </a:rPr>
              <a:t>closed</a:t>
            </a:r>
          </a:p>
          <a:p>
            <a:r>
              <a:rPr lang="en-US" sz="1000" dirty="0" smtClean="0">
                <a:latin typeface="Courier New" panose="02070309020205020404" pitchFamily="49" charset="0"/>
                <a:cs typeface="Courier New" panose="02070309020205020404" pitchFamily="49" charset="0"/>
              </a:rPr>
              <a:t>2017-06-27 </a:t>
            </a:r>
            <a:r>
              <a:rPr lang="en-US" sz="1000" dirty="0">
                <a:latin typeface="Courier New" panose="02070309020205020404" pitchFamily="49" charset="0"/>
                <a:cs typeface="Courier New" panose="02070309020205020404" pitchFamily="49" charset="0"/>
              </a:rPr>
              <a:t>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ALERT    -- Node 13: Node 1 Disconnected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14: Communication to Node 1 closed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ALERT    -- Node 14: Node 1 Disconnected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ALERT    -- Node 12: Node 1 Disconnected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ALERT    -- Node 2: Node 1 Disconnected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12: Communication to Node 1 opened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13: Communication to Node 1 opened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11: Communication to Node 1 opened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12: Prepare arbitrator node 2 [ticket=7e61000249f22df6]</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13: Prepare arbitrator node 2 [ticket=7e61000249f22df6]</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14: Prepare arbitrator node 2 [ticket=7e61000249f22df6]</a:t>
            </a:r>
          </a:p>
          <a:p>
            <a:r>
              <a:rPr lang="en-US" sz="1000" dirty="0">
                <a:latin typeface="Courier New" panose="02070309020205020404" pitchFamily="49" charset="0"/>
                <a:cs typeface="Courier New" panose="02070309020205020404" pitchFamily="49" charset="0"/>
              </a:rPr>
              <a:t>2017-06-27 22:11:03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14: Communication to Node 1 opened</a:t>
            </a:r>
          </a:p>
          <a:p>
            <a:r>
              <a:rPr lang="en-US" sz="1000" dirty="0">
                <a:latin typeface="Courier New" panose="02070309020205020404" pitchFamily="49" charset="0"/>
                <a:cs typeface="Courier New" panose="02070309020205020404" pitchFamily="49" charset="0"/>
              </a:rPr>
              <a:t>2017-06-27 22:11:03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11: Started arbitrator node 2 [ticket=7e61000249f22df6]</a:t>
            </a:r>
          </a:p>
        </p:txBody>
      </p:sp>
    </p:spTree>
    <p:extLst>
      <p:ext uri="{BB962C8B-B14F-4D97-AF65-F5344CB8AC3E}">
        <p14:creationId xmlns:p14="http://schemas.microsoft.com/office/powerpoint/2010/main" val="31468473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a:t>
            </a:r>
            <a:r>
              <a:rPr lang="ja-JP" altLang="en-US" dirty="0"/>
              <a:t>クラスタ：障害検出</a:t>
            </a:r>
            <a:endParaRPr kumimoji="1" lang="ja-JP" altLang="en-US" dirty="0"/>
          </a:p>
        </p:txBody>
      </p:sp>
      <p:sp>
        <p:nvSpPr>
          <p:cNvPr id="3" name="コンテンツ プレースホルダー 2"/>
          <p:cNvSpPr>
            <a:spLocks noGrp="1"/>
          </p:cNvSpPr>
          <p:nvPr>
            <p:ph sz="quarter" idx="10"/>
          </p:nvPr>
        </p:nvSpPr>
        <p:spPr/>
        <p:txBody>
          <a:bodyPr>
            <a:noAutofit/>
          </a:bodyPr>
          <a:lstStyle/>
          <a:p>
            <a:pPr lvl="1"/>
            <a:r>
              <a:rPr lang="ja-JP" altLang="en-US" sz="1200" dirty="0"/>
              <a:t>管理ノードクラッシュの</a:t>
            </a:r>
            <a:r>
              <a:rPr lang="en-US" altLang="ja-JP" sz="1200" dirty="0" err="1"/>
              <a:t>ndbinfo</a:t>
            </a:r>
            <a:r>
              <a:rPr lang="ja-JP" altLang="en-US" sz="1200" dirty="0"/>
              <a:t>データベースの確認</a:t>
            </a:r>
            <a:endParaRPr lang="en-US" sz="1200" dirty="0" smtClean="0"/>
          </a:p>
          <a:p>
            <a:pPr lvl="2"/>
            <a:r>
              <a:rPr lang="ja-JP" altLang="en-US" sz="1000" dirty="0"/>
              <a:t>管理ノードが（デフォルトでは）アービトレータである場合、</a:t>
            </a:r>
            <a:r>
              <a:rPr lang="en-US" altLang="ja-JP" sz="1000" dirty="0" err="1"/>
              <a:t>ndbinfo</a:t>
            </a:r>
            <a:r>
              <a:rPr lang="ja-JP" altLang="en-US" sz="1000" dirty="0"/>
              <a:t>データベースの</a:t>
            </a:r>
            <a:r>
              <a:rPr lang="en-US" altLang="ja-JP" sz="1000" dirty="0" err="1"/>
              <a:t>arbitrator_validity_detail</a:t>
            </a:r>
            <a:r>
              <a:rPr lang="ja-JP" altLang="en-US" sz="1000" dirty="0"/>
              <a:t>テーブルと</a:t>
            </a:r>
            <a:r>
              <a:rPr lang="en-US" altLang="ja-JP" sz="1000" dirty="0" err="1"/>
              <a:t>arbitrator_validity_summary</a:t>
            </a:r>
            <a:r>
              <a:rPr lang="ja-JP" altLang="en-US" sz="1000" dirty="0"/>
              <a:t>テーブルで、アービトレータの有効性を確認できます。</a:t>
            </a:r>
            <a:endParaRPr lang="en-US" sz="1000" dirty="0" smtClean="0"/>
          </a:p>
          <a:p>
            <a:pPr lvl="1"/>
            <a:endParaRPr lang="en-US" sz="1200" dirty="0"/>
          </a:p>
          <a:p>
            <a:pPr lvl="1"/>
            <a:endParaRPr lang="en-US" sz="1200" dirty="0" smtClean="0"/>
          </a:p>
          <a:p>
            <a:pPr lvl="1"/>
            <a:endParaRPr lang="en-US" sz="1200" dirty="0"/>
          </a:p>
        </p:txBody>
      </p:sp>
      <p:sp>
        <p:nvSpPr>
          <p:cNvPr id="4" name="Rectangle 3"/>
          <p:cNvSpPr/>
          <p:nvPr/>
        </p:nvSpPr>
        <p:spPr bwMode="auto">
          <a:xfrm>
            <a:off x="457200" y="1757680"/>
            <a:ext cx="8280400" cy="167640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a:latin typeface="Courier New" panose="02070309020205020404" pitchFamily="49" charset="0"/>
                <a:ea typeface="+mj-ea"/>
                <a:cs typeface="Courier New" panose="02070309020205020404" pitchFamily="49" charset="0"/>
              </a:rPr>
              <a:t>mysql</a:t>
            </a:r>
            <a:r>
              <a:rPr lang="en-US" sz="1000" dirty="0">
                <a:latin typeface="Courier New" panose="02070309020205020404" pitchFamily="49" charset="0"/>
                <a:ea typeface="+mj-ea"/>
                <a:cs typeface="Courier New" panose="02070309020205020404" pitchFamily="49" charset="0"/>
              </a:rPr>
              <a:t>&gt; </a:t>
            </a:r>
            <a:r>
              <a:rPr lang="en-US" sz="1000" b="1" dirty="0">
                <a:latin typeface="Courier New" panose="02070309020205020404" pitchFamily="49" charset="0"/>
                <a:ea typeface="+mj-ea"/>
                <a:cs typeface="Courier New" panose="02070309020205020404" pitchFamily="49" charset="0"/>
              </a:rPr>
              <a:t>select * from </a:t>
            </a:r>
            <a:r>
              <a:rPr lang="en-US" sz="1000" b="1" dirty="0" err="1">
                <a:latin typeface="Courier New" panose="02070309020205020404" pitchFamily="49" charset="0"/>
                <a:ea typeface="+mj-ea"/>
                <a:cs typeface="Courier New" panose="02070309020205020404" pitchFamily="49" charset="0"/>
              </a:rPr>
              <a:t>arbitrator_validity_detail</a:t>
            </a:r>
            <a:r>
              <a:rPr lang="en-US" sz="1000" b="1"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 </a:t>
            </a:r>
            <a:r>
              <a:rPr lang="en-US" sz="1000" dirty="0" err="1">
                <a:latin typeface="Courier New" panose="02070309020205020404" pitchFamily="49" charset="0"/>
                <a:ea typeface="+mj-ea"/>
                <a:cs typeface="Courier New" panose="02070309020205020404" pitchFamily="49" charset="0"/>
              </a:rPr>
              <a:t>node_id</a:t>
            </a:r>
            <a:r>
              <a:rPr lang="en-US" sz="1000" dirty="0">
                <a:latin typeface="Courier New" panose="02070309020205020404" pitchFamily="49" charset="0"/>
                <a:ea typeface="+mj-ea"/>
                <a:cs typeface="Courier New" panose="02070309020205020404" pitchFamily="49" charset="0"/>
              </a:rPr>
              <a:t> | arbitrator | </a:t>
            </a:r>
            <a:r>
              <a:rPr lang="en-US" sz="1000" dirty="0" err="1">
                <a:latin typeface="Courier New" panose="02070309020205020404" pitchFamily="49" charset="0"/>
                <a:ea typeface="+mj-ea"/>
                <a:cs typeface="Courier New" panose="02070309020205020404" pitchFamily="49" charset="0"/>
              </a:rPr>
              <a:t>arb_ticket</a:t>
            </a:r>
            <a:r>
              <a:rPr lang="en-US" sz="1000" dirty="0">
                <a:latin typeface="Courier New" panose="02070309020205020404" pitchFamily="49" charset="0"/>
                <a:ea typeface="+mj-ea"/>
                <a:cs typeface="Courier New" panose="02070309020205020404" pitchFamily="49" charset="0"/>
              </a:rPr>
              <a:t>       | </a:t>
            </a:r>
            <a:r>
              <a:rPr lang="en-US" sz="1000" dirty="0" err="1">
                <a:latin typeface="Courier New" panose="02070309020205020404" pitchFamily="49" charset="0"/>
                <a:ea typeface="+mj-ea"/>
                <a:cs typeface="Courier New" panose="02070309020205020404" pitchFamily="49" charset="0"/>
              </a:rPr>
              <a:t>arb_connected</a:t>
            </a:r>
            <a:r>
              <a:rPr lang="en-US" sz="1000" dirty="0">
                <a:latin typeface="Courier New" panose="02070309020205020404" pitchFamily="49" charset="0"/>
                <a:ea typeface="+mj-ea"/>
                <a:cs typeface="Courier New" panose="02070309020205020404" pitchFamily="49" charset="0"/>
              </a:rPr>
              <a:t> | </a:t>
            </a:r>
            <a:r>
              <a:rPr lang="en-US" sz="1000" dirty="0" err="1">
                <a:latin typeface="Courier New" panose="02070309020205020404" pitchFamily="49" charset="0"/>
                <a:ea typeface="+mj-ea"/>
                <a:cs typeface="Courier New" panose="02070309020205020404" pitchFamily="49" charset="0"/>
              </a:rPr>
              <a:t>arb_state</a:t>
            </a:r>
            <a:r>
              <a:rPr lang="en-US" sz="1000" dirty="0">
                <a:latin typeface="Courier New" panose="02070309020205020404" pitchFamily="49" charset="0"/>
                <a:ea typeface="+mj-ea"/>
                <a:cs typeface="Courier New" panose="02070309020205020404" pitchFamily="49" charset="0"/>
              </a:rPr>
              <a:t> |</a:t>
            </a:r>
          </a:p>
          <a:p>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      11 |          2 | 12500002453dc4d1 | Yes           | ARBIT_RUN |</a:t>
            </a:r>
          </a:p>
          <a:p>
            <a:r>
              <a:rPr lang="en-US" sz="1000" dirty="0">
                <a:latin typeface="Courier New" panose="02070309020205020404" pitchFamily="49" charset="0"/>
                <a:ea typeface="+mj-ea"/>
                <a:cs typeface="Courier New" panose="02070309020205020404" pitchFamily="49" charset="0"/>
              </a:rPr>
              <a:t>|      12 |          2 | 12500002453dc4d1 | Yes           | ARBIT_RUN |</a:t>
            </a:r>
          </a:p>
          <a:p>
            <a:r>
              <a:rPr lang="en-US" sz="1000" dirty="0">
                <a:latin typeface="Courier New" panose="02070309020205020404" pitchFamily="49" charset="0"/>
                <a:ea typeface="+mj-ea"/>
                <a:cs typeface="Courier New" panose="02070309020205020404" pitchFamily="49" charset="0"/>
              </a:rPr>
              <a:t>|      13 |          2 | 12500002453dc4d1 | Yes           | ARBIT_RUN |</a:t>
            </a:r>
          </a:p>
          <a:p>
            <a:r>
              <a:rPr lang="en-US" sz="1000" dirty="0">
                <a:latin typeface="Courier New" panose="02070309020205020404" pitchFamily="49" charset="0"/>
                <a:ea typeface="+mj-ea"/>
                <a:cs typeface="Courier New" panose="02070309020205020404" pitchFamily="49" charset="0"/>
              </a:rPr>
              <a:t>|      14 |          2 | 12500002453dc4d1 | Yes           | ARBIT_RUN |</a:t>
            </a:r>
          </a:p>
          <a:p>
            <a:r>
              <a:rPr lang="en-US" sz="1000" dirty="0">
                <a:latin typeface="Courier New" panose="02070309020205020404" pitchFamily="49" charset="0"/>
                <a:ea typeface="+mj-ea"/>
                <a:cs typeface="Courier New" panose="02070309020205020404" pitchFamily="49" charset="0"/>
              </a:rPr>
              <a:t>+---------+------------+------------------+---------------+-----------+</a:t>
            </a:r>
          </a:p>
        </p:txBody>
      </p:sp>
      <p:sp>
        <p:nvSpPr>
          <p:cNvPr id="5" name="Rectangular Callout 4"/>
          <p:cNvSpPr/>
          <p:nvPr/>
        </p:nvSpPr>
        <p:spPr>
          <a:xfrm>
            <a:off x="2471569" y="3318248"/>
            <a:ext cx="2125831" cy="415888"/>
          </a:xfrm>
          <a:prstGeom prst="wedgeRectCallout">
            <a:avLst>
              <a:gd name="adj1" fmla="val -59412"/>
              <a:gd name="adj2" fmla="val -1079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1000" dirty="0"/>
              <a:t>仲裁役として機能する管理ノードの</a:t>
            </a:r>
            <a:r>
              <a:rPr lang="en-US" altLang="ja-JP" sz="1000" dirty="0" err="1"/>
              <a:t>NodeId</a:t>
            </a:r>
            <a:endParaRPr lang="en-US" sz="1000" dirty="0"/>
          </a:p>
        </p:txBody>
      </p:sp>
      <p:sp>
        <p:nvSpPr>
          <p:cNvPr id="6" name="Rectangular Callout 5"/>
          <p:cNvSpPr/>
          <p:nvPr/>
        </p:nvSpPr>
        <p:spPr>
          <a:xfrm>
            <a:off x="6058048" y="1763096"/>
            <a:ext cx="2384911" cy="415888"/>
          </a:xfrm>
          <a:prstGeom prst="wedgeRectCallout">
            <a:avLst>
              <a:gd name="adj1" fmla="val -97636"/>
              <a:gd name="adj2" fmla="val 5818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1000" dirty="0"/>
              <a:t>管理ノードとデータノードとの接続状態</a:t>
            </a:r>
            <a:endParaRPr lang="en-US" sz="1000" dirty="0"/>
          </a:p>
        </p:txBody>
      </p:sp>
      <p:sp>
        <p:nvSpPr>
          <p:cNvPr id="10" name="Rectangle 9"/>
          <p:cNvSpPr/>
          <p:nvPr/>
        </p:nvSpPr>
        <p:spPr bwMode="auto">
          <a:xfrm>
            <a:off x="457200" y="4236720"/>
            <a:ext cx="8280400" cy="167640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a:latin typeface="Courier New" panose="02070309020205020404" pitchFamily="49" charset="0"/>
                <a:ea typeface="+mj-ea"/>
                <a:cs typeface="Courier New" panose="02070309020205020404" pitchFamily="49" charset="0"/>
              </a:rPr>
              <a:t>mysql</a:t>
            </a:r>
            <a:r>
              <a:rPr lang="en-US" sz="1000" dirty="0">
                <a:latin typeface="Courier New" panose="02070309020205020404" pitchFamily="49" charset="0"/>
                <a:ea typeface="+mj-ea"/>
                <a:cs typeface="Courier New" panose="02070309020205020404" pitchFamily="49" charset="0"/>
              </a:rPr>
              <a:t>&gt; select * from </a:t>
            </a:r>
            <a:r>
              <a:rPr lang="en-US" sz="1000" dirty="0" err="1">
                <a:latin typeface="Courier New" panose="02070309020205020404" pitchFamily="49" charset="0"/>
                <a:ea typeface="+mj-ea"/>
                <a:cs typeface="Courier New" panose="02070309020205020404" pitchFamily="49" charset="0"/>
              </a:rPr>
              <a:t>arbitrator_validity_detail</a:t>
            </a:r>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 </a:t>
            </a:r>
            <a:r>
              <a:rPr lang="en-US" sz="1000" dirty="0" err="1">
                <a:latin typeface="Courier New" panose="02070309020205020404" pitchFamily="49" charset="0"/>
                <a:ea typeface="+mj-ea"/>
                <a:cs typeface="Courier New" panose="02070309020205020404" pitchFamily="49" charset="0"/>
              </a:rPr>
              <a:t>node_id</a:t>
            </a:r>
            <a:r>
              <a:rPr lang="en-US" sz="1000" dirty="0">
                <a:latin typeface="Courier New" panose="02070309020205020404" pitchFamily="49" charset="0"/>
                <a:ea typeface="+mj-ea"/>
                <a:cs typeface="Courier New" panose="02070309020205020404" pitchFamily="49" charset="0"/>
              </a:rPr>
              <a:t> | arbitrator | </a:t>
            </a:r>
            <a:r>
              <a:rPr lang="en-US" sz="1000" dirty="0" err="1">
                <a:latin typeface="Courier New" panose="02070309020205020404" pitchFamily="49" charset="0"/>
                <a:ea typeface="+mj-ea"/>
                <a:cs typeface="Courier New" panose="02070309020205020404" pitchFamily="49" charset="0"/>
              </a:rPr>
              <a:t>arb_ticket</a:t>
            </a:r>
            <a:r>
              <a:rPr lang="en-US" sz="1000" dirty="0">
                <a:latin typeface="Courier New" panose="02070309020205020404" pitchFamily="49" charset="0"/>
                <a:ea typeface="+mj-ea"/>
                <a:cs typeface="Courier New" panose="02070309020205020404" pitchFamily="49" charset="0"/>
              </a:rPr>
              <a:t>       | </a:t>
            </a:r>
            <a:r>
              <a:rPr lang="en-US" sz="1000" dirty="0" err="1">
                <a:latin typeface="Courier New" panose="02070309020205020404" pitchFamily="49" charset="0"/>
                <a:ea typeface="+mj-ea"/>
                <a:cs typeface="Courier New" panose="02070309020205020404" pitchFamily="49" charset="0"/>
              </a:rPr>
              <a:t>arb_connected</a:t>
            </a:r>
            <a:r>
              <a:rPr lang="en-US" sz="1000" dirty="0">
                <a:latin typeface="Courier New" panose="02070309020205020404" pitchFamily="49" charset="0"/>
                <a:ea typeface="+mj-ea"/>
                <a:cs typeface="Courier New" panose="02070309020205020404" pitchFamily="49" charset="0"/>
              </a:rPr>
              <a:t> | </a:t>
            </a:r>
            <a:r>
              <a:rPr lang="en-US" sz="1000" dirty="0" err="1">
                <a:latin typeface="Courier New" panose="02070309020205020404" pitchFamily="49" charset="0"/>
                <a:ea typeface="+mj-ea"/>
                <a:cs typeface="Courier New" panose="02070309020205020404" pitchFamily="49" charset="0"/>
              </a:rPr>
              <a:t>arb_state</a:t>
            </a:r>
            <a:r>
              <a:rPr lang="en-US" sz="1000" dirty="0">
                <a:latin typeface="Courier New" panose="02070309020205020404" pitchFamily="49" charset="0"/>
                <a:ea typeface="+mj-ea"/>
                <a:cs typeface="Courier New" panose="02070309020205020404" pitchFamily="49" charset="0"/>
              </a:rPr>
              <a:t>  |</a:t>
            </a:r>
          </a:p>
          <a:p>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      11 |          0 | 12500003457f27eb | No            | ARBIT_FIND |</a:t>
            </a:r>
          </a:p>
          <a:p>
            <a:r>
              <a:rPr lang="en-US" sz="1000" dirty="0">
                <a:latin typeface="Courier New" panose="02070309020205020404" pitchFamily="49" charset="0"/>
                <a:ea typeface="+mj-ea"/>
                <a:cs typeface="Courier New" panose="02070309020205020404" pitchFamily="49" charset="0"/>
              </a:rPr>
              <a:t>|      12 |          0 | 12500002453dc4d1 | No            | ARBIT_NULL |</a:t>
            </a:r>
          </a:p>
          <a:p>
            <a:r>
              <a:rPr lang="en-US" sz="1000" dirty="0">
                <a:latin typeface="Courier New" panose="02070309020205020404" pitchFamily="49" charset="0"/>
                <a:ea typeface="+mj-ea"/>
                <a:cs typeface="Courier New" panose="02070309020205020404" pitchFamily="49" charset="0"/>
              </a:rPr>
              <a:t>|      13 |          0 | 12500002453dc4d1 | No            | ARBIT_NULL |</a:t>
            </a:r>
          </a:p>
          <a:p>
            <a:r>
              <a:rPr lang="en-US" sz="1000" dirty="0">
                <a:latin typeface="Courier New" panose="02070309020205020404" pitchFamily="49" charset="0"/>
                <a:ea typeface="+mj-ea"/>
                <a:cs typeface="Courier New" panose="02070309020205020404" pitchFamily="49" charset="0"/>
              </a:rPr>
              <a:t>|      14 |          0 | 12500002453dc4d1 | No            | ARBIT_NULL |</a:t>
            </a:r>
          </a:p>
          <a:p>
            <a:r>
              <a:rPr lang="en-US" sz="1000" dirty="0">
                <a:latin typeface="Courier New" panose="02070309020205020404" pitchFamily="49" charset="0"/>
                <a:ea typeface="+mj-ea"/>
                <a:cs typeface="Courier New" panose="02070309020205020404" pitchFamily="49" charset="0"/>
              </a:rPr>
              <a:t>+---------+------------+------------------+---------------+------------+</a:t>
            </a:r>
          </a:p>
        </p:txBody>
      </p:sp>
      <p:sp>
        <p:nvSpPr>
          <p:cNvPr id="11" name="Rectangular Callout 10"/>
          <p:cNvSpPr/>
          <p:nvPr/>
        </p:nvSpPr>
        <p:spPr>
          <a:xfrm>
            <a:off x="6339168" y="4483996"/>
            <a:ext cx="2550832" cy="1181847"/>
          </a:xfrm>
          <a:prstGeom prst="wedgeRectCallout">
            <a:avLst>
              <a:gd name="adj1" fmla="val -71132"/>
              <a:gd name="adj2" fmla="val -1846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000" b="1" dirty="0"/>
              <a:t>社長</a:t>
            </a:r>
            <a:r>
              <a:rPr lang="en-US" altLang="ja-JP" sz="1000" b="1" dirty="0" err="1"/>
              <a:t>ndb</a:t>
            </a:r>
            <a:r>
              <a:rPr lang="ja-JP" altLang="en-US" sz="1000" b="1" dirty="0"/>
              <a:t>ノードの</a:t>
            </a:r>
            <a:r>
              <a:rPr lang="en-US" altLang="ja-JP" sz="1000" b="1" dirty="0"/>
              <a:t>ARBIT_FIND</a:t>
            </a:r>
            <a:r>
              <a:rPr lang="ja-JP" altLang="en-US" sz="1000" b="1" dirty="0"/>
              <a:t>状態（社長</a:t>
            </a:r>
            <a:r>
              <a:rPr lang="en-US" altLang="ja-JP" sz="1000" b="1" dirty="0" err="1"/>
              <a:t>ndb</a:t>
            </a:r>
            <a:r>
              <a:rPr lang="ja-JP" altLang="en-US" sz="1000" b="1" dirty="0"/>
              <a:t>ノードがアービトレータノードを探している）</a:t>
            </a:r>
          </a:p>
          <a:p>
            <a:r>
              <a:rPr lang="ja-JP" altLang="en-US" sz="1000" b="1" dirty="0"/>
              <a:t>非大統領の</a:t>
            </a:r>
            <a:r>
              <a:rPr lang="en-US" altLang="ja-JP" sz="1000" b="1" dirty="0" err="1"/>
              <a:t>ndb</a:t>
            </a:r>
            <a:r>
              <a:rPr lang="ja-JP" altLang="en-US" sz="1000" b="1" dirty="0"/>
              <a:t>ノードの</a:t>
            </a:r>
            <a:r>
              <a:rPr lang="en-US" altLang="ja-JP" sz="1000" b="1" dirty="0"/>
              <a:t>ARBIT_NULL</a:t>
            </a:r>
            <a:r>
              <a:rPr lang="ja-JP" altLang="en-US" sz="1000" b="1" dirty="0"/>
              <a:t>状態。アービトレータノードが見つからないことを意味します。</a:t>
            </a:r>
            <a:endParaRPr lang="en-US" sz="1000" dirty="0"/>
          </a:p>
        </p:txBody>
      </p:sp>
    </p:spTree>
    <p:extLst>
      <p:ext uri="{BB962C8B-B14F-4D97-AF65-F5344CB8AC3E}">
        <p14:creationId xmlns:p14="http://schemas.microsoft.com/office/powerpoint/2010/main" val="28416347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MySQL</a:t>
            </a:r>
            <a:r>
              <a:rPr lang="ja-JP" altLang="en-US" dirty="0"/>
              <a:t>クラスタ：障害検出</a:t>
            </a:r>
            <a:endParaRPr lang="en-US" dirty="0"/>
          </a:p>
        </p:txBody>
      </p:sp>
      <p:sp>
        <p:nvSpPr>
          <p:cNvPr id="3" name="Content Placeholder 2"/>
          <p:cNvSpPr>
            <a:spLocks noGrp="1"/>
          </p:cNvSpPr>
          <p:nvPr>
            <p:ph sz="quarter" idx="10"/>
          </p:nvPr>
        </p:nvSpPr>
        <p:spPr/>
        <p:txBody>
          <a:bodyPr>
            <a:normAutofit/>
          </a:bodyPr>
          <a:lstStyle/>
          <a:p>
            <a:r>
              <a:rPr lang="ja-JP" altLang="en-US" sz="1600" b="1" dirty="0"/>
              <a:t>ディスク障</a:t>
            </a:r>
            <a:r>
              <a:rPr lang="ja-JP" altLang="en-US" sz="1600" b="1" dirty="0" smtClean="0"/>
              <a:t>害</a:t>
            </a:r>
            <a:endParaRPr lang="en-US" altLang="ja-JP" sz="1600" b="1" dirty="0" smtClean="0"/>
          </a:p>
          <a:p>
            <a:endParaRPr lang="en-US" sz="1600" dirty="0" smtClean="0"/>
          </a:p>
          <a:p>
            <a:pPr lvl="1"/>
            <a:r>
              <a:rPr lang="ja-JP" altLang="en-US" sz="1200" dirty="0"/>
              <a:t>すべてのストレージノードは独自のデータを格納します。 ノードがファイルシステムが破損したことを検出すると、ノードは実行を停止します。 ファイルシステムがクリアされると、ノード回復プロトコルを使用してノードが再起動されます。</a:t>
            </a:r>
            <a:endParaRPr lang="en-US" sz="1200" dirty="0" smtClean="0"/>
          </a:p>
          <a:p>
            <a:pPr lvl="1"/>
            <a:endParaRPr lang="en-US" sz="1200" dirty="0" smtClean="0"/>
          </a:p>
          <a:p>
            <a:pPr lvl="1"/>
            <a:r>
              <a:rPr lang="ja-JP" altLang="en-US" sz="1200" dirty="0"/>
              <a:t>例 </a:t>
            </a:r>
            <a:r>
              <a:rPr lang="en-US" sz="1200" dirty="0" smtClean="0"/>
              <a:t>:</a:t>
            </a:r>
          </a:p>
          <a:p>
            <a:pPr lvl="2"/>
            <a:r>
              <a:rPr lang="en-US" altLang="ja-JP" sz="1000" dirty="0"/>
              <a:t>2</a:t>
            </a:r>
            <a:r>
              <a:rPr lang="ja-JP" altLang="en-US" sz="1000" dirty="0"/>
              <a:t>つのデータノード（</a:t>
            </a:r>
            <a:r>
              <a:rPr lang="en-US" altLang="ja-JP" sz="1000" dirty="0"/>
              <a:t>1</a:t>
            </a:r>
            <a:r>
              <a:rPr lang="ja-JP" altLang="en-US" sz="1000" dirty="0"/>
              <a:t>ノードグループ）実行中</a:t>
            </a:r>
            <a:endParaRPr lang="en-US" sz="1000" dirty="0" smtClean="0"/>
          </a:p>
          <a:p>
            <a:pPr lvl="2"/>
            <a:r>
              <a:rPr lang="ja-JP" altLang="en-US" sz="1000" dirty="0"/>
              <a:t>ノード＃</a:t>
            </a:r>
            <a:r>
              <a:rPr lang="en-US" altLang="ja-JP" sz="1000" dirty="0"/>
              <a:t>12</a:t>
            </a:r>
            <a:r>
              <a:rPr lang="ja-JP" altLang="en-US" sz="1000" dirty="0"/>
              <a:t>でファイルシステムディレクトリが壊れています</a:t>
            </a:r>
            <a:r>
              <a:rPr lang="en-US" sz="1000" dirty="0" smtClean="0"/>
              <a:t> </a:t>
            </a:r>
            <a:r>
              <a:rPr lang="ja-JP" altLang="en-US" sz="1000" dirty="0"/>
              <a:t>（ディスク障害をシミュレートするために、削除</a:t>
            </a:r>
            <a:r>
              <a:rPr lang="en-US" altLang="ja-JP" sz="1000" dirty="0"/>
              <a:t>/</a:t>
            </a:r>
            <a:r>
              <a:rPr lang="ja-JP" altLang="en-US" sz="1000" dirty="0"/>
              <a:t>削除されたディレクトリ）</a:t>
            </a:r>
            <a:endParaRPr lang="en-US" sz="10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0196"/>
          <a:stretch/>
        </p:blipFill>
        <p:spPr bwMode="auto">
          <a:xfrm>
            <a:off x="391887" y="3105988"/>
            <a:ext cx="4180114" cy="1912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40368"/>
          <a:stretch/>
        </p:blipFill>
        <p:spPr bwMode="auto">
          <a:xfrm>
            <a:off x="2939144" y="4284122"/>
            <a:ext cx="5878286" cy="2001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ular Callout 3"/>
          <p:cNvSpPr/>
          <p:nvPr/>
        </p:nvSpPr>
        <p:spPr bwMode="auto">
          <a:xfrm>
            <a:off x="4702632" y="3254827"/>
            <a:ext cx="1262740" cy="555174"/>
          </a:xfrm>
          <a:prstGeom prst="wedgeRectCallout">
            <a:avLst>
              <a:gd name="adj1" fmla="val -146166"/>
              <a:gd name="adj2" fmla="val 78938"/>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900" b="1" dirty="0">
                <a:latin typeface="+mj-ea"/>
                <a:ea typeface="+mj-ea"/>
              </a:rPr>
              <a:t>2</a:t>
            </a:r>
            <a:r>
              <a:rPr lang="ja-JP" altLang="en-US" sz="900" b="1" dirty="0">
                <a:latin typeface="+mj-ea"/>
                <a:ea typeface="+mj-ea"/>
              </a:rPr>
              <a:t>つの</a:t>
            </a:r>
            <a:r>
              <a:rPr lang="en-US" altLang="ja-JP" sz="900" b="1" dirty="0" err="1">
                <a:latin typeface="+mj-ea"/>
                <a:ea typeface="+mj-ea"/>
              </a:rPr>
              <a:t>ndb</a:t>
            </a:r>
            <a:r>
              <a:rPr lang="ja-JP" altLang="en-US" sz="900" b="1" dirty="0">
                <a:latin typeface="+mj-ea"/>
                <a:ea typeface="+mj-ea"/>
              </a:rPr>
              <a:t>ノードが動作しています</a:t>
            </a:r>
            <a:endParaRPr kumimoji="1" lang="en-US" sz="900" b="1" dirty="0">
              <a:latin typeface="+mj-ea"/>
              <a:ea typeface="+mj-ea"/>
            </a:endParaRPr>
          </a:p>
        </p:txBody>
      </p:sp>
      <p:sp>
        <p:nvSpPr>
          <p:cNvPr id="12" name="Rectangular Callout 11"/>
          <p:cNvSpPr/>
          <p:nvPr/>
        </p:nvSpPr>
        <p:spPr bwMode="auto">
          <a:xfrm>
            <a:off x="6161319" y="3532414"/>
            <a:ext cx="1262740" cy="555174"/>
          </a:xfrm>
          <a:prstGeom prst="wedgeRectCallout">
            <a:avLst>
              <a:gd name="adj1" fmla="val -268580"/>
              <a:gd name="adj2" fmla="val 200506"/>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b="1" dirty="0">
                <a:latin typeface="+mj-ea"/>
                <a:ea typeface="+mj-ea"/>
              </a:rPr>
              <a:t>ファイルシステムディレクトリが存在する</a:t>
            </a:r>
            <a:endParaRPr kumimoji="1" lang="en-US" sz="900" b="1" dirty="0">
              <a:latin typeface="+mj-ea"/>
              <a:ea typeface="+mj-ea"/>
            </a:endParaRPr>
          </a:p>
        </p:txBody>
      </p:sp>
      <p:grpSp>
        <p:nvGrpSpPr>
          <p:cNvPr id="9" name="Group 8"/>
          <p:cNvGrpSpPr/>
          <p:nvPr/>
        </p:nvGrpSpPr>
        <p:grpSpPr>
          <a:xfrm>
            <a:off x="7554690" y="3543301"/>
            <a:ext cx="1262740" cy="598720"/>
            <a:chOff x="7554690" y="3543301"/>
            <a:chExt cx="1262740" cy="598720"/>
          </a:xfrm>
        </p:grpSpPr>
        <p:sp>
          <p:nvSpPr>
            <p:cNvPr id="11" name="Rectangular Callout 10"/>
            <p:cNvSpPr/>
            <p:nvPr/>
          </p:nvSpPr>
          <p:spPr bwMode="auto">
            <a:xfrm>
              <a:off x="7554690" y="3543301"/>
              <a:ext cx="1262740" cy="555174"/>
            </a:xfrm>
            <a:prstGeom prst="wedgeRectCallout">
              <a:avLst>
                <a:gd name="adj1" fmla="val -221166"/>
                <a:gd name="adj2" fmla="val 286780"/>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latin typeface="+mj-ea"/>
                  <a:ea typeface="+mj-ea"/>
                </a:rPr>
                <a:t>2 </a:t>
              </a:r>
              <a:r>
                <a:rPr kumimoji="1" lang="en-US" sz="900" b="1" dirty="0" err="1" smtClean="0">
                  <a:latin typeface="+mj-ea"/>
                  <a:ea typeface="+mj-ea"/>
                </a:rPr>
                <a:t>ndb</a:t>
              </a:r>
              <a:r>
                <a:rPr kumimoji="1" lang="en-US" sz="900" b="1" dirty="0" smtClean="0">
                  <a:latin typeface="+mj-ea"/>
                  <a:ea typeface="+mj-ea"/>
                </a:rPr>
                <a:t> nodes running</a:t>
              </a:r>
              <a:endParaRPr kumimoji="1" lang="en-US" sz="900" b="1" dirty="0">
                <a:latin typeface="+mj-ea"/>
                <a:ea typeface="+mj-ea"/>
              </a:endParaRPr>
            </a:p>
          </p:txBody>
        </p:sp>
        <p:sp>
          <p:nvSpPr>
            <p:cNvPr id="13" name="Rectangular Callout 12"/>
            <p:cNvSpPr/>
            <p:nvPr/>
          </p:nvSpPr>
          <p:spPr bwMode="auto">
            <a:xfrm>
              <a:off x="7554690" y="3586847"/>
              <a:ext cx="1262740" cy="555174"/>
            </a:xfrm>
            <a:prstGeom prst="wedgeRectCallout">
              <a:avLst>
                <a:gd name="adj1" fmla="val -353925"/>
                <a:gd name="adj2" fmla="val 341682"/>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b="1" dirty="0">
                  <a:latin typeface="+mj-ea"/>
                  <a:ea typeface="+mj-ea"/>
                </a:rPr>
                <a:t>ファイルシステムディレクトリの削除</a:t>
              </a:r>
              <a:r>
                <a:rPr lang="en-US" altLang="ja-JP" sz="900" b="1" dirty="0">
                  <a:latin typeface="+mj-ea"/>
                  <a:ea typeface="+mj-ea"/>
                </a:rPr>
                <a:t>/</a:t>
              </a:r>
              <a:r>
                <a:rPr lang="ja-JP" altLang="en-US" sz="900" b="1" dirty="0">
                  <a:latin typeface="+mj-ea"/>
                  <a:ea typeface="+mj-ea"/>
                </a:rPr>
                <a:t>削除</a:t>
              </a:r>
              <a:endParaRPr kumimoji="1" lang="en-US" sz="900" b="1" dirty="0">
                <a:latin typeface="+mj-ea"/>
                <a:ea typeface="+mj-ea"/>
              </a:endParaRPr>
            </a:p>
          </p:txBody>
        </p:sp>
      </p:grpSp>
      <p:sp>
        <p:nvSpPr>
          <p:cNvPr id="10" name="TextBox 9"/>
          <p:cNvSpPr txBox="1"/>
          <p:nvPr/>
        </p:nvSpPr>
        <p:spPr>
          <a:xfrm>
            <a:off x="1643743" y="3532414"/>
            <a:ext cx="1099981" cy="276999"/>
          </a:xfrm>
          <a:prstGeom prst="rect">
            <a:avLst/>
          </a:prstGeom>
          <a:solidFill>
            <a:schemeClr val="bg1"/>
          </a:solidFill>
          <a:ln>
            <a:solidFill>
              <a:schemeClr val="tx1"/>
            </a:solidFill>
          </a:ln>
        </p:spPr>
        <p:txBody>
          <a:bodyPr wrap="none" rtlCol="0">
            <a:spAutoFit/>
          </a:bodyPr>
          <a:lstStyle/>
          <a:p>
            <a:r>
              <a:rPr lang="en-US" sz="1200" b="1" dirty="0"/>
              <a:t>MGM</a:t>
            </a:r>
            <a:r>
              <a:rPr lang="ja-JP" altLang="en-US" sz="1200" b="1" dirty="0"/>
              <a:t>ノード</a:t>
            </a:r>
            <a:endParaRPr lang="en-US" sz="1200" b="1" dirty="0"/>
          </a:p>
        </p:txBody>
      </p:sp>
      <p:sp>
        <p:nvSpPr>
          <p:cNvPr id="16" name="TextBox 15"/>
          <p:cNvSpPr txBox="1"/>
          <p:nvPr/>
        </p:nvSpPr>
        <p:spPr>
          <a:xfrm>
            <a:off x="7837715" y="5403831"/>
            <a:ext cx="686326" cy="461665"/>
          </a:xfrm>
          <a:prstGeom prst="rect">
            <a:avLst/>
          </a:prstGeom>
          <a:solidFill>
            <a:schemeClr val="bg1"/>
          </a:solidFill>
          <a:ln>
            <a:solidFill>
              <a:schemeClr val="tx1"/>
            </a:solidFill>
          </a:ln>
        </p:spPr>
        <p:txBody>
          <a:bodyPr wrap="square" rtlCol="0">
            <a:spAutoFit/>
          </a:bodyPr>
          <a:lstStyle/>
          <a:p>
            <a:r>
              <a:rPr lang="en-US" sz="1200" b="1" dirty="0" smtClean="0"/>
              <a:t>NDB</a:t>
            </a:r>
            <a:r>
              <a:rPr lang="ja-JP" altLang="en-US" sz="1200" b="1" dirty="0" smtClean="0"/>
              <a:t>ノ</a:t>
            </a:r>
            <a:r>
              <a:rPr lang="ja-JP" altLang="en-US" sz="1200" b="1" dirty="0"/>
              <a:t>ード</a:t>
            </a:r>
            <a:endParaRPr lang="en-US" sz="1200" b="1" dirty="0"/>
          </a:p>
        </p:txBody>
      </p:sp>
    </p:spTree>
    <p:extLst>
      <p:ext uri="{BB962C8B-B14F-4D97-AF65-F5344CB8AC3E}">
        <p14:creationId xmlns:p14="http://schemas.microsoft.com/office/powerpoint/2010/main" val="6403889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MySQL</a:t>
            </a:r>
            <a:r>
              <a:rPr lang="ja-JP" altLang="en-US" dirty="0"/>
              <a:t>クラスタ：障害検出</a:t>
            </a:r>
            <a:endParaRPr lang="en-US" dirty="0"/>
          </a:p>
        </p:txBody>
      </p:sp>
      <p:pic>
        <p:nvPicPr>
          <p:cNvPr id="10"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b="84937"/>
          <a:stretch/>
        </p:blipFill>
        <p:spPr bwMode="auto">
          <a:xfrm>
            <a:off x="179513" y="836712"/>
            <a:ext cx="5038725" cy="872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ular Callout 3"/>
          <p:cNvSpPr/>
          <p:nvPr/>
        </p:nvSpPr>
        <p:spPr bwMode="auto">
          <a:xfrm>
            <a:off x="5388430" y="1293167"/>
            <a:ext cx="2079170" cy="740972"/>
          </a:xfrm>
          <a:prstGeom prst="wedgeRectCallout">
            <a:avLst>
              <a:gd name="adj1" fmla="val -242298"/>
              <a:gd name="adj2" fmla="val -30745"/>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b="1" dirty="0"/>
              <a:t>Node 11 was restarted, this will trigger </a:t>
            </a:r>
            <a:r>
              <a:rPr lang="en-US" sz="900" b="1" dirty="0" smtClean="0"/>
              <a:t>the Cluster </a:t>
            </a:r>
            <a:r>
              <a:rPr lang="en-US" sz="900" b="1" dirty="0"/>
              <a:t>to use the Data in Node 12.</a:t>
            </a:r>
          </a:p>
        </p:txBody>
      </p:sp>
      <p:pic>
        <p:nvPicPr>
          <p:cNvPr id="2054" name="Picture 6"/>
          <p:cNvPicPr>
            <a:picLocks noGrp="1" noChangeAspect="1" noChangeArrowheads="1"/>
          </p:cNvPicPr>
          <p:nvPr>
            <p:ph sz="quarter" idx="10"/>
          </p:nvPr>
        </p:nvPicPr>
        <p:blipFill rotWithShape="1">
          <a:blip r:embed="rId3">
            <a:extLst>
              <a:ext uri="{28A0092B-C50C-407E-A947-70E740481C1C}">
                <a14:useLocalDpi xmlns:a14="http://schemas.microsoft.com/office/drawing/2010/main" val="0"/>
              </a:ext>
            </a:extLst>
          </a:blip>
          <a:srcRect b="55424"/>
          <a:stretch/>
        </p:blipFill>
        <p:spPr bwMode="auto">
          <a:xfrm>
            <a:off x="179513" y="1848077"/>
            <a:ext cx="7324725" cy="1863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ular Callout 14"/>
          <p:cNvSpPr/>
          <p:nvPr/>
        </p:nvSpPr>
        <p:spPr bwMode="auto">
          <a:xfrm>
            <a:off x="5388430" y="1272884"/>
            <a:ext cx="2079170" cy="740972"/>
          </a:xfrm>
          <a:prstGeom prst="wedgeRectCallout">
            <a:avLst>
              <a:gd name="adj1" fmla="val -137585"/>
              <a:gd name="adj2" fmla="val 105883"/>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b="1" dirty="0"/>
              <a:t>Node 11 was restarted, this will trigger </a:t>
            </a:r>
            <a:r>
              <a:rPr lang="en-US" sz="900" b="1" dirty="0" smtClean="0"/>
              <a:t>the Cluster </a:t>
            </a:r>
            <a:r>
              <a:rPr lang="en-US" sz="900" b="1" dirty="0"/>
              <a:t>to use the Data in Node 12</a:t>
            </a:r>
            <a:r>
              <a:rPr lang="en-US" sz="900" b="1" dirty="0" smtClean="0"/>
              <a:t>.</a:t>
            </a:r>
          </a:p>
          <a:p>
            <a:endParaRPr lang="en-US" sz="900" b="1" dirty="0"/>
          </a:p>
          <a:p>
            <a:endParaRPr lang="en-US" sz="900" b="1" dirty="0"/>
          </a:p>
        </p:txBody>
      </p:sp>
      <p:pic>
        <p:nvPicPr>
          <p:cNvPr id="2055"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b="43448"/>
          <a:stretch/>
        </p:blipFill>
        <p:spPr bwMode="auto">
          <a:xfrm>
            <a:off x="175533" y="3840165"/>
            <a:ext cx="7324725" cy="2364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ular Callout 16"/>
          <p:cNvSpPr/>
          <p:nvPr/>
        </p:nvSpPr>
        <p:spPr bwMode="auto">
          <a:xfrm>
            <a:off x="5388430" y="1272884"/>
            <a:ext cx="2079170" cy="304800"/>
          </a:xfrm>
          <a:prstGeom prst="wedgeRectCallout">
            <a:avLst>
              <a:gd name="adj1" fmla="val -91512"/>
              <a:gd name="adj2" fmla="val 1307305"/>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b="1" dirty="0" smtClean="0"/>
              <a:t>the </a:t>
            </a:r>
            <a:r>
              <a:rPr lang="en-US" sz="900" b="1" dirty="0"/>
              <a:t>Data in Node 12</a:t>
            </a:r>
            <a:r>
              <a:rPr lang="en-US" sz="900" b="1" dirty="0" smtClean="0"/>
              <a:t>.</a:t>
            </a:r>
          </a:p>
          <a:p>
            <a:endParaRPr lang="en-US" sz="900" b="1" dirty="0"/>
          </a:p>
          <a:p>
            <a:endParaRPr lang="en-US" sz="900" b="1" dirty="0"/>
          </a:p>
        </p:txBody>
      </p:sp>
      <p:sp>
        <p:nvSpPr>
          <p:cNvPr id="5" name="Rectangle 4"/>
          <p:cNvSpPr/>
          <p:nvPr/>
        </p:nvSpPr>
        <p:spPr bwMode="auto">
          <a:xfrm>
            <a:off x="5388430" y="1207199"/>
            <a:ext cx="2906484" cy="1699287"/>
          </a:xfrm>
          <a:prstGeom prst="rect">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900" b="1" dirty="0"/>
              <a:t>ノード</a:t>
            </a:r>
            <a:r>
              <a:rPr lang="en-US" altLang="ja-JP" sz="900" b="1" dirty="0"/>
              <a:t>11</a:t>
            </a:r>
            <a:r>
              <a:rPr lang="ja-JP" altLang="en-US" sz="900" b="1" dirty="0"/>
              <a:t>が再起動された場合、ノード</a:t>
            </a:r>
            <a:r>
              <a:rPr lang="en-US" altLang="ja-JP" sz="900" b="1" dirty="0"/>
              <a:t>12</a:t>
            </a:r>
            <a:r>
              <a:rPr lang="ja-JP" altLang="en-US" sz="900" b="1" dirty="0"/>
              <a:t>のデータを使用するようにクラスタがトリガされます。</a:t>
            </a:r>
          </a:p>
          <a:p>
            <a:endParaRPr lang="ja-JP" altLang="en-US" sz="900" b="1" dirty="0"/>
          </a:p>
          <a:p>
            <a:r>
              <a:rPr lang="ja-JP" altLang="en-US" sz="900" b="1" dirty="0"/>
              <a:t>ノード</a:t>
            </a:r>
            <a:r>
              <a:rPr lang="en-US" altLang="ja-JP" sz="900" b="1" dirty="0"/>
              <a:t>11</a:t>
            </a:r>
            <a:r>
              <a:rPr lang="ja-JP" altLang="en-US" sz="900" b="1" dirty="0"/>
              <a:t>が再起動されると、クラスタはノード</a:t>
            </a:r>
            <a:r>
              <a:rPr lang="en-US" altLang="ja-JP" sz="900" b="1" dirty="0"/>
              <a:t>12</a:t>
            </a:r>
            <a:r>
              <a:rPr lang="ja-JP" altLang="en-US" sz="900" b="1" dirty="0"/>
              <a:t>をデータのソースとして選択しようとしますが、クラスタは</a:t>
            </a:r>
            <a:r>
              <a:rPr lang="en-US" altLang="ja-JP" sz="900" b="1" dirty="0"/>
              <a:t>Fie</a:t>
            </a:r>
            <a:r>
              <a:rPr lang="ja-JP" altLang="en-US" sz="900" b="1" dirty="0"/>
              <a:t>システムでエラーを検出します。</a:t>
            </a:r>
          </a:p>
          <a:p>
            <a:endParaRPr lang="ja-JP" altLang="en-US" sz="900" b="1" dirty="0"/>
          </a:p>
          <a:p>
            <a:r>
              <a:rPr lang="ja-JP" altLang="en-US" sz="900" b="1" dirty="0"/>
              <a:t>エラーが検出されたため、ノード</a:t>
            </a:r>
            <a:r>
              <a:rPr lang="en-US" altLang="ja-JP" sz="900" b="1" dirty="0"/>
              <a:t>12</a:t>
            </a:r>
            <a:r>
              <a:rPr lang="ja-JP" altLang="en-US" sz="900" b="1" dirty="0"/>
              <a:t>は終了しました。</a:t>
            </a:r>
            <a:endParaRPr lang="en-US" sz="900" b="1" dirty="0"/>
          </a:p>
        </p:txBody>
      </p:sp>
      <p:sp>
        <p:nvSpPr>
          <p:cNvPr id="20" name="TextBox 19"/>
          <p:cNvSpPr txBox="1"/>
          <p:nvPr/>
        </p:nvSpPr>
        <p:spPr>
          <a:xfrm>
            <a:off x="1328058" y="3494314"/>
            <a:ext cx="686326" cy="461665"/>
          </a:xfrm>
          <a:prstGeom prst="rect">
            <a:avLst/>
          </a:prstGeom>
          <a:solidFill>
            <a:schemeClr val="bg1"/>
          </a:solidFill>
          <a:ln>
            <a:solidFill>
              <a:schemeClr val="tx1"/>
            </a:solidFill>
          </a:ln>
        </p:spPr>
        <p:txBody>
          <a:bodyPr wrap="square" rtlCol="0">
            <a:spAutoFit/>
          </a:bodyPr>
          <a:lstStyle/>
          <a:p>
            <a:r>
              <a:rPr lang="en-US" sz="1200" b="1" dirty="0" smtClean="0"/>
              <a:t>NDB</a:t>
            </a:r>
            <a:r>
              <a:rPr lang="ja-JP" altLang="en-US" sz="1200" b="1" dirty="0" smtClean="0"/>
              <a:t>ノ</a:t>
            </a:r>
            <a:r>
              <a:rPr lang="ja-JP" altLang="en-US" sz="1200" b="1" dirty="0"/>
              <a:t>ード</a:t>
            </a:r>
            <a:endParaRPr lang="en-US" sz="1200" b="1" dirty="0"/>
          </a:p>
        </p:txBody>
      </p:sp>
      <p:sp>
        <p:nvSpPr>
          <p:cNvPr id="21" name="TextBox 20"/>
          <p:cNvSpPr txBox="1"/>
          <p:nvPr/>
        </p:nvSpPr>
        <p:spPr>
          <a:xfrm>
            <a:off x="2014384" y="874301"/>
            <a:ext cx="686326" cy="461665"/>
          </a:xfrm>
          <a:prstGeom prst="rect">
            <a:avLst/>
          </a:prstGeom>
          <a:solidFill>
            <a:schemeClr val="bg1"/>
          </a:solidFill>
          <a:ln>
            <a:solidFill>
              <a:schemeClr val="tx1"/>
            </a:solidFill>
          </a:ln>
        </p:spPr>
        <p:txBody>
          <a:bodyPr wrap="square" rtlCol="0">
            <a:spAutoFit/>
          </a:bodyPr>
          <a:lstStyle/>
          <a:p>
            <a:r>
              <a:rPr lang="en-US" sz="1200" b="1" dirty="0"/>
              <a:t>MGM</a:t>
            </a:r>
            <a:r>
              <a:rPr lang="ja-JP" altLang="en-US" sz="1200" b="1" dirty="0"/>
              <a:t>ノー</a:t>
            </a:r>
            <a:r>
              <a:rPr lang="ja-JP" altLang="en-US" sz="1200" b="1" dirty="0" smtClean="0"/>
              <a:t>ド</a:t>
            </a:r>
            <a:endParaRPr lang="en-US" sz="1200" b="1" dirty="0"/>
          </a:p>
        </p:txBody>
      </p:sp>
    </p:spTree>
    <p:extLst>
      <p:ext uri="{BB962C8B-B14F-4D97-AF65-F5344CB8AC3E}">
        <p14:creationId xmlns:p14="http://schemas.microsoft.com/office/powerpoint/2010/main" val="1360514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改訂履歴</a:t>
            </a:r>
            <a:endParaRPr kumimoji="1" lang="ja-JP" altLang="en-US" dirty="0"/>
          </a:p>
        </p:txBody>
      </p:sp>
      <p:graphicFrame>
        <p:nvGraphicFramePr>
          <p:cNvPr id="10" name="Table 9"/>
          <p:cNvGraphicFramePr>
            <a:graphicFrameLocks noGrp="1"/>
          </p:cNvGraphicFramePr>
          <p:nvPr>
            <p:extLst>
              <p:ext uri="{D42A27DB-BD31-4B8C-83A1-F6EECF244321}">
                <p14:modId xmlns:p14="http://schemas.microsoft.com/office/powerpoint/2010/main" val="4250230387"/>
              </p:ext>
            </p:extLst>
          </p:nvPr>
        </p:nvGraphicFramePr>
        <p:xfrm>
          <a:off x="342898" y="1141400"/>
          <a:ext cx="8512259" cy="4165600"/>
        </p:xfrm>
        <a:graphic>
          <a:graphicData uri="http://schemas.openxmlformats.org/drawingml/2006/table">
            <a:tbl>
              <a:tblPr firstRow="1" bandRow="1">
                <a:tableStyleId>{93296810-A885-4BE3-A3E7-6D5BEEA58F35}</a:tableStyleId>
              </a:tblPr>
              <a:tblGrid>
                <a:gridCol w="929030"/>
                <a:gridCol w="1151255"/>
                <a:gridCol w="1124391"/>
                <a:gridCol w="1284483"/>
                <a:gridCol w="4023100"/>
              </a:tblGrid>
              <a:tr h="370840">
                <a:tc>
                  <a:txBody>
                    <a:bodyPr/>
                    <a:lstStyle/>
                    <a:p>
                      <a:r>
                        <a:rPr lang="ja-JP" altLang="en-US" sz="1200" b="0" dirty="0" smtClean="0">
                          <a:latin typeface="+mj-lt"/>
                          <a:cs typeface="Calibri" panose="020F0502020204030204" pitchFamily="34" charset="0"/>
                        </a:rPr>
                        <a:t>版数</a:t>
                      </a:r>
                      <a:endParaRPr lang="en-US" sz="1200" b="0" dirty="0">
                        <a:latin typeface="+mj-lt"/>
                        <a:cs typeface="Calibri" panose="020F0502020204030204" pitchFamily="34" charset="0"/>
                      </a:endParaRPr>
                    </a:p>
                  </a:txBody>
                  <a:tcPr anchor="ctr"/>
                </a:tc>
                <a:tc>
                  <a:txBody>
                    <a:bodyPr/>
                    <a:lstStyle/>
                    <a:p>
                      <a:r>
                        <a:rPr lang="ja-JP" altLang="en-US" sz="1200" b="0" dirty="0" smtClean="0">
                          <a:latin typeface="+mj-lt"/>
                          <a:cs typeface="Calibri" panose="020F0502020204030204" pitchFamily="34" charset="0"/>
                        </a:rPr>
                        <a:t>日付</a:t>
                      </a:r>
                      <a:endParaRPr lang="en-US" sz="1200" b="0" dirty="0">
                        <a:latin typeface="+mj-lt"/>
                        <a:cs typeface="Calibri" panose="020F0502020204030204" pitchFamily="34" charset="0"/>
                      </a:endParaRPr>
                    </a:p>
                  </a:txBody>
                  <a:tcPr anchor="ctr"/>
                </a:tc>
                <a:tc>
                  <a:txBody>
                    <a:bodyPr/>
                    <a:lstStyle/>
                    <a:p>
                      <a:r>
                        <a:rPr lang="ja-JP" altLang="en-US" sz="1200" b="0" dirty="0" smtClean="0">
                          <a:latin typeface="+mj-lt"/>
                          <a:cs typeface="Calibri" panose="020F0502020204030204" pitchFamily="34" charset="0"/>
                        </a:rPr>
                        <a:t>作成者</a:t>
                      </a:r>
                      <a:endParaRPr lang="en-US" sz="1200" b="0" dirty="0">
                        <a:latin typeface="+mj-lt"/>
                        <a:cs typeface="Calibri" panose="020F0502020204030204" pitchFamily="34" charset="0"/>
                      </a:endParaRPr>
                    </a:p>
                  </a:txBody>
                  <a:tcPr anchor="ctr"/>
                </a:tc>
                <a:tc>
                  <a:txBody>
                    <a:bodyPr/>
                    <a:lstStyle/>
                    <a:p>
                      <a:r>
                        <a:rPr lang="ja-JP" altLang="en-US" sz="1200" b="0" smtClean="0">
                          <a:latin typeface="+mj-lt"/>
                          <a:cs typeface="Calibri" panose="020F0502020204030204" pitchFamily="34" charset="0"/>
                        </a:rPr>
                        <a:t>承認者</a:t>
                      </a:r>
                      <a:endParaRPr lang="en-US" sz="1200" b="0" dirty="0">
                        <a:latin typeface="+mj-lt"/>
                        <a:cs typeface="Calibri" panose="020F0502020204030204" pitchFamily="34" charset="0"/>
                      </a:endParaRPr>
                    </a:p>
                  </a:txBody>
                  <a:tcPr anchor="ctr"/>
                </a:tc>
                <a:tc>
                  <a:txBody>
                    <a:bodyPr/>
                    <a:lstStyle/>
                    <a:p>
                      <a:r>
                        <a:rPr lang="ja-JP" altLang="en-US" sz="1200" b="0" smtClean="0">
                          <a:latin typeface="+mj-lt"/>
                          <a:cs typeface="Calibri" panose="020F0502020204030204" pitchFamily="34" charset="0"/>
                        </a:rPr>
                        <a:t>内容</a:t>
                      </a:r>
                      <a:endParaRPr lang="en-US" sz="1200" b="0" dirty="0">
                        <a:latin typeface="+mj-lt"/>
                        <a:cs typeface="Calibri" panose="020F0502020204030204" pitchFamily="34" charset="0"/>
                      </a:endParaRPr>
                    </a:p>
                  </a:txBody>
                  <a:tcPr anchor="ctr"/>
                </a:tc>
              </a:tr>
              <a:tr h="370840">
                <a:tc>
                  <a:txBody>
                    <a:bodyPr/>
                    <a:lstStyle/>
                    <a:p>
                      <a:r>
                        <a:rPr lang="en-US" sz="1200" b="0" smtClean="0">
                          <a:latin typeface="+mj-lt"/>
                          <a:cs typeface="Calibri" panose="020F0502020204030204" pitchFamily="34" charset="0"/>
                        </a:rPr>
                        <a:t>01.00.00</a:t>
                      </a:r>
                      <a:endParaRPr lang="en-US" sz="1200" b="0" dirty="0">
                        <a:latin typeface="+mj-lt"/>
                        <a:cs typeface="Calibri" panose="020F0502020204030204" pitchFamily="34" charset="0"/>
                      </a:endParaRPr>
                    </a:p>
                  </a:txBody>
                  <a:tcPr anchor="ctr"/>
                </a:tc>
                <a:tc>
                  <a:txBody>
                    <a:bodyPr/>
                    <a:lstStyle/>
                    <a:p>
                      <a:r>
                        <a:rPr lang="en-US" sz="1200" b="0" smtClean="0">
                          <a:latin typeface="+mj-lt"/>
                          <a:cs typeface="Calibri" panose="020F0502020204030204" pitchFamily="34" charset="0"/>
                        </a:rPr>
                        <a:t>2017/09/05</a:t>
                      </a:r>
                      <a:endParaRPr lang="en-US" sz="1200" b="0" dirty="0">
                        <a:latin typeface="+mj-lt"/>
                        <a:cs typeface="Calibri" panose="020F0502020204030204" pitchFamily="34" charset="0"/>
                      </a:endParaRPr>
                    </a:p>
                  </a:txBody>
                  <a:tcPr anchor="ctr"/>
                </a:tc>
                <a:tc>
                  <a:txBody>
                    <a:bodyPr/>
                    <a:lstStyle/>
                    <a:p>
                      <a:r>
                        <a:rPr lang="en-US" sz="1200" b="0" smtClean="0">
                          <a:latin typeface="+mj-lt"/>
                          <a:cs typeface="Calibri" panose="020F0502020204030204" pitchFamily="34" charset="0"/>
                        </a:rPr>
                        <a:t>NSP-planteras.ra</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a:t>
                      </a:r>
                      <a:endParaRPr lang="en-US" sz="1200" b="0" dirty="0">
                        <a:latin typeface="+mj-lt"/>
                        <a:cs typeface="Calibri" panose="020F0502020204030204" pitchFamily="34" charset="0"/>
                      </a:endParaRPr>
                    </a:p>
                  </a:txBody>
                  <a:tcPr anchor="ctr"/>
                </a:tc>
                <a:tc>
                  <a:txBody>
                    <a:bodyPr/>
                    <a:lstStyle/>
                    <a:p>
                      <a:r>
                        <a:rPr lang="en-US" sz="1200" b="0" smtClean="0">
                          <a:latin typeface="+mj-lt"/>
                          <a:cs typeface="Calibri" panose="020F0502020204030204" pitchFamily="34" charset="0"/>
                        </a:rPr>
                        <a:t>Draft version</a:t>
                      </a:r>
                      <a:endParaRPr lang="en-US" sz="1200" b="0" dirty="0">
                        <a:latin typeface="+mj-lt"/>
                        <a:cs typeface="Calibri" panose="020F0502020204030204" pitchFamily="34" charset="0"/>
                      </a:endParaRPr>
                    </a:p>
                  </a:txBody>
                  <a:tcPr anchor="ctr"/>
                </a:tc>
              </a:tr>
              <a:tr h="370840">
                <a:tc>
                  <a:txBody>
                    <a:bodyPr/>
                    <a:lstStyle/>
                    <a:p>
                      <a:r>
                        <a:rPr lang="en-US" sz="1200" b="0" smtClean="0">
                          <a:latin typeface="+mj-lt"/>
                          <a:cs typeface="Calibri" panose="020F0502020204030204" pitchFamily="34" charset="0"/>
                        </a:rPr>
                        <a:t>01.00.01</a:t>
                      </a:r>
                      <a:endParaRPr lang="en-US" sz="1200" b="0" dirty="0">
                        <a:latin typeface="+mj-lt"/>
                        <a:cs typeface="Calibri" panose="020F0502020204030204" pitchFamily="34" charset="0"/>
                      </a:endParaRPr>
                    </a:p>
                  </a:txBody>
                  <a:tcPr anchor="ctr"/>
                </a:tc>
                <a:tc>
                  <a:txBody>
                    <a:bodyPr/>
                    <a:lstStyle/>
                    <a:p>
                      <a:r>
                        <a:rPr lang="en-US" sz="1200" b="0" smtClean="0">
                          <a:latin typeface="+mj-lt"/>
                          <a:cs typeface="Calibri" panose="020F0502020204030204" pitchFamily="34" charset="0"/>
                        </a:rPr>
                        <a:t>2017/09/13</a:t>
                      </a:r>
                      <a:endParaRPr lang="en-US" sz="1200" b="0" dirty="0">
                        <a:latin typeface="+mj-lt"/>
                        <a:cs typeface="Calibri" panose="020F0502020204030204" pitchFamily="34" charset="0"/>
                      </a:endParaRPr>
                    </a:p>
                  </a:txBody>
                  <a:tcPr anchor="ctr"/>
                </a:tc>
                <a:tc>
                  <a:txBody>
                    <a:bodyPr/>
                    <a:lstStyle/>
                    <a:p>
                      <a:r>
                        <a:rPr lang="en-US" sz="1200" b="0" smtClean="0">
                          <a:latin typeface="+mj-lt"/>
                          <a:cs typeface="Calibri" panose="020F0502020204030204" pitchFamily="34" charset="0"/>
                        </a:rPr>
                        <a:t>NSP-pgarcia</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a:t>
                      </a:r>
                      <a:endParaRPr lang="en-US" sz="1200" b="0" dirty="0">
                        <a:latin typeface="+mj-lt"/>
                        <a:cs typeface="Calibri" panose="020F0502020204030204" pitchFamily="34" charset="0"/>
                      </a:endParaRPr>
                    </a:p>
                  </a:txBody>
                  <a:tcPr anchor="ctr"/>
                </a:tc>
                <a:tc>
                  <a:txBody>
                    <a:bodyPr/>
                    <a:lstStyle/>
                    <a:p>
                      <a:r>
                        <a:rPr kumimoji="1" lang="ja-JP" altLang="en-US" sz="1200" b="0" kern="1200" smtClean="0">
                          <a:solidFill>
                            <a:schemeClr val="dk1"/>
                          </a:solidFill>
                          <a:latin typeface="+mn-lt"/>
                          <a:ea typeface="+mn-ea"/>
                          <a:cs typeface="Calibri" panose="020F0502020204030204" pitchFamily="34" charset="0"/>
                        </a:rPr>
                        <a:t>レビューコメントからの変更</a:t>
                      </a:r>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bl>
          </a:graphicData>
        </a:graphic>
      </p:graphicFrame>
    </p:spTree>
    <p:extLst>
      <p:ext uri="{BB962C8B-B14F-4D97-AF65-F5344CB8AC3E}">
        <p14:creationId xmlns:p14="http://schemas.microsoft.com/office/powerpoint/2010/main" val="26085108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MySQL</a:t>
            </a:r>
            <a:r>
              <a:rPr lang="ja-JP" altLang="en-US" dirty="0"/>
              <a:t>クラスタ：障害検出</a:t>
            </a:r>
            <a:endParaRPr lang="en-US" dirty="0"/>
          </a:p>
        </p:txBody>
      </p:sp>
      <p:sp>
        <p:nvSpPr>
          <p:cNvPr id="3" name="Content Placeholder 2"/>
          <p:cNvSpPr>
            <a:spLocks noGrp="1"/>
          </p:cNvSpPr>
          <p:nvPr>
            <p:ph sz="quarter" idx="10"/>
          </p:nvPr>
        </p:nvSpPr>
        <p:spPr/>
        <p:txBody>
          <a:bodyPr/>
          <a:lstStyle/>
          <a:p>
            <a:endParaRPr lang="en-US" dirty="0" smtClean="0"/>
          </a:p>
          <a:p>
            <a:endParaRPr lang="en-US" dirty="0"/>
          </a:p>
        </p:txBody>
      </p:sp>
      <p:pic>
        <p:nvPicPr>
          <p:cNvPr id="4"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t="-1" b="38698"/>
          <a:stretch/>
        </p:blipFill>
        <p:spPr bwMode="auto">
          <a:xfrm>
            <a:off x="878065" y="836712"/>
            <a:ext cx="7387870" cy="2985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108174" y="3272097"/>
            <a:ext cx="686326" cy="461665"/>
          </a:xfrm>
          <a:prstGeom prst="rect">
            <a:avLst/>
          </a:prstGeom>
          <a:solidFill>
            <a:schemeClr val="bg1"/>
          </a:solidFill>
          <a:ln>
            <a:solidFill>
              <a:schemeClr val="tx1"/>
            </a:solidFill>
          </a:ln>
        </p:spPr>
        <p:txBody>
          <a:bodyPr wrap="square" rtlCol="0">
            <a:spAutoFit/>
          </a:bodyPr>
          <a:lstStyle/>
          <a:p>
            <a:r>
              <a:rPr lang="en-US" sz="1200" b="1" dirty="0"/>
              <a:t>MGM</a:t>
            </a:r>
            <a:r>
              <a:rPr lang="ja-JP" altLang="en-US" sz="1200" b="1" dirty="0"/>
              <a:t>ノード</a:t>
            </a:r>
            <a:endParaRPr lang="en-US" sz="1200" b="1" dirty="0"/>
          </a:p>
        </p:txBody>
      </p:sp>
      <p:sp>
        <p:nvSpPr>
          <p:cNvPr id="6" name="Rectangular Callout 5"/>
          <p:cNvSpPr/>
          <p:nvPr/>
        </p:nvSpPr>
        <p:spPr bwMode="auto">
          <a:xfrm>
            <a:off x="6146801" y="1858960"/>
            <a:ext cx="1952170" cy="547266"/>
          </a:xfrm>
          <a:prstGeom prst="wedgeRectCallout">
            <a:avLst>
              <a:gd name="adj1" fmla="val -149972"/>
              <a:gd name="adj2" fmla="val -64839"/>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b="1" dirty="0">
                <a:latin typeface="+mj-ea"/>
                <a:ea typeface="+mj-ea"/>
              </a:rPr>
              <a:t>ファイルシステムの破損により、ノード</a:t>
            </a:r>
            <a:r>
              <a:rPr lang="en-US" altLang="ja-JP" sz="900" b="1" dirty="0">
                <a:latin typeface="+mj-ea"/>
                <a:ea typeface="+mj-ea"/>
              </a:rPr>
              <a:t>12</a:t>
            </a:r>
            <a:r>
              <a:rPr lang="ja-JP" altLang="en-US" sz="900" b="1" dirty="0">
                <a:latin typeface="+mj-ea"/>
                <a:ea typeface="+mj-ea"/>
              </a:rPr>
              <a:t>が終了しました。</a:t>
            </a:r>
            <a:endParaRPr lang="en-US" sz="900" b="1" dirty="0">
              <a:latin typeface="+mj-ea"/>
              <a:ea typeface="+mj-ea"/>
            </a:endParaRPr>
          </a:p>
        </p:txBody>
      </p:sp>
    </p:spTree>
    <p:extLst>
      <p:ext uri="{BB962C8B-B14F-4D97-AF65-F5344CB8AC3E}">
        <p14:creationId xmlns:p14="http://schemas.microsoft.com/office/powerpoint/2010/main" val="37814480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lang="ja-JP" altLang="en-US" dirty="0"/>
              <a:t>目次</a:t>
            </a:r>
            <a:endParaRPr kumimoji="1" lang="ja-JP" altLang="en-US" dirty="0"/>
          </a:p>
        </p:txBody>
      </p:sp>
      <p:sp>
        <p:nvSpPr>
          <p:cNvPr id="3" name="テキスト プレースホルダー 2"/>
          <p:cNvSpPr>
            <a:spLocks noGrp="1"/>
          </p:cNvSpPr>
          <p:nvPr>
            <p:ph type="body" sz="quarter" idx="10"/>
          </p:nvPr>
        </p:nvSpPr>
        <p:spPr/>
        <p:txBody>
          <a:bodyPr/>
          <a:lstStyle/>
          <a:p>
            <a:pPr marL="342900" indent="-342900">
              <a:buAutoNum type="arabicPeriod"/>
            </a:pPr>
            <a:r>
              <a:rPr lang="ja-JP" altLang="en-US" sz="1400" dirty="0"/>
              <a:t>障害検</a:t>
            </a:r>
            <a:r>
              <a:rPr lang="ja-JP" altLang="en-US" sz="1400" dirty="0" smtClean="0"/>
              <a:t>出</a:t>
            </a:r>
            <a:r>
              <a:rPr lang="en-US" altLang="ja-JP" sz="1400" dirty="0" smtClean="0"/>
              <a:t>……………………………………………………………………………………………….	5</a:t>
            </a:r>
          </a:p>
          <a:p>
            <a:pPr lvl="1"/>
            <a:r>
              <a:rPr lang="en-US" altLang="ja-JP" sz="1400" dirty="0" smtClean="0"/>
              <a:t>1.1 </a:t>
            </a:r>
            <a:r>
              <a:rPr lang="ja-JP" altLang="en-US" sz="1400" dirty="0" smtClean="0"/>
              <a:t>信</a:t>
            </a:r>
            <a:r>
              <a:rPr lang="ja-JP" altLang="en-US" sz="1400" dirty="0"/>
              <a:t>損</a:t>
            </a:r>
            <a:r>
              <a:rPr lang="ja-JP" altLang="en-US" sz="1400" dirty="0" smtClean="0"/>
              <a:t>失</a:t>
            </a:r>
            <a:r>
              <a:rPr lang="en-US" altLang="ja-JP" sz="1400" dirty="0" smtClean="0"/>
              <a:t>……………………………………………………………………………………………….	7</a:t>
            </a:r>
          </a:p>
          <a:p>
            <a:pPr lvl="1"/>
            <a:r>
              <a:rPr lang="en-US" altLang="ja-JP" sz="1400" dirty="0" smtClean="0"/>
              <a:t>1.2 </a:t>
            </a:r>
            <a:r>
              <a:rPr lang="ja-JP" altLang="en-US" sz="1400" dirty="0" smtClean="0"/>
              <a:t>ハ</a:t>
            </a:r>
            <a:r>
              <a:rPr lang="ja-JP" altLang="en-US" sz="1400" dirty="0"/>
              <a:t>ートビート障</a:t>
            </a:r>
            <a:r>
              <a:rPr lang="ja-JP" altLang="en-US" sz="1400" dirty="0" smtClean="0"/>
              <a:t>害</a:t>
            </a:r>
            <a:r>
              <a:rPr lang="en-US" altLang="ja-JP" sz="1400" dirty="0" smtClean="0"/>
              <a:t>………………………………………………………………………………	7</a:t>
            </a:r>
          </a:p>
          <a:p>
            <a:pPr lvl="1"/>
            <a:r>
              <a:rPr lang="en-US" altLang="ja-JP" sz="1400" dirty="0" smtClean="0"/>
              <a:t>1.3 </a:t>
            </a:r>
            <a:r>
              <a:rPr lang="ja-JP" altLang="en-US" sz="1400" dirty="0" smtClean="0"/>
              <a:t>ネ</a:t>
            </a:r>
            <a:r>
              <a:rPr lang="ja-JP" altLang="en-US" sz="1400" dirty="0"/>
              <a:t>ットワークパーティショニン</a:t>
            </a:r>
            <a:r>
              <a:rPr lang="ja-JP" altLang="en-US" sz="1400" dirty="0" smtClean="0"/>
              <a:t>グ</a:t>
            </a:r>
            <a:r>
              <a:rPr lang="en-US" altLang="ja-JP" sz="1400" dirty="0" smtClean="0"/>
              <a:t>………………………………………………………..	10</a:t>
            </a:r>
          </a:p>
          <a:p>
            <a:pPr marL="346075" indent="-346075">
              <a:buFont typeface="+mj-lt"/>
              <a:buAutoNum type="arabicPeriod"/>
            </a:pPr>
            <a:r>
              <a:rPr lang="ja-JP" altLang="en-US" sz="1400" dirty="0"/>
              <a:t>障害シナリ</a:t>
            </a:r>
            <a:r>
              <a:rPr lang="ja-JP" altLang="en-US" sz="1400" dirty="0" smtClean="0"/>
              <a:t>オ</a:t>
            </a:r>
            <a:r>
              <a:rPr lang="en-US" altLang="ja-JP" sz="1400" dirty="0" smtClean="0"/>
              <a:t>…………………………………………………………………………………………	17</a:t>
            </a:r>
          </a:p>
          <a:p>
            <a:pPr lvl="1"/>
            <a:r>
              <a:rPr lang="en-US" altLang="ja-JP" sz="1400" dirty="0" smtClean="0"/>
              <a:t>2.1 </a:t>
            </a:r>
            <a:r>
              <a:rPr lang="ja-JP" altLang="en-US" sz="1400" dirty="0" smtClean="0"/>
              <a:t>ストレージノードクラッシュ</a:t>
            </a:r>
            <a:r>
              <a:rPr lang="en-US" altLang="ja-JP" sz="1400" dirty="0" smtClean="0"/>
              <a:t>………………………………………………………………	17</a:t>
            </a:r>
          </a:p>
          <a:p>
            <a:pPr lvl="1"/>
            <a:r>
              <a:rPr lang="en-US" altLang="ja-JP" sz="1400" dirty="0" smtClean="0"/>
              <a:t>2.2 SQL</a:t>
            </a:r>
            <a:r>
              <a:rPr lang="ja-JP" altLang="en-US" sz="1400" dirty="0"/>
              <a:t>ノードのクラッシ</a:t>
            </a:r>
            <a:r>
              <a:rPr lang="ja-JP" altLang="en-US" sz="1400" dirty="0" smtClean="0"/>
              <a:t>ュ</a:t>
            </a:r>
            <a:r>
              <a:rPr lang="en-US" altLang="ja-JP" sz="1400" dirty="0" smtClean="0"/>
              <a:t>…………………………………………………………………….	20</a:t>
            </a:r>
          </a:p>
          <a:p>
            <a:pPr lvl="1"/>
            <a:r>
              <a:rPr lang="en-US" altLang="ja-JP" sz="1400" dirty="0" smtClean="0"/>
              <a:t>2.3 </a:t>
            </a:r>
            <a:r>
              <a:rPr lang="ja-JP" altLang="en-US" sz="1400" dirty="0" smtClean="0"/>
              <a:t>接</a:t>
            </a:r>
            <a:r>
              <a:rPr lang="ja-JP" altLang="en-US" sz="1400" dirty="0"/>
              <a:t>続障</a:t>
            </a:r>
            <a:r>
              <a:rPr lang="ja-JP" altLang="en-US" sz="1400" dirty="0" smtClean="0"/>
              <a:t>害</a:t>
            </a:r>
            <a:r>
              <a:rPr lang="en-US" altLang="ja-JP" sz="1400" dirty="0" smtClean="0"/>
              <a:t>……………………………………………………………………………………………	21</a:t>
            </a:r>
          </a:p>
          <a:p>
            <a:pPr lvl="1"/>
            <a:r>
              <a:rPr lang="en-US" altLang="ja-JP" sz="1400" dirty="0" smtClean="0"/>
              <a:t>2.4 </a:t>
            </a:r>
            <a:r>
              <a:rPr lang="ja-JP" altLang="en-US" sz="1400" dirty="0" smtClean="0"/>
              <a:t>管</a:t>
            </a:r>
            <a:r>
              <a:rPr lang="ja-JP" altLang="en-US" sz="1400" dirty="0"/>
              <a:t>理ノードのクラッシ</a:t>
            </a:r>
            <a:r>
              <a:rPr lang="ja-JP" altLang="en-US" sz="1400" dirty="0" smtClean="0"/>
              <a:t>ュ</a:t>
            </a:r>
            <a:r>
              <a:rPr lang="en-US" altLang="ja-JP" sz="1400" dirty="0" smtClean="0"/>
              <a:t>……………………………………………………………........	22</a:t>
            </a:r>
          </a:p>
          <a:p>
            <a:pPr lvl="1"/>
            <a:r>
              <a:rPr lang="en-US" altLang="ja-JP" sz="1400" dirty="0" smtClean="0"/>
              <a:t>2.5 </a:t>
            </a:r>
            <a:r>
              <a:rPr lang="ja-JP" altLang="en-US" sz="1400" dirty="0" smtClean="0"/>
              <a:t>デ</a:t>
            </a:r>
            <a:r>
              <a:rPr lang="ja-JP" altLang="en-US" sz="1400" dirty="0"/>
              <a:t>ィスク障</a:t>
            </a:r>
            <a:r>
              <a:rPr lang="ja-JP" altLang="en-US" sz="1400" dirty="0" smtClean="0"/>
              <a:t>害</a:t>
            </a:r>
            <a:r>
              <a:rPr lang="en-US" altLang="ja-JP" sz="1400" dirty="0" smtClean="0"/>
              <a:t>…………………………………………………………………………………….	28</a:t>
            </a:r>
          </a:p>
          <a:p>
            <a:pPr marL="457200" indent="-457200">
              <a:buFont typeface="+mj-lt"/>
              <a:buAutoNum type="arabicPeriod"/>
            </a:pPr>
            <a:endParaRPr lang="en-US" altLang="ja-JP" sz="1400" dirty="0"/>
          </a:p>
        </p:txBody>
      </p:sp>
    </p:spTree>
    <p:extLst>
      <p:ext uri="{BB962C8B-B14F-4D97-AF65-F5344CB8AC3E}">
        <p14:creationId xmlns:p14="http://schemas.microsoft.com/office/powerpoint/2010/main" val="1823700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lang="en-US" altLang="ja-JP" dirty="0"/>
              <a:t>MySQL</a:t>
            </a:r>
            <a:r>
              <a:rPr lang="ja-JP" altLang="en-US" dirty="0"/>
              <a:t>クラスタの調査</a:t>
            </a:r>
            <a:endParaRPr kumimoji="1" lang="ja-JP" altLang="en-US" dirty="0"/>
          </a:p>
        </p:txBody>
      </p:sp>
      <p:sp>
        <p:nvSpPr>
          <p:cNvPr id="3" name="テキスト プレースホルダー 2"/>
          <p:cNvSpPr>
            <a:spLocks noGrp="1"/>
          </p:cNvSpPr>
          <p:nvPr>
            <p:ph type="body" sz="quarter" idx="10"/>
          </p:nvPr>
        </p:nvSpPr>
        <p:spPr>
          <a:xfrm>
            <a:off x="179388" y="3852000"/>
            <a:ext cx="7200900" cy="400110"/>
          </a:xfrm>
        </p:spPr>
        <p:txBody>
          <a:bodyPr/>
          <a:lstStyle/>
          <a:p>
            <a:r>
              <a:rPr lang="ja-JP" altLang="en-US" dirty="0">
                <a:solidFill>
                  <a:schemeClr val="accent6">
                    <a:lumMod val="90000"/>
                    <a:lumOff val="10000"/>
                  </a:schemeClr>
                </a:solidFill>
              </a:rPr>
              <a:t>障害検出</a:t>
            </a:r>
          </a:p>
        </p:txBody>
      </p:sp>
    </p:spTree>
    <p:extLst>
      <p:ext uri="{BB962C8B-B14F-4D97-AF65-F5344CB8AC3E}">
        <p14:creationId xmlns:p14="http://schemas.microsoft.com/office/powerpoint/2010/main" val="3919338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MySQL</a:t>
            </a:r>
            <a:r>
              <a:rPr lang="ja-JP" altLang="en-US" dirty="0"/>
              <a:t>クラスタ：障害検出</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ja-JP" altLang="en-US" sz="1600" dirty="0"/>
              <a:t>障害が発生したノードを検出するには、通信ロスとハートビート障害の</a:t>
            </a:r>
            <a:r>
              <a:rPr lang="en-US" altLang="ja-JP" sz="1600" dirty="0"/>
              <a:t>2</a:t>
            </a:r>
            <a:r>
              <a:rPr lang="ja-JP" altLang="en-US" sz="1600" dirty="0"/>
              <a:t>つの方法があります。 いずれの場合も、メッセージはすべてのストレージノードに送信され、ネットワークパーティションプロトコルは、</a:t>
            </a:r>
            <a:r>
              <a:rPr lang="en-US" altLang="ja-JP" sz="1600" dirty="0"/>
              <a:t>MySQL </a:t>
            </a:r>
            <a:r>
              <a:rPr lang="ja-JP" altLang="en-US" sz="1600" dirty="0"/>
              <a:t>クラスタの実行を継続するのに十分なノードが残っているかどうかを判断するために使用されます。</a:t>
            </a:r>
            <a:r>
              <a:rPr lang="en-US" altLang="ja-JP" sz="1600" dirty="0"/>
              <a:t> </a:t>
            </a:r>
          </a:p>
          <a:p>
            <a:pPr marL="0" indent="0">
              <a:buNone/>
            </a:pPr>
            <a:endParaRPr lang="en-US" altLang="ja-JP" sz="1600" dirty="0"/>
          </a:p>
          <a:p>
            <a:pPr marL="173038" indent="0">
              <a:buNone/>
            </a:pPr>
            <a:r>
              <a:rPr lang="ja-JP" altLang="en-US" sz="1600" dirty="0"/>
              <a:t>一部のノードが障害として報告された場合、実際には、クラスタ間にすべての接続が失われたクラスタの</a:t>
            </a:r>
            <a:r>
              <a:rPr lang="en-US" altLang="ja-JP" sz="1600" dirty="0"/>
              <a:t>2</a:t>
            </a:r>
            <a:r>
              <a:rPr lang="ja-JP" altLang="en-US" sz="1600" dirty="0"/>
              <a:t>つの部分が存在する場合があります。 この場合、データベースの不一致が発生する可能性があるため、両方を存続させることはできません。</a:t>
            </a:r>
            <a:endParaRPr lang="en-US" altLang="ja-JP" sz="1600" dirty="0"/>
          </a:p>
          <a:p>
            <a:pPr marL="173038" indent="0">
              <a:buNone/>
            </a:pPr>
            <a:endParaRPr lang="en-US" altLang="ja-JP" sz="1600" dirty="0"/>
          </a:p>
          <a:p>
            <a:pPr marL="173038" indent="0">
              <a:buNone/>
            </a:pPr>
            <a:r>
              <a:rPr lang="en-US" altLang="ja-JP" sz="1600" dirty="0"/>
              <a:t>MySQL </a:t>
            </a:r>
            <a:r>
              <a:rPr lang="ja-JP" altLang="en-US" sz="1600" dirty="0"/>
              <a:t>クラスタは、ネットワークパーティショニングプロトコルを使用してアプリケーションの利用可能性を確保し、実行を継続するクラスタの一部を自動的に選択します。 クラスタの他の部分にあるすべてのノードが自動的に再起動され、新しいノードとしてクラスタに接続されます。</a:t>
            </a:r>
            <a:endParaRPr lang="en-US" altLang="ja-JP" sz="1600" dirty="0"/>
          </a:p>
        </p:txBody>
      </p:sp>
    </p:spTree>
    <p:extLst>
      <p:ext uri="{BB962C8B-B14F-4D97-AF65-F5344CB8AC3E}">
        <p14:creationId xmlns:p14="http://schemas.microsoft.com/office/powerpoint/2010/main" val="2282123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a:t>
            </a:r>
            <a:r>
              <a:rPr lang="ja-JP" altLang="en-US" dirty="0"/>
              <a:t>クラスタ：障害検出</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ja-JP" altLang="en-US" sz="1600" dirty="0"/>
              <a:t>通信ロス</a:t>
            </a:r>
            <a:r>
              <a:rPr lang="en-US" altLang="ja-JP" sz="1600" b="1" dirty="0"/>
              <a:t>	</a:t>
            </a:r>
          </a:p>
          <a:p>
            <a:pPr marL="0" indent="0">
              <a:buNone/>
            </a:pPr>
            <a:endParaRPr lang="en-US" altLang="ja-JP" sz="1600" dirty="0"/>
          </a:p>
          <a:p>
            <a:pPr marL="173038" indent="0">
              <a:buNone/>
            </a:pPr>
            <a:r>
              <a:rPr lang="en-US" altLang="ja-JP" sz="1600" dirty="0"/>
              <a:t>MySQL </a:t>
            </a:r>
            <a:r>
              <a:rPr lang="ja-JP" altLang="en-US" sz="1600" dirty="0"/>
              <a:t>クラスタノードは、異なる通信プロトコルで接続されています。 現在、</a:t>
            </a:r>
            <a:r>
              <a:rPr lang="en-US" altLang="ja-JP" sz="1600" dirty="0"/>
              <a:t>TCP</a:t>
            </a:r>
            <a:r>
              <a:rPr lang="ja-JP" altLang="en-US" sz="1600" dirty="0"/>
              <a:t>、スケーラブルなコヒーレントインタフェース、</a:t>
            </a:r>
            <a:r>
              <a:rPr lang="en-US" altLang="ja-JP" sz="1600" dirty="0"/>
              <a:t>OSE</a:t>
            </a:r>
            <a:r>
              <a:rPr lang="ja-JP" altLang="en-US" sz="1600" dirty="0"/>
              <a:t>、および共有メモリはすべて実装され、使用されています。 通常、すべてのストレージノードは相互に接続されており、各アプリケーションノードはすべてのストレージノードに接続されています。 （共有メモリを除いて、これらの接続を使用して、異なるコンピュータに存在するノードを接続することができます）。</a:t>
            </a:r>
            <a:endParaRPr lang="en-US" altLang="ja-JP" sz="1600" dirty="0"/>
          </a:p>
          <a:p>
            <a:pPr marL="173038" indent="0">
              <a:buNone/>
            </a:pPr>
            <a:endParaRPr lang="en-US" altLang="ja-JP" sz="1600" dirty="0"/>
          </a:p>
          <a:p>
            <a:pPr marL="173038" indent="0">
              <a:buNone/>
            </a:pPr>
            <a:r>
              <a:rPr lang="ja-JP" altLang="en-US" sz="1600" dirty="0"/>
              <a:t>ストレージノードが</a:t>
            </a:r>
            <a:r>
              <a:rPr lang="en-US" altLang="ja-JP" sz="1600" dirty="0"/>
              <a:t>2</a:t>
            </a:r>
            <a:r>
              <a:rPr lang="ja-JP" altLang="en-US" sz="1600" dirty="0"/>
              <a:t>つのノード間の接続が失われたことに気づいた場合、他のすべてのストレージノードには直ちに通知され、それらは失敗としてノードを共同で分類します。 障害が発生したノードは自動的に再起動し、新しいノードとして</a:t>
            </a:r>
            <a:r>
              <a:rPr lang="en-US" altLang="ja-JP" sz="1600" dirty="0"/>
              <a:t>MySQL</a:t>
            </a:r>
            <a:r>
              <a:rPr lang="ja-JP" altLang="en-US" sz="1600" dirty="0"/>
              <a:t> クラスタに接続し、アプリケーションは影響を受けません。 通信損失は、ノードが故障したことを検出する最速の方法です。</a:t>
            </a:r>
            <a:endParaRPr lang="en-US" altLang="ja-JP" sz="1600" dirty="0"/>
          </a:p>
          <a:p>
            <a:pPr marL="173038" indent="0">
              <a:buNone/>
            </a:pPr>
            <a:endParaRPr lang="en-US" altLang="ja-JP" sz="1600" dirty="0"/>
          </a:p>
          <a:p>
            <a:r>
              <a:rPr lang="ja-JP" altLang="en-US" sz="1600" dirty="0"/>
              <a:t>ハートビート障害</a:t>
            </a:r>
            <a:endParaRPr lang="en-US" altLang="ja-JP" sz="1600" b="1" dirty="0"/>
          </a:p>
          <a:p>
            <a:endParaRPr lang="en-US" altLang="ja-JP" sz="1600" b="1" dirty="0"/>
          </a:p>
          <a:p>
            <a:pPr marL="173038" indent="0">
              <a:buNone/>
            </a:pPr>
            <a:r>
              <a:rPr lang="ja-JP" altLang="en-US" sz="1600" dirty="0"/>
              <a:t>通信損失によって検出できないノード障害も存在する。 ディスクの問題、メモリの問題、プロセッサの枯渇などがあります。 これらの障害によりノードが正常に動作しませんが、残りの</a:t>
            </a:r>
            <a:r>
              <a:rPr lang="en-US" altLang="ja-JP" sz="1600" dirty="0"/>
              <a:t>MySQL </a:t>
            </a:r>
            <a:r>
              <a:rPr lang="ja-JP" altLang="en-US" sz="1600" dirty="0"/>
              <a:t>クラスタへのノード接続は破棄されません。 この種の障害を検出するには、ハートビートプロトコルが使用されます。</a:t>
            </a:r>
            <a:endParaRPr lang="en-US" altLang="ja-JP" sz="1600" dirty="0"/>
          </a:p>
        </p:txBody>
      </p:sp>
    </p:spTree>
    <p:extLst>
      <p:ext uri="{BB962C8B-B14F-4D97-AF65-F5344CB8AC3E}">
        <p14:creationId xmlns:p14="http://schemas.microsoft.com/office/powerpoint/2010/main" val="605035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MySQL</a:t>
            </a:r>
            <a:r>
              <a:rPr lang="ja-JP" altLang="en-US" dirty="0"/>
              <a:t>クラスタ：障害検</a:t>
            </a:r>
            <a:r>
              <a:rPr lang="ja-JP" altLang="en-US" dirty="0" smtClean="0"/>
              <a:t>出 </a:t>
            </a:r>
            <a:r>
              <a:rPr lang="en-US" altLang="ja-JP" dirty="0" smtClean="0"/>
              <a:t>(Heartbeat Failure cont..)</a:t>
            </a:r>
            <a:endParaRPr kumimoji="1" lang="ja-JP" altLang="en-US" dirty="0"/>
          </a:p>
        </p:txBody>
      </p:sp>
      <p:sp>
        <p:nvSpPr>
          <p:cNvPr id="3" name="コンテンツ プレースホルダー 2"/>
          <p:cNvSpPr>
            <a:spLocks noGrp="1"/>
          </p:cNvSpPr>
          <p:nvPr>
            <p:ph sz="quarter" idx="10"/>
          </p:nvPr>
        </p:nvSpPr>
        <p:spPr/>
        <p:txBody>
          <a:bodyPr>
            <a:normAutofit/>
          </a:bodyPr>
          <a:lstStyle/>
          <a:p>
            <a:pPr marL="173038" indent="0">
              <a:buNone/>
            </a:pPr>
            <a:r>
              <a:rPr lang="ja-JP" altLang="en-US" sz="1600" dirty="0"/>
              <a:t>ストレージノードは論理円で構成されています（図</a:t>
            </a:r>
            <a:r>
              <a:rPr lang="en-US" altLang="ja-JP" sz="1600" dirty="0"/>
              <a:t>3</a:t>
            </a:r>
            <a:r>
              <a:rPr lang="ja-JP" altLang="en-US" sz="1600" dirty="0"/>
              <a:t>）。各ストレージノードは、サークル内の次のストレージノードにハートビート信号を送信します。ストレージノードが</a:t>
            </a:r>
            <a:r>
              <a:rPr lang="en-US" altLang="ja-JP" sz="1600" dirty="0"/>
              <a:t>3</a:t>
            </a:r>
            <a:r>
              <a:rPr lang="ja-JP" altLang="en-US" sz="1600" dirty="0"/>
              <a:t>つの連続したハートビート信号を送信できない場合、次のストレージノードはストレージノードをデッドとして特徴付ける。障害が発生したノードは、すべてのストレージノードに報告され、ノードは失敗したものとして共同で分類されます。</a:t>
            </a:r>
            <a:endParaRPr lang="en-US" altLang="ja-JP" sz="1600" dirty="0"/>
          </a:p>
        </p:txBody>
      </p:sp>
      <p:pic>
        <p:nvPicPr>
          <p:cNvPr id="4" name="Picture 3"/>
          <p:cNvPicPr>
            <a:picLocks noChangeAspect="1"/>
          </p:cNvPicPr>
          <p:nvPr/>
        </p:nvPicPr>
        <p:blipFill>
          <a:blip r:embed="rId2"/>
          <a:stretch>
            <a:fillRect/>
          </a:stretch>
        </p:blipFill>
        <p:spPr>
          <a:xfrm>
            <a:off x="3148190" y="2379529"/>
            <a:ext cx="2847619" cy="2952381"/>
          </a:xfrm>
          <a:prstGeom prst="rect">
            <a:avLst/>
          </a:prstGeom>
          <a:ln>
            <a:solidFill>
              <a:schemeClr val="tx1"/>
            </a:solidFill>
          </a:ln>
        </p:spPr>
      </p:pic>
    </p:spTree>
    <p:extLst>
      <p:ext uri="{BB962C8B-B14F-4D97-AF65-F5344CB8AC3E}">
        <p14:creationId xmlns:p14="http://schemas.microsoft.com/office/powerpoint/2010/main" val="3088866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MySQL</a:t>
            </a:r>
            <a:r>
              <a:rPr lang="ja-JP" altLang="en-US" dirty="0"/>
              <a:t>クラスタ：障害検出</a:t>
            </a:r>
            <a:endParaRPr lang="en-US" dirty="0"/>
          </a:p>
        </p:txBody>
      </p:sp>
      <p:sp>
        <p:nvSpPr>
          <p:cNvPr id="3" name="Content Placeholder 2"/>
          <p:cNvSpPr>
            <a:spLocks noGrp="1"/>
          </p:cNvSpPr>
          <p:nvPr>
            <p:ph sz="quarter" idx="10"/>
          </p:nvPr>
        </p:nvSpPr>
        <p:spPr>
          <a:xfrm>
            <a:off x="179512" y="836712"/>
            <a:ext cx="8784976" cy="5616476"/>
          </a:xfrm>
        </p:spPr>
        <p:txBody>
          <a:bodyPr>
            <a:normAutofit/>
          </a:bodyPr>
          <a:lstStyle/>
          <a:p>
            <a:pPr lvl="1"/>
            <a:r>
              <a:rPr lang="ja-JP" altLang="en-US" sz="1200" dirty="0"/>
              <a:t>構成ファイルハートビート障害検出に関連するパラメータ</a:t>
            </a:r>
            <a:endParaRPr lang="en-US" sz="1200" dirty="0" smtClean="0"/>
          </a:p>
          <a:p>
            <a:pPr lvl="2"/>
            <a:r>
              <a:rPr lang="en-US" sz="1000" dirty="0" err="1" smtClean="0"/>
              <a:t>ndbd</a:t>
            </a:r>
            <a:r>
              <a:rPr lang="en-US" sz="1000" dirty="0" smtClean="0"/>
              <a:t> </a:t>
            </a:r>
            <a:r>
              <a:rPr lang="ja-JP" altLang="en-US" sz="1000" dirty="0"/>
              <a:t>セクション</a:t>
            </a:r>
            <a:endParaRPr lang="en-US" sz="1000" dirty="0" smtClean="0"/>
          </a:p>
          <a:p>
            <a:pPr lvl="3">
              <a:buFont typeface="Wingdings" panose="05000000000000000000" pitchFamily="2" charset="2"/>
              <a:buChar char="§"/>
            </a:pPr>
            <a:r>
              <a:rPr lang="en-US" sz="800" dirty="0" err="1" smtClean="0"/>
              <a:t>HeartbeatIntervalDbDb</a:t>
            </a:r>
            <a:r>
              <a:rPr lang="en-US" sz="800" dirty="0" smtClean="0"/>
              <a:t>		</a:t>
            </a:r>
            <a:r>
              <a:rPr lang="ja-JP" altLang="en-US" sz="800" dirty="0"/>
              <a:t>データノード間のハートビートメッセージ間隔</a:t>
            </a:r>
            <a:endParaRPr lang="en-US" sz="800" dirty="0" smtClean="0"/>
          </a:p>
          <a:p>
            <a:pPr lvl="3">
              <a:buFont typeface="Wingdings" panose="05000000000000000000" pitchFamily="2" charset="2"/>
              <a:buChar char="§"/>
            </a:pPr>
            <a:r>
              <a:rPr lang="en-US" sz="800" dirty="0" err="1" smtClean="0"/>
              <a:t>HeartbeatIntervalDbApi</a:t>
            </a:r>
            <a:r>
              <a:rPr lang="en-US" sz="800" dirty="0" smtClean="0"/>
              <a:t>		</a:t>
            </a:r>
            <a:r>
              <a:rPr lang="ja-JP" altLang="en-US" sz="800" dirty="0"/>
              <a:t> データノードと</a:t>
            </a:r>
            <a:r>
              <a:rPr lang="en-US" altLang="ja-JP" sz="800" dirty="0"/>
              <a:t>SQL</a:t>
            </a:r>
            <a:r>
              <a:rPr lang="ja-JP" altLang="en-US" sz="800" dirty="0"/>
              <a:t>ノード間のハートビートメッセージ間隔</a:t>
            </a:r>
            <a:endParaRPr lang="en-US" sz="800" dirty="0" smtClean="0"/>
          </a:p>
          <a:p>
            <a:pPr lvl="3">
              <a:buFont typeface="Wingdings" panose="05000000000000000000" pitchFamily="2" charset="2"/>
              <a:buChar char="§"/>
            </a:pPr>
            <a:r>
              <a:rPr lang="en-US" sz="800" dirty="0" err="1" smtClean="0"/>
              <a:t>HeartbeatOrder</a:t>
            </a:r>
            <a:r>
              <a:rPr lang="en-US" sz="800" dirty="0" smtClean="0"/>
              <a:t>		</a:t>
            </a:r>
            <a:r>
              <a:rPr lang="ja-JP" altLang="en-US" sz="800" dirty="0"/>
              <a:t> ハートビートメッセージングオーダー。 ハートビートメッセージの転送は、最も低いハートビート順序値を持つノードから</a:t>
            </a:r>
            <a:r>
              <a:rPr lang="ja-JP" altLang="en-US" sz="800" dirty="0" smtClean="0"/>
              <a:t>開</a:t>
            </a:r>
            <a:r>
              <a:rPr lang="en-US" altLang="ja-JP" sz="800" dirty="0" smtClean="0"/>
              <a:t>			</a:t>
            </a:r>
            <a:r>
              <a:rPr lang="ja-JP" altLang="en-US" sz="800" dirty="0" smtClean="0"/>
              <a:t>始</a:t>
            </a:r>
            <a:r>
              <a:rPr lang="ja-JP" altLang="en-US" sz="800" dirty="0"/>
              <a:t>されます。</a:t>
            </a:r>
            <a:endParaRPr lang="en-US" sz="800" dirty="0" smtClean="0"/>
          </a:p>
          <a:p>
            <a:pPr marL="358775" lvl="2" indent="0">
              <a:buNone/>
            </a:pPr>
            <a:r>
              <a:rPr lang="en-US" sz="1000" dirty="0" smtClean="0"/>
              <a:t>			</a:t>
            </a:r>
            <a:r>
              <a:rPr lang="ja-JP" altLang="en-US" sz="1000" dirty="0"/>
              <a:t> 例 </a:t>
            </a:r>
            <a:r>
              <a:rPr lang="en-US" sz="1000" dirty="0" smtClean="0"/>
              <a:t>: </a:t>
            </a:r>
            <a:endParaRPr lang="en-US" sz="1000" dirty="0"/>
          </a:p>
        </p:txBody>
      </p:sp>
      <p:pic>
        <p:nvPicPr>
          <p:cNvPr id="4" name="Picture 3"/>
          <p:cNvPicPr>
            <a:picLocks noChangeAspect="1"/>
          </p:cNvPicPr>
          <p:nvPr/>
        </p:nvPicPr>
        <p:blipFill>
          <a:blip r:embed="rId2"/>
          <a:stretch>
            <a:fillRect/>
          </a:stretch>
        </p:blipFill>
        <p:spPr>
          <a:xfrm>
            <a:off x="506590" y="2918009"/>
            <a:ext cx="2847619" cy="2952381"/>
          </a:xfrm>
          <a:prstGeom prst="rect">
            <a:avLst/>
          </a:prstGeom>
          <a:ln>
            <a:solidFill>
              <a:schemeClr val="tx1"/>
            </a:solidFill>
          </a:ln>
        </p:spPr>
      </p:pic>
      <p:graphicFrame>
        <p:nvGraphicFramePr>
          <p:cNvPr id="5" name="Table 4"/>
          <p:cNvGraphicFramePr>
            <a:graphicFrameLocks noGrp="1"/>
          </p:cNvGraphicFramePr>
          <p:nvPr>
            <p:extLst>
              <p:ext uri="{D42A27DB-BD31-4B8C-83A1-F6EECF244321}">
                <p14:modId xmlns:p14="http://schemas.microsoft.com/office/powerpoint/2010/main" val="694264772"/>
              </p:ext>
            </p:extLst>
          </p:nvPr>
        </p:nvGraphicFramePr>
        <p:xfrm>
          <a:off x="3851065" y="2302427"/>
          <a:ext cx="4530935" cy="640080"/>
        </p:xfrm>
        <a:graphic>
          <a:graphicData uri="http://schemas.openxmlformats.org/drawingml/2006/table">
            <a:tbl>
              <a:tblPr firstRow="1" bandRow="1">
                <a:tableStyleId>{5C22544A-7EE6-4342-B048-85BDC9FD1C3A}</a:tableStyleId>
              </a:tblPr>
              <a:tblGrid>
                <a:gridCol w="906187"/>
                <a:gridCol w="906187"/>
                <a:gridCol w="906187"/>
                <a:gridCol w="906187"/>
                <a:gridCol w="906187"/>
              </a:tblGrid>
              <a:tr h="231591">
                <a:tc>
                  <a:txBody>
                    <a:bodyPr/>
                    <a:lstStyle/>
                    <a:p>
                      <a:endParaRPr lang="en-US" sz="1000" dirty="0"/>
                    </a:p>
                  </a:txBody>
                  <a:tcPr/>
                </a:tc>
                <a:tc>
                  <a:txBody>
                    <a:bodyPr/>
                    <a:lstStyle/>
                    <a:p>
                      <a:r>
                        <a:rPr lang="en-US" sz="1000" dirty="0" smtClean="0"/>
                        <a:t>SN1</a:t>
                      </a:r>
                      <a:endParaRPr lang="en-US" sz="1000" dirty="0"/>
                    </a:p>
                  </a:txBody>
                  <a:tcPr/>
                </a:tc>
                <a:tc>
                  <a:txBody>
                    <a:bodyPr/>
                    <a:lstStyle/>
                    <a:p>
                      <a:r>
                        <a:rPr lang="en-US" sz="1000" dirty="0" smtClean="0"/>
                        <a:t>SN2</a:t>
                      </a:r>
                      <a:endParaRPr lang="en-US" sz="1000" dirty="0"/>
                    </a:p>
                  </a:txBody>
                  <a:tcPr/>
                </a:tc>
                <a:tc>
                  <a:txBody>
                    <a:bodyPr/>
                    <a:lstStyle/>
                    <a:p>
                      <a:r>
                        <a:rPr lang="en-US" sz="1000" dirty="0" smtClean="0"/>
                        <a:t>SN3</a:t>
                      </a:r>
                      <a:endParaRPr lang="en-US" sz="1000" dirty="0"/>
                    </a:p>
                  </a:txBody>
                  <a:tcPr/>
                </a:tc>
                <a:tc>
                  <a:txBody>
                    <a:bodyPr/>
                    <a:lstStyle/>
                    <a:p>
                      <a:r>
                        <a:rPr lang="en-US" sz="1000" dirty="0" smtClean="0"/>
                        <a:t>SN4</a:t>
                      </a:r>
                      <a:endParaRPr lang="en-US" sz="1000" dirty="0"/>
                    </a:p>
                  </a:txBody>
                  <a:tcPr/>
                </a:tc>
              </a:tr>
              <a:tr h="231591">
                <a:tc>
                  <a:txBody>
                    <a:bodyPr/>
                    <a:lstStyle/>
                    <a:p>
                      <a:r>
                        <a:rPr lang="en-US" sz="1000" dirty="0" err="1" smtClean="0"/>
                        <a:t>HeartbeatOrder</a:t>
                      </a:r>
                      <a:endParaRPr lang="en-US" sz="1000" dirty="0"/>
                    </a:p>
                  </a:txBody>
                  <a:tcPr/>
                </a:tc>
                <a:tc>
                  <a:txBody>
                    <a:bodyPr/>
                    <a:lstStyle/>
                    <a:p>
                      <a:r>
                        <a:rPr lang="en-US" sz="1000" dirty="0" smtClean="0"/>
                        <a:t>10</a:t>
                      </a:r>
                      <a:endParaRPr lang="en-US" sz="1000" dirty="0"/>
                    </a:p>
                  </a:txBody>
                  <a:tcPr/>
                </a:tc>
                <a:tc>
                  <a:txBody>
                    <a:bodyPr/>
                    <a:lstStyle/>
                    <a:p>
                      <a:r>
                        <a:rPr lang="en-US" sz="1000" dirty="0" smtClean="0"/>
                        <a:t>11</a:t>
                      </a:r>
                      <a:endParaRPr lang="en-US" sz="1000" dirty="0"/>
                    </a:p>
                  </a:txBody>
                  <a:tcPr/>
                </a:tc>
                <a:tc>
                  <a:txBody>
                    <a:bodyPr/>
                    <a:lstStyle/>
                    <a:p>
                      <a:r>
                        <a:rPr lang="en-US" sz="1000" dirty="0" smtClean="0"/>
                        <a:t>12</a:t>
                      </a:r>
                      <a:endParaRPr lang="en-US" sz="1000" dirty="0"/>
                    </a:p>
                  </a:txBody>
                  <a:tcPr/>
                </a:tc>
                <a:tc>
                  <a:txBody>
                    <a:bodyPr/>
                    <a:lstStyle/>
                    <a:p>
                      <a:r>
                        <a:rPr lang="en-US" sz="1000" dirty="0" smtClean="0"/>
                        <a:t>13</a:t>
                      </a:r>
                      <a:endParaRPr lang="en-US" sz="1000" dirty="0"/>
                    </a:p>
                  </a:txBody>
                  <a:tcPr/>
                </a:tc>
              </a:tr>
            </a:tbl>
          </a:graphicData>
        </a:graphic>
      </p:graphicFrame>
      <p:sp>
        <p:nvSpPr>
          <p:cNvPr id="6" name="TextBox 5"/>
          <p:cNvSpPr txBox="1"/>
          <p:nvPr/>
        </p:nvSpPr>
        <p:spPr>
          <a:xfrm>
            <a:off x="3851065" y="3139440"/>
            <a:ext cx="4530935" cy="923330"/>
          </a:xfrm>
          <a:prstGeom prst="rect">
            <a:avLst/>
          </a:prstGeom>
          <a:noFill/>
        </p:spPr>
        <p:txBody>
          <a:bodyPr wrap="square" rtlCol="0">
            <a:spAutoFit/>
          </a:bodyPr>
          <a:lstStyle/>
          <a:p>
            <a:r>
              <a:rPr lang="ja-JP" altLang="en-US" dirty="0"/>
              <a:t>ハートビートメッセージの流れ </a:t>
            </a:r>
            <a:r>
              <a:rPr lang="en-US" dirty="0" smtClean="0"/>
              <a:t>:</a:t>
            </a:r>
          </a:p>
          <a:p>
            <a:endParaRPr lang="en-US" dirty="0"/>
          </a:p>
          <a:p>
            <a:r>
              <a:rPr lang="en-US" dirty="0" smtClean="0"/>
              <a:t>SN1 -&gt; SN2 -&gt; SN3 -&gt;SN4 -&gt; SN1</a:t>
            </a:r>
            <a:endParaRPr lang="en-US" dirty="0"/>
          </a:p>
        </p:txBody>
      </p:sp>
    </p:spTree>
    <p:extLst>
      <p:ext uri="{BB962C8B-B14F-4D97-AF65-F5344CB8AC3E}">
        <p14:creationId xmlns:p14="http://schemas.microsoft.com/office/powerpoint/2010/main" val="2126023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7529</Words>
  <Application>Microsoft Office PowerPoint</Application>
  <PresentationFormat>On-screen Show (4:3)</PresentationFormat>
  <Paragraphs>522</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NEC_standard_4_3_en</vt:lpstr>
      <vt:lpstr>MySQLクラスタ 障害検出（日本語版）</vt:lpstr>
      <vt:lpstr>PowerPoint Presentation</vt:lpstr>
      <vt:lpstr>改訂履歴</vt:lpstr>
      <vt:lpstr>目次</vt:lpstr>
      <vt:lpstr>MySQLクラスタの調査</vt:lpstr>
      <vt:lpstr>MySQLクラスタ：障害検出</vt:lpstr>
      <vt:lpstr>MySQLクラスタ：障害検出</vt:lpstr>
      <vt:lpstr>MySQLクラスタ：障害検出 (Heartbeat Failure cont..)</vt:lpstr>
      <vt:lpstr>MySQLクラスタ：障害検出</vt:lpstr>
      <vt:lpstr>MySQLクラスタ：障害検出</vt:lpstr>
      <vt:lpstr>MySQLクラスタ：障害検出</vt:lpstr>
      <vt:lpstr>MySQLクラスタ：障害検出</vt:lpstr>
      <vt:lpstr>MySQLクラスタ：障害検出</vt:lpstr>
      <vt:lpstr>MySQLクラスタ：障害検出</vt:lpstr>
      <vt:lpstr>MySQLクラスタ：障害検出</vt:lpstr>
      <vt:lpstr>MySQLクラスタ:障害検出</vt:lpstr>
      <vt:lpstr>MySQLクラスタ:障害検出</vt:lpstr>
      <vt:lpstr>MySQLクラスタ：障害検出</vt:lpstr>
      <vt:lpstr>MySQLクラスタ：障害検出</vt:lpstr>
      <vt:lpstr>MySQLクラスタ:障害検出　（8/9)</vt:lpstr>
      <vt:lpstr>MySQLクラスタ:障害検出　（9/9)</vt:lpstr>
      <vt:lpstr>MySQLクラスタ：障害検出</vt:lpstr>
      <vt:lpstr>MySQLクラスタ：障害検出</vt:lpstr>
      <vt:lpstr>MySQLクラスタ：障害検出</vt:lpstr>
      <vt:lpstr>MySQLクラスタ：障害検出</vt:lpstr>
      <vt:lpstr>MySQLクラスタ：障害検出</vt:lpstr>
      <vt:lpstr>MySQLクラスタ：障害検出</vt:lpstr>
      <vt:lpstr>MySQLクラスタ：障害検出</vt:lpstr>
      <vt:lpstr>MySQLクラスタ：障害検出</vt:lpstr>
      <vt:lpstr>MySQLクラスタ：障害検出</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2017-09-18T09:14:50Z</dcterms:modified>
</cp:coreProperties>
</file>