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17"/>
  </p:notesMasterIdLst>
  <p:handoutMasterIdLst>
    <p:handoutMasterId r:id="rId18"/>
  </p:handoutMasterIdLst>
  <p:sldIdLst>
    <p:sldId id="262" r:id="rId2"/>
    <p:sldId id="267" r:id="rId3"/>
    <p:sldId id="268" r:id="rId4"/>
    <p:sldId id="263" r:id="rId5"/>
    <p:sldId id="264" r:id="rId6"/>
    <p:sldId id="285" r:id="rId7"/>
    <p:sldId id="276" r:id="rId8"/>
    <p:sldId id="297" r:id="rId9"/>
    <p:sldId id="313" r:id="rId10"/>
    <p:sldId id="295" r:id="rId11"/>
    <p:sldId id="309" r:id="rId12"/>
    <p:sldId id="307" r:id="rId13"/>
    <p:sldId id="296" r:id="rId14"/>
    <p:sldId id="311" r:id="rId15"/>
    <p:sldId id="266" r:id="rId16"/>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7"/>
            <p14:sldId id="268"/>
          </p14:sldIdLst>
        </p14:section>
        <p14:section name="Table of Contents" id="{0B1E2898-31BC-42F3-A5A5-141726087CC7}">
          <p14:sldIdLst>
            <p14:sldId id="263"/>
          </p14:sldIdLst>
        </p14:section>
        <p14:section name="Body" id="{18FAE958-DF6E-4AAC-835E-E68BDECA82A9}">
          <p14:sldIdLst>
            <p14:sldId id="264"/>
            <p14:sldId id="285"/>
            <p14:sldId id="276"/>
            <p14:sldId id="297"/>
            <p14:sldId id="313"/>
            <p14:sldId id="295"/>
            <p14:sldId id="309"/>
            <p14:sldId id="307"/>
            <p14:sldId id="296"/>
            <p14:sldId id="311"/>
          </p14:sldIdLst>
        </p14:section>
        <p14:section name="Corporate Mark" id="{043BD1DC-881F-4DDA-BE71-3D4C881D9A5E}">
          <p14:sldIdLst>
            <p14:sldId id="266"/>
          </p14:sldIdLst>
        </p14:section>
      </p14:sectionLst>
    </p:ext>
    <p:ext uri="{EFAFB233-063F-42B5-8137-9DF3F51BA10A}">
      <p15:sldGuideLst xmlns=""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94" autoAdjust="0"/>
    <p:restoredTop sz="91553" autoAdjust="0"/>
  </p:normalViewPr>
  <p:slideViewPr>
    <p:cSldViewPr snapToGrid="0" snapToObjects="1">
      <p:cViewPr varScale="1">
        <p:scale>
          <a:sx n="94" d="100"/>
          <a:sy n="94" d="100"/>
        </p:scale>
        <p:origin x="-1080"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2017/6/22</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2017/6/22</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0" indent="0">
              <a:buNone/>
            </a:pPr>
            <a:r>
              <a:rPr kumimoji="1" lang="en-US" altLang="ja-JP" sz="1600" b="1" dirty="0" smtClean="0">
                <a:latin typeface="+mj-lt"/>
              </a:rPr>
              <a:t>Failure Scenarios</a:t>
            </a:r>
          </a:p>
          <a:p>
            <a:r>
              <a:rPr lang="en-US" altLang="ja-JP" sz="1600" dirty="0" smtClean="0">
                <a:latin typeface="+mj-lt"/>
              </a:rPr>
              <a:t>Storage Node Crash</a:t>
            </a:r>
          </a:p>
          <a:p>
            <a:pPr lvl="1"/>
            <a:r>
              <a:rPr lang="en-US" altLang="ja-JP" sz="1200" dirty="0">
                <a:latin typeface="+mj-lt"/>
              </a:rPr>
              <a:t>If a storage node crashes, all other storage nodes are informed about this by loss of </a:t>
            </a:r>
            <a:r>
              <a:rPr lang="en-US" altLang="ja-JP" sz="1200" dirty="0" smtClean="0">
                <a:latin typeface="+mj-lt"/>
              </a:rPr>
              <a:t>communication link between the nodes. For storage node crash, the crash scenario was simulated by the following:</a:t>
            </a:r>
          </a:p>
          <a:p>
            <a:pPr lvl="2"/>
            <a:r>
              <a:rPr lang="en-US" altLang="ja-JP" sz="1000" dirty="0" smtClean="0">
                <a:latin typeface="+mj-lt"/>
              </a:rPr>
              <a:t>Killing the </a:t>
            </a:r>
            <a:r>
              <a:rPr lang="en-US" altLang="ja-JP" sz="1000" dirty="0" err="1" smtClean="0">
                <a:latin typeface="+mj-lt"/>
              </a:rPr>
              <a:t>ndbd</a:t>
            </a:r>
            <a:r>
              <a:rPr lang="en-US" altLang="ja-JP" sz="1000" dirty="0" smtClean="0">
                <a:latin typeface="+mj-lt"/>
              </a:rPr>
              <a:t> process: kill &lt;</a:t>
            </a:r>
            <a:r>
              <a:rPr lang="en-US" altLang="ja-JP" sz="1000" dirty="0" err="1" smtClean="0">
                <a:latin typeface="+mj-lt"/>
              </a:rPr>
              <a:t>ndbd</a:t>
            </a:r>
            <a:r>
              <a:rPr lang="en-US" altLang="ja-JP" sz="1000" dirty="0" smtClean="0">
                <a:latin typeface="+mj-lt"/>
              </a:rPr>
              <a:t> PID&gt;</a:t>
            </a:r>
          </a:p>
          <a:p>
            <a:pPr lvl="2"/>
            <a:r>
              <a:rPr lang="en-US" altLang="ja-JP" sz="1000" dirty="0" smtClean="0">
                <a:latin typeface="+mj-lt"/>
              </a:rPr>
              <a:t>Shutting down of </a:t>
            </a:r>
            <a:r>
              <a:rPr lang="en-US" altLang="ja-JP" sz="1000" dirty="0" err="1" smtClean="0">
                <a:latin typeface="+mj-lt"/>
              </a:rPr>
              <a:t>ndb</a:t>
            </a:r>
            <a:r>
              <a:rPr lang="en-US" altLang="ja-JP" sz="1000" dirty="0" smtClean="0">
                <a:latin typeface="+mj-lt"/>
              </a:rPr>
              <a:t> node server: shutdown –h </a:t>
            </a:r>
            <a:r>
              <a:rPr lang="en-US" altLang="ja-JP" sz="1000" dirty="0" smtClean="0">
                <a:latin typeface="+mj-lt"/>
              </a:rPr>
              <a:t>now</a:t>
            </a:r>
          </a:p>
          <a:p>
            <a:pPr lvl="2"/>
            <a:endParaRPr lang="en-US" altLang="ja-JP" sz="1000" dirty="0" smtClean="0">
              <a:latin typeface="+mj-lt"/>
            </a:endParaRPr>
          </a:p>
          <a:p>
            <a:pPr lvl="1"/>
            <a:r>
              <a:rPr lang="en-US" altLang="ja-JP" sz="1200" dirty="0" smtClean="0">
                <a:latin typeface="+mj-lt"/>
              </a:rPr>
              <a:t>Sample logs when node crash is simulated:</a:t>
            </a:r>
          </a:p>
          <a:p>
            <a:pPr lvl="2"/>
            <a:r>
              <a:rPr lang="en-US" altLang="ja-JP" sz="1000" dirty="0" smtClean="0">
                <a:latin typeface="+mj-lt"/>
              </a:rPr>
              <a:t>Setup: 1 MGM, 2 SQL, 4 NDB</a:t>
            </a:r>
            <a:endParaRPr lang="en-US" altLang="ja-JP" sz="1000" dirty="0" smtClean="0">
              <a:latin typeface="+mj-lt"/>
            </a:endParaRPr>
          </a:p>
          <a:p>
            <a:pPr marL="358775" lvl="2" indent="0">
              <a:buNone/>
            </a:pPr>
            <a:r>
              <a:rPr lang="en-US" altLang="en-US" sz="1000" b="1" dirty="0">
                <a:latin typeface="+mj-lt"/>
              </a:rPr>
              <a:t>[SQL </a:t>
            </a:r>
            <a:r>
              <a:rPr lang="en-US" altLang="en-US" sz="1000" b="1" dirty="0" smtClean="0">
                <a:latin typeface="+mj-lt"/>
              </a:rPr>
              <a:t>Node: </a:t>
            </a:r>
            <a:r>
              <a:rPr lang="en-US" altLang="en-US" sz="1000" dirty="0" smtClean="0">
                <a:latin typeface="+mj-lt"/>
              </a:rPr>
              <a:t>mysqld.log</a:t>
            </a:r>
            <a:r>
              <a:rPr lang="en-US" altLang="en-US" sz="1000" b="1" dirty="0" smtClean="0">
                <a:latin typeface="+mj-lt"/>
              </a:rPr>
              <a:t>]</a:t>
            </a:r>
            <a:endParaRPr lang="en-US" altLang="en-US" sz="1000" b="1" dirty="0">
              <a:latin typeface="+mj-lt"/>
            </a:endParaRPr>
          </a:p>
          <a:p>
            <a:pPr lvl="2"/>
            <a:endParaRPr lang="en-US" altLang="ja-JP" sz="1000" dirty="0" smtClean="0">
              <a:latin typeface="+mj-lt"/>
            </a:endParaRPr>
          </a:p>
          <a:p>
            <a:pPr marL="358775" lvl="2" indent="0">
              <a:buNone/>
            </a:pPr>
            <a:endParaRPr lang="en-US" altLang="ja-JP" sz="1200" dirty="0" smtClean="0">
              <a:latin typeface="+mj-lt"/>
            </a:endParaRPr>
          </a:p>
          <a:p>
            <a:pPr marL="358775" lvl="2" indent="0">
              <a:buNone/>
            </a:pPr>
            <a:r>
              <a:rPr lang="en-US" altLang="ja-JP" sz="1000" b="1" dirty="0" smtClean="0">
                <a:latin typeface="+mj-lt"/>
              </a:rPr>
              <a:t>[Other SQL Node: </a:t>
            </a:r>
            <a:r>
              <a:rPr lang="en-US" altLang="ja-JP" sz="1000" dirty="0" smtClean="0">
                <a:latin typeface="+mj-lt"/>
              </a:rPr>
              <a:t>Log update(s) is the same with SQL Node 1.</a:t>
            </a:r>
            <a:r>
              <a:rPr lang="en-US" altLang="ja-JP" sz="1000" b="1" dirty="0" smtClean="0">
                <a:latin typeface="+mj-lt"/>
              </a:rPr>
              <a:t>]</a:t>
            </a:r>
          </a:p>
          <a:p>
            <a:pPr marL="358775" lvl="2" indent="0">
              <a:buNone/>
            </a:pPr>
            <a:endParaRPr lang="en-US" altLang="ja-JP" sz="1000" b="1" dirty="0" smtClean="0">
              <a:latin typeface="+mj-lt"/>
            </a:endParaRPr>
          </a:p>
          <a:p>
            <a:pPr marL="358775" lvl="2" indent="0">
              <a:buNone/>
            </a:pPr>
            <a:r>
              <a:rPr lang="en-US" altLang="ja-JP" sz="1000" b="1" dirty="0" smtClean="0">
                <a:latin typeface="+mj-lt"/>
              </a:rPr>
              <a:t>[NDB Node: </a:t>
            </a:r>
            <a:r>
              <a:rPr lang="en-US" altLang="ja-JP" sz="1000" dirty="0" smtClean="0">
                <a:latin typeface="+mj-lt"/>
              </a:rPr>
              <a:t>ndb_10_out.log</a:t>
            </a:r>
            <a:r>
              <a:rPr lang="en-US" altLang="ja-JP" sz="1000" b="1" dirty="0" smtClean="0">
                <a:latin typeface="+mj-lt"/>
              </a:rPr>
              <a:t>]</a:t>
            </a:r>
          </a:p>
          <a:p>
            <a:pPr marL="358775" lvl="2" indent="0">
              <a:buNone/>
            </a:pPr>
            <a:endParaRPr lang="en-US" altLang="ja-JP" sz="1000" b="1" dirty="0" smtClean="0">
              <a:latin typeface="+mj-lt"/>
            </a:endParaRPr>
          </a:p>
          <a:p>
            <a:pPr marL="358775" lvl="2" indent="0">
              <a:buNone/>
            </a:pPr>
            <a:endParaRPr lang="en-US" altLang="ja-JP" sz="1000" b="1" dirty="0" smtClean="0">
              <a:latin typeface="+mj-lt"/>
            </a:endParaRPr>
          </a:p>
        </p:txBody>
      </p:sp>
      <p:sp>
        <p:nvSpPr>
          <p:cNvPr id="26" name="Rectangle 25"/>
          <p:cNvSpPr/>
          <p:nvPr/>
        </p:nvSpPr>
        <p:spPr bwMode="auto">
          <a:xfrm>
            <a:off x="609600" y="3332480"/>
            <a:ext cx="7378973" cy="2844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alibri" panose="020F0502020204030204" pitchFamily="34" charset="0"/>
                <a:ea typeface="+mj-ea"/>
              </a:rPr>
              <a:t>2017-05-26T07:32:32.302281Z </a:t>
            </a:r>
            <a:r>
              <a:rPr lang="en-US" sz="1000" dirty="0">
                <a:latin typeface="Calibri" panose="020F0502020204030204" pitchFamily="34" charset="0"/>
                <a:ea typeface="+mj-ea"/>
              </a:rPr>
              <a:t>1 [Note] NDB Schema </a:t>
            </a:r>
            <a:r>
              <a:rPr lang="en-US" sz="1000" dirty="0" err="1">
                <a:latin typeface="Calibri" panose="020F0502020204030204" pitchFamily="34" charset="0"/>
                <a:ea typeface="+mj-ea"/>
              </a:rPr>
              <a:t>dist</a:t>
            </a:r>
            <a:r>
              <a:rPr lang="en-US" sz="1000" dirty="0">
                <a:latin typeface="Calibri" panose="020F0502020204030204" pitchFamily="34" charset="0"/>
                <a:ea typeface="+mj-ea"/>
              </a:rPr>
              <a:t>: Data node: 13 failed, subscriber bitmask 000000000</a:t>
            </a:r>
            <a:endParaRPr kumimoji="1" lang="en-US" sz="1000" dirty="0">
              <a:latin typeface="Calibri" panose="020F0502020204030204" pitchFamily="34" charset="0"/>
              <a:ea typeface="+mj-ea"/>
            </a:endParaRPr>
          </a:p>
        </p:txBody>
      </p:sp>
      <p:sp>
        <p:nvSpPr>
          <p:cNvPr id="27" name="Rectangle 26"/>
          <p:cNvSpPr/>
          <p:nvPr/>
        </p:nvSpPr>
        <p:spPr bwMode="auto">
          <a:xfrm>
            <a:off x="609600" y="4480560"/>
            <a:ext cx="7378973" cy="13512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12 right: 13) new (12 11)</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Inserting failed node 13 into takeover queue, length now=1</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Removed node 13 from takeover queue, 0 failed nodes remaining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988508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a:t>
            </a:r>
            <a:r>
              <a:rPr lang="en-US" altLang="ja-JP" dirty="0" smtClean="0"/>
              <a:t>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268288" lvl="4" indent="0">
              <a:buNone/>
            </a:pPr>
            <a:r>
              <a:rPr lang="en-US" altLang="ja-JP" sz="1000" b="1" dirty="0" smtClean="0"/>
              <a:t>[NDB Node: </a:t>
            </a:r>
            <a:r>
              <a:rPr lang="en-US" altLang="ja-JP" sz="1000" b="0" dirty="0" smtClean="0"/>
              <a:t>ndb_11_out.log</a:t>
            </a:r>
            <a:r>
              <a:rPr lang="en-US" altLang="ja-JP" sz="1000" b="1" dirty="0" smtClean="0"/>
              <a:t>]</a:t>
            </a:r>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kumimoji="1" lang="en-US" altLang="ja-JP" sz="1000" dirty="0" smtClean="0"/>
          </a:p>
          <a:p>
            <a:pPr marL="284163" lvl="4" indent="0">
              <a:spcBef>
                <a:spcPts val="500"/>
              </a:spcBef>
              <a:buNone/>
            </a:pPr>
            <a:r>
              <a:rPr lang="en-US" altLang="ja-JP" sz="1000" dirty="0" smtClean="0"/>
              <a:t>[</a:t>
            </a:r>
            <a:r>
              <a:rPr lang="en-US" altLang="ja-JP" sz="1000" dirty="0"/>
              <a:t>NDB Node: </a:t>
            </a:r>
            <a:r>
              <a:rPr lang="en-US" altLang="ja-JP" sz="1000" b="0" dirty="0" smtClean="0"/>
              <a:t>ndb_12_out.log</a:t>
            </a:r>
            <a:r>
              <a:rPr lang="en-US" altLang="ja-JP" sz="1000" dirty="0"/>
              <a:t>]</a:t>
            </a:r>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lang="en-US" altLang="ja-JP" sz="1600" dirty="0"/>
          </a:p>
          <a:p>
            <a:pPr marL="0" indent="0">
              <a:buNone/>
            </a:pPr>
            <a:endParaRPr kumimoji="1" lang="en-US" altLang="ja-JP" sz="800" dirty="0" smtClean="0"/>
          </a:p>
          <a:p>
            <a:pPr marL="284163" lvl="4" indent="0">
              <a:spcBef>
                <a:spcPts val="500"/>
              </a:spcBef>
              <a:buNone/>
            </a:pPr>
            <a:r>
              <a:rPr lang="en-US" altLang="ja-JP" sz="1000" dirty="0"/>
              <a:t>[NDB Node: </a:t>
            </a:r>
            <a:r>
              <a:rPr lang="en-US" altLang="ja-JP" sz="1000" b="0" dirty="0"/>
              <a:t>ndb_12_out.log</a:t>
            </a:r>
            <a:r>
              <a:rPr lang="en-US" altLang="ja-JP" sz="1000" dirty="0"/>
              <a:t>]</a:t>
            </a:r>
          </a:p>
          <a:p>
            <a:pPr marL="0" indent="0">
              <a:buNone/>
            </a:pPr>
            <a:endParaRPr kumimoji="1" lang="ja-JP" altLang="en-US" sz="1600" dirty="0"/>
          </a:p>
        </p:txBody>
      </p:sp>
      <p:sp>
        <p:nvSpPr>
          <p:cNvPr id="4" name="Rectangle 3"/>
          <p:cNvSpPr/>
          <p:nvPr/>
        </p:nvSpPr>
        <p:spPr bwMode="auto">
          <a:xfrm>
            <a:off x="538480" y="1107440"/>
            <a:ext cx="7450093" cy="194056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13 right: 12) new (10 12)</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ALERT    -- Arbitration check won - node group majority</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President restarts arbitration thread [state=6]</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Starting take over of node 13</a:t>
            </a:r>
          </a:p>
          <a:p>
            <a:r>
              <a:rPr lang="en-US" sz="1000" dirty="0">
                <a:latin typeface="Calibri" panose="020F0502020204030204" pitchFamily="34" charset="0"/>
                <a:ea typeface="+mj-ea"/>
              </a:rPr>
              <a:t> </a:t>
            </a:r>
            <a:r>
              <a:rPr lang="en-US" sz="1000" dirty="0" err="1">
                <a:latin typeface="Calibri" panose="020F0502020204030204" pitchFamily="34" charset="0"/>
                <a:ea typeface="+mj-ea"/>
              </a:rPr>
              <a:t>execGCP_NOMORETRANS</a:t>
            </a:r>
            <a:r>
              <a:rPr lang="en-US" sz="1000" dirty="0">
                <a:latin typeface="Calibri" panose="020F0502020204030204" pitchFamily="34" charset="0"/>
                <a:ea typeface="+mj-ea"/>
              </a:rPr>
              <a:t>(90300/13) </a:t>
            </a:r>
            <a:r>
              <a:rPr lang="en-US" sz="1000" dirty="0" err="1">
                <a:latin typeface="Calibri" panose="020F0502020204030204" pitchFamily="34" charset="0"/>
                <a:ea typeface="+mj-ea"/>
              </a:rPr>
              <a:t>c_ongoing_take_over_cnt</a:t>
            </a:r>
            <a:r>
              <a:rPr lang="en-US" sz="1000" dirty="0">
                <a:latin typeface="Calibri" panose="020F0502020204030204" pitchFamily="34" charset="0"/>
                <a:ea typeface="+mj-ea"/>
              </a:rPr>
              <a:t> -&gt; seize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Completed take over of failed node 13</a:t>
            </a:r>
          </a:p>
          <a:p>
            <a:r>
              <a:rPr lang="en-US" sz="1000" dirty="0">
                <a:latin typeface="Calibri" panose="020F0502020204030204" pitchFamily="34" charset="0"/>
                <a:ea typeface="+mj-ea"/>
              </a:rPr>
              <a:t> completing </a:t>
            </a:r>
            <a:r>
              <a:rPr lang="en-US" sz="1000" dirty="0" err="1">
                <a:latin typeface="Calibri" panose="020F0502020204030204" pitchFamily="34" charset="0"/>
                <a:ea typeface="+mj-ea"/>
              </a:rPr>
              <a:t>gcp</a:t>
            </a:r>
            <a:r>
              <a:rPr lang="en-US" sz="1000" dirty="0">
                <a:latin typeface="Calibri" panose="020F0502020204030204" pitchFamily="34" charset="0"/>
                <a:ea typeface="+mj-ea"/>
              </a:rPr>
              <a:t> 90300/13 in </a:t>
            </a:r>
            <a:r>
              <a:rPr lang="en-US" sz="1000" dirty="0" err="1">
                <a:latin typeface="Calibri" panose="020F0502020204030204" pitchFamily="34" charset="0"/>
                <a:ea typeface="+mj-ea"/>
              </a:rPr>
              <a:t>execTAKE_OVERTCCONF</a:t>
            </a:r>
            <a:endParaRPr lang="en-US" sz="1000" dirty="0">
              <a:latin typeface="Calibri" panose="020F0502020204030204" pitchFamily="34" charset="0"/>
              <a:ea typeface="+mj-ea"/>
            </a:endParaRP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endParaRPr kumimoji="1" lang="en-US" sz="1000" dirty="0">
              <a:latin typeface="Calibri" panose="020F0502020204030204" pitchFamily="34" charset="0"/>
              <a:ea typeface="+mj-ea"/>
            </a:endParaRPr>
          </a:p>
        </p:txBody>
      </p:sp>
      <p:sp>
        <p:nvSpPr>
          <p:cNvPr id="5" name="Rectangle 4"/>
          <p:cNvSpPr/>
          <p:nvPr/>
        </p:nvSpPr>
        <p:spPr bwMode="auto">
          <a:xfrm>
            <a:off x="538480" y="3434080"/>
            <a:ext cx="7450093" cy="14732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11 right: 10) new (11 10)</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a:t>
            </a:r>
            <a:r>
              <a:rPr lang="en-US" sz="1000" dirty="0" err="1">
                <a:latin typeface="Calibri" panose="020F0502020204030204" pitchFamily="34" charset="0"/>
                <a:ea typeface="+mj-ea"/>
              </a:rPr>
              <a:t>start_resend</a:t>
            </a:r>
            <a:r>
              <a:rPr lang="en-US" sz="1000" dirty="0">
                <a:latin typeface="Calibri" panose="020F0502020204030204" pitchFamily="34" charset="0"/>
                <a:ea typeface="+mj-ea"/>
              </a:rPr>
              <a:t>(1, empty bucket (90300/13 90300/12) -&gt; active</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Inserting failed node 13 into takeover queue, length now=1</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Removed node 13 from takeover queue, 0 failed nodes remaining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endParaRPr kumimoji="1" lang="en-US" sz="1000" dirty="0">
              <a:latin typeface="Calibri" panose="020F0502020204030204" pitchFamily="34" charset="0"/>
              <a:ea typeface="+mj-ea"/>
            </a:endParaRPr>
          </a:p>
        </p:txBody>
      </p:sp>
      <p:sp>
        <p:nvSpPr>
          <p:cNvPr id="6" name="Rectangle 5"/>
          <p:cNvSpPr/>
          <p:nvPr/>
        </p:nvSpPr>
        <p:spPr bwMode="auto">
          <a:xfrm>
            <a:off x="538480" y="5334000"/>
            <a:ext cx="7450093" cy="1068388"/>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Received signal 15. Performing stop.</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The data node run-time environment has been stopped</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Shutdown initiated</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Shutdown completed - exiting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Angel shutting down</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Node shutdown completed. Initiated by signal 15.</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995488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173038" indent="0">
              <a:buNone/>
            </a:pPr>
            <a:r>
              <a:rPr kumimoji="1" lang="en-US" altLang="ja-JP" sz="1000" b="1" dirty="0" smtClean="0"/>
              <a:t>[MGM Node: </a:t>
            </a:r>
            <a:r>
              <a:rPr kumimoji="1" lang="en-US" altLang="ja-JP" sz="1000" dirty="0" smtClean="0"/>
              <a:t>ndb_1_cluster.log</a:t>
            </a:r>
            <a:r>
              <a:rPr kumimoji="1" lang="en-US" altLang="ja-JP" sz="1000" b="1" dirty="0" smtClean="0"/>
              <a:t>]</a:t>
            </a:r>
            <a:endParaRPr kumimoji="1" lang="ja-JP" altLang="en-US" sz="1000" b="1" dirty="0"/>
          </a:p>
        </p:txBody>
      </p:sp>
      <p:sp>
        <p:nvSpPr>
          <p:cNvPr id="4" name="Rectangle 3"/>
          <p:cNvSpPr/>
          <p:nvPr/>
        </p:nvSpPr>
        <p:spPr bwMode="auto">
          <a:xfrm>
            <a:off x="426720" y="1239520"/>
            <a:ext cx="8280400" cy="34340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alibri" panose="020F0502020204030204" pitchFamily="34" charset="0"/>
                <a:ea typeface="+mj-ea"/>
              </a:rPr>
              <a:t>2017-06-16 </a:t>
            </a:r>
            <a:r>
              <a:rPr lang="en-US" sz="1000" dirty="0">
                <a:latin typeface="Calibri" panose="020F0502020204030204" pitchFamily="34" charset="0"/>
                <a:ea typeface="+mj-ea"/>
              </a:rPr>
              <a:t>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13: Node shutdown completed. Initiated by signal 15.</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10: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11: Arbitration check won - node group majority</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President restarts arbitration thread [state=6]</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11: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12: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19:30:43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Communication to Node 13 opened</a:t>
            </a:r>
          </a:p>
          <a:p>
            <a:r>
              <a:rPr lang="en-US" sz="1000" dirty="0">
                <a:latin typeface="Calibri" panose="020F0502020204030204" pitchFamily="34" charset="0"/>
                <a:ea typeface="+mj-ea"/>
              </a:rPr>
              <a:t> 2017-06-16 19:30:43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Communication to Node 13 opened</a:t>
            </a:r>
          </a:p>
          <a:p>
            <a:r>
              <a:rPr lang="en-US" sz="1000" dirty="0">
                <a:latin typeface="Calibri" panose="020F0502020204030204" pitchFamily="34" charset="0"/>
                <a:ea typeface="+mj-ea"/>
              </a:rPr>
              <a:t> 2017-06-16 19:30:44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Communication to Node 13 opened</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1696073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SQL Node </a:t>
            </a:r>
            <a:r>
              <a:rPr lang="en-US" altLang="ja-JP" sz="1600" dirty="0" smtClean="0"/>
              <a:t>Crash</a:t>
            </a:r>
          </a:p>
          <a:p>
            <a:pPr lvl="1"/>
            <a:r>
              <a:rPr lang="en-US" altLang="ja-JP" sz="1200" dirty="0" smtClean="0"/>
              <a:t>In </a:t>
            </a:r>
            <a:r>
              <a:rPr lang="en-US" altLang="ja-JP" sz="1200" dirty="0"/>
              <a:t>the event of a SQL node crash, the management node (and other SQL nodes) is notified of the loss and logs appropriately. There is no activity (no log </a:t>
            </a:r>
            <a:r>
              <a:rPr lang="en-US" altLang="ja-JP" sz="1200" dirty="0" err="1"/>
              <a:t>udpates</a:t>
            </a:r>
            <a:r>
              <a:rPr lang="en-US" altLang="ja-JP" sz="1200" dirty="0"/>
              <a:t> detected), however, on any storage node. For SQL node crash, the crash scenario was simulated by the following:</a:t>
            </a:r>
          </a:p>
          <a:p>
            <a:pPr lvl="2"/>
            <a:r>
              <a:rPr lang="en-US" altLang="ja-JP" sz="1000" dirty="0"/>
              <a:t>Killing the </a:t>
            </a:r>
            <a:r>
              <a:rPr lang="en-US" altLang="ja-JP" sz="1000" dirty="0" err="1"/>
              <a:t>ndbd</a:t>
            </a:r>
            <a:r>
              <a:rPr lang="en-US" altLang="ja-JP" sz="1000" dirty="0"/>
              <a:t> process: kill &lt;</a:t>
            </a:r>
            <a:r>
              <a:rPr lang="en-US" altLang="ja-JP" sz="1000" dirty="0" err="1"/>
              <a:t>mysqld</a:t>
            </a:r>
            <a:r>
              <a:rPr lang="en-US" altLang="ja-JP" sz="1000" dirty="0"/>
              <a:t> PID&gt;</a:t>
            </a:r>
          </a:p>
          <a:p>
            <a:pPr lvl="2"/>
            <a:r>
              <a:rPr lang="en-US" altLang="ja-JP" sz="1000" dirty="0"/>
              <a:t>Shutting down of </a:t>
            </a:r>
            <a:r>
              <a:rPr lang="en-US" altLang="ja-JP" sz="1000" dirty="0" err="1"/>
              <a:t>ndb</a:t>
            </a:r>
            <a:r>
              <a:rPr lang="en-US" altLang="ja-JP" sz="1000" dirty="0"/>
              <a:t> node server: shutdown –h </a:t>
            </a:r>
            <a:r>
              <a:rPr lang="en-US" altLang="ja-JP" sz="1000" dirty="0" smtClean="0"/>
              <a:t>now</a:t>
            </a:r>
          </a:p>
          <a:p>
            <a:pPr lvl="1"/>
            <a:endParaRPr lang="en-US" altLang="ja-JP" sz="1200" dirty="0" smtClean="0"/>
          </a:p>
          <a:p>
            <a:pPr lvl="1"/>
            <a:r>
              <a:rPr lang="en-US" altLang="ja-JP" sz="1200" dirty="0" smtClean="0"/>
              <a:t>Sample </a:t>
            </a:r>
            <a:r>
              <a:rPr lang="en-US" altLang="ja-JP" sz="1200" dirty="0"/>
              <a:t>logs when </a:t>
            </a:r>
            <a:r>
              <a:rPr lang="en-US" altLang="ja-JP" sz="1200" dirty="0" smtClean="0"/>
              <a:t>node crash </a:t>
            </a:r>
            <a:r>
              <a:rPr lang="en-US" altLang="ja-JP" sz="1200" dirty="0"/>
              <a:t>is simulated:</a:t>
            </a:r>
          </a:p>
          <a:p>
            <a:pPr lvl="2"/>
            <a:r>
              <a:rPr lang="en-US" altLang="ja-JP" sz="1000" dirty="0"/>
              <a:t>Setup: 1 MGM, 2 SQL, 4 </a:t>
            </a:r>
            <a:r>
              <a:rPr lang="en-US" altLang="ja-JP" sz="1000" dirty="0" smtClean="0"/>
              <a:t>NDB</a:t>
            </a:r>
            <a:endParaRPr lang="en-US" altLang="ja-JP" sz="1000" dirty="0"/>
          </a:p>
          <a:p>
            <a:pPr marL="358775" lvl="2" indent="0">
              <a:buNone/>
            </a:pPr>
            <a:r>
              <a:rPr lang="en-US" altLang="en-US" sz="1000" b="1" dirty="0"/>
              <a:t>[SQL Node: </a:t>
            </a:r>
            <a:r>
              <a:rPr lang="en-US" altLang="en-US" sz="1000" dirty="0" smtClean="0"/>
              <a:t>mysqld.log; this node is the other SQL node running in the cluster</a:t>
            </a:r>
            <a:r>
              <a:rPr lang="en-US" altLang="en-US" sz="1000" b="1" dirty="0" smtClean="0"/>
              <a:t>]</a:t>
            </a:r>
            <a:endParaRPr lang="en-US" altLang="en-US" sz="1000" b="1" dirty="0"/>
          </a:p>
          <a:p>
            <a:pPr lvl="2"/>
            <a:endParaRPr lang="en-US" altLang="ja-JP" sz="1000" dirty="0" smtClean="0"/>
          </a:p>
          <a:p>
            <a:pPr lvl="2"/>
            <a:endParaRPr lang="en-US" altLang="ja-JP" sz="1000" dirty="0"/>
          </a:p>
          <a:p>
            <a:pPr lvl="2"/>
            <a:endParaRPr lang="en-US" altLang="ja-JP" sz="1000" dirty="0" smtClean="0"/>
          </a:p>
          <a:p>
            <a:pPr lvl="2"/>
            <a:endParaRPr lang="en-US" altLang="ja-JP" sz="1000" dirty="0" smtClean="0"/>
          </a:p>
          <a:p>
            <a:pPr lvl="2"/>
            <a:endParaRPr lang="en-US" altLang="ja-JP" sz="1000" dirty="0"/>
          </a:p>
          <a:p>
            <a:pPr marL="358775" lvl="2" indent="0">
              <a:buNone/>
            </a:pPr>
            <a:r>
              <a:rPr lang="en-US" altLang="ja-JP" sz="1000" b="1" dirty="0" smtClean="0"/>
              <a:t>[MGM Node: </a:t>
            </a:r>
            <a:r>
              <a:rPr lang="en-US" altLang="ja-JP" sz="1000" dirty="0" smtClean="0"/>
              <a:t>ndb_1_cluster.log</a:t>
            </a:r>
            <a:r>
              <a:rPr lang="en-US" altLang="ja-JP" sz="1000" b="1" dirty="0" smtClean="0"/>
              <a:t>]</a:t>
            </a:r>
          </a:p>
          <a:p>
            <a:pPr marL="358775" lvl="2" indent="0">
              <a:buNone/>
            </a:pPr>
            <a:endParaRPr lang="en-US" altLang="ja-JP" sz="1000" dirty="0" smtClean="0"/>
          </a:p>
          <a:p>
            <a:pPr marL="358775" lvl="2" indent="0">
              <a:buNone/>
            </a:pPr>
            <a:endParaRPr lang="en-US" altLang="ja-JP" sz="1000" b="1" dirty="0"/>
          </a:p>
          <a:p>
            <a:pPr marL="0" indent="0">
              <a:buNone/>
            </a:pPr>
            <a:endParaRPr kumimoji="1" lang="ja-JP" altLang="en-US" sz="1600" dirty="0"/>
          </a:p>
        </p:txBody>
      </p:sp>
      <p:sp>
        <p:nvSpPr>
          <p:cNvPr id="4" name="Rectangle 3"/>
          <p:cNvSpPr/>
          <p:nvPr/>
        </p:nvSpPr>
        <p:spPr bwMode="auto">
          <a:xfrm>
            <a:off x="629920" y="3210560"/>
            <a:ext cx="8138160" cy="8432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2017-06-08T18:06:37.652758Z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10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2017-06-08T18:06:37.652846Z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13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2017-06-08T18:06:37.652854Z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12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2017-06-08T18:06:37.652859Z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11 reports unsubscribe from node 60, subscriber bitmask 2000000000000000</a:t>
            </a:r>
            <a:endParaRPr kumimoji="1" lang="en-US" sz="1000" dirty="0">
              <a:latin typeface="Calibri" panose="020F0502020204030204" pitchFamily="34" charset="0"/>
              <a:ea typeface="+mj-ea"/>
              <a:cs typeface="Courier New" panose="02070309020205020404" pitchFamily="49" charset="0"/>
            </a:endParaRPr>
          </a:p>
        </p:txBody>
      </p:sp>
      <p:sp>
        <p:nvSpPr>
          <p:cNvPr id="5" name="Rectangle 4"/>
          <p:cNvSpPr/>
          <p:nvPr/>
        </p:nvSpPr>
        <p:spPr bwMode="auto">
          <a:xfrm>
            <a:off x="629920" y="4451668"/>
            <a:ext cx="8138160" cy="200152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10: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10: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11: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11: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12: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12: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13: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13: Node 60 Disconnected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11: Communication to Node 60 opened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12: Communication to Node 60 opened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13: Communication to Node 60 opened</a:t>
            </a:r>
          </a:p>
          <a:p>
            <a:r>
              <a:rPr lang="en-US" sz="1000" dirty="0">
                <a:latin typeface="Calibri" panose="020F0502020204030204" pitchFamily="34" charset="0"/>
                <a:ea typeface="+mj-ea"/>
                <a:cs typeface="Courier New" panose="02070309020205020404" pitchFamily="49" charset="0"/>
              </a:rPr>
              <a:t>2017-06-14 17:01:51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10: Communication to Node 60 opened</a:t>
            </a:r>
            <a:endParaRPr kumimoji="1" lang="en-US" sz="1000" dirty="0">
              <a:latin typeface="Calibri" panose="020F0502020204030204" pitchFamily="34" charset="0"/>
              <a:ea typeface="+mj-ea"/>
              <a:cs typeface="Courier New" panose="02070309020205020404" pitchFamily="49" charset="0"/>
            </a:endParaRPr>
          </a:p>
        </p:txBody>
      </p:sp>
    </p:spTree>
    <p:extLst>
      <p:ext uri="{BB962C8B-B14F-4D97-AF65-F5344CB8AC3E}">
        <p14:creationId xmlns:p14="http://schemas.microsoft.com/office/powerpoint/2010/main" val="988508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1600" dirty="0"/>
              <a:t>Connection Failure</a:t>
            </a:r>
          </a:p>
          <a:p>
            <a:pPr lvl="1"/>
            <a:r>
              <a:rPr lang="en-US" altLang="ja-JP" sz="1200" dirty="0"/>
              <a:t>Connection failure scenario is when a node has lost network connection with the cluster. This scenario was simulated by the following:</a:t>
            </a:r>
          </a:p>
          <a:p>
            <a:pPr lvl="2"/>
            <a:r>
              <a:rPr lang="en-US" altLang="ja-JP" sz="1000" dirty="0"/>
              <a:t>Dropping packets received from other nodes: </a:t>
            </a:r>
            <a:r>
              <a:rPr lang="en-US" altLang="ja-JP" sz="1000" dirty="0" err="1"/>
              <a:t>iptables</a:t>
            </a:r>
            <a:r>
              <a:rPr lang="en-US" altLang="ja-JP" sz="1000" dirty="0"/>
              <a:t> –I INPUT –s &lt;network address&gt; -</a:t>
            </a:r>
            <a:r>
              <a:rPr lang="en-US" altLang="ja-JP" sz="1000" dirty="0" err="1"/>
              <a:t>i</a:t>
            </a:r>
            <a:r>
              <a:rPr lang="en-US" altLang="ja-JP" sz="1000" dirty="0"/>
              <a:t> &lt;interface name&gt;  -j DROP</a:t>
            </a:r>
          </a:p>
          <a:p>
            <a:pPr lvl="2"/>
            <a:r>
              <a:rPr lang="en-US" altLang="ja-JP" sz="1000" dirty="0"/>
              <a:t>Shutdown interface: </a:t>
            </a:r>
            <a:r>
              <a:rPr lang="en-US" altLang="ja-JP" sz="1000" dirty="0" err="1"/>
              <a:t>ifdown</a:t>
            </a:r>
            <a:r>
              <a:rPr lang="en-US" altLang="ja-JP" sz="1000" dirty="0"/>
              <a:t> &lt;interface name</a:t>
            </a:r>
            <a:r>
              <a:rPr lang="en-US" altLang="ja-JP" sz="1000" dirty="0" smtClean="0"/>
              <a:t>&gt;</a:t>
            </a:r>
            <a:endParaRPr lang="en-US" altLang="ja-JP" dirty="0"/>
          </a:p>
          <a:p>
            <a:pPr lvl="1"/>
            <a:endParaRPr lang="en-US" altLang="ja-JP" sz="1200" dirty="0"/>
          </a:p>
          <a:p>
            <a:pPr lvl="1"/>
            <a:r>
              <a:rPr lang="en-US" altLang="ja-JP" sz="1200" dirty="0"/>
              <a:t>Sample logs when </a:t>
            </a:r>
            <a:r>
              <a:rPr lang="en-US" altLang="ja-JP" sz="1200" dirty="0" smtClean="0"/>
              <a:t>an NDB node lost its network connection with the cluster:</a:t>
            </a:r>
            <a:endParaRPr lang="en-US" altLang="ja-JP" sz="1200" dirty="0"/>
          </a:p>
          <a:p>
            <a:pPr lvl="2"/>
            <a:r>
              <a:rPr lang="en-US" altLang="ja-JP" sz="1000" dirty="0" smtClean="0"/>
              <a:t>Setup: 1 MGM, 2 SQL, 2 NDB</a:t>
            </a:r>
          </a:p>
          <a:p>
            <a:pPr lvl="2"/>
            <a:endParaRPr lang="en-US" altLang="ja-JP" sz="1000" dirty="0" smtClean="0"/>
          </a:p>
          <a:p>
            <a:pPr lvl="2"/>
            <a:r>
              <a:rPr lang="en-US" altLang="ja-JP" sz="1000" b="1" dirty="0"/>
              <a:t>[MGM Node: </a:t>
            </a:r>
            <a:r>
              <a:rPr lang="en-US" altLang="ja-JP" sz="1000" dirty="0"/>
              <a:t>ndb_1_cluster.log</a:t>
            </a:r>
            <a:r>
              <a:rPr lang="en-US" altLang="ja-JP" sz="1000" b="1" dirty="0"/>
              <a:t>]</a:t>
            </a:r>
          </a:p>
          <a:p>
            <a:pPr marL="358775" lvl="2" indent="0">
              <a:buNone/>
            </a:pPr>
            <a:endParaRPr lang="en-US" altLang="ja-JP" sz="1000" dirty="0"/>
          </a:p>
        </p:txBody>
      </p:sp>
      <p:sp>
        <p:nvSpPr>
          <p:cNvPr id="4" name="Rectangle 3"/>
          <p:cNvSpPr/>
          <p:nvPr/>
        </p:nvSpPr>
        <p:spPr bwMode="auto">
          <a:xfrm>
            <a:off x="629920" y="3201988"/>
            <a:ext cx="8138160" cy="287369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1 missed heartbeat 2</a:t>
            </a:r>
          </a:p>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4 missed heartbeat 2</a:t>
            </a:r>
          </a:p>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5 missed heartbeat 2</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1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4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5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 Node 3 Disconnected</a:t>
            </a:r>
          </a:p>
          <a:p>
            <a:r>
              <a:rPr lang="en-US" sz="1000" dirty="0">
                <a:latin typeface="Calibri" panose="020F0502020204030204" pitchFamily="34" charset="0"/>
                <a:ea typeface="+mj-ea"/>
                <a:cs typeface="Courier New" panose="02070309020205020404" pitchFamily="49" charset="0"/>
              </a:rPr>
              <a:t> 2017-06-19 00:55:36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2</a:t>
            </a:r>
          </a:p>
          <a:p>
            <a:r>
              <a:rPr lang="en-US" sz="1000" dirty="0">
                <a:latin typeface="Calibri" panose="020F0502020204030204" pitchFamily="34" charset="0"/>
                <a:ea typeface="+mj-ea"/>
                <a:cs typeface="Courier New" panose="02070309020205020404" pitchFamily="49" charset="0"/>
              </a:rPr>
              <a:t> 2017-06-19 00:55:41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3</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4</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Node 3 declared dead due to missed heartbeat</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Communication to Node 3 closed</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Network partitioning - arbitration required</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President restarts arbitration thread [state=7]</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Arbitration won - positive reply from node 1</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NR Status: node=3,OLD=Initial </a:t>
            </a:r>
            <a:r>
              <a:rPr lang="en-US" sz="1000" dirty="0" err="1">
                <a:latin typeface="Calibri" panose="020F0502020204030204" pitchFamily="34" charset="0"/>
                <a:ea typeface="+mj-ea"/>
                <a:cs typeface="Courier New" panose="02070309020205020404" pitchFamily="49" charset="0"/>
              </a:rPr>
              <a:t>state,NEW</a:t>
            </a:r>
            <a:r>
              <a:rPr lang="en-US" sz="1000" dirty="0">
                <a:latin typeface="Calibri" panose="020F0502020204030204" pitchFamily="34" charset="0"/>
                <a:ea typeface="+mj-ea"/>
                <a:cs typeface="Courier New" panose="02070309020205020404" pitchFamily="49" charset="0"/>
              </a:rPr>
              <a:t>=Node failed, fail handling ongoing</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LCP Take over started</a:t>
            </a:r>
            <a:endParaRPr kumimoji="1" lang="en-US" sz="1000" dirty="0">
              <a:latin typeface="Calibri" panose="020F0502020204030204" pitchFamily="34" charset="0"/>
              <a:ea typeface="+mj-ea"/>
              <a:cs typeface="Courier New" panose="02070309020205020404" pitchFamily="49" charset="0"/>
            </a:endParaRPr>
          </a:p>
        </p:txBody>
      </p:sp>
    </p:spTree>
    <p:extLst>
      <p:ext uri="{BB962C8B-B14F-4D97-AF65-F5344CB8AC3E}">
        <p14:creationId xmlns:p14="http://schemas.microsoft.com/office/powerpoint/2010/main" val="2131796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40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600" dirty="0" smtClean="0"/>
              <a:t>Failure Detection</a:t>
            </a:r>
          </a:p>
          <a:p>
            <a:pPr marL="522900" lvl="1" indent="-342900">
              <a:buFont typeface="Arial" panose="020B0604020202020204" pitchFamily="34" charset="0"/>
              <a:buChar char="•"/>
            </a:pPr>
            <a:r>
              <a:rPr lang="en-US" altLang="ja-JP" sz="1400" dirty="0" smtClean="0"/>
              <a:t>Communication Loss</a:t>
            </a:r>
          </a:p>
          <a:p>
            <a:pPr marL="522900" lvl="1" indent="-342900">
              <a:buFont typeface="Arial" panose="020B0604020202020204" pitchFamily="34" charset="0"/>
              <a:buChar char="•"/>
            </a:pPr>
            <a:r>
              <a:rPr lang="en-US" altLang="ja-JP" sz="1400" dirty="0" smtClean="0"/>
              <a:t>Heartbeat Failure</a:t>
            </a:r>
          </a:p>
          <a:p>
            <a:pPr marL="346075" indent="-346075">
              <a:buFont typeface="+mj-lt"/>
              <a:buAutoNum type="arabicPeriod"/>
            </a:pPr>
            <a:r>
              <a:rPr lang="en-US" altLang="ja-JP" sz="1600" dirty="0" smtClean="0"/>
              <a:t>Failure Scenarios</a:t>
            </a:r>
          </a:p>
          <a:p>
            <a:pPr marL="526075" lvl="1" indent="-346075">
              <a:buFont typeface="Arial" panose="020B0604020202020204" pitchFamily="34" charset="0"/>
              <a:buChar char="•"/>
            </a:pPr>
            <a:r>
              <a:rPr lang="en-US" altLang="ja-JP" sz="1400" dirty="0" smtClean="0"/>
              <a:t>Storage Node Crash</a:t>
            </a:r>
          </a:p>
          <a:p>
            <a:pPr marL="526075" lvl="1" indent="-346075">
              <a:buFont typeface="Arial" panose="020B0604020202020204" pitchFamily="34" charset="0"/>
              <a:buChar char="•"/>
            </a:pPr>
            <a:r>
              <a:rPr lang="en-US" altLang="ja-JP" sz="1400" dirty="0" smtClean="0"/>
              <a:t>SQL Node Crash</a:t>
            </a:r>
          </a:p>
          <a:p>
            <a:pPr marL="526075" lvl="1" indent="-346075">
              <a:buFont typeface="Arial" panose="020B0604020202020204" pitchFamily="34" charset="0"/>
              <a:buChar char="•"/>
            </a:pPr>
            <a:r>
              <a:rPr lang="en-US" altLang="ja-JP" sz="1400" dirty="0" smtClean="0"/>
              <a:t>Connection Failure</a:t>
            </a:r>
          </a:p>
          <a:p>
            <a:pPr marL="457200" indent="-457200">
              <a:buFont typeface="+mj-lt"/>
              <a:buAutoNum type="arabicPeriod"/>
            </a:pPr>
            <a:endParaRPr lang="en-US" altLang="ja-JP" sz="1600" dirty="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kumimoji="1" lang="en-US" altLang="ja-JP" dirty="0" smtClean="0"/>
              <a:t>Investigation Progress Report</a:t>
            </a:r>
            <a:endParaRPr kumimoji="1" lang="ja-JP" altLang="en-US" dirty="0"/>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There are two ways to detect failed nodes: </a:t>
            </a:r>
            <a:r>
              <a:rPr lang="en-US" altLang="ja-JP" sz="1600" i="1" dirty="0"/>
              <a:t>communication loss</a:t>
            </a:r>
            <a:r>
              <a:rPr lang="en-US" altLang="ja-JP" sz="1600" dirty="0"/>
              <a:t> and </a:t>
            </a:r>
            <a:r>
              <a:rPr lang="en-US" altLang="ja-JP" sz="1600" i="1" dirty="0"/>
              <a:t>heartbeat</a:t>
            </a:r>
            <a:r>
              <a:rPr lang="en-US" altLang="ja-JP" sz="1600" dirty="0"/>
              <a:t> </a:t>
            </a:r>
            <a:r>
              <a:rPr lang="en-US" altLang="ja-JP" sz="1600" i="1" dirty="0"/>
              <a:t>failure</a:t>
            </a:r>
            <a:r>
              <a:rPr lang="en-US" altLang="ja-JP" sz="1600" dirty="0"/>
              <a:t>. In both cases, a message is sent to all storage nodes and a network partitioning protocol is used to determine if there are enough nodes left to continue running the MySQL Cluster. </a:t>
            </a:r>
            <a:endParaRPr lang="en-US" altLang="ja-JP" sz="1600" dirty="0" smtClean="0"/>
          </a:p>
          <a:p>
            <a:pPr marL="0" indent="0">
              <a:buNone/>
            </a:pPr>
            <a:endParaRPr lang="en-US" altLang="ja-JP" sz="1600" dirty="0" smtClean="0"/>
          </a:p>
          <a:p>
            <a:pPr marL="173038" indent="0">
              <a:buNone/>
            </a:pPr>
            <a:r>
              <a:rPr lang="en-US" altLang="ja-JP" sz="1600" dirty="0" smtClean="0"/>
              <a:t>Note </a:t>
            </a:r>
            <a:r>
              <a:rPr lang="en-US" altLang="ja-JP" sz="1600" dirty="0"/>
              <a:t>that if some nodes are reported as failed, it might in fact be the case that there are two parts of the cluster which have lost all connections between them. In this case, we can not allow both of them to stay alive, since this could cause database inconsistency</a:t>
            </a:r>
            <a:r>
              <a:rPr lang="en-US" altLang="ja-JP" sz="1600" dirty="0" smtClean="0"/>
              <a:t>.</a:t>
            </a:r>
          </a:p>
          <a:p>
            <a:pPr marL="173038" indent="0">
              <a:buNone/>
            </a:pPr>
            <a:endParaRPr lang="en-US" altLang="ja-JP" sz="1600" dirty="0"/>
          </a:p>
          <a:p>
            <a:pPr marL="173038" indent="0">
              <a:buNone/>
            </a:pPr>
            <a:r>
              <a:rPr lang="en-US" altLang="ja-JP" sz="1600" dirty="0" smtClean="0"/>
              <a:t>MySQL </a:t>
            </a:r>
            <a:r>
              <a:rPr lang="en-US" altLang="ja-JP" sz="1600" dirty="0"/>
              <a:t>Cluster ensures applications remain available using the </a:t>
            </a:r>
            <a:r>
              <a:rPr lang="en-US" altLang="ja-JP" sz="1600" i="1" dirty="0"/>
              <a:t>network partitioning protocol</a:t>
            </a:r>
            <a:r>
              <a:rPr lang="en-US" altLang="ja-JP" sz="1600" dirty="0"/>
              <a:t> to automatically selecting one part of the cluster which continues to execute. All nodes in the other part of the cluster are automatically restarted and connect to the cluster as new nodes</a:t>
            </a:r>
            <a:r>
              <a:rPr lang="en-US" altLang="ja-JP" sz="1600" dirty="0" smtClean="0"/>
              <a:t>.</a:t>
            </a:r>
          </a:p>
        </p:txBody>
      </p:sp>
    </p:spTree>
    <p:extLst>
      <p:ext uri="{BB962C8B-B14F-4D97-AF65-F5344CB8AC3E}">
        <p14:creationId xmlns:p14="http://schemas.microsoft.com/office/powerpoint/2010/main" val="2282123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sz="1600" b="1" dirty="0"/>
              <a:t>Communication Loss	</a:t>
            </a:r>
          </a:p>
          <a:p>
            <a:pPr marL="0" indent="0">
              <a:buNone/>
            </a:pPr>
            <a:endParaRPr lang="en-US" altLang="ja-JP" sz="1600" dirty="0" smtClean="0"/>
          </a:p>
          <a:p>
            <a:pPr marL="173038" indent="0">
              <a:buNone/>
            </a:pPr>
            <a:r>
              <a:rPr lang="en-US" altLang="ja-JP" sz="1600" dirty="0" smtClean="0"/>
              <a:t>MySQL </a:t>
            </a:r>
            <a:r>
              <a:rPr lang="en-US" altLang="ja-JP" sz="1600" dirty="0"/>
              <a:t>Cluster nodes are connected via different communication protocols. Currently TCP,	Scalable Coherent Interface, OSE, and Shared Memory are all implemented and used. Normally,	all storage nodes are connected with each other and every application nodes is connected with every storage node. (Except for shared memory, these connections can be used to connect nodes residing on different computers.) </a:t>
            </a:r>
            <a:endParaRPr lang="en-US" altLang="ja-JP" sz="1600" dirty="0" smtClean="0"/>
          </a:p>
          <a:p>
            <a:endParaRPr lang="en-US" altLang="ja-JP" sz="1600" dirty="0"/>
          </a:p>
          <a:p>
            <a:pPr marL="173038" indent="0">
              <a:buNone/>
            </a:pPr>
            <a:r>
              <a:rPr lang="en-US" altLang="ja-JP" sz="1600" dirty="0" smtClean="0"/>
              <a:t>If </a:t>
            </a:r>
            <a:r>
              <a:rPr lang="en-US" altLang="ja-JP" sz="1600" dirty="0"/>
              <a:t>a storage node notices that a connection between two nodes is lost, then all other storage nodes are immediately informed and they jointly classify the node as failed. Failed nodes automatically restart and connect to the MySQL Cluster as a new node, </a:t>
            </a:r>
            <a:r>
              <a:rPr lang="en-US" altLang="ja-JP" sz="1600" dirty="0" smtClean="0"/>
              <a:t>leaving the </a:t>
            </a:r>
            <a:r>
              <a:rPr lang="en-US" altLang="ja-JP" sz="1600" dirty="0"/>
              <a:t>application unaffected. Communication loss is the fastest way to detect that a node has failed</a:t>
            </a:r>
            <a:r>
              <a:rPr lang="en-US" altLang="ja-JP" dirty="0" smtClean="0"/>
              <a:t>.</a:t>
            </a:r>
          </a:p>
          <a:p>
            <a:pPr marL="173038" indent="0">
              <a:buNone/>
            </a:pPr>
            <a:endParaRPr lang="en-US" altLang="ja-JP" dirty="0"/>
          </a:p>
          <a:p>
            <a:r>
              <a:rPr lang="en-US" altLang="ja-JP" sz="1600" b="1" dirty="0" smtClean="0"/>
              <a:t>Heartbeat Failure</a:t>
            </a:r>
          </a:p>
          <a:p>
            <a:endParaRPr kumimoji="1" lang="en-US" altLang="ja-JP" sz="1600" b="1" dirty="0"/>
          </a:p>
          <a:p>
            <a:pPr marL="173038" indent="0">
              <a:buNone/>
            </a:pPr>
            <a:r>
              <a:rPr lang="en-US" altLang="ja-JP" sz="1600" dirty="0"/>
              <a:t>There are also node failures which can not be detected by communication loss, e.g. disk problems, memory problems, and processor exhaustion. These failures cause a node to work improperly, but do not destroy the node connection to the rest of the MySQL Cluster. A heartbeat protocol is used to detect this kind of failure</a:t>
            </a:r>
            <a:r>
              <a:rPr lang="en-US" altLang="ja-JP" sz="1600" dirty="0" smtClean="0"/>
              <a:t>.</a:t>
            </a:r>
            <a:endParaRPr kumimoji="1" lang="en-US" altLang="ja-JP" sz="1600" dirty="0"/>
          </a:p>
        </p:txBody>
      </p:sp>
    </p:spTree>
    <p:extLst>
      <p:ext uri="{BB962C8B-B14F-4D97-AF65-F5344CB8AC3E}">
        <p14:creationId xmlns:p14="http://schemas.microsoft.com/office/powerpoint/2010/main" val="605035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MySQL Cluster: Failure </a:t>
            </a:r>
            <a:r>
              <a:rPr lang="en-US" altLang="ja-JP" dirty="0" smtClean="0"/>
              <a:t>Detection (Heartbeat Failure cont..)</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173038" indent="0">
              <a:buNone/>
            </a:pPr>
            <a:r>
              <a:rPr lang="en-US" altLang="ja-JP" sz="1600" dirty="0" smtClean="0"/>
              <a:t>The storage nodes are organized in a logical circle(Figure 3.) Each storage node sends heartbeat signal to the next storage node in the circle. If a storage node fails to send three consecutive heartbeat signals, the next storage node will characterize the storage node as dead. The failed node is reported to all storage nodes, which jointly classify the node as failed.</a:t>
            </a:r>
            <a:endParaRPr kumimoji="1" lang="en-US" altLang="ja-JP" sz="1600" dirty="0"/>
          </a:p>
        </p:txBody>
      </p:sp>
      <p:pic>
        <p:nvPicPr>
          <p:cNvPr id="4" name="Picture 3"/>
          <p:cNvPicPr>
            <a:picLocks noChangeAspect="1"/>
          </p:cNvPicPr>
          <p:nvPr/>
        </p:nvPicPr>
        <p:blipFill>
          <a:blip r:embed="rId2"/>
          <a:stretch>
            <a:fillRect/>
          </a:stretch>
        </p:blipFill>
        <p:spPr>
          <a:xfrm>
            <a:off x="3148190" y="2379529"/>
            <a:ext cx="2847619" cy="2952381"/>
          </a:xfrm>
          <a:prstGeom prst="rect">
            <a:avLst/>
          </a:prstGeom>
          <a:ln>
            <a:solidFill>
              <a:schemeClr val="tx1"/>
            </a:solidFill>
          </a:ln>
        </p:spPr>
      </p:pic>
    </p:spTree>
    <p:extLst>
      <p:ext uri="{BB962C8B-B14F-4D97-AF65-F5344CB8AC3E}">
        <p14:creationId xmlns:p14="http://schemas.microsoft.com/office/powerpoint/2010/main" val="3088866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smtClean="0"/>
              <a:t>Log </a:t>
            </a:r>
            <a:r>
              <a:rPr lang="en-US" altLang="ja-JP" sz="1600" dirty="0"/>
              <a:t>files to check.</a:t>
            </a:r>
          </a:p>
          <a:p>
            <a:pPr lvl="1"/>
            <a:r>
              <a:rPr lang="en-US" altLang="ja-JP" sz="1200" dirty="0"/>
              <a:t>In MGM node: </a:t>
            </a:r>
            <a:endParaRPr lang="en-US" altLang="ja-JP" sz="1200" dirty="0" smtClean="0"/>
          </a:p>
          <a:p>
            <a:pPr lvl="2"/>
            <a:r>
              <a:rPr lang="en-US" altLang="ja-JP" sz="1000" dirty="0" smtClean="0"/>
              <a:t>Found in the data directory created during installation of MySQL Cluster and set in config.ini configuration file </a:t>
            </a:r>
            <a:r>
              <a:rPr lang="en-US" altLang="ja-JP" sz="1000" i="1" dirty="0" err="1" smtClean="0"/>
              <a:t>DataDir</a:t>
            </a:r>
            <a:r>
              <a:rPr lang="en-US" altLang="ja-JP" sz="1000" i="1" dirty="0" smtClean="0"/>
              <a:t> </a:t>
            </a:r>
            <a:r>
              <a:rPr lang="en-US" altLang="ja-JP" sz="1000" dirty="0" smtClean="0"/>
              <a:t>parameter under </a:t>
            </a:r>
            <a:r>
              <a:rPr lang="en-US" altLang="ja-JP" sz="1000" i="1" dirty="0" smtClean="0"/>
              <a:t>[</a:t>
            </a:r>
            <a:r>
              <a:rPr lang="en-US" altLang="ja-JP" sz="1000" i="1" dirty="0" err="1" smtClean="0"/>
              <a:t>ndb_mgmd</a:t>
            </a:r>
            <a:r>
              <a:rPr lang="en-US" altLang="ja-JP" sz="1000" i="1" dirty="0" smtClean="0"/>
              <a:t>] </a:t>
            </a:r>
            <a:r>
              <a:rPr lang="en-US" altLang="ja-JP" sz="1000" dirty="0" smtClean="0"/>
              <a:t>section.</a:t>
            </a:r>
          </a:p>
          <a:p>
            <a:pPr lvl="2"/>
            <a:endParaRPr lang="en-US" altLang="ja-JP" sz="1000" dirty="0"/>
          </a:p>
          <a:p>
            <a:pPr lvl="2"/>
            <a:endParaRPr lang="en-US" altLang="ja-JP" sz="1000" dirty="0" smtClean="0"/>
          </a:p>
          <a:p>
            <a:pPr lvl="2"/>
            <a:endParaRPr lang="en-US" altLang="ja-JP" sz="1000" dirty="0"/>
          </a:p>
          <a:p>
            <a:pPr lvl="2"/>
            <a:endParaRPr lang="en-US" altLang="ja-JP" sz="1000" dirty="0" smtClean="0"/>
          </a:p>
          <a:p>
            <a:pPr marL="358775" lvl="2" indent="0">
              <a:buNone/>
            </a:pPr>
            <a:endParaRPr lang="en-US" altLang="ja-JP" sz="1000" dirty="0" smtClean="0"/>
          </a:p>
          <a:p>
            <a:pPr lvl="2"/>
            <a:r>
              <a:rPr lang="en-US" altLang="ja-JP" sz="1000" dirty="0" err="1" smtClean="0"/>
              <a:t>ndb</a:t>
            </a:r>
            <a:r>
              <a:rPr lang="en-US" altLang="ja-JP" sz="1000" dirty="0"/>
              <a:t>_&lt;cluster number&gt;_cluster.log</a:t>
            </a:r>
          </a:p>
          <a:p>
            <a:pPr lvl="1"/>
            <a:r>
              <a:rPr lang="en-US" altLang="ja-JP" sz="1200" dirty="0"/>
              <a:t>In SQL node</a:t>
            </a:r>
            <a:r>
              <a:rPr lang="en-US" altLang="ja-JP" sz="1200" dirty="0" smtClean="0"/>
              <a:t>:</a:t>
            </a:r>
          </a:p>
          <a:p>
            <a:pPr lvl="2"/>
            <a:r>
              <a:rPr lang="en-US" altLang="ja-JP" sz="1000" dirty="0" smtClean="0"/>
              <a:t>Found in the value set in local configuration file </a:t>
            </a:r>
            <a:r>
              <a:rPr lang="en-US" altLang="ja-JP" sz="1000" dirty="0" err="1" smtClean="0"/>
              <a:t>my.cnf</a:t>
            </a:r>
            <a:r>
              <a:rPr lang="en-US" altLang="ja-JP" sz="1000" dirty="0"/>
              <a:t> </a:t>
            </a:r>
            <a:r>
              <a:rPr lang="en-US" altLang="ja-JP" sz="1000" i="1" dirty="0" smtClean="0"/>
              <a:t>log-error </a:t>
            </a:r>
            <a:r>
              <a:rPr lang="en-US" altLang="ja-JP" sz="1000" dirty="0" smtClean="0"/>
              <a:t>parameter.</a:t>
            </a:r>
          </a:p>
          <a:p>
            <a:pPr lvl="2"/>
            <a:endParaRPr lang="en-US" altLang="ja-JP" sz="1000" dirty="0"/>
          </a:p>
          <a:p>
            <a:pPr lvl="2"/>
            <a:endParaRPr lang="en-US" altLang="ja-JP" sz="1000" dirty="0" smtClean="0"/>
          </a:p>
          <a:p>
            <a:pPr lvl="2"/>
            <a:r>
              <a:rPr lang="en-US" altLang="ja-JP" sz="1000" dirty="0" smtClean="0"/>
              <a:t>mysqld.log</a:t>
            </a:r>
            <a:endParaRPr lang="en-US" altLang="ja-JP" sz="1000" dirty="0"/>
          </a:p>
          <a:p>
            <a:pPr lvl="1"/>
            <a:r>
              <a:rPr lang="en-US" altLang="ja-JP" sz="1200" dirty="0"/>
              <a:t>In NDBD node: </a:t>
            </a:r>
            <a:endParaRPr lang="en-US" altLang="ja-JP" sz="1200" dirty="0" smtClean="0"/>
          </a:p>
          <a:p>
            <a:pPr lvl="2"/>
            <a:r>
              <a:rPr lang="en-US" altLang="ja-JP" sz="1000" dirty="0" smtClean="0"/>
              <a:t>Found in the data directory created as specified in the global configuration file config.ini and is set using the </a:t>
            </a:r>
            <a:r>
              <a:rPr lang="en-US" altLang="ja-JP" sz="1000" i="1" dirty="0" err="1" smtClean="0"/>
              <a:t>DataDir</a:t>
            </a:r>
            <a:r>
              <a:rPr lang="en-US" altLang="ja-JP" sz="1000" dirty="0" smtClean="0"/>
              <a:t> parameter under </a:t>
            </a:r>
            <a:r>
              <a:rPr lang="en-US" altLang="ja-JP" sz="1000" i="1" dirty="0" smtClean="0"/>
              <a:t>[</a:t>
            </a:r>
            <a:r>
              <a:rPr lang="en-US" altLang="ja-JP" sz="1000" i="1" dirty="0" err="1" smtClean="0"/>
              <a:t>ndbd</a:t>
            </a:r>
            <a:r>
              <a:rPr lang="en-US" altLang="ja-JP" sz="1000" i="1" dirty="0" smtClean="0"/>
              <a:t>]</a:t>
            </a:r>
            <a:r>
              <a:rPr lang="en-US" altLang="ja-JP" sz="1000" dirty="0" smtClean="0"/>
              <a:t> section.</a:t>
            </a:r>
          </a:p>
          <a:p>
            <a:pPr lvl="2"/>
            <a:endParaRPr lang="en-US" altLang="ja-JP" sz="1000" dirty="0"/>
          </a:p>
          <a:p>
            <a:pPr lvl="2"/>
            <a:endParaRPr lang="en-US" altLang="ja-JP" sz="1000" dirty="0" smtClean="0"/>
          </a:p>
          <a:p>
            <a:pPr lvl="2"/>
            <a:endParaRPr lang="en-US" altLang="ja-JP" sz="1000" dirty="0"/>
          </a:p>
          <a:p>
            <a:pPr lvl="2"/>
            <a:endParaRPr lang="en-US" altLang="ja-JP" sz="1000" dirty="0" smtClean="0"/>
          </a:p>
          <a:p>
            <a:pPr lvl="2"/>
            <a:endParaRPr lang="en-US" altLang="ja-JP" sz="1000" dirty="0" smtClean="0"/>
          </a:p>
          <a:p>
            <a:pPr lvl="2"/>
            <a:r>
              <a:rPr lang="en-US" altLang="ja-JP" sz="1000" dirty="0" err="1" smtClean="0"/>
              <a:t>ndb</a:t>
            </a:r>
            <a:r>
              <a:rPr lang="en-US" altLang="ja-JP" sz="1000" dirty="0"/>
              <a:t>_&lt;ndb node id&gt;_out.log</a:t>
            </a:r>
          </a:p>
        </p:txBody>
      </p:sp>
      <p:sp>
        <p:nvSpPr>
          <p:cNvPr id="4" name="Rectangle 3"/>
          <p:cNvSpPr/>
          <p:nvPr/>
        </p:nvSpPr>
        <p:spPr bwMode="auto">
          <a:xfrm>
            <a:off x="670560" y="1828800"/>
            <a:ext cx="6370320" cy="9550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smtClean="0">
                <a:latin typeface="Courier New" panose="02070309020205020404" pitchFamily="49" charset="0"/>
                <a:ea typeface="+mj-ea"/>
                <a:cs typeface="Courier New" panose="02070309020205020404" pitchFamily="49" charset="0"/>
              </a:rPr>
              <a:t>[</a:t>
            </a:r>
            <a:r>
              <a:rPr lang="en-US" sz="1000" dirty="0" err="1" smtClean="0">
                <a:latin typeface="Courier New" panose="02070309020205020404" pitchFamily="49" charset="0"/>
                <a:ea typeface="+mj-ea"/>
                <a:cs typeface="Courier New" panose="02070309020205020404" pitchFamily="49" charset="0"/>
              </a:rPr>
              <a:t>ndb_mgmd</a:t>
            </a:r>
            <a:r>
              <a:rPr lang="en-US" sz="1000" dirty="0" smtClean="0">
                <a:latin typeface="Courier New" panose="02070309020205020404" pitchFamily="49" charset="0"/>
                <a:ea typeface="+mj-ea"/>
                <a:cs typeface="Courier New" panose="02070309020205020404" pitchFamily="49" charset="0"/>
              </a:rPr>
              <a:t>]</a:t>
            </a:r>
          </a:p>
          <a:p>
            <a:pPr algn="just"/>
            <a:r>
              <a:rPr lang="en-US" sz="1000" dirty="0" smtClean="0">
                <a:latin typeface="Courier New" panose="02070309020205020404" pitchFamily="49" charset="0"/>
                <a:ea typeface="+mj-ea"/>
                <a:cs typeface="Courier New" panose="02070309020205020404" pitchFamily="49" charset="0"/>
              </a:rPr>
              <a:t># Management process options:</a:t>
            </a:r>
          </a:p>
          <a:p>
            <a:pPr algn="just"/>
            <a:r>
              <a:rPr lang="en-US" sz="1000" dirty="0" err="1" smtClean="0">
                <a:latin typeface="Courier New" panose="02070309020205020404" pitchFamily="49" charset="0"/>
                <a:ea typeface="+mj-ea"/>
                <a:cs typeface="Courier New" panose="02070309020205020404" pitchFamily="49" charset="0"/>
              </a:rPr>
              <a:t>HostName</a:t>
            </a:r>
            <a:r>
              <a:rPr lang="en-US" sz="1000" dirty="0" smtClean="0">
                <a:latin typeface="Courier New" panose="02070309020205020404" pitchFamily="49" charset="0"/>
                <a:ea typeface="+mj-ea"/>
                <a:cs typeface="Courier New" panose="02070309020205020404" pitchFamily="49" charset="0"/>
              </a:rPr>
              <a:t>=192.168.50.51           # Hostname or IP address of MGM node</a:t>
            </a:r>
          </a:p>
          <a:p>
            <a:pPr algn="just"/>
            <a:r>
              <a:rPr lang="en-US" sz="1000" b="1" dirty="0" err="1" smtClean="0">
                <a:latin typeface="Courier New" panose="02070309020205020404" pitchFamily="49" charset="0"/>
                <a:ea typeface="+mj-ea"/>
                <a:cs typeface="Courier New" panose="02070309020205020404" pitchFamily="49" charset="0"/>
              </a:rPr>
              <a:t>DataDir</a:t>
            </a:r>
            <a:r>
              <a:rPr lang="en-US" sz="1000" b="1" dirty="0" smtClean="0">
                <a:latin typeface="Courier New" panose="02070309020205020404" pitchFamily="49" charset="0"/>
                <a:ea typeface="+mj-ea"/>
                <a:cs typeface="Courier New" panose="02070309020205020404" pitchFamily="49" charset="0"/>
              </a:rPr>
              <a:t>=/</a:t>
            </a:r>
            <a:r>
              <a:rPr lang="en-US" sz="1000" b="1" dirty="0" err="1" smtClean="0">
                <a:latin typeface="Courier New" panose="02070309020205020404" pitchFamily="49" charset="0"/>
                <a:ea typeface="+mj-ea"/>
                <a:cs typeface="Courier New" panose="02070309020205020404" pitchFamily="49" charset="0"/>
              </a:rPr>
              <a:t>var</a:t>
            </a:r>
            <a:r>
              <a:rPr lang="en-US" sz="1000" b="1" dirty="0" smtClean="0">
                <a:latin typeface="Courier New" panose="02070309020205020404" pitchFamily="49" charset="0"/>
                <a:ea typeface="+mj-ea"/>
                <a:cs typeface="Courier New" panose="02070309020205020404" pitchFamily="49" charset="0"/>
              </a:rPr>
              <a:t>/lib/</a:t>
            </a:r>
            <a:r>
              <a:rPr lang="en-US" sz="1000" b="1" dirty="0" err="1" smtClean="0">
                <a:latin typeface="Courier New" panose="02070309020205020404" pitchFamily="49" charset="0"/>
                <a:ea typeface="+mj-ea"/>
                <a:cs typeface="Courier New" panose="02070309020205020404" pitchFamily="49" charset="0"/>
              </a:rPr>
              <a:t>mysql</a:t>
            </a:r>
            <a:r>
              <a:rPr lang="en-US" sz="1000" b="1" dirty="0" smtClean="0">
                <a:latin typeface="Courier New" panose="02070309020205020404" pitchFamily="49" charset="0"/>
                <a:ea typeface="+mj-ea"/>
                <a:cs typeface="Courier New" panose="02070309020205020404" pitchFamily="49" charset="0"/>
              </a:rPr>
              <a:t>-cluster   </a:t>
            </a:r>
            <a:r>
              <a:rPr lang="en-US" sz="1000" dirty="0" smtClean="0">
                <a:latin typeface="Courier New" panose="02070309020205020404" pitchFamily="49" charset="0"/>
                <a:ea typeface="+mj-ea"/>
                <a:cs typeface="Courier New" panose="02070309020205020404" pitchFamily="49" charset="0"/>
              </a:rPr>
              <a:t># Directory for MGM node log files</a:t>
            </a:r>
          </a:p>
          <a:p>
            <a:pPr algn="just"/>
            <a:r>
              <a:rPr lang="en-US" sz="1000" dirty="0" err="1" smtClean="0">
                <a:latin typeface="Courier New" panose="02070309020205020404" pitchFamily="49" charset="0"/>
                <a:ea typeface="+mj-ea"/>
                <a:cs typeface="Courier New" panose="02070309020205020404" pitchFamily="49" charset="0"/>
              </a:rPr>
              <a:t>ArbitrationRank</a:t>
            </a:r>
            <a:r>
              <a:rPr lang="en-US" sz="1000" dirty="0" smtClean="0">
                <a:latin typeface="Courier New" panose="02070309020205020404" pitchFamily="49" charset="0"/>
                <a:ea typeface="+mj-ea"/>
                <a:cs typeface="Courier New" panose="02070309020205020404" pitchFamily="49" charset="0"/>
              </a:rPr>
              <a:t>=1</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670560" y="3586480"/>
            <a:ext cx="6370320" cy="3454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a:latin typeface="Courier New" panose="02070309020205020404" pitchFamily="49" charset="0"/>
                <a:ea typeface="+mj-ea"/>
                <a:cs typeface="Courier New" panose="02070309020205020404" pitchFamily="49" charset="0"/>
              </a:rPr>
              <a:t>log-error=</a:t>
            </a:r>
            <a:r>
              <a:rPr lang="en-US" sz="1000" b="1" dirty="0">
                <a:latin typeface="Courier New" panose="02070309020205020404" pitchFamily="49" charset="0"/>
                <a:ea typeface="+mj-ea"/>
                <a:cs typeface="Courier New" panose="02070309020205020404" pitchFamily="49" charset="0"/>
              </a:rPr>
              <a:t>/</a:t>
            </a:r>
            <a:r>
              <a:rPr lang="en-US" sz="1000" b="1" dirty="0" err="1">
                <a:latin typeface="Courier New" panose="02070309020205020404" pitchFamily="49" charset="0"/>
                <a:ea typeface="+mj-ea"/>
                <a:cs typeface="Courier New" panose="02070309020205020404" pitchFamily="49" charset="0"/>
              </a:rPr>
              <a:t>var</a:t>
            </a:r>
            <a:r>
              <a:rPr lang="en-US" sz="1000" b="1" dirty="0">
                <a:latin typeface="Courier New" panose="02070309020205020404" pitchFamily="49" charset="0"/>
                <a:ea typeface="+mj-ea"/>
                <a:cs typeface="Courier New" panose="02070309020205020404" pitchFamily="49" charset="0"/>
              </a:rPr>
              <a:t>/log/</a:t>
            </a:r>
            <a:r>
              <a:rPr lang="en-US" sz="1000" dirty="0">
                <a:latin typeface="Courier New" panose="02070309020205020404" pitchFamily="49" charset="0"/>
                <a:ea typeface="+mj-ea"/>
                <a:cs typeface="Courier New" panose="02070309020205020404" pitchFamily="49" charset="0"/>
              </a:rPr>
              <a:t>mysqld.log</a:t>
            </a:r>
            <a:endParaRPr kumimoji="1" lang="en-US" sz="1000"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670560" y="4856480"/>
            <a:ext cx="6370320" cy="9550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a:t>
            </a:r>
          </a:p>
          <a:p>
            <a:pPr algn="just"/>
            <a:r>
              <a:rPr lang="en-US" sz="1000" dirty="0">
                <a:latin typeface="Courier New" panose="02070309020205020404" pitchFamily="49" charset="0"/>
                <a:ea typeface="+mj-ea"/>
                <a:cs typeface="Courier New" panose="02070309020205020404" pitchFamily="49" charset="0"/>
              </a:rPr>
              <a:t># Options for data node "A":</a:t>
            </a:r>
          </a:p>
          <a:p>
            <a:pPr algn="just"/>
            <a:r>
              <a:rPr lang="en-US" sz="1000" dirty="0">
                <a:latin typeface="Courier New" panose="02070309020205020404" pitchFamily="49" charset="0"/>
                <a:ea typeface="+mj-ea"/>
                <a:cs typeface="Courier New" panose="02070309020205020404" pitchFamily="49" charset="0"/>
              </a:rPr>
              <a:t>                                      # (one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section per data node)</a:t>
            </a:r>
          </a:p>
          <a:p>
            <a:pPr algn="just"/>
            <a:r>
              <a:rPr lang="en-US" sz="1000" dirty="0" smtClean="0">
                <a:latin typeface="Courier New" panose="02070309020205020404" pitchFamily="49" charset="0"/>
                <a:ea typeface="+mj-ea"/>
                <a:cs typeface="Courier New" panose="02070309020205020404" pitchFamily="49" charset="0"/>
              </a:rPr>
              <a:t>…# </a:t>
            </a:r>
            <a:r>
              <a:rPr lang="en-US" sz="1000" dirty="0">
                <a:latin typeface="Courier New" panose="02070309020205020404" pitchFamily="49" charset="0"/>
                <a:ea typeface="+mj-ea"/>
                <a:cs typeface="Courier New" panose="02070309020205020404" pitchFamily="49" charset="0"/>
              </a:rPr>
              <a:t>Node ID for this data node</a:t>
            </a:r>
          </a:p>
          <a:p>
            <a:pPr algn="just"/>
            <a:r>
              <a:rPr lang="en-US" sz="1000" b="1" dirty="0" err="1">
                <a:latin typeface="Courier New" panose="02070309020205020404" pitchFamily="49" charset="0"/>
                <a:ea typeface="+mj-ea"/>
                <a:cs typeface="Courier New" panose="02070309020205020404" pitchFamily="49" charset="0"/>
              </a:rPr>
              <a:t>DataDir</a:t>
            </a:r>
            <a:r>
              <a:rPr lang="en-US" sz="1000" b="1" dirty="0">
                <a:latin typeface="Courier New" panose="02070309020205020404" pitchFamily="49" charset="0"/>
                <a:ea typeface="+mj-ea"/>
                <a:cs typeface="Courier New" panose="02070309020205020404" pitchFamily="49" charset="0"/>
              </a:rPr>
              <a:t>=/</a:t>
            </a:r>
            <a:r>
              <a:rPr lang="en-US" sz="1000" b="1" dirty="0" err="1">
                <a:latin typeface="Courier New" panose="02070309020205020404" pitchFamily="49" charset="0"/>
                <a:ea typeface="+mj-ea"/>
                <a:cs typeface="Courier New" panose="02070309020205020404" pitchFamily="49" charset="0"/>
              </a:rPr>
              <a:t>var</a:t>
            </a:r>
            <a:r>
              <a:rPr lang="en-US" sz="1000" b="1" dirty="0">
                <a:latin typeface="Courier New" panose="02070309020205020404" pitchFamily="49" charset="0"/>
                <a:ea typeface="+mj-ea"/>
                <a:cs typeface="Courier New" panose="02070309020205020404" pitchFamily="49" charset="0"/>
              </a:rPr>
              <a:t>/lib/</a:t>
            </a:r>
            <a:r>
              <a:rPr lang="en-US" sz="1000" b="1" dirty="0" err="1">
                <a:latin typeface="Courier New" panose="02070309020205020404" pitchFamily="49" charset="0"/>
                <a:ea typeface="+mj-ea"/>
                <a:cs typeface="Courier New" panose="02070309020205020404" pitchFamily="49" charset="0"/>
              </a:rPr>
              <a:t>mysql</a:t>
            </a:r>
            <a:r>
              <a:rPr lang="en-US" sz="1000" b="1" dirty="0">
                <a:latin typeface="Courier New" panose="02070309020205020404" pitchFamily="49" charset="0"/>
                <a:ea typeface="+mj-ea"/>
                <a:cs typeface="Courier New" panose="02070309020205020404" pitchFamily="49" charset="0"/>
              </a:rPr>
              <a:t>-cluster        </a:t>
            </a:r>
            <a:r>
              <a:rPr lang="en-US" sz="1000" dirty="0">
                <a:latin typeface="Courier New" panose="02070309020205020404" pitchFamily="49" charset="0"/>
                <a:ea typeface="+mj-ea"/>
                <a:cs typeface="Courier New" panose="02070309020205020404" pitchFamily="49" charset="0"/>
              </a:rPr>
              <a:t># Directory for this data node's data files</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447551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2283</Words>
  <Application>Microsoft Office PowerPoint</Application>
  <PresentationFormat>On-screen Show (4:3)</PresentationFormat>
  <Paragraphs>214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NEC_standard_4_3_en</vt:lpstr>
      <vt:lpstr>MySQL Cluster</vt:lpstr>
      <vt:lpstr>PowerPoint Presentation</vt:lpstr>
      <vt:lpstr>PowerPoint Presentation</vt:lpstr>
      <vt:lpstr>Table of Contents</vt:lpstr>
      <vt:lpstr>MySQL Cluster Investigation</vt:lpstr>
      <vt:lpstr>MySQL Cluster: Failure Detection</vt:lpstr>
      <vt:lpstr>MySQL Cluster: Failure Detection</vt:lpstr>
      <vt:lpstr>MySQL Cluster: Failure Detection (Heartbeat Failure cont..)</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2017-06-22T06:07:42Z</dcterms:modified>
</cp:coreProperties>
</file>