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705" r:id="rId1"/>
  </p:sldMasterIdLst>
  <p:notesMasterIdLst>
    <p:notesMasterId r:id="rId22"/>
  </p:notesMasterIdLst>
  <p:handoutMasterIdLst>
    <p:handoutMasterId r:id="rId23"/>
  </p:handoutMasterIdLst>
  <p:sldIdLst>
    <p:sldId id="262" r:id="rId2"/>
    <p:sldId id="268" r:id="rId3"/>
    <p:sldId id="272" r:id="rId4"/>
    <p:sldId id="263" r:id="rId5"/>
    <p:sldId id="264" r:id="rId6"/>
    <p:sldId id="269" r:id="rId7"/>
    <p:sldId id="283" r:id="rId8"/>
    <p:sldId id="285" r:id="rId9"/>
    <p:sldId id="273" r:id="rId10"/>
    <p:sldId id="28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75" r:id="rId19"/>
    <p:sldId id="274" r:id="rId20"/>
    <p:sldId id="266" r:id="rId21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>
            <p14:sldId id="262"/>
          </p14:sldIdLst>
        </p14:section>
        <p14:section name="Brand Statement" id="{E9B22BFF-877C-4AA1-9323-19B679BF99B1}">
          <p14:sldIdLst>
            <p14:sldId id="268"/>
          </p14:sldIdLst>
        </p14:section>
        <p14:section name="Table of Contents" id="{0B1E2898-31BC-42F3-A5A5-141726087CC7}">
          <p14:sldIdLst>
            <p14:sldId id="272"/>
            <p14:sldId id="263"/>
          </p14:sldIdLst>
        </p14:section>
        <p14:section name="Body" id="{18FAE958-DF6E-4AAC-835E-E68BDECA82A9}">
          <p14:sldIdLst>
            <p14:sldId id="264"/>
            <p14:sldId id="269"/>
            <p14:sldId id="283"/>
            <p14:sldId id="285"/>
            <p14:sldId id="273"/>
            <p14:sldId id="284"/>
            <p14:sldId id="276"/>
            <p14:sldId id="277"/>
            <p14:sldId id="278"/>
            <p14:sldId id="279"/>
            <p14:sldId id="280"/>
            <p14:sldId id="281"/>
            <p14:sldId id="282"/>
            <p14:sldId id="275"/>
            <p14:sldId id="274"/>
          </p14:sldIdLst>
        </p14:section>
        <p14:section name="Corporate Mark" id="{043BD1DC-881F-4DDA-BE71-3D4C881D9A5E}">
          <p14:sldIdLst>
            <p14:sldId id="26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D670B"/>
    <a:srgbClr val="E28700"/>
    <a:srgbClr val="FF9900"/>
    <a:srgbClr val="CC33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294" autoAdjust="0"/>
    <p:restoredTop sz="94414" autoAdjust="0"/>
  </p:normalViewPr>
  <p:slideViewPr>
    <p:cSldViewPr snapToGrid="0" snapToObjects="1">
      <p:cViewPr varScale="1">
        <p:scale>
          <a:sx n="88" d="100"/>
          <a:sy n="88" d="100"/>
        </p:scale>
        <p:origin x="-1074" y="-10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14478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-3054" y="-78"/>
      </p:cViewPr>
      <p:guideLst>
        <p:guide orient="horz" pos="3130"/>
        <p:guide pos="2145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9" y="1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2017/9/28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40647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9" y="9440647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7" cy="288000"/>
          </a:xfrm>
          <a:prstGeom prst="rect">
            <a:avLst/>
          </a:prstGeom>
        </p:spPr>
        <p:txBody>
          <a:bodyPr vert="horz" lIns="92221" tIns="46111" rIns="92221" bIns="46111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2017/9/28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9" y="9652150"/>
            <a:ext cx="2949787" cy="288000"/>
          </a:xfrm>
          <a:prstGeom prst="rect">
            <a:avLst/>
          </a:prstGeom>
        </p:spPr>
        <p:txBody>
          <a:bodyPr vert="horz" lIns="92221" tIns="46111" rIns="92221" bIns="46111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431800"/>
            <a:ext cx="496887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6" rIns="91433" bIns="45716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1" y="4320000"/>
            <a:ext cx="6624000" cy="5220000"/>
          </a:xfrm>
          <a:prstGeom prst="rect">
            <a:avLst/>
          </a:prstGeom>
        </p:spPr>
        <p:txBody>
          <a:bodyPr vert="horz" lIns="0" tIns="45716" rIns="0" bIns="45716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Verdana" panose="020B0604030504040204" pitchFamily="34" charset="0"/>
        <a:ea typeface="メイリオ" panose="020B0604030504040204" pitchFamily="50" charset="-128"/>
        <a:cs typeface="Verdana" panose="020B0604030504040204" pitchFamily="34" charset="0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9163" y="431800"/>
            <a:ext cx="4968875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462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2447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Matsumoto-san’s comment:</a:t>
            </a:r>
          </a:p>
          <a:p>
            <a:pPr marL="171450" indent="-171450">
              <a:buFontTx/>
              <a:buChar char="-"/>
            </a:pPr>
            <a:r>
              <a:rPr lang="en-US" altLang="ja-JP" dirty="0" smtClean="0"/>
              <a:t>NDB</a:t>
            </a:r>
            <a:r>
              <a:rPr lang="ja-JP" altLang="en-US" dirty="0" smtClean="0"/>
              <a:t>クラスタデータを使用する通常の</a:t>
            </a:r>
            <a:r>
              <a:rPr lang="en-US" altLang="ja-JP" dirty="0" smtClean="0"/>
              <a:t>DML</a:t>
            </a:r>
            <a:r>
              <a:rPr lang="ja-JP" altLang="en-US" dirty="0" smtClean="0"/>
              <a:t>操作は、新しいノード・グループの作成または追加、または表の再編成によって</a:t>
            </a:r>
            <a:r>
              <a:rPr lang="ja-JP" altLang="en-US" b="1" dirty="0" smtClean="0">
                <a:solidFill>
                  <a:srgbClr val="FF0000"/>
                </a:solidFill>
              </a:rPr>
              <a:t>防止</a:t>
            </a:r>
            <a:r>
              <a:rPr lang="en-US" altLang="ja-JP" b="1" dirty="0" smtClean="0">
                <a:solidFill>
                  <a:srgbClr val="FF0000"/>
                </a:solidFill>
              </a:rPr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別の表現が良い</a:t>
            </a:r>
            <a:r>
              <a:rPr lang="en-US" altLang="ja-JP" b="1" dirty="0" smtClean="0">
                <a:solidFill>
                  <a:srgbClr val="FF0000"/>
                </a:solidFill>
              </a:rPr>
              <a:t>)</a:t>
            </a:r>
            <a:r>
              <a:rPr lang="ja-JP" altLang="en-US" dirty="0" smtClean="0"/>
              <a:t>されません。 </a:t>
            </a:r>
            <a:endParaRPr lang="en-US" altLang="ja-JP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English: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Normal DML operations using NDB Cluster data are not prevented by the creation or addition of a new node group, or by table reorganization.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Original JP Translation: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</a:t>
            </a:r>
            <a:r>
              <a:rPr lang="en-US" altLang="ja-JP" dirty="0" smtClean="0"/>
              <a:t>NDB</a:t>
            </a:r>
            <a:r>
              <a:rPr lang="ja-JP" altLang="en-US" dirty="0" smtClean="0"/>
              <a:t>クラスタデータを使用する通常の</a:t>
            </a:r>
            <a:r>
              <a:rPr lang="en-US" altLang="ja-JP" dirty="0" smtClean="0"/>
              <a:t>DML</a:t>
            </a:r>
            <a:r>
              <a:rPr lang="ja-JP" altLang="en-US" dirty="0" smtClean="0"/>
              <a:t>操作は、新しいノード・グループの作成または追加、または表の再編成によって防止されません。 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4644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742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Matsumoto-san’s comment:</a:t>
            </a:r>
          </a:p>
          <a:p>
            <a:pPr algn="ctr"/>
            <a:r>
              <a:rPr lang="en-US" dirty="0" smtClean="0"/>
              <a:t>-</a:t>
            </a:r>
            <a:r>
              <a:rPr lang="ja-JP" altLang="en-US" sz="1100" dirty="0" smtClean="0">
                <a:solidFill>
                  <a:srgbClr val="7030A0"/>
                </a:solidFill>
              </a:rPr>
              <a:t>通常は望ましい</a:t>
            </a:r>
            <a:endParaRPr lang="en-US" altLang="ja-JP" sz="1100" dirty="0" smtClean="0">
              <a:solidFill>
                <a:srgbClr val="7030A0"/>
              </a:solidFill>
            </a:endParaRPr>
          </a:p>
          <a:p>
            <a:pPr algn="ctr"/>
            <a:r>
              <a:rPr kumimoji="1" lang="ja-JP" altLang="en-US" sz="1100" b="1" kern="1200" dirty="0" smtClean="0">
                <a:solidFill>
                  <a:srgbClr val="7030A0"/>
                </a:solidFill>
                <a:latin typeface="+mj-ea"/>
                <a:ea typeface="メイリオ" panose="020B0604030504040204" pitchFamily="50" charset="-128"/>
                <a:cs typeface="Verdana" panose="020B0604030504040204" pitchFamily="34" charset="0"/>
              </a:rPr>
              <a:t>→別の表現が良い。英文を教えて下さい。</a:t>
            </a:r>
            <a:endParaRPr kumimoji="1" lang="en-US" sz="1100" b="1" kern="1200" dirty="0" smtClean="0">
              <a:solidFill>
                <a:schemeClr val="tx1"/>
              </a:solidFill>
              <a:latin typeface="+mj-ea"/>
              <a:ea typeface="メイリオ" panose="020B0604030504040204" pitchFamily="50" charset="-128"/>
              <a:cs typeface="Verdana" panose="020B0604030504040204" pitchFamily="34" charset="0"/>
            </a:endParaRPr>
          </a:p>
          <a:p>
            <a:r>
              <a:rPr lang="en-US" dirty="0" smtClean="0"/>
              <a:t>English:</a:t>
            </a:r>
          </a:p>
          <a:p>
            <a:r>
              <a:rPr lang="en-US" dirty="0" smtClean="0"/>
              <a:t>Perform a rolling restart of all existing NDB Cluster data nodes. It is not necessary </a:t>
            </a:r>
            <a:r>
              <a:rPr lang="en-US" b="1" dirty="0" smtClean="0"/>
              <a:t>(or usually even</a:t>
            </a:r>
          </a:p>
          <a:p>
            <a:r>
              <a:rPr lang="en-US" b="1" dirty="0" smtClean="0"/>
              <a:t>desirable)</a:t>
            </a:r>
            <a:r>
              <a:rPr lang="en-US" dirty="0" smtClean="0"/>
              <a:t> to use –initial when restarting the existing data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4023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Matsumoto-san’s comment:</a:t>
            </a:r>
          </a:p>
          <a:p>
            <a:r>
              <a:rPr lang="en-US" dirty="0" smtClean="0"/>
              <a:t>-</a:t>
            </a:r>
            <a:r>
              <a:rPr lang="ja-JP" altLang="en-US" dirty="0" smtClean="0"/>
              <a:t>ただし、新しいノードが追加される前に存在していた任意のテーブルに追加されたデータは、そのテーブルが再編成されるまで新しいノードを</a:t>
            </a:r>
            <a:r>
              <a:rPr lang="ja-JP" altLang="en-US" b="1" dirty="0" smtClean="0">
                <a:solidFill>
                  <a:srgbClr val="FF0000"/>
                </a:solidFill>
              </a:rPr>
              <a:t>使用して（変です）</a:t>
            </a:r>
            <a:r>
              <a:rPr lang="ja-JP" altLang="en-US" dirty="0" smtClean="0"/>
              <a:t>配布されません。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dirty="0" smtClean="0"/>
              <a:t>English:</a:t>
            </a:r>
          </a:p>
          <a:p>
            <a:pPr marL="171450" indent="-171450">
              <a:buFontTx/>
              <a:buChar char="-"/>
            </a:pPr>
            <a:r>
              <a:rPr lang="en-US" sz="1100" dirty="0" smtClean="0"/>
              <a:t>however, data added to any given table </a:t>
            </a:r>
            <a:r>
              <a:rPr lang="en-US" sz="1100" dirty="0" err="1" smtClean="0"/>
              <a:t>tbl</a:t>
            </a:r>
            <a:r>
              <a:rPr lang="en-US" sz="1100" dirty="0" smtClean="0"/>
              <a:t> that existed before the new nodes were added is not distributed using the new nodes until that table has been reorganized.</a:t>
            </a:r>
          </a:p>
          <a:p>
            <a:pPr marL="0" indent="0">
              <a:buFontTx/>
              <a:buNone/>
            </a:pPr>
            <a:endParaRPr lang="en-US" sz="1100" dirty="0" smtClean="0"/>
          </a:p>
          <a:p>
            <a:pPr marL="0" indent="0">
              <a:buFontTx/>
              <a:buNone/>
            </a:pPr>
            <a:r>
              <a:rPr lang="en-US" sz="1100" dirty="0" smtClean="0"/>
              <a:t>Original JP Translation:</a:t>
            </a:r>
          </a:p>
          <a:p>
            <a:pPr marL="0" indent="0">
              <a:buFontTx/>
              <a:buNone/>
            </a:pPr>
            <a:r>
              <a:rPr lang="en-US" sz="1100" dirty="0" smtClean="0"/>
              <a:t>-</a:t>
            </a:r>
            <a:r>
              <a:rPr lang="ja-JP" altLang="en-US" dirty="0" smtClean="0"/>
              <a:t>ただし、新しいノードが追加される前に存在していた任意のテーブルに追加されたデータは、そのテーブルが再編成されるまで新しいノードを使用して配布されません。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816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9163" y="431800"/>
            <a:ext cx="4968875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74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049388"/>
            <a:ext cx="8784000" cy="584775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+mj-lt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+mj-lt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n-lt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  <a:br>
              <a:rPr kumimoji="1" lang="en-US" altLang="ja-JP" dirty="0" smtClean="0"/>
            </a:br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</a:p>
          <a:p>
            <a:pPr lvl="0"/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m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7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27" name="グループ化 26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8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9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30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sti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12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Enter the title of the table of contents.</a:t>
            </a:r>
            <a:endParaRPr kumimoji="1" lang="ja-JP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5661059" y="6043334"/>
            <a:ext cx="3384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items in the table of contents.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>
                <a:latin typeface="+mn-lt"/>
              </a:defRPr>
            </a:lvl1pPr>
            <a:lvl2pPr marL="72000" indent="0">
              <a:buNone/>
              <a:defRPr sz="1800" b="0">
                <a:latin typeface="+mn-lt"/>
              </a:defRPr>
            </a:lvl2pPr>
            <a:lvl3pPr marL="222962" indent="0">
              <a:buNone/>
              <a:defRPr b="0">
                <a:latin typeface="+mn-lt"/>
              </a:defRPr>
            </a:lvl3pPr>
            <a:lvl4pPr marL="327787" indent="0">
              <a:buNone/>
              <a:defRPr b="0">
                <a:latin typeface="+mn-lt"/>
              </a:defRPr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subtitle.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45720" bIns="4572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+mj-lt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+mj-lt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ooter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6549391"/>
            <a:ext cx="9143999" cy="308609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 smtClean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 smtClean="0"/>
              <a:t>Formatting for the master 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PageNumber"/>
          <p:cNvSpPr txBox="1"/>
          <p:nvPr/>
        </p:nvSpPr>
        <p:spPr bwMode="black">
          <a:xfrm>
            <a:off x="168810" y="6597840"/>
            <a:ext cx="684000" cy="234000"/>
          </a:xfrm>
          <a:prstGeom prst="rect">
            <a:avLst/>
          </a:prstGeom>
          <a:noFill/>
        </p:spPr>
        <p:txBody>
          <a:bodyPr wrap="none" tIns="4572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Verdana" panose="020B0604030504040204" pitchFamily="34" charset="0"/>
            </a:endParaRPr>
          </a:p>
        </p:txBody>
      </p:sp>
      <p:sp>
        <p:nvSpPr>
          <p:cNvPr id="9" name="Credit"/>
          <p:cNvSpPr txBox="1"/>
          <p:nvPr/>
        </p:nvSpPr>
        <p:spPr bwMode="black">
          <a:xfrm>
            <a:off x="1096858" y="6597840"/>
            <a:ext cx="1638590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NEC Corporation 2015</a:t>
            </a:r>
          </a:p>
        </p:txBody>
      </p:sp>
      <p:sp>
        <p:nvSpPr>
          <p:cNvPr id="10" name="Confidential"/>
          <p:cNvSpPr txBox="1"/>
          <p:nvPr/>
        </p:nvSpPr>
        <p:spPr bwMode="black">
          <a:xfrm>
            <a:off x="3621250" y="6597840"/>
            <a:ext cx="1882247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 Group Internal Use Only</a:t>
            </a:r>
          </a:p>
        </p:txBody>
      </p:sp>
      <p:pic>
        <p:nvPicPr>
          <p:cNvPr id="11" name="Footer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6549391"/>
            <a:ext cx="9143999" cy="308609"/>
          </a:xfrm>
          <a:prstGeom prst="rect">
            <a:avLst/>
          </a:prstGeom>
        </p:spPr>
      </p:pic>
      <p:sp>
        <p:nvSpPr>
          <p:cNvPr id="12" name="PageNumber"/>
          <p:cNvSpPr txBox="1"/>
          <p:nvPr userDrawn="1"/>
        </p:nvSpPr>
        <p:spPr bwMode="black">
          <a:xfrm>
            <a:off x="168810" y="6597840"/>
            <a:ext cx="684000" cy="234000"/>
          </a:xfrm>
          <a:prstGeom prst="rect">
            <a:avLst/>
          </a:prstGeom>
          <a:noFill/>
        </p:spPr>
        <p:txBody>
          <a:bodyPr wrap="none" tIns="4572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Verdana" panose="020B060403050404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Verdana" panose="020B0604030504040204" pitchFamily="34" charset="0"/>
            </a:endParaRPr>
          </a:p>
        </p:txBody>
      </p:sp>
      <p:sp>
        <p:nvSpPr>
          <p:cNvPr id="13" name="Credit"/>
          <p:cNvSpPr txBox="1"/>
          <p:nvPr userDrawn="1"/>
        </p:nvSpPr>
        <p:spPr bwMode="black">
          <a:xfrm>
            <a:off x="1096858" y="6597840"/>
            <a:ext cx="1638590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© NEC Corporation 2017</a:t>
            </a:r>
          </a:p>
        </p:txBody>
      </p:sp>
      <p:sp>
        <p:nvSpPr>
          <p:cNvPr id="14" name="Confidential"/>
          <p:cNvSpPr txBox="1"/>
          <p:nvPr userDrawn="1"/>
        </p:nvSpPr>
        <p:spPr bwMode="black">
          <a:xfrm>
            <a:off x="3621250" y="6597840"/>
            <a:ext cx="1882247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900" dirty="0" smtClean="0">
                <a:solidFill>
                  <a:schemeClr val="bg1"/>
                </a:solidFill>
              </a:rPr>
              <a:t>NEC Group Internal Use Only</a:t>
            </a: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07" r:id="rId2"/>
    <p:sldLayoutId id="2147483708" r:id="rId3"/>
    <p:sldLayoutId id="2147483709" r:id="rId4"/>
    <p:sldLayoutId id="2147483710" r:id="rId5"/>
    <p:sldLayoutId id="2147483726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+mj-lt"/>
          <a:ea typeface="+mj-ea"/>
          <a:cs typeface="Verdan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4pPr>
      <a:lvl5pPr marL="735013" indent="-15716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5.7/en/mysql-cluster-online-add-node-example.html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kiwinter.com/mysql-cluster-adding-new-data-nodes-online/" TargetMode="External"/><Relationship Id="rId2" Type="http://schemas.openxmlformats.org/officeDocument/2006/relationships/hyperlink" Target="https://dev.mysql.com/doc/mysql-cluster-excerpt/5.7/en/mysql-cluster-online-add-node.html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2618500"/>
            <a:ext cx="8784000" cy="1015663"/>
          </a:xfrm>
        </p:spPr>
        <p:txBody>
          <a:bodyPr/>
          <a:lstStyle/>
          <a:p>
            <a:r>
              <a:rPr lang="en-US" altLang="ja-JP" dirty="0"/>
              <a:t>MySQL</a:t>
            </a:r>
            <a:r>
              <a:rPr lang="ja-JP" altLang="en-US" dirty="0"/>
              <a:t>クラス</a:t>
            </a:r>
            <a:r>
              <a:rPr lang="ja-JP" altLang="en-US" dirty="0" smtClean="0"/>
              <a:t>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2800" dirty="0">
                <a:solidFill>
                  <a:srgbClr val="FD670B"/>
                </a:solidFill>
              </a:rPr>
              <a:t>クラスタのスケーリン</a:t>
            </a:r>
            <a:r>
              <a:rPr lang="ja-JP" altLang="en-US" sz="2800" dirty="0" smtClean="0">
                <a:solidFill>
                  <a:srgbClr val="FD670B"/>
                </a:solidFill>
              </a:rPr>
              <a:t>グ（日</a:t>
            </a:r>
            <a:r>
              <a:rPr lang="ja-JP" altLang="en-US" sz="2800" dirty="0">
                <a:solidFill>
                  <a:srgbClr val="FD670B"/>
                </a:solidFill>
              </a:rPr>
              <a:t>本語</a:t>
            </a:r>
            <a:r>
              <a:rPr lang="ja-JP" altLang="en-US" sz="2800" dirty="0" smtClean="0">
                <a:solidFill>
                  <a:srgbClr val="FD670B"/>
                </a:solidFill>
              </a:rPr>
              <a:t>版</a:t>
            </a:r>
            <a:r>
              <a:rPr lang="ja-JP" altLang="en-US" sz="2800" dirty="0">
                <a:solidFill>
                  <a:srgbClr val="FD670B"/>
                </a:solidFill>
              </a:rPr>
              <a:t>）</a:t>
            </a:r>
            <a:endParaRPr kumimoji="1" lang="ja-JP" altLang="en-US" sz="2800" dirty="0">
              <a:solidFill>
                <a:srgbClr val="FD670B"/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4032000"/>
            <a:ext cx="6552727" cy="1887696"/>
          </a:xfrm>
        </p:spPr>
        <p:txBody>
          <a:bodyPr/>
          <a:lstStyle/>
          <a:p>
            <a:r>
              <a:rPr lang="en-US" altLang="ja-JP" dirty="0"/>
              <a:t>OSS</a:t>
            </a:r>
            <a:r>
              <a:rPr lang="ja-JP" altLang="en-US" dirty="0"/>
              <a:t>技術センター</a:t>
            </a:r>
            <a:endParaRPr lang="en-US" altLang="ja-JP" dirty="0"/>
          </a:p>
          <a:p>
            <a:r>
              <a:rPr lang="en-US" altLang="ja-JP" dirty="0"/>
              <a:t>NEC</a:t>
            </a:r>
            <a:r>
              <a:rPr lang="ja-JP" altLang="en-US" dirty="0"/>
              <a:t>テレコムソフトウェアフィリピン (</a:t>
            </a:r>
            <a:r>
              <a:rPr lang="en-US" altLang="ja-JP" dirty="0"/>
              <a:t>NSP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en-US" dirty="0" smtClean="0">
                <a:cs typeface="Calibri" panose="020F0502020204030204" pitchFamily="34" charset="0"/>
              </a:rPr>
              <a:t>Version </a:t>
            </a:r>
            <a:r>
              <a:rPr lang="en-US" dirty="0" smtClean="0">
                <a:cs typeface="Calibri" panose="020F0502020204030204" pitchFamily="34" charset="0"/>
              </a:rPr>
              <a:t>00.07</a:t>
            </a:r>
            <a:endParaRPr lang="en-US" dirty="0">
              <a:cs typeface="Calibri" panose="020F0502020204030204" pitchFamily="34" charset="0"/>
            </a:endParaRPr>
          </a:p>
          <a:p>
            <a:r>
              <a:rPr lang="en-US" altLang="ja-JP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9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28</a:t>
            </a:r>
            <a:r>
              <a:rPr lang="ja-JP" altLang="en-US" dirty="0" smtClean="0"/>
              <a:t>日</a:t>
            </a:r>
            <a:endParaRPr lang="en-US" altLang="ja-JP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ltGray">
          <a:xfrm>
            <a:off x="6269746" y="841705"/>
            <a:ext cx="2623429" cy="2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B4A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r"/>
            <a:r>
              <a:rPr lang="en-US" altLang="ja-JP" sz="105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[NEC Group Internal Use Only]</a:t>
            </a: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smtClean="0"/>
              <a:t>2. MySQL</a:t>
            </a:r>
            <a:r>
              <a:rPr lang="ja-JP" altLang="en-US" sz="2000" dirty="0"/>
              <a:t>クラスタ</a:t>
            </a:r>
            <a:r>
              <a:rPr lang="en-US" sz="2000" dirty="0" smtClean="0"/>
              <a:t>:</a:t>
            </a:r>
            <a:r>
              <a:rPr lang="ja-JP" altLang="en-US" sz="2000" dirty="0" smtClean="0"/>
              <a:t>ス</a:t>
            </a:r>
            <a:r>
              <a:rPr lang="ja-JP" altLang="en-US" sz="2000" dirty="0"/>
              <a:t>ケールアウト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96168"/>
          </a:xfrm>
        </p:spPr>
        <p:txBody>
          <a:bodyPr>
            <a:noAutofit/>
          </a:bodyPr>
          <a:lstStyle/>
          <a:p>
            <a:pPr marL="515325" lvl="2" indent="-228600">
              <a:buFont typeface="+mj-lt"/>
              <a:buAutoNum type="arabicPeriod" startAt="4"/>
            </a:pPr>
            <a:r>
              <a:rPr lang="en-US" altLang="ja-JP" dirty="0" smtClean="0"/>
              <a:t>NDB</a:t>
            </a:r>
            <a:r>
              <a:rPr lang="ja-JP" altLang="en-US" dirty="0"/>
              <a:t>クラスタに接続されている</a:t>
            </a:r>
            <a:r>
              <a:rPr lang="en-US" altLang="ja-JP" dirty="0"/>
              <a:t>SQL</a:t>
            </a:r>
            <a:r>
              <a:rPr lang="ja-JP" altLang="en-US" dirty="0"/>
              <a:t>ノードまたは</a:t>
            </a:r>
            <a:r>
              <a:rPr lang="en-US" altLang="ja-JP" dirty="0"/>
              <a:t>API</a:t>
            </a:r>
            <a:r>
              <a:rPr lang="ja-JP" altLang="en-US" dirty="0"/>
              <a:t>ノードのローリング再起動を実行します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515325" lvl="2" indent="-228600">
              <a:buFont typeface="+mj-lt"/>
              <a:buAutoNum type="arabicPeriod" startAt="4"/>
            </a:pPr>
            <a:endParaRPr lang="en-US" dirty="0"/>
          </a:p>
          <a:p>
            <a:pPr marL="515325" lvl="2" indent="-228600">
              <a:buFont typeface="+mj-lt"/>
              <a:buAutoNum type="arabicPeriod" startAt="4"/>
            </a:pPr>
            <a:r>
              <a:rPr lang="ja-JP" altLang="en-US" dirty="0"/>
              <a:t>新しいデータノードを開始します。</a:t>
            </a:r>
            <a:endParaRPr lang="en-US" dirty="0"/>
          </a:p>
          <a:p>
            <a:pPr marL="519113" lvl="2" indent="0">
              <a:buNone/>
            </a:pPr>
            <a:r>
              <a:rPr lang="ja-JP" altLang="en-US" dirty="0"/>
              <a:t>新しいデータノードは、任意の順序で開始することができる</a:t>
            </a:r>
            <a:r>
              <a:rPr lang="ja-JP" altLang="en-US" dirty="0" smtClean="0"/>
              <a:t>。既</a:t>
            </a:r>
            <a:r>
              <a:rPr lang="ja-JP" altLang="en-US" dirty="0"/>
              <a:t>存のすべてのデータノードのローリング再始動が完了した後、次のステップに進む前に開始される限り、同時に開始することもできます</a:t>
            </a:r>
            <a:endParaRPr lang="en-US" dirty="0"/>
          </a:p>
          <a:p>
            <a:pPr marL="515325" lvl="2" indent="-228600">
              <a:buFont typeface="+mj-lt"/>
              <a:buAutoNum type="arabicPeriod" startAt="4"/>
            </a:pPr>
            <a:endParaRPr lang="en-US" dirty="0"/>
          </a:p>
          <a:p>
            <a:pPr marL="515325" lvl="2" indent="-228600">
              <a:buFont typeface="+mj-lt"/>
              <a:buAutoNum type="arabicPeriod" startAt="6"/>
            </a:pPr>
            <a:r>
              <a:rPr lang="en-US" altLang="ja-JP" dirty="0" smtClean="0"/>
              <a:t>NDB</a:t>
            </a:r>
            <a:r>
              <a:rPr lang="ja-JP" altLang="en-US" dirty="0"/>
              <a:t>クラスタ管理クライアントで</a:t>
            </a:r>
            <a:r>
              <a:rPr lang="en-US" altLang="ja-JP" dirty="0"/>
              <a:t>1</a:t>
            </a:r>
            <a:r>
              <a:rPr lang="ja-JP" altLang="en-US" dirty="0"/>
              <a:t>つまたは複数の</a:t>
            </a:r>
            <a:r>
              <a:rPr lang="en-US" altLang="ja-JP" dirty="0"/>
              <a:t>CREATE NODEGROUP</a:t>
            </a:r>
            <a:r>
              <a:rPr lang="ja-JP" altLang="en-US" dirty="0"/>
              <a:t>コマンドを実行して、新しいデータノードが属する新しいノードグループを作成します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515325" lvl="2" indent="-228600">
              <a:buFont typeface="+mj-lt"/>
              <a:buAutoNum type="arabicPeriod" startAt="6"/>
            </a:pPr>
            <a:endParaRPr lang="en-US" dirty="0"/>
          </a:p>
          <a:p>
            <a:pPr marL="511175" lvl="2" indent="-228600">
              <a:buFont typeface="+mj-lt"/>
              <a:buAutoNum type="arabicPeriod" startAt="7"/>
            </a:pPr>
            <a:r>
              <a:rPr lang="ja-JP" altLang="en-US" dirty="0"/>
              <a:t>通常、これは、各</a:t>
            </a:r>
            <a:r>
              <a:rPr lang="en-US" altLang="ja-JP" dirty="0"/>
              <a:t>NDBCLUSTER</a:t>
            </a:r>
            <a:r>
              <a:rPr lang="ja-JP" altLang="en-US" dirty="0"/>
              <a:t>テーブルの</a:t>
            </a:r>
            <a:r>
              <a:rPr lang="en-US" altLang="ja-JP" dirty="0"/>
              <a:t>MySQL</a:t>
            </a:r>
            <a:r>
              <a:rPr lang="ja-JP" altLang="en-US" dirty="0"/>
              <a:t>クライアントで</a:t>
            </a:r>
            <a:r>
              <a:rPr lang="en-US" altLang="ja-JP" dirty="0"/>
              <a:t>ALTER TABLE ... ALGORITHM = INPLACE</a:t>
            </a:r>
            <a:r>
              <a:rPr lang="ja-JP" altLang="en-US" dirty="0"/>
              <a:t>、</a:t>
            </a:r>
            <a:r>
              <a:rPr lang="en-US" altLang="ja-JP" dirty="0"/>
              <a:t>REORGANIZE PARTITION</a:t>
            </a:r>
            <a:r>
              <a:rPr lang="ja-JP" altLang="en-US" dirty="0"/>
              <a:t>ステートメントを発行することによって行われます。</a:t>
            </a:r>
            <a:endParaRPr lang="en-US" dirty="0"/>
          </a:p>
          <a:p>
            <a:pPr marL="511175" lvl="2" indent="-228600">
              <a:buNone/>
            </a:pPr>
            <a:r>
              <a:rPr lang="en-US" dirty="0"/>
              <a:t>	</a:t>
            </a:r>
            <a:r>
              <a:rPr lang="ja-JP" altLang="en-US" dirty="0"/>
              <a:t>「例外」 </a:t>
            </a:r>
            <a:r>
              <a:rPr lang="en-US" altLang="ja-JP" dirty="0"/>
              <a:t>MAX_ROWS</a:t>
            </a:r>
            <a:r>
              <a:rPr lang="ja-JP" altLang="en-US" dirty="0"/>
              <a:t>オプションを使用して作成されたテーブルの場合、この文は機能しません。 そのような表を再編成するには、</a:t>
            </a:r>
            <a:r>
              <a:rPr lang="en-US" altLang="ja-JP" dirty="0"/>
              <a:t>ALTER TABLE ... ALGORITHM = INPLACE MAX_ROWS = ...</a:t>
            </a:r>
            <a:r>
              <a:rPr lang="ja-JP" altLang="en-US" dirty="0"/>
              <a:t>を使用してください</a:t>
            </a:r>
            <a:r>
              <a:rPr lang="ja-JP" altLang="en-US" dirty="0" smtClean="0"/>
              <a:t>。</a:t>
            </a:r>
            <a:r>
              <a:rPr lang="ja-JP" altLang="en-US" dirty="0">
                <a:solidFill>
                  <a:srgbClr val="92D050"/>
                </a:solidFill>
              </a:rPr>
              <a:t>この方法でパーティションの数を設定するために</a:t>
            </a:r>
            <a:r>
              <a:rPr lang="en-US" altLang="ja-JP" dirty="0">
                <a:solidFill>
                  <a:srgbClr val="92D050"/>
                </a:solidFill>
              </a:rPr>
              <a:t>MAX_ROWS</a:t>
            </a:r>
            <a:r>
              <a:rPr lang="ja-JP" altLang="en-US" dirty="0">
                <a:solidFill>
                  <a:srgbClr val="92D050"/>
                </a:solidFill>
              </a:rPr>
              <a:t>を使用する代わりに、</a:t>
            </a:r>
            <a:r>
              <a:rPr lang="en-US" altLang="ja-JP" dirty="0">
                <a:solidFill>
                  <a:srgbClr val="92D050"/>
                </a:solidFill>
              </a:rPr>
              <a:t>PARTITION_BALANCE</a:t>
            </a:r>
            <a:r>
              <a:rPr lang="ja-JP" altLang="en-US" dirty="0">
                <a:solidFill>
                  <a:srgbClr val="92D050"/>
                </a:solidFill>
              </a:rPr>
              <a:t>を使用する必要があります。</a:t>
            </a:r>
            <a:r>
              <a:rPr lang="en-US" altLang="ja-JP" dirty="0">
                <a:solidFill>
                  <a:srgbClr val="92D050"/>
                </a:solidFill>
              </a:rPr>
              <a:t>NDB 7.5.4</a:t>
            </a:r>
            <a:r>
              <a:rPr lang="ja-JP" altLang="en-US" dirty="0">
                <a:solidFill>
                  <a:srgbClr val="92D050"/>
                </a:solidFill>
              </a:rPr>
              <a:t>以降では推奨されません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r>
              <a:rPr lang="ja-JP" altLang="en-US" dirty="0" smtClean="0"/>
              <a:t>詳</a:t>
            </a:r>
            <a:r>
              <a:rPr lang="ja-JP" altLang="en-US" dirty="0"/>
              <a:t>細は、「</a:t>
            </a:r>
            <a:r>
              <a:rPr lang="en-US" altLang="ja-JP" dirty="0"/>
              <a:t>NDB_TABLE</a:t>
            </a:r>
            <a:r>
              <a:rPr lang="ja-JP" altLang="en-US" dirty="0"/>
              <a:t>オプションの設定」を参照してください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511175" lvl="2" indent="-22860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「</a:t>
            </a:r>
            <a:r>
              <a:rPr lang="ja-JP" altLang="en-US" dirty="0"/>
              <a:t>通知」 これは、新しいノードグループが追加された時点で</a:t>
            </a:r>
            <a:r>
              <a:rPr lang="ja-JP" altLang="en-US" dirty="0">
                <a:solidFill>
                  <a:srgbClr val="92D050"/>
                </a:solidFill>
              </a:rPr>
              <a:t>、既</a:t>
            </a:r>
            <a:r>
              <a:rPr lang="ja-JP" altLang="en-US" dirty="0"/>
              <a:t>に存在しているテーブルに対してのみ実行する必要があります。 新しいノードグループが追加された後に作成されたテーブルのデータは自動的に配布されます。 ただし、新しいノードが追加される前に存在していた任意のテーブルに追加されたデータは、そのテーブルが再編成されるまで新しいノードを使用して配布されません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511175" lvl="2" indent="-228600">
              <a:buNone/>
            </a:pPr>
            <a:endParaRPr lang="en-US" dirty="0"/>
          </a:p>
          <a:p>
            <a:pPr marL="511175" lvl="2" indent="-228600">
              <a:buFont typeface="+mj-lt"/>
              <a:buAutoNum type="arabicPeriod" startAt="8"/>
            </a:pPr>
            <a:r>
              <a:rPr lang="ja-JP" altLang="en-US" dirty="0"/>
              <a:t>各</a:t>
            </a:r>
            <a:r>
              <a:rPr lang="en-US" altLang="ja-JP" dirty="0"/>
              <a:t>NDBCLUSTER</a:t>
            </a:r>
            <a:r>
              <a:rPr lang="ja-JP" altLang="en-US" dirty="0"/>
              <a:t>テーブルに対して、</a:t>
            </a:r>
            <a:r>
              <a:rPr lang="en-US" altLang="ja-JP" dirty="0"/>
              <a:t>MySQL</a:t>
            </a:r>
            <a:r>
              <a:rPr lang="ja-JP" altLang="en-US" dirty="0"/>
              <a:t>クライアントの</a:t>
            </a:r>
            <a:r>
              <a:rPr lang="en-US" altLang="ja-JP" dirty="0"/>
              <a:t>OPTIMIZE TABLE</a:t>
            </a:r>
            <a:r>
              <a:rPr lang="ja-JP" altLang="en-US" dirty="0"/>
              <a:t>ステートメントを発行して、「古い」ノードで解放された領域を再利用します。</a:t>
            </a:r>
            <a:endParaRPr lang="en-US" dirty="0"/>
          </a:p>
          <a:p>
            <a:pPr marL="511175" lvl="2" indent="-22860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4294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smtClean="0"/>
              <a:t>2. MySQL</a:t>
            </a:r>
            <a:r>
              <a:rPr lang="ja-JP" altLang="en-US" sz="2000" dirty="0"/>
              <a:t>クラスタ</a:t>
            </a:r>
            <a:r>
              <a:rPr lang="en-US" sz="2000" dirty="0" smtClean="0"/>
              <a:t>:</a:t>
            </a:r>
            <a:r>
              <a:rPr lang="ja-JP" altLang="en-US" sz="2000" dirty="0" smtClean="0"/>
              <a:t>ス</a:t>
            </a:r>
            <a:r>
              <a:rPr lang="ja-JP" altLang="en-US" sz="2000" dirty="0"/>
              <a:t>ケールアウト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400" dirty="0" smtClean="0"/>
              <a:t>2.2 </a:t>
            </a:r>
            <a:r>
              <a:rPr lang="ja-JP" altLang="en-US" sz="1400" dirty="0" smtClean="0"/>
              <a:t>例</a:t>
            </a:r>
            <a:endParaRPr lang="en-US" sz="1400" dirty="0" smtClean="0"/>
          </a:p>
          <a:p>
            <a:pPr lvl="1"/>
            <a:r>
              <a:rPr lang="ja-JP" altLang="en-US" sz="1400" dirty="0" smtClean="0"/>
              <a:t>クラスタ設定ファイルを編集する。</a:t>
            </a:r>
            <a:endParaRPr lang="en-US" sz="1400" dirty="0" smtClean="0"/>
          </a:p>
          <a:p>
            <a:pPr lvl="1"/>
            <a:endParaRPr lang="en-US" sz="1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11629" y="1447800"/>
            <a:ext cx="8153400" cy="48332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ndbd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]</a:t>
            </a: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# Options for data node "A":</a:t>
            </a: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                              # (one [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ndbd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] section per data node)</a:t>
            </a:r>
          </a:p>
          <a:p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HostName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=192.168.50.55                # Hostname or IP address</a:t>
            </a:r>
          </a:p>
          <a:p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NodeId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=11                              # Node ID for this data node</a:t>
            </a:r>
          </a:p>
          <a:p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DataDir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=/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/lib/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mysql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-cluster        # Directory for this data node's data files</a:t>
            </a:r>
          </a:p>
          <a:p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ServerPort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=50501</a:t>
            </a:r>
          </a:p>
          <a:p>
            <a:endParaRPr lang="en-US" sz="10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ndbd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]</a:t>
            </a: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# Options for data node "B":</a:t>
            </a: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                              # (one [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ndbd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] section per data node)</a:t>
            </a:r>
          </a:p>
          <a:p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HostName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=192.168.50.56                # Hostname or IP address</a:t>
            </a:r>
          </a:p>
          <a:p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NodeId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=12                              # Node ID for this data node</a:t>
            </a:r>
          </a:p>
          <a:p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DataDir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=/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/lib/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mysql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-cluster        # Directory for this data node's data files</a:t>
            </a:r>
          </a:p>
          <a:p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ServerPort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=50502</a:t>
            </a:r>
          </a:p>
          <a:p>
            <a:endParaRPr lang="en-US" sz="10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ndbd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]</a:t>
            </a: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# Options for data node </a:t>
            </a:r>
            <a:r>
              <a:rPr lang="en-US" sz="10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“C”: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&lt;&lt;&lt; </a:t>
            </a:r>
            <a:r>
              <a:rPr lang="ja-JP" alt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新</a:t>
            </a:r>
            <a:r>
              <a:rPr lang="ja-JP" alt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ノー</a:t>
            </a:r>
            <a:r>
              <a:rPr lang="ja-JP" alt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ド</a:t>
            </a:r>
            <a:r>
              <a:rPr lang="ja-JP" alt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を追加</a:t>
            </a:r>
            <a:r>
              <a:rPr lang="en-US" sz="10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endParaRPr lang="en-US" sz="10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                              # (one [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ndbd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] section per data node)</a:t>
            </a:r>
          </a:p>
          <a:p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HostName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=192.168.50.59                # Hostname or IP address</a:t>
            </a:r>
          </a:p>
          <a:p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NodeId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=13                              # Node ID for this data node</a:t>
            </a:r>
          </a:p>
          <a:p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DataDir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=/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/lib/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mysql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-cluster        # Directory for this data node's data files</a:t>
            </a:r>
          </a:p>
          <a:p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ServerPort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=50503</a:t>
            </a:r>
          </a:p>
          <a:p>
            <a:endParaRPr lang="en-US" sz="10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ndbd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]</a:t>
            </a: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# Options for data node </a:t>
            </a:r>
            <a:r>
              <a:rPr lang="en-US" sz="10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“D”: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ja-JP" alt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新</a:t>
            </a:r>
            <a:r>
              <a:rPr lang="ja-JP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ノードを追加</a:t>
            </a:r>
            <a:endParaRPr lang="en-US" sz="1000" dirty="0">
              <a:solidFill>
                <a:srgbClr val="0000FF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                              # (one [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ndbd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] section per data node)</a:t>
            </a:r>
          </a:p>
          <a:p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HostName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=192.168.50.60                # Hostname or IP address</a:t>
            </a:r>
          </a:p>
          <a:p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NodeId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=14                              # Node ID for this data node</a:t>
            </a:r>
          </a:p>
          <a:p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DataDir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=/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/lib/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mysql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-cluster        # Directory for this data node's data files</a:t>
            </a:r>
          </a:p>
          <a:p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ServerPort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=50504</a:t>
            </a:r>
            <a:endParaRPr kumimoji="1" lang="en-US" sz="10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4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smtClean="0"/>
              <a:t>2. MySQL</a:t>
            </a:r>
            <a:r>
              <a:rPr lang="ja-JP" altLang="en-US" sz="2000" dirty="0"/>
              <a:t>クラスタ</a:t>
            </a:r>
            <a:r>
              <a:rPr lang="en-US" sz="2000" dirty="0" smtClean="0"/>
              <a:t>:</a:t>
            </a:r>
            <a:r>
              <a:rPr lang="ja-JP" altLang="en-US" sz="2000" dirty="0" smtClean="0"/>
              <a:t>ス</a:t>
            </a:r>
            <a:r>
              <a:rPr lang="ja-JP" altLang="en-US" sz="2000" dirty="0"/>
              <a:t>ケールアウト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sz="1400" dirty="0">
                <a:solidFill>
                  <a:srgbClr val="92D050"/>
                </a:solidFill>
              </a:rPr>
              <a:t>全て</a:t>
            </a:r>
            <a:r>
              <a:rPr lang="ja-JP" altLang="en-US" sz="1400" dirty="0" smtClean="0"/>
              <a:t>の</a:t>
            </a:r>
            <a:r>
              <a:rPr lang="en-US" altLang="ja-JP" sz="1400" dirty="0" smtClean="0"/>
              <a:t>NDB</a:t>
            </a:r>
            <a:r>
              <a:rPr lang="ja-JP" altLang="en-US" sz="1400" dirty="0"/>
              <a:t>クラスタ管理サーバのローリング再起動を実行します。</a:t>
            </a:r>
            <a:endParaRPr lang="en-US" sz="1400" dirty="0"/>
          </a:p>
          <a:p>
            <a:pPr lvl="1"/>
            <a:endParaRPr lang="en-US" sz="12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11629" y="1164772"/>
            <a:ext cx="8153400" cy="2862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[root@mgm-node-01 ~]# 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ndb_mgm</a:t>
            </a:r>
            <a:endParaRPr lang="en-US" sz="10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-- NDB Cluster -- Management Client --</a:t>
            </a:r>
          </a:p>
          <a:p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ndb_mgm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&gt; show</a:t>
            </a: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Connected to Management Server at: localhost:1186</a:t>
            </a: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Cluster Configuration</a:t>
            </a: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---------------------</a:t>
            </a:r>
          </a:p>
          <a:p>
            <a:r>
              <a:rPr lang="en-US" sz="10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[</a:t>
            </a:r>
            <a:r>
              <a:rPr lang="en-US" sz="100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ndbd</a:t>
            </a:r>
            <a:r>
              <a:rPr lang="en-US" sz="10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(NDB)]     2 node(s)                                                  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&lt;&lt;&lt;</a:t>
            </a:r>
            <a:r>
              <a:rPr lang="en-US" sz="10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ja-JP" altLang="en-US" sz="1000" dirty="0" smtClean="0">
                <a:solidFill>
                  <a:srgbClr val="0000FF"/>
                </a:solidFill>
              </a:rPr>
              <a:t>ロ</a:t>
            </a:r>
            <a:r>
              <a:rPr lang="ja-JP" altLang="en-US" sz="1000" dirty="0">
                <a:solidFill>
                  <a:srgbClr val="0000FF"/>
                </a:solidFill>
              </a:rPr>
              <a:t>ーリング再起</a:t>
            </a:r>
            <a:r>
              <a:rPr lang="ja-JP" altLang="en-US" sz="1000" dirty="0" smtClean="0">
                <a:solidFill>
                  <a:srgbClr val="0000FF"/>
                </a:solidFill>
              </a:rPr>
              <a:t>動前</a:t>
            </a:r>
            <a:endParaRPr lang="en-US" sz="1000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r>
              <a:rPr lang="en-US" sz="10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id=11   @192.168.50.55  (mysql-5.7.18 ndb-7.5.6, </a:t>
            </a:r>
            <a:r>
              <a:rPr lang="en-US" sz="100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Nodegroup</a:t>
            </a:r>
            <a:r>
              <a:rPr lang="en-US" sz="10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: 0)</a:t>
            </a:r>
          </a:p>
          <a:p>
            <a:r>
              <a:rPr lang="en-US" sz="10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id=12   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@192.168.50.56  (mysql-5.7.18 ndb-7.5.6, 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Nodegroup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: 0, </a:t>
            </a:r>
            <a:r>
              <a:rPr lang="en-US" sz="10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*)</a:t>
            </a:r>
          </a:p>
          <a:p>
            <a:endParaRPr lang="en-US" sz="10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ndb_mgmd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(MGM)] 1 node(s)</a:t>
            </a: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id=1    @192.168.50.51  (mysql-5.7.18 ndb-7.5.6)</a:t>
            </a:r>
          </a:p>
          <a:p>
            <a:endParaRPr lang="en-US" sz="10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mysqld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(API)]   3 node(s)</a:t>
            </a: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id=51   @192.168.50.53  (mysql-5.7.18 ndb-7.5.6)</a:t>
            </a:r>
          </a:p>
          <a:p>
            <a:r>
              <a:rPr lang="en-US" sz="10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</a:t>
            </a:r>
            <a:endParaRPr lang="en-US" sz="10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ndb_mgm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&gt;</a:t>
            </a:r>
            <a:endParaRPr kumimoji="1" lang="en-US" sz="10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11629" y="4169228"/>
            <a:ext cx="8153400" cy="15348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root # 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ndb_mgm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-e </a:t>
            </a:r>
            <a:r>
              <a:rPr lang="en-US" sz="10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“1 STOP“       </a:t>
            </a:r>
            <a:r>
              <a:rPr lang="ja-JP" altLang="en-US" sz="10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　　　　　　　　　　　　　　　　　　　　　　　　　　　  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&lt;&lt;&lt; MGM</a:t>
            </a:r>
            <a:r>
              <a:rPr lang="ja-JP" alt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ノードを停止</a:t>
            </a:r>
            <a:endParaRPr lang="en-US" sz="1000" b="1" dirty="0" smtClean="0">
              <a:solidFill>
                <a:srgbClr val="0000FF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Connected to Management Server at: localhost:1186</a:t>
            </a: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Node 1 has shutdown.</a:t>
            </a: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Disconnecting to allow Management Server to </a:t>
            </a:r>
            <a:r>
              <a:rPr lang="en-US" sz="10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shutdown</a:t>
            </a:r>
          </a:p>
          <a:p>
            <a:endParaRPr lang="en-US" sz="10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r>
              <a:rPr kumimoji="1" lang="en-US" sz="10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root # </a:t>
            </a: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root # 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ndb_mgmd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-f /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/lib/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mysql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-cluster/config.ini --skip-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config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-cache </a:t>
            </a:r>
            <a:r>
              <a:rPr lang="en-US" sz="10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–initial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&lt;&lt;&lt; </a:t>
            </a:r>
            <a:r>
              <a:rPr lang="ja-JP" alt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新設定で開始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</a:p>
          <a:p>
            <a:r>
              <a:rPr lang="en-US" sz="1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                                                                              </a:t>
            </a:r>
            <a:endParaRPr kumimoji="1" lang="en-US" sz="10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61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smtClean="0"/>
              <a:t>2. MySQL</a:t>
            </a:r>
            <a:r>
              <a:rPr lang="ja-JP" altLang="en-US" sz="2000" dirty="0"/>
              <a:t>クラスタ</a:t>
            </a:r>
            <a:r>
              <a:rPr lang="en-US" sz="2000" dirty="0" smtClean="0"/>
              <a:t>:</a:t>
            </a:r>
            <a:r>
              <a:rPr lang="ja-JP" altLang="en-US" sz="2000" dirty="0" smtClean="0"/>
              <a:t>ス</a:t>
            </a:r>
            <a:r>
              <a:rPr lang="ja-JP" altLang="en-US" sz="2000" dirty="0"/>
              <a:t>ケールアウト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r>
              <a:rPr lang="ja-JP" altLang="en-US" sz="1400" dirty="0"/>
              <a:t>既存</a:t>
            </a:r>
            <a:r>
              <a:rPr lang="ja-JP" altLang="en-US" sz="1400" dirty="0" smtClean="0"/>
              <a:t>の</a:t>
            </a:r>
            <a:r>
              <a:rPr lang="ja-JP" altLang="en-US" sz="1400" dirty="0">
                <a:solidFill>
                  <a:srgbClr val="92D050"/>
                </a:solidFill>
              </a:rPr>
              <a:t>全て</a:t>
            </a:r>
            <a:r>
              <a:rPr lang="ja-JP" altLang="en-US" sz="1400" dirty="0" smtClean="0"/>
              <a:t>の</a:t>
            </a:r>
            <a:r>
              <a:rPr lang="en-US" altLang="ja-JP" sz="1400" dirty="0" smtClean="0"/>
              <a:t>NDB</a:t>
            </a:r>
            <a:r>
              <a:rPr lang="ja-JP" altLang="en-US" sz="1400" dirty="0"/>
              <a:t>クラスタデータノードのローリング再起動を実行す</a:t>
            </a:r>
            <a:r>
              <a:rPr lang="ja-JP" altLang="en-US" sz="1400" dirty="0" smtClean="0"/>
              <a:t>る</a:t>
            </a:r>
            <a:r>
              <a:rPr lang="ja-JP" altLang="en-US" sz="1400" dirty="0"/>
              <a:t>。</a:t>
            </a:r>
            <a:endParaRPr lang="en-US" sz="14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11629" y="806231"/>
            <a:ext cx="8153400" cy="29079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ndb_mgm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&gt; show</a:t>
            </a: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Connected to Management Server at: localhost:1186</a:t>
            </a: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Cluster Configuration</a:t>
            </a: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---------------------</a:t>
            </a: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ndbd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(NDB)]     </a:t>
            </a:r>
            <a:r>
              <a:rPr lang="en-US" sz="10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4 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node(s</a:t>
            </a:r>
            <a:r>
              <a:rPr lang="en-US" sz="10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                                                  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&lt;&lt;&lt;</a:t>
            </a:r>
            <a:r>
              <a:rPr lang="ja-JP" alt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　</a:t>
            </a:r>
            <a:r>
              <a:rPr lang="ja-JP" altLang="en-US" sz="1000" dirty="0" smtClean="0">
                <a:solidFill>
                  <a:srgbClr val="0000FF"/>
                </a:solidFill>
              </a:rPr>
              <a:t>ロ</a:t>
            </a:r>
            <a:r>
              <a:rPr lang="ja-JP" altLang="en-US" sz="1000" dirty="0">
                <a:solidFill>
                  <a:srgbClr val="0000FF"/>
                </a:solidFill>
              </a:rPr>
              <a:t>ーリング再起</a:t>
            </a:r>
            <a:r>
              <a:rPr lang="ja-JP" altLang="en-US" sz="1000" dirty="0" smtClean="0">
                <a:solidFill>
                  <a:srgbClr val="0000FF"/>
                </a:solidFill>
              </a:rPr>
              <a:t>動後</a:t>
            </a:r>
            <a:endParaRPr lang="en-US" sz="1000" dirty="0" smtClean="0">
              <a:solidFill>
                <a:srgbClr val="0000FF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r>
              <a:rPr lang="en-US" sz="10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id=11   @192.168.50.55  (mysql-5.7.18 ndb-7.5.6, </a:t>
            </a:r>
            <a:r>
              <a:rPr lang="en-US" sz="100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Nodegroup</a:t>
            </a:r>
            <a:r>
              <a:rPr lang="en-US" sz="10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: 0)</a:t>
            </a:r>
          </a:p>
          <a:p>
            <a:r>
              <a:rPr lang="en-US" sz="10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id=12   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@192.168.50.56  (mysql-5.7.18 ndb-7.5.6, 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Nodegroup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: 0, *)</a:t>
            </a: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id=13 (not connected, accepting connect from 192.168.50.59)</a:t>
            </a: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id=14 (not connected, accepting connect from 192.168.50.60</a:t>
            </a:r>
            <a:r>
              <a:rPr lang="en-US" sz="10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</a:t>
            </a:r>
          </a:p>
          <a:p>
            <a:endParaRPr lang="en-US" sz="10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ndb_mgmd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(MGM)] 1 node(s)</a:t>
            </a: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id=1    @192.168.50.51  (mysql-5.7.18 ndb-7.5.6)</a:t>
            </a:r>
          </a:p>
          <a:p>
            <a:endParaRPr lang="en-US" sz="10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mysqld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(API)]   3 node(s)</a:t>
            </a:r>
          </a:p>
          <a:p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id=51   @192.168.50.53  (mysql-5.7.18 ndb-7.5.6)</a:t>
            </a:r>
          </a:p>
          <a:p>
            <a:r>
              <a:rPr lang="en-US" sz="10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</a:t>
            </a:r>
            <a:endParaRPr lang="en-US" sz="10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ndb_mgm</a:t>
            </a:r>
            <a:r>
              <a:rPr lang="en-US" sz="10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&gt;</a:t>
            </a:r>
            <a:endParaRPr kumimoji="1" lang="en-US" sz="10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11629" y="4123509"/>
            <a:ext cx="8153400" cy="23601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ndb_mgm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RESTART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Node 11: Node shutdown initiated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Node 11: Node shutdown completed, restarting, no start.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Node 11 is being restarted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ndb_mgm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Node 11: Start initiated (version 7.5.6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11: Started (version 7.5.6)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ndb_mgm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12 RESTART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Node 12: Node shutdown initiated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Node 12: Node shutdown completed, restarting, no start.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Node 12 is being restarted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ndb_mgm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Node 12: Start initiated (version 7.5.6)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Node 12: Started (version 7.5.6)</a:t>
            </a:r>
          </a:p>
        </p:txBody>
      </p:sp>
    </p:spTree>
    <p:extLst>
      <p:ext uri="{BB962C8B-B14F-4D97-AF65-F5344CB8AC3E}">
        <p14:creationId xmlns:p14="http://schemas.microsoft.com/office/powerpoint/2010/main" val="19679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smtClean="0"/>
              <a:t>2. MySQL</a:t>
            </a:r>
            <a:r>
              <a:rPr lang="ja-JP" altLang="en-US" sz="2000" dirty="0"/>
              <a:t>クラスタ</a:t>
            </a:r>
            <a:r>
              <a:rPr lang="en-US" sz="2000" dirty="0" smtClean="0"/>
              <a:t>:</a:t>
            </a:r>
            <a:r>
              <a:rPr lang="ja-JP" altLang="en-US" sz="2000" dirty="0" smtClean="0"/>
              <a:t>ス</a:t>
            </a:r>
            <a:r>
              <a:rPr lang="ja-JP" altLang="en-US" sz="2000" dirty="0"/>
              <a:t>ケールアウト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ja-JP" sz="1400" dirty="0"/>
              <a:t>NDB</a:t>
            </a:r>
            <a:r>
              <a:rPr lang="ja-JP" altLang="en-US" sz="1400" dirty="0"/>
              <a:t>クラスタに接続されている</a:t>
            </a:r>
            <a:r>
              <a:rPr lang="en-US" altLang="ja-JP" sz="1400" dirty="0"/>
              <a:t>SQL</a:t>
            </a:r>
            <a:r>
              <a:rPr lang="ja-JP" altLang="en-US" sz="1400" dirty="0"/>
              <a:t>ノードまたは</a:t>
            </a:r>
            <a:r>
              <a:rPr lang="en-US" altLang="ja-JP" sz="1400" dirty="0"/>
              <a:t>API</a:t>
            </a:r>
            <a:r>
              <a:rPr lang="ja-JP" altLang="en-US" sz="1400" dirty="0"/>
              <a:t>ノードのローリング再起動を実行します。</a:t>
            </a:r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marL="180000" lvl="1" indent="0">
              <a:buNone/>
            </a:pPr>
            <a:endParaRPr lang="en-US" sz="1400" dirty="0" smtClean="0"/>
          </a:p>
          <a:p>
            <a:pPr lvl="1"/>
            <a:r>
              <a:rPr lang="ja-JP" altLang="en-US" sz="1400" dirty="0" smtClean="0"/>
              <a:t>新しく追加したデータノードを開始します。</a:t>
            </a:r>
            <a:endParaRPr lang="en-US" sz="1400" dirty="0" smtClean="0"/>
          </a:p>
          <a:p>
            <a:pPr lvl="2"/>
            <a:r>
              <a:rPr lang="en-US" sz="1000" dirty="0" smtClean="0"/>
              <a:t>NODE 13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NODE 14</a:t>
            </a:r>
          </a:p>
          <a:p>
            <a:pPr lvl="2"/>
            <a:endParaRPr lang="en-US" dirty="0" smtClean="0"/>
          </a:p>
          <a:p>
            <a:pPr lvl="1"/>
            <a:endParaRPr lang="en-US" sz="1400" dirty="0" smtClean="0"/>
          </a:p>
          <a:p>
            <a:pPr lvl="2"/>
            <a:r>
              <a:rPr lang="en-US" sz="1000" dirty="0" smtClean="0"/>
              <a:t>MGM Node</a:t>
            </a:r>
          </a:p>
          <a:p>
            <a:pPr lvl="1"/>
            <a:endParaRPr lang="en-US" sz="500" dirty="0" smtClean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11629" y="1161143"/>
            <a:ext cx="8153400" cy="7184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#</a:t>
            </a:r>
            <a:r>
              <a:rPr lang="nl-N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mysqladmin -u root -proot </a:t>
            </a:r>
            <a:r>
              <a:rPr lang="nl-NL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mysqladmin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[Warning] Using a password on the command line interface can be insecure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#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--user="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&amp;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11629" y="2457994"/>
            <a:ext cx="8153400" cy="7184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#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ndbd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intial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2017-09-11 19:12:41 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ndbd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INFO     -- Angel connected to '192.168.50.51:1186'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2017-09-11 19:12:41 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ndbd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INFO     -- Angel allocated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13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#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1629" y="3349899"/>
            <a:ext cx="8153400" cy="7184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#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ndbd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intial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2017-09-11 19:13:27 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ndbd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INFO     -- Angel connected to '192.168.50.51:1186'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2017-09-11 19:13:27 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ndbd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INFO     -- Angel allocated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#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1629" y="4628743"/>
            <a:ext cx="8153400" cy="16110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ndb_mgm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show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Cluster Configuration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ndbd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(NDB)]     4 node(s)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id=11   @192.168.50.55  (mysql-5.7.18 ndb-7.5.6,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Nodegroup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0, *)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id=12   @192.168.50.56  (mysql-5.7.18 ndb-7.5.6,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Nodegroup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id=13   @192.168.50.59  (mysql-5.7.18 ndb-7.5.6, no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nodegroup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id=14   @192.168.50.60  (mysql-5.7.18 ndb-7.5.6, no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nodegroup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408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smtClean="0"/>
              <a:t>2. MySQL</a:t>
            </a:r>
            <a:r>
              <a:rPr lang="ja-JP" altLang="en-US" sz="2000" dirty="0"/>
              <a:t>クラスタ</a:t>
            </a:r>
            <a:r>
              <a:rPr lang="en-US" sz="2000" dirty="0" smtClean="0"/>
              <a:t>:</a:t>
            </a:r>
            <a:r>
              <a:rPr lang="ja-JP" altLang="en-US" sz="2000" dirty="0" smtClean="0"/>
              <a:t>ス</a:t>
            </a:r>
            <a:r>
              <a:rPr lang="ja-JP" altLang="en-US" sz="2000" dirty="0"/>
              <a:t>ケールアウト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ja-JP" sz="1400" dirty="0" smtClean="0"/>
              <a:t>NDB</a:t>
            </a:r>
            <a:r>
              <a:rPr lang="ja-JP" altLang="en-US" sz="1400" dirty="0"/>
              <a:t>クラスタ管理クライアントで</a:t>
            </a:r>
            <a:r>
              <a:rPr lang="en-US" altLang="ja-JP" sz="1400" dirty="0"/>
              <a:t>1</a:t>
            </a:r>
            <a:r>
              <a:rPr lang="ja-JP" altLang="en-US" sz="1400" dirty="0"/>
              <a:t>つまたは複数の「</a:t>
            </a:r>
            <a:r>
              <a:rPr lang="en-US" altLang="ja-JP" sz="1400" dirty="0"/>
              <a:t>CREATE NODEGROUP</a:t>
            </a:r>
            <a:r>
              <a:rPr lang="ja-JP" altLang="en-US" sz="1400" dirty="0"/>
              <a:t>」コマンドを実行して、新しいデータノードが属する新しいノードグループを作成します。</a:t>
            </a:r>
            <a:endParaRPr lang="en-US" sz="14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r>
              <a:rPr lang="ja-JP" altLang="en-US" sz="1400" dirty="0"/>
              <a:t>クラスタのデータを新しいノードを含</a:t>
            </a:r>
            <a:r>
              <a:rPr lang="ja-JP" altLang="en-US" sz="1400" dirty="0" smtClean="0"/>
              <a:t>む</a:t>
            </a:r>
            <a:r>
              <a:rPr lang="ja-JP" altLang="en-US" sz="1400" dirty="0">
                <a:solidFill>
                  <a:srgbClr val="92D050"/>
                </a:solidFill>
              </a:rPr>
              <a:t>全て</a:t>
            </a:r>
            <a:r>
              <a:rPr lang="ja-JP" altLang="en-US" sz="1400" dirty="0" smtClean="0"/>
              <a:t>の</a:t>
            </a:r>
            <a:r>
              <a:rPr lang="ja-JP" altLang="en-US" sz="1400" dirty="0"/>
              <a:t>データノードに再配布します。</a:t>
            </a:r>
            <a:endParaRPr lang="en-US" sz="1400" dirty="0"/>
          </a:p>
          <a:p>
            <a:pPr lvl="1"/>
            <a:endParaRPr lang="en-US" sz="12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11629" y="1349828"/>
            <a:ext cx="8153400" cy="349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ndb_mgm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CREATE NODEGROUP 13,14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Nodegroup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1 created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ndb_mgm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ndb_mgm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ndb_mgm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show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Cluster Configuration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ndbd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(NDB)]     4 node(s)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id=11   @192.168.50.55  (mysql-5.7.18 ndb-7.5.6,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Nodegroup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0, *)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id=12   @192.168.50.56  (mysql-5.7.18 ndb-7.5.6,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Nodegroup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id=13   @192.168.50.59  (mysql-5.7.18 ndb-7.5.6,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Nodegroup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1)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id=14   @192.168.50.60  (mysql-5.7.18 ndb-7.5.6,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Nodegroup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1)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ndb_mgmd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(MGM)] 1 node(s)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id=1    @192.168.50.51  (mysql-5.7.18 ndb-7.5.6)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(API)]   3 node(s)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id=51   @192.168.50.53  (mysql-5.7.18 ndb-7.5.6)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id=52 (not connected, accepting connect from 192.168.50.54)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id=53 (not connected, accepting connect from any host)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ndb_mgm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11629" y="5312229"/>
            <a:ext cx="8153400" cy="11409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[root@sql-node-01 ~]#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-u root 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proot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[Warning] Using a password on the command line interface can be insecure.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Welcome to the MySQL monitor.  Commands end with ; or \g.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Your MySQL connection id is 5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Server version: 5.7.18-ndb-7.5.6-cluster-gpl-log MySQL Cluster Community Server (GPL)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3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smtClean="0"/>
              <a:t>2. MySQL</a:t>
            </a:r>
            <a:r>
              <a:rPr lang="ja-JP" altLang="en-US" sz="2000" dirty="0"/>
              <a:t>クラスタ</a:t>
            </a:r>
            <a:r>
              <a:rPr lang="en-US" sz="2000" dirty="0" smtClean="0"/>
              <a:t>:</a:t>
            </a:r>
            <a:r>
              <a:rPr lang="ja-JP" altLang="en-US" sz="2000" dirty="0" smtClean="0"/>
              <a:t>ス</a:t>
            </a:r>
            <a:r>
              <a:rPr lang="ja-JP" altLang="en-US" sz="2000" dirty="0"/>
              <a:t>ケールアウト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sz="1200" dirty="0" smtClean="0"/>
          </a:p>
          <a:p>
            <a:pPr lvl="1"/>
            <a:endParaRPr lang="en-US" sz="12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11629" y="836713"/>
            <a:ext cx="8153400" cy="56164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Copyright </a:t>
            </a:r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(c) 2000, 2017, Oracle and/or its affiliates. All rights reserved.</a:t>
            </a:r>
          </a:p>
          <a:p>
            <a:endParaRPr lang="en-US" sz="9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Oracle is a registered trademark of Oracle Corporation and/or its</a:t>
            </a:r>
          </a:p>
          <a:p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affiliates. Other names may be trademarks of their respective</a:t>
            </a:r>
          </a:p>
          <a:p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owners.</a:t>
            </a:r>
          </a:p>
          <a:p>
            <a:endParaRPr lang="en-US" sz="9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Type 'help;' or '\h' for help. Type '\c' to clear the current input statement.</a:t>
            </a:r>
          </a:p>
          <a:p>
            <a:endParaRPr lang="en-US" sz="9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&gt; show databases;</a:t>
            </a:r>
          </a:p>
          <a:p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+--------------------+</a:t>
            </a:r>
          </a:p>
          <a:p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| Database           |</a:t>
            </a:r>
          </a:p>
          <a:p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+--------------------+</a:t>
            </a:r>
          </a:p>
          <a:p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9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information_schema</a:t>
            </a:r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9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</a:t>
            </a:r>
          </a:p>
          <a:p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9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ndbinfo</a:t>
            </a:r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</a:t>
            </a:r>
          </a:p>
          <a:p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9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performance_schema</a:t>
            </a:r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| sys                |</a:t>
            </a:r>
          </a:p>
          <a:p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| test_db1           |</a:t>
            </a:r>
          </a:p>
          <a:p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+--------------------+</a:t>
            </a:r>
          </a:p>
          <a:p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6 rows in set (0.00 sec)</a:t>
            </a:r>
          </a:p>
          <a:p>
            <a:endParaRPr lang="en-US" sz="9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&gt; use test_db1</a:t>
            </a:r>
          </a:p>
          <a:p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Reading table information for completion of table and column names</a:t>
            </a:r>
          </a:p>
          <a:p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You can turn off this feature to get a quicker startup with -A</a:t>
            </a:r>
          </a:p>
          <a:p>
            <a:endParaRPr lang="en-US" sz="9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Database changed</a:t>
            </a:r>
          </a:p>
          <a:p>
            <a:r>
              <a:rPr lang="en-US" sz="9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&gt; show tables;</a:t>
            </a:r>
          </a:p>
          <a:p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+--------------------+</a:t>
            </a:r>
          </a:p>
          <a:p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| Tables_in_test_db1 |</a:t>
            </a:r>
          </a:p>
          <a:p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+--------------------+</a:t>
            </a:r>
          </a:p>
          <a:p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| test_table1        |</a:t>
            </a:r>
          </a:p>
          <a:p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+--------------------+</a:t>
            </a:r>
          </a:p>
          <a:p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1 row in set (0.00 sec)</a:t>
            </a:r>
          </a:p>
          <a:p>
            <a:endParaRPr lang="en-US" sz="9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&gt; ALTER TABLE test_table1 ALGORITHM=INPLACE, REORGANIZE </a:t>
            </a:r>
            <a:r>
              <a:rPr lang="en-US" sz="9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PARTITION;</a:t>
            </a:r>
            <a:endParaRPr lang="en-US" sz="9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Query OK, 0 rows affected (7.48 sec)</a:t>
            </a:r>
          </a:p>
          <a:p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Records: 0  Duplicates: 0  Warnings: 0</a:t>
            </a:r>
          </a:p>
          <a:p>
            <a:endParaRPr lang="en-US" sz="9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9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8632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smtClean="0"/>
              <a:t>2. MySQL</a:t>
            </a:r>
            <a:r>
              <a:rPr lang="ja-JP" altLang="en-US" sz="2000" dirty="0"/>
              <a:t>クラスタ</a:t>
            </a:r>
            <a:r>
              <a:rPr lang="en-US" sz="2000" dirty="0" smtClean="0"/>
              <a:t>:</a:t>
            </a:r>
            <a:r>
              <a:rPr lang="ja-JP" altLang="en-US" sz="2000" dirty="0" smtClean="0"/>
              <a:t>ス</a:t>
            </a:r>
            <a:r>
              <a:rPr lang="ja-JP" altLang="en-US" sz="2000" dirty="0"/>
              <a:t>ケールアウト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sz="1400" dirty="0"/>
              <a:t>各</a:t>
            </a:r>
            <a:r>
              <a:rPr lang="en-US" altLang="ja-JP" sz="1400" dirty="0"/>
              <a:t>NDBCLUSTER</a:t>
            </a:r>
            <a:r>
              <a:rPr lang="ja-JP" altLang="en-US" sz="1400" dirty="0"/>
              <a:t>表に対して、</a:t>
            </a:r>
            <a:r>
              <a:rPr lang="en-US" altLang="ja-JP" sz="1400" dirty="0" err="1"/>
              <a:t>mysql</a:t>
            </a:r>
            <a:r>
              <a:rPr lang="ja-JP" altLang="en-US" sz="1400" dirty="0"/>
              <a:t>クライアント</a:t>
            </a:r>
            <a:r>
              <a:rPr lang="ja-JP" altLang="en-US" sz="1400" dirty="0" smtClean="0"/>
              <a:t>の</a:t>
            </a:r>
            <a:r>
              <a:rPr lang="ja-JP" altLang="en-US" sz="1400" dirty="0"/>
              <a:t>「</a:t>
            </a:r>
            <a:r>
              <a:rPr lang="en-US" altLang="ja-JP" sz="1400" dirty="0" smtClean="0"/>
              <a:t>OPTIMIZE TABLE</a:t>
            </a:r>
            <a:r>
              <a:rPr lang="ja-JP" altLang="en-US" sz="1400" dirty="0" smtClean="0"/>
              <a:t>」ス</a:t>
            </a:r>
            <a:r>
              <a:rPr lang="ja-JP" altLang="en-US" sz="1400" dirty="0"/>
              <a:t>テートメントを発行して</a:t>
            </a:r>
            <a:r>
              <a:rPr lang="ja-JP" altLang="en-US" sz="1400" dirty="0" smtClean="0"/>
              <a:t>、古いノ</a:t>
            </a:r>
            <a:r>
              <a:rPr lang="ja-JP" altLang="en-US" sz="1400" dirty="0"/>
              <a:t>ードで解放されたスペースを再利用します。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11629" y="1360716"/>
            <a:ext cx="8153400" cy="37011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OPTIMIZE TABLE test_table1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-&gt; 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+----------------------+----------+----------+----------+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Table                | Op       |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Msg_type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Msg_text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+----------------------+----------+----------+----------+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test_db1.test_table1 | optimize | status   | OK       |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+----------------------+----------+----------+----------+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 row in set (0.00 sec)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TABLE_NAME, PARTITION_NAME, TABLE_ROWS FROM INFORMATION_SCHEMA.PARTITIONS WHERE TABLE_SCHEMA = 'test_db1' AND TABLE_NAME LIKE 'test_table1';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+-------------+----------------+------------+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TABLE_NAME  | PARTITION_NAME | TABLE_ROWS |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+-------------+----------------+------------+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test_table1 | p0             |         34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  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ja-JP" alt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ja-JP" altLang="en-US" sz="1000" dirty="0" smtClean="0">
                <a:solidFill>
                  <a:srgbClr val="0000FF"/>
                </a:solidFill>
              </a:rPr>
              <a:t>レ</a:t>
            </a:r>
            <a:r>
              <a:rPr lang="ja-JP" altLang="en-US" sz="1000" dirty="0">
                <a:solidFill>
                  <a:srgbClr val="0000FF"/>
                </a:solidFill>
              </a:rPr>
              <a:t>コードは</a:t>
            </a:r>
            <a:r>
              <a:rPr lang="en-US" altLang="ja-JP" sz="1000" dirty="0">
                <a:solidFill>
                  <a:srgbClr val="0000FF"/>
                </a:solidFill>
              </a:rPr>
              <a:t>4</a:t>
            </a:r>
            <a:r>
              <a:rPr lang="ja-JP" altLang="en-US" sz="1000" dirty="0">
                <a:solidFill>
                  <a:srgbClr val="0000FF"/>
                </a:solidFill>
              </a:rPr>
              <a:t>つのパーティションに分散されています</a:t>
            </a:r>
            <a:endParaRPr 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test_table1 | p1             |         35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ja-JP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ja-JP" altLang="en-US" sz="1000" dirty="0">
                <a:solidFill>
                  <a:srgbClr val="0000FF"/>
                </a:solidFill>
              </a:rPr>
              <a:t>レコードは</a:t>
            </a:r>
            <a:r>
              <a:rPr lang="en-US" altLang="ja-JP" sz="1000" dirty="0">
                <a:solidFill>
                  <a:srgbClr val="0000FF"/>
                </a:solidFill>
              </a:rPr>
              <a:t>4</a:t>
            </a:r>
            <a:r>
              <a:rPr lang="ja-JP" altLang="en-US" sz="1000" dirty="0">
                <a:solidFill>
                  <a:srgbClr val="0000FF"/>
                </a:solidFill>
              </a:rPr>
              <a:t>つのパーティションに分散されています</a:t>
            </a:r>
            <a:endParaRPr 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test_table1 | p2             |         38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ja-JP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ja-JP" altLang="en-US" sz="1000" dirty="0">
                <a:solidFill>
                  <a:srgbClr val="0000FF"/>
                </a:solidFill>
              </a:rPr>
              <a:t>レコードは</a:t>
            </a:r>
            <a:r>
              <a:rPr lang="en-US" altLang="ja-JP" sz="1000" dirty="0">
                <a:solidFill>
                  <a:srgbClr val="0000FF"/>
                </a:solidFill>
              </a:rPr>
              <a:t>4</a:t>
            </a:r>
            <a:r>
              <a:rPr lang="ja-JP" altLang="en-US" sz="1000" dirty="0">
                <a:solidFill>
                  <a:srgbClr val="0000FF"/>
                </a:solidFill>
              </a:rPr>
              <a:t>つのパーティションに分散されています</a:t>
            </a:r>
            <a:endParaRPr 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test_table1 | p3             |         33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ja-JP" alt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ja-JP" altLang="en-US" sz="1000" dirty="0">
                <a:solidFill>
                  <a:srgbClr val="0000FF"/>
                </a:solidFill>
              </a:rPr>
              <a:t>レコードは</a:t>
            </a:r>
            <a:r>
              <a:rPr lang="en-US" altLang="ja-JP" sz="1000" dirty="0">
                <a:solidFill>
                  <a:srgbClr val="0000FF"/>
                </a:solidFill>
              </a:rPr>
              <a:t>4</a:t>
            </a:r>
            <a:r>
              <a:rPr lang="ja-JP" altLang="en-US" sz="1000" dirty="0">
                <a:solidFill>
                  <a:srgbClr val="0000FF"/>
                </a:solidFill>
              </a:rPr>
              <a:t>つのパーティションに分散されています</a:t>
            </a:r>
            <a:endParaRPr lang="en-US" sz="1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+-------------+----------------+------------+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 rows in set (0.00 sec)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362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smtClean="0"/>
              <a:t>2. MySQL</a:t>
            </a:r>
            <a:r>
              <a:rPr lang="ja-JP" altLang="en-US" sz="2000" dirty="0"/>
              <a:t>クラスタ</a:t>
            </a:r>
            <a:r>
              <a:rPr lang="en-US" sz="2000" dirty="0" smtClean="0"/>
              <a:t>:</a:t>
            </a:r>
            <a:r>
              <a:rPr lang="ja-JP" altLang="en-US" sz="2000" dirty="0" smtClean="0"/>
              <a:t>ス</a:t>
            </a:r>
            <a:r>
              <a:rPr lang="ja-JP" altLang="en-US" sz="2000" dirty="0"/>
              <a:t>ケールアウト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sz="1400" dirty="0" smtClean="0"/>
              <a:t>例</a:t>
            </a:r>
            <a:endParaRPr lang="en-US" sz="1400" dirty="0" smtClean="0"/>
          </a:p>
          <a:p>
            <a:pPr lvl="1"/>
            <a:r>
              <a:rPr lang="ja-JP" altLang="en-US" sz="1400" dirty="0">
                <a:latin typeface="+mj-lt"/>
                <a:cs typeface="Courier New" panose="02070309020205020404" pitchFamily="49" charset="0"/>
              </a:rPr>
              <a:t>データノードの追加の詳細な例については、次のリンクを参照してください：</a:t>
            </a:r>
            <a:r>
              <a:rPr lang="en-US" altLang="en-US" sz="14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dev.mysql.com/doc/refman/5.7/en/mysql-cluster-online-add-node-example.html</a:t>
            </a: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546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参考文献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dev.mysql.com/doc/refman/5.7/en/mysql-cluster-online-add-node.html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dev.mysql.com/doc/mysql-cluster-excerpt/5.7/en/mysql-cluster-online-add-node.html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/>
              <a:t>refman-5.7-en.a4.pdf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hlinkClick r:id="rId3"/>
              </a:rPr>
              <a:t>http://www.tokiwinter.com/mysql-cluster-adding-new-data-nodes-online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55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8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4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変更履歴</a:t>
            </a:r>
            <a:endParaRPr kumimoji="1" lang="ja-JP" alt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073519"/>
              </p:ext>
            </p:extLst>
          </p:nvPr>
        </p:nvGraphicFramePr>
        <p:xfrm>
          <a:off x="342898" y="1141400"/>
          <a:ext cx="8672351" cy="3398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9030"/>
                <a:gridCol w="1151255"/>
                <a:gridCol w="1284483"/>
                <a:gridCol w="1284483"/>
                <a:gridCol w="40231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版数</a:t>
                      </a:r>
                      <a:endParaRPr kumimoji="1"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日付</a:t>
                      </a:r>
                      <a:endParaRPr kumimoji="1" lang="en-US" sz="12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作成者</a:t>
                      </a:r>
                      <a:endParaRPr kumimoji="1" lang="en-US" sz="12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承認者</a:t>
                      </a:r>
                      <a:endParaRPr kumimoji="1" lang="en-US" sz="12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内容</a:t>
                      </a:r>
                      <a:endParaRPr kumimoji="1" lang="en-US" sz="12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00.01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latin typeface="+mj-lt"/>
                          <a:cs typeface="Calibri" panose="020F0502020204030204" pitchFamily="34" charset="0"/>
                        </a:rPr>
                        <a:t>2017/09/12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latin typeface="+mj-lt"/>
                          <a:cs typeface="Calibri" panose="020F0502020204030204" pitchFamily="34" charset="0"/>
                        </a:rPr>
                        <a:t>NSP-pgarcia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日本語版 </a:t>
                      </a:r>
                      <a:r>
                        <a:rPr kumimoji="1"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Draft version</a:t>
                      </a:r>
                      <a:endParaRPr kumimoji="1"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00.02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2017/09/12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latin typeface="+mj-lt"/>
                          <a:cs typeface="Calibri" panose="020F0502020204030204" pitchFamily="34" charset="0"/>
                        </a:rPr>
                        <a:t>NSP-pgarcia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レビューコメントからの変更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00.03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2017/09/21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NSP-</a:t>
                      </a:r>
                      <a:r>
                        <a:rPr lang="en-US" sz="1200" b="0" dirty="0" err="1" smtClean="0">
                          <a:latin typeface="+mj-lt"/>
                          <a:cs typeface="Calibri" panose="020F0502020204030204" pitchFamily="34" charset="0"/>
                        </a:rPr>
                        <a:t>planteras.ra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変更されたフォントサイズ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00.04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2017/09/21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NSP-</a:t>
                      </a:r>
                      <a:r>
                        <a:rPr lang="en-US" sz="1200" b="0" dirty="0" err="1" smtClean="0">
                          <a:latin typeface="+mj-lt"/>
                          <a:cs typeface="Calibri" panose="020F0502020204030204" pitchFamily="34" charset="0"/>
                        </a:rPr>
                        <a:t>planteras.ra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スライド内の章名と一致するように章名が更新されました。</a:t>
                      </a:r>
                      <a:endParaRPr kumimoji="1"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00.05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2017/09/22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NSP-</a:t>
                      </a:r>
                      <a:r>
                        <a:rPr kumimoji="1" lang="en-US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planteras.ra</a:t>
                      </a:r>
                      <a:endParaRPr kumimoji="1"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NSP-</a:t>
                      </a:r>
                      <a:r>
                        <a:rPr kumimoji="1" lang="en-US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pgarcia</a:t>
                      </a:r>
                      <a:endParaRPr kumimoji="1"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目次、表題の見直し（章番号、表題の完全一致化）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00.06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2017/09/25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NSP-</a:t>
                      </a:r>
                      <a:r>
                        <a:rPr lang="en-US" sz="1200" b="0" dirty="0" err="1" smtClean="0">
                          <a:latin typeface="+mj-lt"/>
                          <a:cs typeface="Calibri" panose="020F0502020204030204" pitchFamily="34" charset="0"/>
                        </a:rPr>
                        <a:t>planteras.ra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NSP-</a:t>
                      </a:r>
                      <a:r>
                        <a:rPr kumimoji="1" lang="en-US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pgarcia</a:t>
                      </a:r>
                      <a:endParaRPr kumimoji="1"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NCOS</a:t>
                      </a:r>
                      <a:r>
                        <a:rPr kumimoji="1" lang="ja-JP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レビューに基づいて修正されました </a:t>
                      </a:r>
                      <a:r>
                        <a:rPr kumimoji="1" lang="en-US" altLang="ja-JP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- 9/25</a:t>
                      </a:r>
                      <a:endParaRPr kumimoji="1"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00.07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2017/09/28</a:t>
                      </a:r>
                      <a:endParaRPr kumimoji="1"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NSP-</a:t>
                      </a:r>
                      <a:r>
                        <a:rPr lang="en-US" sz="1200" b="0" dirty="0" err="1" smtClean="0">
                          <a:latin typeface="+mj-lt"/>
                          <a:cs typeface="Calibri" panose="020F0502020204030204" pitchFamily="34" charset="0"/>
                        </a:rPr>
                        <a:t>planteras.ra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NSP-</a:t>
                      </a:r>
                      <a:r>
                        <a:rPr kumimoji="1" lang="en-US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pgarcia</a:t>
                      </a:r>
                      <a:endParaRPr kumimoji="1"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sz="1200" b="0" dirty="0" smtClean="0">
                          <a:latin typeface="+mj-lt"/>
                          <a:cs typeface="Calibri" panose="020F0502020204030204" pitchFamily="34" charset="0"/>
                        </a:rPr>
                        <a:t>NSP</a:t>
                      </a:r>
                      <a:r>
                        <a:rPr lang="ja-JP" alt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内部レビューに基づいて修正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5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374948"/>
            <a:ext cx="7344000" cy="461665"/>
          </a:xfrm>
        </p:spPr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2" indent="-342900">
              <a:lnSpc>
                <a:spcPct val="140000"/>
              </a:lnSpc>
              <a:buFont typeface="Arial" panose="020B0604020202020204" pitchFamily="34" charset="0"/>
              <a:buAutoNum type="arabicPeriod"/>
            </a:pPr>
            <a:r>
              <a:rPr lang="en-US" altLang="ja-JP" dirty="0"/>
              <a:t>MySQL</a:t>
            </a:r>
            <a:r>
              <a:rPr lang="ja-JP" altLang="en-US" dirty="0"/>
              <a:t>クラス</a:t>
            </a:r>
            <a:r>
              <a:rPr lang="ja-JP" altLang="en-US" dirty="0" smtClean="0"/>
              <a:t>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概要</a:t>
            </a:r>
            <a:r>
              <a:rPr lang="en-US" altLang="ja-JP" dirty="0" smtClean="0"/>
              <a:t>……………………………………………………………………………	6</a:t>
            </a:r>
          </a:p>
          <a:p>
            <a:pPr lvl="1"/>
            <a:r>
              <a:rPr lang="en-US" altLang="ja-JP" sz="1400" dirty="0" smtClean="0"/>
              <a:t>1.1 </a:t>
            </a:r>
            <a:r>
              <a:rPr lang="ja-JP" altLang="en-US" sz="1400" dirty="0" smtClean="0"/>
              <a:t>一</a:t>
            </a:r>
            <a:r>
              <a:rPr lang="ja-JP" altLang="en-US" sz="1400" dirty="0"/>
              <a:t>般的な問</a:t>
            </a:r>
            <a:r>
              <a:rPr lang="ja-JP" altLang="en-US" sz="1400" dirty="0" smtClean="0"/>
              <a:t>題</a:t>
            </a:r>
            <a:r>
              <a:rPr lang="en-US" altLang="ja-JP" sz="1400" dirty="0" smtClean="0"/>
              <a:t>………………………………………………………………………………….…	6</a:t>
            </a:r>
            <a:endParaRPr lang="en-US" altLang="ja-JP" sz="1400" dirty="0"/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/>
              <a:t>MySQL</a:t>
            </a:r>
            <a:r>
              <a:rPr lang="ja-JP" altLang="en-US" sz="1400" dirty="0"/>
              <a:t>クラスタ</a:t>
            </a:r>
            <a:r>
              <a:rPr lang="en-US" altLang="ja-JP" sz="1400" dirty="0"/>
              <a:t>:</a:t>
            </a:r>
            <a:r>
              <a:rPr lang="ja-JP" altLang="en-US" sz="1400" dirty="0" smtClean="0"/>
              <a:t>ス</a:t>
            </a:r>
            <a:r>
              <a:rPr lang="ja-JP" altLang="en-US" sz="1400" dirty="0"/>
              <a:t>ケールアウ</a:t>
            </a:r>
            <a:r>
              <a:rPr lang="ja-JP" altLang="en-US" sz="1400" dirty="0" smtClean="0"/>
              <a:t>ト</a:t>
            </a:r>
            <a:r>
              <a:rPr lang="en-US" altLang="ja-JP" sz="1400" dirty="0" smtClean="0"/>
              <a:t>…………………………………………………………..	9</a:t>
            </a:r>
          </a:p>
          <a:p>
            <a:pPr lvl="1"/>
            <a:r>
              <a:rPr lang="en-US" altLang="ja-JP" sz="1400" dirty="0"/>
              <a:t>2</a:t>
            </a:r>
            <a:r>
              <a:rPr lang="en-US" altLang="ja-JP" sz="1400" dirty="0" smtClean="0"/>
              <a:t>.1 </a:t>
            </a:r>
            <a:r>
              <a:rPr lang="ja-JP" altLang="en-US" sz="1400" dirty="0"/>
              <a:t>基本的な手順 </a:t>
            </a:r>
            <a:r>
              <a:rPr lang="en-US" altLang="ja-JP" sz="1400" dirty="0" smtClean="0"/>
              <a:t>…………………………………………………………………………………...	9</a:t>
            </a:r>
          </a:p>
          <a:p>
            <a:pPr lvl="1"/>
            <a:r>
              <a:rPr lang="en-US" altLang="ja-JP" sz="1400" dirty="0" smtClean="0"/>
              <a:t>2.2 </a:t>
            </a:r>
            <a:r>
              <a:rPr lang="ja-JP" altLang="en-US" sz="1400" dirty="0" smtClean="0"/>
              <a:t>例</a:t>
            </a:r>
            <a:r>
              <a:rPr lang="en-US" altLang="ja-JP" sz="1400" dirty="0" smtClean="0"/>
              <a:t>…………………………..…………………………………………………………………………	11</a:t>
            </a:r>
          </a:p>
        </p:txBody>
      </p:sp>
    </p:spTree>
    <p:extLst>
      <p:ext uri="{BB962C8B-B14F-4D97-AF65-F5344CB8AC3E}">
        <p14:creationId xmlns:p14="http://schemas.microsoft.com/office/powerpoint/2010/main" val="18237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989091"/>
            <a:ext cx="8784000" cy="523220"/>
          </a:xfrm>
        </p:spPr>
        <p:txBody>
          <a:bodyPr/>
          <a:lstStyle/>
          <a:p>
            <a:r>
              <a:rPr lang="en-US" altLang="ja-JP" dirty="0"/>
              <a:t>MySQL</a:t>
            </a:r>
            <a:r>
              <a:rPr lang="ja-JP" altLang="en-US" dirty="0"/>
              <a:t>クラス</a:t>
            </a:r>
            <a:r>
              <a:rPr lang="ja-JP" altLang="en-US" dirty="0" smtClean="0"/>
              <a:t>タ</a:t>
            </a:r>
            <a:r>
              <a:rPr lang="ja-JP" altLang="en-US" dirty="0"/>
              <a:t>の調査</a:t>
            </a:r>
            <a:endParaRPr kumimoji="1" lang="ja-JP" altLang="en-US" dirty="0"/>
          </a:p>
        </p:txBody>
      </p:sp>
      <p:sp>
        <p:nvSpPr>
          <p:cNvPr id="4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179388" y="3852000"/>
            <a:ext cx="7200900" cy="400110"/>
          </a:xfrm>
        </p:spPr>
        <p:txBody>
          <a:bodyPr/>
          <a:lstStyle/>
          <a:p>
            <a:r>
              <a:rPr lang="ja-JP" altLang="en-US" dirty="0"/>
              <a:t>クラスタのスケーリング</a:t>
            </a:r>
          </a:p>
        </p:txBody>
      </p:sp>
    </p:spTree>
    <p:extLst>
      <p:ext uri="{BB962C8B-B14F-4D97-AF65-F5344CB8AC3E}">
        <p14:creationId xmlns:p14="http://schemas.microsoft.com/office/powerpoint/2010/main" val="75254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smtClean="0"/>
              <a:t>1. MySQL</a:t>
            </a:r>
            <a:r>
              <a:rPr lang="ja-JP" altLang="en-US" sz="2000" dirty="0"/>
              <a:t>クラス</a:t>
            </a:r>
            <a:r>
              <a:rPr lang="ja-JP" altLang="en-US" sz="2000" dirty="0" smtClean="0"/>
              <a:t>タ</a:t>
            </a:r>
            <a:r>
              <a:rPr lang="en-US" altLang="ja-JP" sz="2000" dirty="0" smtClean="0"/>
              <a:t>:</a:t>
            </a:r>
            <a:r>
              <a:rPr lang="ja-JP" altLang="en-US" sz="2000" dirty="0" smtClean="0"/>
              <a:t>概</a:t>
            </a:r>
            <a:r>
              <a:rPr lang="ja-JP" altLang="en-US" sz="2000" dirty="0"/>
              <a:t>要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400" dirty="0" smtClean="0"/>
              <a:t>1.1 </a:t>
            </a:r>
            <a:r>
              <a:rPr lang="ja-JP" altLang="en-US" sz="1400" dirty="0" smtClean="0"/>
              <a:t>一</a:t>
            </a:r>
            <a:r>
              <a:rPr lang="ja-JP" altLang="en-US" sz="1400" dirty="0"/>
              <a:t>般的な問題</a:t>
            </a:r>
            <a:endParaRPr lang="en-US" sz="1400" dirty="0" smtClean="0"/>
          </a:p>
          <a:p>
            <a:pPr lvl="1"/>
            <a:r>
              <a:rPr lang="ja-JP" altLang="en-US" sz="1400" dirty="0"/>
              <a:t>データの再配布</a:t>
            </a:r>
            <a:endParaRPr lang="en-US" sz="14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dirty="0"/>
              <a:t>新しいノードをオンラインで追加する機能には、</a:t>
            </a:r>
            <a:r>
              <a:rPr lang="en-US" altLang="ja-JP" dirty="0"/>
              <a:t>NDBCLUSTER</a:t>
            </a:r>
            <a:r>
              <a:rPr lang="ja-JP" altLang="en-US" dirty="0"/>
              <a:t>テーブルのデータとインデックスを、</a:t>
            </a:r>
            <a:r>
              <a:rPr lang="en-US" altLang="ja-JP" dirty="0"/>
              <a:t>ALTER TABLE ... REORGANIZE PARTITION</a:t>
            </a:r>
            <a:r>
              <a:rPr lang="ja-JP" altLang="en-US" dirty="0"/>
              <a:t>ステートメントを使用して新しいノードを含むすべてのデータノードに分散するように再編成する手段が含まれています。 インメモリとディスクデータテーブルの両方のテーブル再編成がサポートされています。 この再配布には現在、一意の索引は含まれていません（順序付き索引のみが再配布されます</a:t>
            </a:r>
            <a:r>
              <a:rPr lang="ja-JP" altLang="en-US" dirty="0" smtClean="0"/>
              <a:t>）。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dirty="0"/>
              <a:t>新しいデータノードを追加する前に既存の</a:t>
            </a:r>
            <a:r>
              <a:rPr lang="en-US" altLang="ja-JP" dirty="0"/>
              <a:t>NDBCLUSTER</a:t>
            </a:r>
            <a:r>
              <a:rPr lang="ja-JP" altLang="en-US" dirty="0"/>
              <a:t>テーブルの再配布は自動ではありませんが、</a:t>
            </a:r>
            <a:r>
              <a:rPr lang="en-US" altLang="ja-JP" dirty="0" smtClean="0"/>
              <a:t>MySQL</a:t>
            </a:r>
            <a:r>
              <a:rPr lang="ja-JP" altLang="en-US" dirty="0"/>
              <a:t>クラスタまたは別の</a:t>
            </a:r>
            <a:r>
              <a:rPr lang="en-US" altLang="ja-JP" dirty="0"/>
              <a:t>MySQL</a:t>
            </a:r>
            <a:r>
              <a:rPr lang="ja-JP" altLang="en-US" dirty="0"/>
              <a:t>クライアントアプリケーションで簡単な</a:t>
            </a:r>
            <a:r>
              <a:rPr lang="en-US" altLang="ja-JP" dirty="0"/>
              <a:t>SQL</a:t>
            </a:r>
            <a:r>
              <a:rPr lang="ja-JP" altLang="en-US" dirty="0"/>
              <a:t>文を使用して実行できます。 ただし、新しいノードグループが追加された後に作成されたテーブルに追加されたすべてのデータとインデックスは、新しいノードグループの一部として追加されたものも含めて、すべてのクラスタデータノードに自動的に配布され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/>
            <a:r>
              <a:rPr lang="ja-JP" altLang="en-US" sz="1400" dirty="0"/>
              <a:t>部分開始</a:t>
            </a:r>
            <a:endParaRPr lang="en-US" altLang="en-US" sz="14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dirty="0"/>
              <a:t>新しいデータノードのすべてを起動することなく、新しいノードグループを追加することは可能です。 縮退したクラスタ、つまり部分的に開始されたクラスタ、または</a:t>
            </a:r>
            <a:r>
              <a:rPr lang="en-US" altLang="ja-JP" dirty="0"/>
              <a:t>1</a:t>
            </a:r>
            <a:r>
              <a:rPr lang="ja-JP" altLang="en-US" dirty="0"/>
              <a:t>つ以上のデータノードが実行されていないクラスタに新しいノードグループを追加することもできます。 後者の場合、新しいノードグループを追加するには、実行可能な状態で十分な数のノードを実行している必要があります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527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smtClean="0"/>
              <a:t>1. MySQL</a:t>
            </a:r>
            <a:r>
              <a:rPr lang="ja-JP" altLang="en-US" sz="2000" dirty="0"/>
              <a:t>クラスタ</a:t>
            </a:r>
            <a:r>
              <a:rPr lang="en-US" altLang="ja-JP" sz="2000" dirty="0" smtClean="0"/>
              <a:t>:</a:t>
            </a:r>
            <a:r>
              <a:rPr lang="ja-JP" altLang="en-US" sz="2000" dirty="0" smtClean="0"/>
              <a:t>概</a:t>
            </a:r>
            <a:r>
              <a:rPr lang="ja-JP" altLang="en-US" sz="2000" dirty="0"/>
              <a:t>要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sz="1400" dirty="0"/>
              <a:t>進行中の操作への影響</a:t>
            </a:r>
            <a:endParaRPr lang="en-US" altLang="en-US" sz="1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dirty="0"/>
              <a:t> </a:t>
            </a:r>
            <a:r>
              <a:rPr lang="en-US" altLang="ja-JP" dirty="0"/>
              <a:t>NDB</a:t>
            </a:r>
            <a:r>
              <a:rPr lang="ja-JP" altLang="en-US" dirty="0"/>
              <a:t>クラスタデータを使用する通常の</a:t>
            </a:r>
            <a:r>
              <a:rPr lang="en-US" altLang="ja-JP" dirty="0"/>
              <a:t>DML</a:t>
            </a:r>
            <a:r>
              <a:rPr lang="ja-JP" altLang="en-US" dirty="0"/>
              <a:t>操作は、新しいノード・グループの作成または追加、または表の</a:t>
            </a:r>
            <a:r>
              <a:rPr lang="ja-JP" altLang="en-US" dirty="0" smtClean="0"/>
              <a:t>再編成に</a:t>
            </a:r>
            <a:r>
              <a:rPr lang="ja-JP" altLang="en-US" dirty="0"/>
              <a:t>よって防止されません。 ただし、表の再編成と同時に</a:t>
            </a:r>
            <a:r>
              <a:rPr lang="en-US" altLang="ja-JP" dirty="0"/>
              <a:t>DDL</a:t>
            </a:r>
            <a:r>
              <a:rPr lang="ja-JP" altLang="en-US" dirty="0"/>
              <a:t>を実行することはできません。つまり、</a:t>
            </a:r>
            <a:r>
              <a:rPr lang="en-US" altLang="ja-JP" dirty="0"/>
              <a:t>ALTER TABLE ... REORGANIZE</a:t>
            </a:r>
            <a:r>
              <a:rPr lang="ja-JP" altLang="en-US" dirty="0"/>
              <a:t>文が実行されている間に他の</a:t>
            </a:r>
            <a:r>
              <a:rPr lang="en-US" altLang="ja-JP" dirty="0"/>
              <a:t>DDL</a:t>
            </a:r>
            <a:r>
              <a:rPr lang="ja-JP" altLang="en-US" dirty="0"/>
              <a:t>文を発行することはできません。 さらに、</a:t>
            </a:r>
            <a:r>
              <a:rPr lang="en-US" altLang="ja-JP" dirty="0"/>
              <a:t>ALTER TABLE ... REORGANIZE PARTITION</a:t>
            </a:r>
            <a:r>
              <a:rPr lang="ja-JP" altLang="en-US" dirty="0"/>
              <a:t>（または他の</a:t>
            </a:r>
            <a:r>
              <a:rPr lang="en-US" altLang="ja-JP" dirty="0"/>
              <a:t>DDL</a:t>
            </a:r>
            <a:r>
              <a:rPr lang="ja-JP" altLang="en-US" dirty="0"/>
              <a:t>文の実行）の実行中に、クラスタ・データ・ノードを再起動することはできません。</a:t>
            </a:r>
            <a:endParaRPr lang="en-US" altLang="en-US" dirty="0"/>
          </a:p>
          <a:p>
            <a:pPr lvl="1"/>
            <a:r>
              <a:rPr lang="ja-JP" altLang="en-US" sz="1400" dirty="0"/>
              <a:t>障害処理</a:t>
            </a:r>
            <a:endParaRPr lang="en-US" altLang="en-US" sz="1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dirty="0"/>
              <a:t>ノード・グループの作成および表の再編成中のデータ・ノードの障害は、次の表</a:t>
            </a:r>
            <a:r>
              <a:rPr lang="en-US" altLang="ja-JP" dirty="0"/>
              <a:t>1-1</a:t>
            </a:r>
            <a:r>
              <a:rPr lang="ja-JP" altLang="en-US" dirty="0"/>
              <a:t>に示しています。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704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 MySQL</a:t>
            </a:r>
            <a:r>
              <a:rPr lang="ja-JP" altLang="en-US" dirty="0"/>
              <a:t>クラスタ</a:t>
            </a:r>
            <a:r>
              <a:rPr lang="en-US" altLang="ja-JP" dirty="0"/>
              <a:t>:</a:t>
            </a:r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41323" y="6228079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表</a:t>
            </a:r>
            <a:r>
              <a:rPr lang="en-US" sz="1200" b="1" dirty="0"/>
              <a:t>1-1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991000"/>
              </p:ext>
            </p:extLst>
          </p:nvPr>
        </p:nvGraphicFramePr>
        <p:xfrm>
          <a:off x="246188" y="1038310"/>
          <a:ext cx="8778923" cy="4896922"/>
        </p:xfrm>
        <a:graphic>
          <a:graphicData uri="http://schemas.openxmlformats.org/drawingml/2006/table">
            <a:tbl>
              <a:tblPr/>
              <a:tblGrid>
                <a:gridCol w="758873"/>
                <a:gridCol w="3128789"/>
                <a:gridCol w="2976736"/>
                <a:gridCol w="628697"/>
                <a:gridCol w="690610"/>
                <a:gridCol w="595218"/>
              </a:tblGrid>
              <a:tr h="1338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操作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事象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動作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u="none" strike="noStrike" dirty="0" smtClean="0">
                          <a:effectLst/>
                        </a:rPr>
                        <a:t>障害が発生した場所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1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“</a:t>
                      </a: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Old”data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ja-JP" altLang="en-US" sz="1100" b="1" u="none" strike="noStrike" dirty="0" smtClean="0">
                          <a:effectLst/>
                        </a:rPr>
                        <a:t>ノード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“</a:t>
                      </a: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New”data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ja-JP" altLang="en-US" sz="1100" b="1" u="none" strike="noStrike" dirty="0" smtClean="0">
                          <a:effectLst/>
                        </a:rPr>
                        <a:t>ノード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1" u="none" strike="noStrike" dirty="0" smtClean="0">
                          <a:effectLst/>
                        </a:rPr>
                        <a:t>システム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</a:tr>
              <a:tr h="365197">
                <a:tc rowSpan="5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ノードグループの</a:t>
                      </a:r>
                      <a:endParaRPr lang="en-US" altLang="ja-JP" sz="11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作成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dirty="0" smtClean="0"/>
                        <a:t>マスタ以外のノードに障害が発生した場合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dirty="0" smtClean="0"/>
                        <a:t>ノードグループの作成は常にロールフォワードされます。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○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○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ｘ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dirty="0" smtClean="0"/>
                        <a:t>マスター</a:t>
                      </a:r>
                      <a:r>
                        <a:rPr lang="en-US" altLang="ja-JP" sz="1100" b="0" dirty="0" err="1" smtClean="0"/>
                        <a:t>ndb</a:t>
                      </a:r>
                      <a:r>
                        <a:rPr lang="ja-JP" altLang="en-US" sz="1100" b="0" dirty="0" smtClean="0"/>
                        <a:t>ノードに障害が発生し、内部コミット・ポイントに達した場合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dirty="0" smtClean="0"/>
                        <a:t>ノードグループの作成はロールフォワードされます。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○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○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ｘ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6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マスター</a:t>
                      </a:r>
                      <a:r>
                        <a:rPr lang="en-US" altLang="ja-JP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ndb</a:t>
                      </a:r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ノードに障害が発生し、内部コミットポイントにまだ達していない場合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0" marR="55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dirty="0" smtClean="0"/>
                        <a:t>ノードグループの作成はロールバックされます。</a:t>
                      </a:r>
                      <a:r>
                        <a:rPr lang="en-US" sz="1100" b="0" u="none" strike="noStrike" dirty="0" smtClean="0">
                          <a:effectLst/>
                        </a:rPr>
                        <a:t> 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0" marR="55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○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○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ｘ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2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dirty="0" smtClean="0"/>
                        <a:t>CREATE NODEGROUP</a:t>
                      </a:r>
                      <a:r>
                        <a:rPr lang="ja-JP" altLang="en-US" sz="1100" b="0" dirty="0" smtClean="0"/>
                        <a:t>の実行が内部コミット・ポイントに達した場合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dirty="0" smtClean="0"/>
                        <a:t>再起動すると、クラスタに新しいノードグループが含まれます。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ｘ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ｘ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○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dirty="0" smtClean="0"/>
                        <a:t>CREATE NODEGROUP</a:t>
                      </a:r>
                      <a:r>
                        <a:rPr lang="ja-JP" altLang="en-US" sz="1100" b="0" dirty="0" smtClean="0"/>
                        <a:t>の実行がまだ内部コミット・ポイントに達していない場合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dirty="0" smtClean="0"/>
                        <a:t>再起動すると、クラスタに新しいノードグループが含まれません。</a:t>
                      </a:r>
                      <a:r>
                        <a:rPr lang="en-US" sz="1100" b="0" u="none" strike="noStrike" dirty="0" smtClean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ｘ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ｘ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○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197">
                <a:tc rowSpan="5">
                  <a:txBody>
                    <a:bodyPr/>
                    <a:lstStyle/>
                    <a:p>
                      <a:pPr algn="l" fontAlgn="ctr"/>
                      <a:r>
                        <a:rPr lang="ja-JP" altLang="en-US" sz="1100" dirty="0" smtClean="0"/>
                        <a:t>テーブルの</a:t>
                      </a:r>
                      <a:r>
                        <a:rPr lang="en-US" altLang="ja-JP" sz="1100" dirty="0" smtClean="0"/>
                        <a:t/>
                      </a:r>
                      <a:br>
                        <a:rPr lang="en-US" altLang="ja-JP" sz="1100" dirty="0" smtClean="0"/>
                      </a:br>
                      <a:r>
                        <a:rPr lang="ja-JP" altLang="en-US" sz="1100" dirty="0" smtClean="0"/>
                        <a:t>再編成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dirty="0" smtClean="0"/>
                        <a:t>マスタ以外のノードに障害が発生した場合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u="none" strike="noStrike" dirty="0" smtClean="0">
                          <a:effectLst/>
                        </a:rPr>
                        <a:t>テーブルの再編成は常にロールフォワードされます。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○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○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ｘ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6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dirty="0" smtClean="0"/>
                        <a:t>マスター</a:t>
                      </a:r>
                      <a:r>
                        <a:rPr lang="en-US" altLang="ja-JP" sz="1100" b="0" dirty="0" err="1" smtClean="0"/>
                        <a:t>ndb</a:t>
                      </a:r>
                      <a:r>
                        <a:rPr lang="ja-JP" altLang="en-US" sz="1100" b="0" dirty="0" smtClean="0"/>
                        <a:t>ノードに障害が発生し、内部コミット・ポイントに達した場合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u="none" strike="noStrike" dirty="0" smtClean="0">
                          <a:effectLst/>
                        </a:rPr>
                        <a:t>テーブルの再編成は常にロールフォワードされます。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○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○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ｘ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6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マスター</a:t>
                      </a:r>
                      <a:r>
                        <a:rPr lang="en-US" altLang="ja-JP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ndb</a:t>
                      </a:r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ノードに障害が発生し、内部コミットポイントにまだ達していない場合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0" marR="55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u="none" strike="noStrike" dirty="0" smtClean="0">
                          <a:effectLst/>
                        </a:rPr>
                        <a:t>テーブル</a:t>
                      </a:r>
                      <a:r>
                        <a:rPr lang="ja-JP" altLang="en-US" sz="1100" b="0" dirty="0" smtClean="0"/>
                        <a:t>の再編成はロールバックされます。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80" marR="55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○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○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ｘ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ALTER TABLE ... REORGANIZE PARTITION</a:t>
                      </a:r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ステートメントの実行が内部コミット・ポイントに達した場合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クラスターが再始動すると、表に属するデータおよび索引は、「新規」データ・ノードを使用して配布されます。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ｘ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ｘ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○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0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ALTER TABLE ... REORGANIZE PARTITION</a:t>
                      </a:r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ステートメントの実行がまだ内部コミット・ポイントに達していない場合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クラスターが再始動すると、表に属するデータおよび索引は、「古い」データ・ノードのみを使用して配布されます。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0" marR="558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ｘ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ｘ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○</a:t>
                      </a:r>
                    </a:p>
                  </a:txBody>
                  <a:tcPr marL="5580" marR="5580" marT="55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1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smtClean="0"/>
              <a:t>2. MySQL</a:t>
            </a:r>
            <a:r>
              <a:rPr lang="ja-JP" altLang="en-US" sz="2000" dirty="0"/>
              <a:t>クラスタ</a:t>
            </a:r>
            <a:r>
              <a:rPr lang="en-US" sz="2000" dirty="0" smtClean="0"/>
              <a:t>:</a:t>
            </a:r>
            <a:r>
              <a:rPr lang="ja-JP" altLang="en-US" sz="2000" dirty="0" smtClean="0"/>
              <a:t>ス</a:t>
            </a:r>
            <a:r>
              <a:rPr lang="ja-JP" altLang="en-US" sz="2000" dirty="0"/>
              <a:t>ケールアウト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400" dirty="0" smtClean="0"/>
              <a:t>2.1 </a:t>
            </a:r>
            <a:r>
              <a:rPr lang="ja-JP" altLang="en-US" sz="1400" dirty="0" smtClean="0"/>
              <a:t>基本的な手順</a:t>
            </a:r>
            <a:endParaRPr lang="en-US" sz="1400" dirty="0" smtClean="0"/>
          </a:p>
          <a:p>
            <a:pPr lvl="1"/>
            <a:r>
              <a:rPr lang="ja-JP" altLang="en-US" sz="1400" dirty="0"/>
              <a:t>すでに</a:t>
            </a:r>
            <a:r>
              <a:rPr lang="en-US" altLang="ja-JP" sz="1400" dirty="0" smtClean="0"/>
              <a:t>NDB</a:t>
            </a:r>
            <a:r>
              <a:rPr lang="ja-JP" altLang="en-US" sz="1400" dirty="0"/>
              <a:t>クラスタを実行していると仮定して、データノードをオンラインで追加するには、次の手順が必要です：</a:t>
            </a:r>
            <a:endParaRPr lang="en-US" sz="1400" dirty="0" smtClean="0"/>
          </a:p>
          <a:p>
            <a:pPr marL="515325" lvl="2" indent="-228600">
              <a:buFont typeface="+mj-lt"/>
              <a:buAutoNum type="arabicPeriod"/>
            </a:pPr>
            <a:r>
              <a:rPr lang="ja-JP" altLang="en-US" dirty="0"/>
              <a:t>追加するノードに対応する新しい</a:t>
            </a:r>
            <a:r>
              <a:rPr lang="en-US" altLang="ja-JP" dirty="0"/>
              <a:t>[</a:t>
            </a:r>
            <a:r>
              <a:rPr lang="en-US" altLang="ja-JP" dirty="0" err="1"/>
              <a:t>ndbd</a:t>
            </a:r>
            <a:r>
              <a:rPr lang="en-US" altLang="ja-JP" dirty="0"/>
              <a:t>]</a:t>
            </a:r>
            <a:r>
              <a:rPr lang="ja-JP" altLang="en-US" dirty="0"/>
              <a:t>セクションを追加して、クラスタ構成の</a:t>
            </a:r>
            <a:r>
              <a:rPr lang="en-US" altLang="ja-JP" dirty="0"/>
              <a:t>config.ini</a:t>
            </a:r>
            <a:r>
              <a:rPr lang="ja-JP" altLang="en-US" dirty="0"/>
              <a:t>ファイルを編集します。 クラスタが複数の管理サーバーを使用する場合は、管理サーバーが使用す</a:t>
            </a:r>
            <a:r>
              <a:rPr lang="ja-JP" altLang="en-US" dirty="0" smtClean="0"/>
              <a:t>る</a:t>
            </a:r>
            <a:r>
              <a:rPr lang="ja-JP" altLang="en-US" dirty="0">
                <a:solidFill>
                  <a:srgbClr val="92D050"/>
                </a:solidFill>
              </a:rPr>
              <a:t>全て</a:t>
            </a:r>
            <a:r>
              <a:rPr lang="ja-JP" altLang="en-US" dirty="0" smtClean="0"/>
              <a:t>の</a:t>
            </a:r>
            <a:r>
              <a:rPr lang="en-US" altLang="ja-JP" dirty="0"/>
              <a:t>config.ini</a:t>
            </a:r>
            <a:r>
              <a:rPr lang="ja-JP" altLang="en-US" dirty="0"/>
              <a:t>ファイルに変更を加える必要があります。</a:t>
            </a:r>
            <a:endParaRPr lang="en-US" dirty="0" smtClean="0"/>
          </a:p>
          <a:p>
            <a:pPr marL="519113" lvl="2" indent="0">
              <a:buNone/>
            </a:pPr>
            <a:r>
              <a:rPr lang="en-US" altLang="ja-JP" dirty="0" smtClean="0"/>
              <a:t>config.ini</a:t>
            </a:r>
            <a:r>
              <a:rPr lang="ja-JP" altLang="en-US" dirty="0" smtClean="0"/>
              <a:t>ファイルに追加された新しいデータノードのノード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は、既存のノードで使用されているノード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と重複しないように注意する必要があります。 動的に割り当てられたノード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を使用する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ノードがあり、これらの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が新しいデータノードに使用するノード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と一致する場合、この手順の後半で説明するように、そのような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ノードを強制的に「移行する」ことができます。</a:t>
            </a:r>
            <a:endParaRPr lang="en-US" altLang="ja-JP" dirty="0" smtClean="0"/>
          </a:p>
          <a:p>
            <a:pPr marL="519113" lvl="2" indent="0">
              <a:buNone/>
            </a:pPr>
            <a:endParaRPr lang="en-US" dirty="0" smtClean="0"/>
          </a:p>
          <a:p>
            <a:pPr marL="515325" lvl="2" indent="-228600">
              <a:buFont typeface="+mj-lt"/>
              <a:buAutoNum type="arabicPeriod" startAt="2"/>
            </a:pPr>
            <a:r>
              <a:rPr lang="ja-JP" altLang="en-US" dirty="0">
                <a:solidFill>
                  <a:srgbClr val="92D050"/>
                </a:solidFill>
              </a:rPr>
              <a:t>全て</a:t>
            </a:r>
            <a:r>
              <a:rPr lang="ja-JP" altLang="en-US" dirty="0" smtClean="0"/>
              <a:t>の</a:t>
            </a:r>
            <a:r>
              <a:rPr lang="en-US" altLang="ja-JP" dirty="0" smtClean="0"/>
              <a:t>NDB</a:t>
            </a:r>
            <a:r>
              <a:rPr lang="ja-JP" altLang="en-US" dirty="0"/>
              <a:t>クラスタ管理サーバのローリング再起動を実行します。</a:t>
            </a:r>
            <a:endParaRPr lang="en-US" dirty="0" smtClean="0"/>
          </a:p>
          <a:p>
            <a:pPr marL="519113" lvl="2" indent="0">
              <a:buNone/>
            </a:pPr>
            <a:r>
              <a:rPr lang="ja-JP" altLang="en-US" dirty="0"/>
              <a:t>「通</a:t>
            </a:r>
            <a:r>
              <a:rPr lang="ja-JP" altLang="en-US" dirty="0" smtClean="0"/>
              <a:t>知」</a:t>
            </a:r>
            <a:r>
              <a:rPr lang="ja-JP" altLang="en-US" dirty="0"/>
              <a:t>新しい構成の読み取りを強制するには、</a:t>
            </a:r>
            <a:r>
              <a:rPr lang="en-US" altLang="ja-JP" dirty="0"/>
              <a:t>--reload</a:t>
            </a:r>
            <a:r>
              <a:rPr lang="ja-JP" altLang="en-US" dirty="0"/>
              <a:t>または</a:t>
            </a:r>
            <a:r>
              <a:rPr lang="en-US" altLang="ja-JP" dirty="0"/>
              <a:t>--initial</a:t>
            </a:r>
            <a:r>
              <a:rPr lang="ja-JP" altLang="en-US" dirty="0"/>
              <a:t>オプションを使用し</a:t>
            </a:r>
            <a:r>
              <a:rPr lang="ja-JP" altLang="en-US" dirty="0" smtClean="0"/>
              <a:t>て</a:t>
            </a:r>
            <a:r>
              <a:rPr lang="ja-JP" altLang="en-US" dirty="0">
                <a:solidFill>
                  <a:srgbClr val="92D050"/>
                </a:solidFill>
              </a:rPr>
              <a:t>全て</a:t>
            </a:r>
            <a:r>
              <a:rPr lang="ja-JP" altLang="en-US" dirty="0" smtClean="0"/>
              <a:t>の</a:t>
            </a:r>
            <a:r>
              <a:rPr lang="ja-JP" altLang="en-US" dirty="0"/>
              <a:t>管理サーバーを再起動する必要があります。</a:t>
            </a:r>
            <a:endParaRPr lang="en-US" dirty="0"/>
          </a:p>
          <a:p>
            <a:pPr marL="515325" lvl="2" indent="-228600">
              <a:buFont typeface="+mj-lt"/>
              <a:buAutoNum type="arabicPeriod" startAt="2"/>
            </a:pPr>
            <a:endParaRPr lang="en-US" dirty="0" smtClean="0"/>
          </a:p>
          <a:p>
            <a:pPr marL="515325" lvl="2" indent="-228600">
              <a:buFont typeface="+mj-lt"/>
              <a:buAutoNum type="arabicPeriod" startAt="3"/>
            </a:pPr>
            <a:r>
              <a:rPr lang="ja-JP" altLang="en-US" dirty="0"/>
              <a:t>既存</a:t>
            </a:r>
            <a:r>
              <a:rPr lang="ja-JP" altLang="en-US" dirty="0" smtClean="0"/>
              <a:t>の</a:t>
            </a:r>
            <a:r>
              <a:rPr lang="ja-JP" altLang="en-US" dirty="0">
                <a:solidFill>
                  <a:srgbClr val="92D050"/>
                </a:solidFill>
              </a:rPr>
              <a:t>全て</a:t>
            </a:r>
            <a:r>
              <a:rPr lang="ja-JP" altLang="en-US" dirty="0" smtClean="0"/>
              <a:t>の</a:t>
            </a:r>
            <a:r>
              <a:rPr lang="en-US" altLang="ja-JP" dirty="0" smtClean="0"/>
              <a:t>NDB</a:t>
            </a:r>
            <a:r>
              <a:rPr lang="ja-JP" altLang="en-US" dirty="0"/>
              <a:t>クラスタデータノードのローリング再起動を実行します。 既存のデータノードを再起動するときに </a:t>
            </a:r>
            <a:r>
              <a:rPr lang="en-US" altLang="ja-JP" dirty="0" smtClean="0"/>
              <a:t>“--initial"</a:t>
            </a:r>
            <a:r>
              <a:rPr lang="ja-JP" altLang="en-US" dirty="0" smtClean="0"/>
              <a:t>を</a:t>
            </a:r>
            <a:r>
              <a:rPr lang="ja-JP" altLang="en-US" dirty="0"/>
              <a:t>使用する必要はありませ</a:t>
            </a:r>
            <a:r>
              <a:rPr lang="ja-JP" altLang="en-US" dirty="0" smtClean="0"/>
              <a:t>ん。</a:t>
            </a:r>
            <a:r>
              <a:rPr lang="ja-JP" altLang="en-US" dirty="0"/>
              <a:t>新しいデータ・ノードに割り当てる任意のノード</a:t>
            </a:r>
            <a:r>
              <a:rPr lang="en-US" altLang="ja-JP" dirty="0"/>
              <a:t>ID</a:t>
            </a:r>
            <a:r>
              <a:rPr lang="ja-JP" altLang="en-US" dirty="0"/>
              <a:t>と一致する動的に割り振られた</a:t>
            </a:r>
            <a:r>
              <a:rPr lang="en-US" altLang="ja-JP" dirty="0"/>
              <a:t>ID</a:t>
            </a:r>
            <a:r>
              <a:rPr lang="ja-JP" altLang="en-US" dirty="0"/>
              <a:t>を持つ</a:t>
            </a:r>
            <a:r>
              <a:rPr lang="en-US" altLang="ja-JP" dirty="0"/>
              <a:t>API</a:t>
            </a:r>
            <a:r>
              <a:rPr lang="ja-JP" altLang="en-US" dirty="0"/>
              <a:t>ノードを使用している場合、このステップでデータ・ノード・プロセスを再始動する前に</a:t>
            </a:r>
            <a:r>
              <a:rPr lang="ja-JP" altLang="en-US" dirty="0" smtClean="0"/>
              <a:t>、</a:t>
            </a:r>
            <a:r>
              <a:rPr lang="ja-JP" altLang="en-US" dirty="0">
                <a:solidFill>
                  <a:srgbClr val="92D050"/>
                </a:solidFill>
              </a:rPr>
              <a:t>全て</a:t>
            </a:r>
            <a:r>
              <a:rPr lang="ja-JP" altLang="en-US" dirty="0" smtClean="0"/>
              <a:t>の</a:t>
            </a:r>
            <a:r>
              <a:rPr lang="en-US" altLang="ja-JP" dirty="0"/>
              <a:t>API</a:t>
            </a:r>
            <a:r>
              <a:rPr lang="ja-JP" altLang="en-US" dirty="0"/>
              <a:t>ノード（</a:t>
            </a:r>
            <a:r>
              <a:rPr lang="en-US" altLang="ja-JP" dirty="0"/>
              <a:t>SQL</a:t>
            </a:r>
            <a:r>
              <a:rPr lang="ja-JP" altLang="en-US" dirty="0"/>
              <a:t>ノードを含む）を再始動する必要があります。 これにより、以前に明示的に割り当てられていなかったノード</a:t>
            </a:r>
            <a:r>
              <a:rPr lang="en-US" altLang="ja-JP" dirty="0"/>
              <a:t>ID</a:t>
            </a:r>
            <a:r>
              <a:rPr lang="ja-JP" altLang="en-US" dirty="0"/>
              <a:t>を持</a:t>
            </a:r>
            <a:r>
              <a:rPr lang="ja-JP" altLang="en-US" dirty="0" smtClean="0"/>
              <a:t>つ</a:t>
            </a:r>
            <a:r>
              <a:rPr lang="ja-JP" altLang="en-US" dirty="0">
                <a:solidFill>
                  <a:srgbClr val="92D050"/>
                </a:solidFill>
              </a:rPr>
              <a:t>全て</a:t>
            </a:r>
            <a:r>
              <a:rPr lang="ja-JP" altLang="en-US" dirty="0" smtClean="0"/>
              <a:t>の</a:t>
            </a:r>
            <a:r>
              <a:rPr lang="en-US" altLang="ja-JP" dirty="0"/>
              <a:t>API</a:t>
            </a:r>
            <a:r>
              <a:rPr lang="ja-JP" altLang="en-US" dirty="0"/>
              <a:t>ノードが、それらのノード</a:t>
            </a:r>
            <a:r>
              <a:rPr lang="en-US" altLang="ja-JP" dirty="0"/>
              <a:t>ID</a:t>
            </a:r>
            <a:r>
              <a:rPr lang="ja-JP" altLang="en-US" dirty="0"/>
              <a:t>を解放して新しいものを取得するようになります</a:t>
            </a:r>
            <a:r>
              <a:rPr lang="ja-JP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_4_3_en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_font">
      <a:maj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ajorFont>
      <a:min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en_2015">
      <a:maj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ajorFont>
      <a:min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NEC_standard_4_3_en</Template>
  <TotalTime>0</TotalTime>
  <Words>4475</Words>
  <Application>Microsoft Office PowerPoint</Application>
  <PresentationFormat>On-screen Show (4:3)</PresentationFormat>
  <Paragraphs>444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NEC_standard_4_3_en</vt:lpstr>
      <vt:lpstr>MySQLクラスタ クラスタのスケーリング（日本語版）</vt:lpstr>
      <vt:lpstr>PowerPoint Presentation</vt:lpstr>
      <vt:lpstr>変更履歴</vt:lpstr>
      <vt:lpstr>目次</vt:lpstr>
      <vt:lpstr>MySQLクラスタの調査</vt:lpstr>
      <vt:lpstr>1. MySQLクラスタ:概要</vt:lpstr>
      <vt:lpstr>1. MySQLクラスタ:概要</vt:lpstr>
      <vt:lpstr>1. MySQLクラスタ:概要</vt:lpstr>
      <vt:lpstr>2. MySQLクラスタ:スケールアウト</vt:lpstr>
      <vt:lpstr>2. MySQLクラスタ:スケールアウト</vt:lpstr>
      <vt:lpstr>2. MySQLクラスタ:スケールアウト</vt:lpstr>
      <vt:lpstr>2. MySQLクラスタ:スケールアウト</vt:lpstr>
      <vt:lpstr>2. MySQLクラスタ:スケールアウト</vt:lpstr>
      <vt:lpstr>2. MySQLクラスタ:スケールアウト</vt:lpstr>
      <vt:lpstr>2. MySQLクラスタ:スケールアウト</vt:lpstr>
      <vt:lpstr>2. MySQLクラスタ:スケールアウト</vt:lpstr>
      <vt:lpstr>2. MySQLクラスタ:スケールアウト</vt:lpstr>
      <vt:lpstr>2. MySQLクラスタ:スケールアウト</vt:lpstr>
      <vt:lpstr>参考文献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2017-09-28T12:58:12Z</dcterms:modified>
</cp:coreProperties>
</file>