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705" r:id="rId1"/>
  </p:sldMasterIdLst>
  <p:notesMasterIdLst>
    <p:notesMasterId r:id="rId20"/>
  </p:notesMasterIdLst>
  <p:handoutMasterIdLst>
    <p:handoutMasterId r:id="rId21"/>
  </p:handoutMasterIdLst>
  <p:sldIdLst>
    <p:sldId id="262" r:id="rId2"/>
    <p:sldId id="268" r:id="rId3"/>
    <p:sldId id="263" r:id="rId4"/>
    <p:sldId id="264" r:id="rId5"/>
    <p:sldId id="269" r:id="rId6"/>
    <p:sldId id="270" r:id="rId7"/>
    <p:sldId id="273" r:id="rId8"/>
    <p:sldId id="271" r:id="rId9"/>
    <p:sldId id="276" r:id="rId10"/>
    <p:sldId id="277" r:id="rId11"/>
    <p:sldId id="278" r:id="rId12"/>
    <p:sldId id="279" r:id="rId13"/>
    <p:sldId id="280" r:id="rId14"/>
    <p:sldId id="281" r:id="rId15"/>
    <p:sldId id="282" r:id="rId16"/>
    <p:sldId id="275" r:id="rId17"/>
    <p:sldId id="274" r:id="rId18"/>
    <p:sldId id="266" r:id="rId19"/>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 id="{3B87605F-6347-4350-B173-1EE1CBAA3787}">
          <p14:sldIdLst>
            <p14:sldId id="262"/>
          </p14:sldIdLst>
        </p14:section>
        <p14:section name="Brand Statement" id="{E9B22BFF-877C-4AA1-9323-19B679BF99B1}">
          <p14:sldIdLst>
            <p14:sldId id="268"/>
          </p14:sldIdLst>
        </p14:section>
        <p14:section name="Table of Contents" id="{0B1E2898-31BC-42F3-A5A5-141726087CC7}">
          <p14:sldIdLst>
            <p14:sldId id="263"/>
          </p14:sldIdLst>
        </p14:section>
        <p14:section name="Body" id="{18FAE958-DF6E-4AAC-835E-E68BDECA82A9}">
          <p14:sldIdLst>
            <p14:sldId id="264"/>
            <p14:sldId id="269"/>
            <p14:sldId id="270"/>
            <p14:sldId id="273"/>
            <p14:sldId id="271"/>
            <p14:sldId id="276"/>
            <p14:sldId id="277"/>
            <p14:sldId id="278"/>
            <p14:sldId id="279"/>
            <p14:sldId id="280"/>
            <p14:sldId id="281"/>
            <p14:sldId id="282"/>
            <p14:sldId id="275"/>
            <p14:sldId id="274"/>
          </p14:sldIdLst>
        </p14:section>
        <p14:section name="Corporate Mark" id="{043BD1DC-881F-4DDA-BE71-3D4C881D9A5E}">
          <p14:sldIdLst>
            <p14:sldId id="266"/>
          </p14:sldIdLst>
        </p14:section>
      </p14:sectionLst>
    </p:ext>
    <p:ext uri="{EFAFB233-063F-42B5-8137-9DF3F51BA10A}">
      <p15:sldGuideLst xmlns:p15="http://schemas.microsoft.com/office/powerpoint/2012/main" xmlns="">
        <p15:guide id="1" orient="horz" pos="527">
          <p15:clr>
            <a:srgbClr val="A4A3A4"/>
          </p15:clr>
        </p15:guide>
        <p15:guide id="2" orient="horz" pos="73">
          <p15:clr>
            <a:srgbClr val="A4A3A4"/>
          </p15:clr>
        </p15:guide>
        <p15:guide id="3" orient="horz" pos="4064">
          <p15:clr>
            <a:srgbClr val="A4A3A4"/>
          </p15:clr>
        </p15:guide>
        <p15:guide id="4" pos="2880">
          <p15:clr>
            <a:srgbClr val="A4A3A4"/>
          </p15:clr>
        </p15:guide>
        <p15:guide id="5" pos="113">
          <p15:clr>
            <a:srgbClr val="A4A3A4"/>
          </p15:clr>
        </p15:guide>
        <p15:guide id="6" pos="5647">
          <p15:clr>
            <a:srgbClr val="A4A3A4"/>
          </p15:clr>
        </p15:guide>
      </p15:sldGuideLst>
    </p:ext>
    <p:ext uri="{2D200454-40CA-4A62-9FC3-DE9A4176ACB9}">
      <p15:notesGuideLst xmlns:p15="http://schemas.microsoft.com/office/powerpoint/2012/main" xmlns="">
        <p15:guide id="1" orient="horz" pos="3130">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17294" autoAdjust="0"/>
    <p:restoredTop sz="91553" autoAdjust="0"/>
  </p:normalViewPr>
  <p:slideViewPr>
    <p:cSldViewPr snapToGrid="0" snapToObjects="1">
      <p:cViewPr varScale="1">
        <p:scale>
          <a:sx n="94" d="100"/>
          <a:sy n="94" d="100"/>
        </p:scale>
        <p:origin x="-894" y="-96"/>
      </p:cViewPr>
      <p:guideLst>
        <p:guide orient="horz" pos="527"/>
        <p:guide orient="horz" pos="73"/>
        <p:guide orient="horz" pos="4064"/>
        <p:guide pos="2880"/>
        <p:guide pos="113"/>
        <p:guide pos="5647"/>
      </p:guideLst>
    </p:cSldViewPr>
  </p:slideViewPr>
  <p:outlineViewPr>
    <p:cViewPr>
      <p:scale>
        <a:sx n="33" d="100"/>
        <a:sy n="33" d="100"/>
      </p:scale>
      <p:origin x="0" y="0"/>
    </p:cViewPr>
  </p:outlineViewPr>
  <p:notesTextViewPr>
    <p:cViewPr>
      <p:scale>
        <a:sx n="125" d="100"/>
        <a:sy n="125" d="100"/>
      </p:scale>
      <p:origin x="0" y="0"/>
    </p:cViewPr>
  </p:notesTextViewPr>
  <p:sorterViewPr>
    <p:cViewPr varScale="1">
      <p:scale>
        <a:sx n="1" d="1"/>
        <a:sy n="1" d="1"/>
      </p:scale>
      <p:origin x="0" y="0"/>
    </p:cViewPr>
  </p:sorterViewPr>
  <p:notesViewPr>
    <p:cSldViewPr snapToGrid="0" snapToObjects="1">
      <p:cViewPr varScale="1">
        <p:scale>
          <a:sx n="55" d="100"/>
          <a:sy n="55" d="100"/>
        </p:scale>
        <p:origin x="-3054" y="-78"/>
      </p:cViewPr>
      <p:guideLst>
        <p:guide orient="horz" pos="3130"/>
        <p:guide pos="2145"/>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1"/>
            <a:ext cx="2949787" cy="496967"/>
          </a:xfrm>
          <a:prstGeom prst="rect">
            <a:avLst/>
          </a:prstGeom>
        </p:spPr>
        <p:txBody>
          <a:bodyPr vert="horz" lIns="92221" tIns="46111" rIns="92221" bIns="46111" rtlCol="0"/>
          <a:lstStyle>
            <a:lvl1pPr algn="l">
              <a:defRPr sz="12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3855839" y="1"/>
            <a:ext cx="2949787" cy="496967"/>
          </a:xfrm>
          <a:prstGeom prst="rect">
            <a:avLst/>
          </a:prstGeom>
        </p:spPr>
        <p:txBody>
          <a:bodyPr vert="horz" lIns="92221" tIns="46111" rIns="92221" bIns="46111" rtlCol="0"/>
          <a:lstStyle>
            <a:lvl1pPr algn="r">
              <a:defRPr sz="1200"/>
            </a:lvl1pPr>
          </a:lstStyle>
          <a:p>
            <a:fld id="{D829EBEE-5DBD-45D0-BA62-80122688BEB8}" type="datetimeFigureOut">
              <a:rPr kumimoji="1" lang="ja-JP" altLang="en-US" smtClean="0">
                <a:ea typeface="メイリオ" panose="020B0604030504040204" pitchFamily="50" charset="-128"/>
              </a:rPr>
              <a:t>2017/9/29</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2" y="9440647"/>
            <a:ext cx="2949787" cy="496967"/>
          </a:xfrm>
          <a:prstGeom prst="rect">
            <a:avLst/>
          </a:prstGeom>
        </p:spPr>
        <p:txBody>
          <a:bodyPr vert="horz" lIns="92221" tIns="46111" rIns="92221" bIns="46111" rtlCol="0" anchor="b"/>
          <a:lstStyle>
            <a:lvl1pPr algn="l">
              <a:defRPr sz="12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9" y="9440647"/>
            <a:ext cx="2949787" cy="496967"/>
          </a:xfrm>
          <a:prstGeom prst="rect">
            <a:avLst/>
          </a:prstGeom>
        </p:spPr>
        <p:txBody>
          <a:bodyPr vert="horz" lIns="92221" tIns="46111" rIns="92221" bIns="46111"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9" y="1"/>
            <a:ext cx="2949787" cy="288000"/>
          </a:xfrm>
          <a:prstGeom prst="rect">
            <a:avLst/>
          </a:prstGeom>
        </p:spPr>
        <p:txBody>
          <a:bodyPr vert="horz" lIns="92221" tIns="46111" rIns="92221" bIns="46111" rtlCol="0"/>
          <a:lstStyle>
            <a:lvl1pPr algn="r">
              <a:defRPr sz="1000">
                <a:ea typeface="メイリオ" panose="020B0604030504040204" pitchFamily="50" charset="-128"/>
              </a:defRPr>
            </a:lvl1pPr>
          </a:lstStyle>
          <a:p>
            <a:fld id="{4B26993D-C081-44EB-B0F5-A9F467792B62}" type="datetimeFigureOut">
              <a:rPr lang="ja-JP" altLang="en-US" smtClean="0"/>
              <a:pPr/>
              <a:t>2017/9/29</a:t>
            </a:fld>
            <a:endParaRPr lang="ja-JP" altLang="en-US" dirty="0"/>
          </a:p>
        </p:txBody>
      </p:sp>
      <p:sp>
        <p:nvSpPr>
          <p:cNvPr id="7" name="スライド番号プレースホルダー 6"/>
          <p:cNvSpPr>
            <a:spLocks noGrp="1"/>
          </p:cNvSpPr>
          <p:nvPr>
            <p:ph type="sldNum" sz="quarter" idx="5"/>
          </p:nvPr>
        </p:nvSpPr>
        <p:spPr>
          <a:xfrm>
            <a:off x="3855839" y="9652150"/>
            <a:ext cx="2949787" cy="288000"/>
          </a:xfrm>
          <a:prstGeom prst="rect">
            <a:avLst/>
          </a:prstGeom>
        </p:spPr>
        <p:txBody>
          <a:bodyPr vert="horz" lIns="92221" tIns="46111" rIns="92221" bIns="46111"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dirty="0"/>
          </a:p>
        </p:txBody>
      </p:sp>
      <p:sp>
        <p:nvSpPr>
          <p:cNvPr id="8" name="スライド イメージ プレースホルダー 7"/>
          <p:cNvSpPr>
            <a:spLocks noGrp="1" noRot="1" noChangeAspect="1"/>
          </p:cNvSpPr>
          <p:nvPr>
            <p:ph type="sldImg" idx="2"/>
          </p:nvPr>
        </p:nvSpPr>
        <p:spPr>
          <a:xfrm>
            <a:off x="919163" y="431800"/>
            <a:ext cx="4968875" cy="3725863"/>
          </a:xfrm>
          <a:prstGeom prst="rect">
            <a:avLst/>
          </a:prstGeom>
          <a:noFill/>
          <a:ln w="12700">
            <a:solidFill>
              <a:prstClr val="black"/>
            </a:solidFill>
          </a:ln>
        </p:spPr>
        <p:txBody>
          <a:bodyPr vert="horz" lIns="91433" tIns="45716" rIns="91433" bIns="45716" rtlCol="0" anchor="ctr"/>
          <a:lstStyle/>
          <a:p>
            <a:endParaRPr lang="ja-JP" altLang="en-US" dirty="0"/>
          </a:p>
        </p:txBody>
      </p:sp>
      <p:sp>
        <p:nvSpPr>
          <p:cNvPr id="9" name="ノート プレースホルダー 8"/>
          <p:cNvSpPr>
            <a:spLocks noGrp="1"/>
          </p:cNvSpPr>
          <p:nvPr>
            <p:ph type="body" sz="quarter" idx="3"/>
          </p:nvPr>
        </p:nvSpPr>
        <p:spPr>
          <a:xfrm>
            <a:off x="91601" y="4320000"/>
            <a:ext cx="6624000" cy="5220000"/>
          </a:xfrm>
          <a:prstGeom prst="rect">
            <a:avLst/>
          </a:prstGeom>
        </p:spPr>
        <p:txBody>
          <a:bodyPr vert="horz" lIns="0" tIns="45716" rIns="0" bIns="45716" rtlCol="0"/>
          <a:lstStyle/>
          <a:p>
            <a:pPr lvl="0"/>
            <a:r>
              <a:rPr kumimoji="1" lang="ja-JP" altLang="en-US" dirty="0" smtClean="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kumimoji="1" sz="1100" kern="1200">
        <a:solidFill>
          <a:schemeClr val="tx1"/>
        </a:solidFill>
        <a:latin typeface="Verdana" panose="020B0604030504040204" pitchFamily="34" charset="0"/>
        <a:ea typeface="メイリオ" panose="020B0604030504040204" pitchFamily="50" charset="-128"/>
        <a:cs typeface="Verdana" panose="020B0604030504040204" pitchFamily="34" charset="0"/>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19163" y="431800"/>
            <a:ext cx="4968875" cy="3725863"/>
          </a:xfrm>
        </p:spPr>
      </p:sp>
      <p:sp>
        <p:nvSpPr>
          <p:cNvPr id="3" name="ノート プレースホルダー 2"/>
          <p:cNvSpPr>
            <a:spLocks noGrp="1"/>
          </p:cNvSpPr>
          <p:nvPr>
            <p:ph type="body" idx="1"/>
          </p:nvPr>
        </p:nvSpPr>
        <p:spPr/>
        <p:txBody>
          <a:bodyPr/>
          <a:lstStyle/>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a:t>
            </a:fld>
            <a:endParaRPr lang="ja-JP" altLang="en-US" dirty="0"/>
          </a:p>
        </p:txBody>
      </p:sp>
    </p:spTree>
    <p:extLst>
      <p:ext uri="{BB962C8B-B14F-4D97-AF65-F5344CB8AC3E}">
        <p14:creationId xmlns:p14="http://schemas.microsoft.com/office/powerpoint/2010/main" val="884622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19163" y="431800"/>
            <a:ext cx="4968875" cy="3725863"/>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18</a:t>
            </a:fld>
            <a:endParaRPr lang="ja-JP" altLang="en-US" dirty="0"/>
          </a:p>
        </p:txBody>
      </p:sp>
    </p:spTree>
    <p:extLst>
      <p:ext uri="{BB962C8B-B14F-4D97-AF65-F5344CB8AC3E}">
        <p14:creationId xmlns:p14="http://schemas.microsoft.com/office/powerpoint/2010/main" val="22607430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11" Type="http://schemas.microsoft.com/office/2007/relationships/hdphoto" Target="../media/hdphoto1.wdp"/><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4" name="タイトル"/>
          <p:cNvSpPr>
            <a:spLocks noGrp="1"/>
          </p:cNvSpPr>
          <p:nvPr>
            <p:ph type="title" hasCustomPrompt="1"/>
          </p:nvPr>
        </p:nvSpPr>
        <p:spPr bwMode="gray">
          <a:xfrm>
            <a:off x="179513" y="3049388"/>
            <a:ext cx="8784000" cy="584775"/>
          </a:xfrm>
        </p:spPr>
        <p:txBody>
          <a:bodyPr anchor="b" anchorCtr="0">
            <a:spAutoFit/>
          </a:bodyPr>
          <a:lstStyle>
            <a:lvl1pPr>
              <a:defRPr sz="3200">
                <a:solidFill>
                  <a:schemeClr val="accent6"/>
                </a:solidFill>
                <a:effectLst/>
                <a:latin typeface="+mj-lt"/>
                <a:cs typeface="Verdana" panose="020B0604030504040204" pitchFamily="34" charset="0"/>
              </a:defRPr>
            </a:lvl1pPr>
          </a:lstStyle>
          <a:p>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a:xfrm>
            <a:off x="179387" y="1800000"/>
            <a:ext cx="6372000" cy="360000"/>
          </a:xfrm>
        </p:spPr>
        <p:txBody>
          <a:bodyPr>
            <a:noAutofit/>
          </a:bodyPr>
          <a:lstStyle>
            <a:lvl1pPr marL="0" indent="0">
              <a:buNone/>
              <a:defRPr sz="1800" baseline="0">
                <a:latin typeface="+mj-lt"/>
                <a:cs typeface="Verdana" panose="020B0604030504040204" pitchFamily="34" charset="0"/>
              </a:defRPr>
            </a:lvl1pPr>
          </a:lstStyle>
          <a:p>
            <a:r>
              <a:rPr lang="en-US" altLang="ja-JP" dirty="0" smtClean="0"/>
              <a:t>Enter the addressee as required.</a:t>
            </a:r>
            <a:endParaRPr lang="ja-JP" altLang="en-US" dirty="0"/>
          </a:p>
        </p:txBody>
      </p:sp>
      <p:sp>
        <p:nvSpPr>
          <p:cNvPr id="5" name="テキスト プレースホルダー"/>
          <p:cNvSpPr>
            <a:spLocks noGrp="1"/>
          </p:cNvSpPr>
          <p:nvPr>
            <p:ph type="body" sz="quarter" idx="10" hasCustomPrompt="1"/>
          </p:nvPr>
        </p:nvSpPr>
        <p:spPr bwMode="invGray">
          <a:xfrm>
            <a:off x="179513" y="4032000"/>
            <a:ext cx="6552727" cy="707886"/>
          </a:xfrm>
        </p:spPr>
        <p:txBody>
          <a:bodyPr wrap="square">
            <a:spAutoFit/>
          </a:bodyPr>
          <a:lstStyle>
            <a:lvl1pPr marL="0" indent="0">
              <a:buNone/>
              <a:defRPr sz="2000" baseline="0">
                <a:solidFill>
                  <a:schemeClr val="bg1"/>
                </a:solidFill>
                <a:latin typeface="+mn-lt"/>
                <a:cs typeface="Verdana" panose="020B0604030504040204" pitchFamily="34" charset="0"/>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en-US" altLang="ja-JP" dirty="0" smtClean="0"/>
              <a:t>Date, name and affiliation of author, etc.</a:t>
            </a:r>
            <a:br>
              <a:rPr kumimoji="1" lang="en-US" altLang="ja-JP" dirty="0" smtClean="0"/>
            </a:br>
            <a:r>
              <a:rPr kumimoji="1" lang="en-US" altLang="ja-JP" dirty="0" smtClean="0"/>
              <a:t> (Start a new line as appropriate.)</a:t>
            </a:r>
            <a:endParaRPr kumimoji="1" lang="ja-JP" altLang="en-US" dirty="0"/>
          </a:p>
        </p:txBody>
      </p:sp>
    </p:spTree>
    <p:extLst>
      <p:ext uri="{BB962C8B-B14F-4D97-AF65-F5344CB8AC3E}">
        <p14:creationId xmlns:p14="http://schemas.microsoft.com/office/powerpoint/2010/main" val="298871571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ead 2 lines &amp; Content(white)">
    <p:spTree>
      <p:nvGrpSpPr>
        <p:cNvPr id="1" name=""/>
        <p:cNvGrpSpPr/>
        <p:nvPr/>
      </p:nvGrpSpPr>
      <p:grpSpPr>
        <a:xfrm>
          <a:off x="0" y="0"/>
          <a:ext cx="0" cy="0"/>
          <a:chOff x="0" y="0"/>
          <a:chExt cx="0" cy="0"/>
        </a:xfrm>
      </p:grpSpPr>
      <p:pic>
        <p:nvPicPr>
          <p:cNvPr id="7"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defRPr>
            </a:lvl1pPr>
          </a:lstStyle>
          <a:p>
            <a:pPr lvl="0"/>
            <a:r>
              <a:rPr kumimoji="1" lang="en-US" altLang="ja-JP" dirty="0" smtClean="0"/>
              <a:t>Enter the title.</a:t>
            </a:r>
            <a:endParaRPr kumimoji="1" lang="ja-JP" altLang="en-US" dirty="0"/>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45720" bIns="45720" anchor="ctr">
            <a:noAutofit/>
          </a:bodyPr>
          <a:lstStyle>
            <a:lvl1pPr marL="0" indent="0" algn="l" eaLnBrk="1" hangingPunct="1">
              <a:spcBef>
                <a:spcPts val="0"/>
              </a:spcBef>
              <a:buNone/>
              <a:defRPr baseline="0">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for a two-line headline</a:t>
            </a:r>
            <a:endParaRPr kumimoji="1" lang="ja-JP" altLang="en-US" dirty="0"/>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5720" rIns="90000" bIns="45720" rtlCol="0">
            <a:noAutofit/>
          </a:bodyPr>
          <a:lstStyle>
            <a:lvl1pPr>
              <a:defRPr lang="ja-JP" altLang="en-US" i="0" u="none" strike="noStrike" kern="0" cap="none" spc="0" normalizeH="0" baseline="0" dirty="0" smtClean="0">
                <a:ln>
                  <a:noFill/>
                </a:ln>
                <a:solidFill>
                  <a:srgbClr val="000000"/>
                </a:solidFill>
                <a:effectLst/>
                <a:uLnTx/>
                <a:uFillTx/>
                <a:latin typeface="+mn-lt"/>
              </a:defRPr>
            </a:lvl1pPr>
            <a:lvl2pPr>
              <a:defRPr lang="ja-JP" altLang="en-US" i="0" u="none" strike="noStrike" kern="0" cap="none" spc="0" normalizeH="0" baseline="0" dirty="0" smtClean="0">
                <a:ln>
                  <a:noFill/>
                </a:ln>
                <a:solidFill>
                  <a:srgbClr val="000000"/>
                </a:solidFill>
                <a:effectLst/>
                <a:uLnTx/>
                <a:uFillTx/>
                <a:latin typeface="+mn-lt"/>
              </a:defRPr>
            </a:lvl2pPr>
            <a:lvl3pPr>
              <a:defRPr lang="ja-JP" altLang="en-US" i="0" u="none" strike="noStrike" kern="0" cap="none" spc="0" normalizeH="0" baseline="0" dirty="0" smtClean="0">
                <a:ln>
                  <a:noFill/>
                </a:ln>
                <a:solidFill>
                  <a:srgbClr val="000000"/>
                </a:solidFill>
                <a:effectLst/>
                <a:uLnTx/>
                <a:uFillTx/>
                <a:latin typeface="+mn-lt"/>
              </a:defRPr>
            </a:lvl3pPr>
            <a:lvl4pPr>
              <a:defRPr lang="ja-JP" altLang="en-US" i="0" u="none" strike="noStrike" kern="0" cap="none" spc="0" normalizeH="0" baseline="0" dirty="0" smtClean="0">
                <a:ln>
                  <a:noFill/>
                </a:ln>
                <a:solidFill>
                  <a:srgbClr val="000000"/>
                </a:solidFill>
                <a:effectLst/>
                <a:uLnTx/>
                <a:uFillTx/>
                <a:latin typeface="+mn-lt"/>
              </a:defRPr>
            </a:lvl4pPr>
          </a:lstStyle>
          <a:p>
            <a:pPr marR="0" lvl="0" defTabSz="914400" eaLnBrk="0" latinLnBrk="0">
              <a:lnSpc>
                <a:spcPct val="100000"/>
              </a:lnSpc>
              <a:buClr>
                <a:srgbClr val="002B62"/>
              </a:buClr>
              <a:buSzTx/>
              <a:tabLst/>
            </a:pPr>
            <a:r>
              <a:rPr kumimoji="1" lang="en-US" altLang="ja-JP" dirty="0" smtClean="0"/>
              <a:t>Enter the text.</a:t>
            </a:r>
            <a:endParaRPr kumimoji="1" lang="ja-JP" altLang="en-US" dirty="0" smtClean="0"/>
          </a:p>
          <a:p>
            <a:pPr marR="0" lvl="1" defTabSz="914400" eaLnBrk="0" latinLnBrk="0">
              <a:lnSpc>
                <a:spcPct val="100000"/>
              </a:lnSpc>
              <a:buClr>
                <a:srgbClr val="002B62"/>
              </a:buClr>
              <a:buSzTx/>
              <a:tabLst/>
            </a:pPr>
            <a:r>
              <a:rPr kumimoji="1" lang="en-US" altLang="ja-JP" dirty="0" smtClean="0"/>
              <a:t>Second level</a:t>
            </a:r>
            <a:endParaRPr kumimoji="1" lang="ja-JP" altLang="en-US" dirty="0" smtClean="0"/>
          </a:p>
          <a:p>
            <a:pPr marR="0" lvl="2" defTabSz="914400" eaLnBrk="0" latinLnBrk="0">
              <a:lnSpc>
                <a:spcPct val="100000"/>
              </a:lnSpc>
              <a:buClr>
                <a:srgbClr val="002B62"/>
              </a:buClr>
              <a:buSzTx/>
              <a:tabLst/>
            </a:pPr>
            <a:r>
              <a:rPr kumimoji="1" lang="en-US" altLang="ja-JP" dirty="0" smtClean="0"/>
              <a:t>Third level</a:t>
            </a:r>
            <a:endParaRPr kumimoji="1" lang="ja-JP" altLang="en-US" dirty="0" smtClean="0"/>
          </a:p>
          <a:p>
            <a:pPr marR="0" lvl="3" defTabSz="914400" eaLnBrk="0" latinLnBrk="0">
              <a:lnSpc>
                <a:spcPct val="100000"/>
              </a:lnSpc>
              <a:buClr>
                <a:srgbClr val="002B62"/>
              </a:buClr>
              <a:buSzTx/>
              <a:tabLst/>
            </a:pPr>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318692444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white)">
    <p:spTree>
      <p:nvGrpSpPr>
        <p:cNvPr id="1" name=""/>
        <p:cNvGrpSpPr/>
        <p:nvPr/>
      </p:nvGrpSpPr>
      <p:grpSpPr>
        <a:xfrm>
          <a:off x="0" y="0"/>
          <a:ext cx="0" cy="0"/>
          <a:chOff x="0" y="0"/>
          <a:chExt cx="0" cy="0"/>
        </a:xfrm>
      </p:grpSpPr>
      <p:pic>
        <p:nvPicPr>
          <p:cNvPr id="10"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defRPr>
            </a:lvl1pPr>
          </a:lstStyle>
          <a:p>
            <a:pPr lvl="0"/>
            <a:r>
              <a:rPr kumimoji="1" lang="en-US" altLang="ja-JP" dirty="0" smtClean="0"/>
              <a:t>Enter the title.</a:t>
            </a:r>
            <a:endParaRPr kumimoji="1" lang="ja-JP" altLang="en-US" dirty="0"/>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latin typeface="+mn-lt"/>
                <a:cs typeface="Verdana" panose="020B0604030504040204" pitchFamily="34" charset="0"/>
              </a:defRPr>
            </a:lvl1pPr>
            <a:lvl2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2pPr>
            <a:lvl3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3pPr>
            <a:lvl4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4pPr>
          </a:lstStyle>
          <a:p>
            <a:pPr lvl="0"/>
            <a:r>
              <a:rPr kumimoji="1" lang="en-US" altLang="ja-JP" dirty="0" smtClean="0"/>
              <a:t>Enter the text</a:t>
            </a:r>
            <a:endParaRPr kumimoji="1" lang="ja-JP" altLang="en-US" dirty="0" smtClean="0"/>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latin typeface="+mn-lt"/>
                <a:cs typeface="Verdana" panose="020B0604030504040204" pitchFamily="34" charset="0"/>
              </a:defRPr>
            </a:lvl1pPr>
            <a:lvl2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2pPr>
            <a:lvl3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3pPr>
            <a:lvl4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4pPr>
          </a:lstStyle>
          <a:p>
            <a:pPr lvl="0"/>
            <a:r>
              <a:rPr kumimoji="1" lang="en-US" altLang="ja-JP" dirty="0" smtClean="0"/>
              <a:t>Enter the text.</a:t>
            </a:r>
            <a:endParaRPr kumimoji="1" lang="ja-JP" altLang="en-US" dirty="0" smtClean="0"/>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Tree>
    <p:extLst>
      <p:ext uri="{BB962C8B-B14F-4D97-AF65-F5344CB8AC3E}">
        <p14:creationId xmlns:p14="http://schemas.microsoft.com/office/powerpoint/2010/main" val="46132828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nly(blue)">
    <p:bg bwMode="ltGray">
      <p:bgPr>
        <a:solidFill>
          <a:schemeClr val="accent6"/>
        </a:solidFill>
        <a:effectLst/>
      </p:bgPr>
    </p:bg>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Tree>
    <p:extLst>
      <p:ext uri="{BB962C8B-B14F-4D97-AF65-F5344CB8AC3E}">
        <p14:creationId xmlns:p14="http://schemas.microsoft.com/office/powerpoint/2010/main" val="16200204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mp; Content(blue)">
    <p:bg bwMode="ltGray">
      <p:bgPr>
        <a:solidFill>
          <a:schemeClr val="accent6"/>
        </a:solidFill>
        <a:effectLst/>
      </p:bgPr>
    </p:bg>
    <p:spTree>
      <p:nvGrpSpPr>
        <p:cNvPr id="1" name=""/>
        <p:cNvGrpSpPr/>
        <p:nvPr/>
      </p:nvGrpSpPr>
      <p:grpSpPr>
        <a:xfrm>
          <a:off x="0" y="0"/>
          <a:ext cx="0" cy="0"/>
          <a:chOff x="0" y="0"/>
          <a:chExt cx="0" cy="0"/>
        </a:xfrm>
      </p:grpSpPr>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4" name="コンテンツ プレースホルダー"/>
          <p:cNvSpPr>
            <a:spLocks noGrp="1"/>
          </p:cNvSpPr>
          <p:nvPr>
            <p:ph sz="quarter" idx="10" hasCustomPrompt="1"/>
          </p:nvPr>
        </p:nvSpPr>
        <p:spPr bwMode="gray">
          <a:xfrm>
            <a:off x="179512" y="836712"/>
            <a:ext cx="8784976" cy="56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273541170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ad 1 line &amp; Content(blue)">
    <p:bg bwMode="ltGray">
      <p:bgPr>
        <a:solidFill>
          <a:schemeClr val="accent6"/>
        </a:solidFill>
        <a:effectLst/>
      </p:bgPr>
    </p:bg>
    <p:spTree>
      <p:nvGrpSpPr>
        <p:cNvPr id="1" name=""/>
        <p:cNvGrpSpPr/>
        <p:nvPr/>
      </p:nvGrpSpPr>
      <p:grpSpPr>
        <a:xfrm>
          <a:off x="0" y="0"/>
          <a:ext cx="0" cy="0"/>
          <a:chOff x="0" y="0"/>
          <a:chExt cx="0" cy="0"/>
        </a:xfrm>
      </p:grpSpPr>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45720" bIns="4572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when the leading sentence is written on one line.</a:t>
            </a:r>
            <a:endParaRPr kumimoji="1" lang="ja-JP" altLang="en-US" dirty="0"/>
          </a:p>
        </p:txBody>
      </p:sp>
      <p:sp>
        <p:nvSpPr>
          <p:cNvPr id="8" name="コンテンツ プレースホルダー"/>
          <p:cNvSpPr>
            <a:spLocks noGrp="1"/>
          </p:cNvSpPr>
          <p:nvPr>
            <p:ph sz="quarter" idx="10" hasCustomPrompt="1"/>
          </p:nvPr>
        </p:nvSpPr>
        <p:spPr bwMode="gray">
          <a:xfrm>
            <a:off x="179512" y="1414800"/>
            <a:ext cx="8784976" cy="5040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405480195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ad 2 lines &amp; Content(blue)">
    <p:bg bwMode="ltGray">
      <p:bgPr>
        <a:solidFill>
          <a:schemeClr val="accent6"/>
        </a:solidFill>
        <a:effectLst/>
      </p:bgPr>
    </p:bg>
    <p:spTree>
      <p:nvGrpSpPr>
        <p:cNvPr id="1" name=""/>
        <p:cNvGrpSpPr/>
        <p:nvPr/>
      </p:nvGrpSpPr>
      <p:grpSpPr>
        <a:xfrm>
          <a:off x="0" y="0"/>
          <a:ext cx="0" cy="0"/>
          <a:chOff x="0" y="0"/>
          <a:chExt cx="0" cy="0"/>
        </a:xfrm>
      </p:grpSpPr>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45720" bIns="45720" anchor="ctr">
            <a:noAutofit/>
          </a:bodyPr>
          <a:lstStyle>
            <a:lvl1pPr marL="0" indent="0" algn="l" eaLnBrk="1" hangingPunct="1">
              <a:spcBef>
                <a:spcPts val="0"/>
              </a:spcBef>
              <a:buNone/>
              <a:defRPr baseline="0">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for a one-line headline</a:t>
            </a:r>
            <a:endParaRPr kumimoji="1" lang="ja-JP" altLang="en-US" dirty="0"/>
          </a:p>
        </p:txBody>
      </p:sp>
      <p:sp>
        <p:nvSpPr>
          <p:cNvPr id="18" name="コンテンツ プレースホルダー"/>
          <p:cNvSpPr>
            <a:spLocks noGrp="1"/>
          </p:cNvSpPr>
          <p:nvPr>
            <p:ph sz="quarter" idx="10" hasCustomPrompt="1"/>
          </p:nvPr>
        </p:nvSpPr>
        <p:spPr bwMode="gray">
          <a:xfrm>
            <a:off x="179512" y="1738800"/>
            <a:ext cx="8784976" cy="47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379497443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wo Content(blue)">
    <p:bg bwMode="ltGray">
      <p:bgPr>
        <a:solidFill>
          <a:schemeClr val="accent6"/>
        </a:solidFill>
        <a:effectLst/>
      </p:bgPr>
    </p:bg>
    <p:spTree>
      <p:nvGrpSpPr>
        <p:cNvPr id="1" name=""/>
        <p:cNvGrpSpPr/>
        <p:nvPr/>
      </p:nvGrpSpPr>
      <p:grpSpPr>
        <a:xfrm>
          <a:off x="0" y="0"/>
          <a:ext cx="0" cy="0"/>
          <a:chOff x="0" y="0"/>
          <a:chExt cx="0" cy="0"/>
        </a:xfrm>
      </p:grpSpPr>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4" name="コンテンツ プレースホルダー"/>
          <p:cNvSpPr>
            <a:spLocks noGrp="1"/>
          </p:cNvSpPr>
          <p:nvPr>
            <p:ph sz="quarter" idx="10" hasCustomPrompt="1"/>
          </p:nvPr>
        </p:nvSpPr>
        <p:spPr bwMode="gray">
          <a:xfrm>
            <a:off x="179512" y="836712"/>
            <a:ext cx="4248000" cy="56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
        <p:nvSpPr>
          <p:cNvPr id="8" name="コンテンツ プレースホルダー"/>
          <p:cNvSpPr>
            <a:spLocks noGrp="1"/>
          </p:cNvSpPr>
          <p:nvPr>
            <p:ph sz="quarter" idx="11" hasCustomPrompt="1"/>
          </p:nvPr>
        </p:nvSpPr>
        <p:spPr bwMode="gray">
          <a:xfrm>
            <a:off x="4715513" y="836712"/>
            <a:ext cx="4248000" cy="56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314628074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blue)">
    <p:bg bwMode="ltGray">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463507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Corporate Mark">
    <p:spTree>
      <p:nvGrpSpPr>
        <p:cNvPr id="1" name=""/>
        <p:cNvGrpSpPr/>
        <p:nvPr/>
      </p:nvGrpSpPr>
      <p:grpSpPr>
        <a:xfrm>
          <a:off x="0" y="0"/>
          <a:ext cx="0" cy="0"/>
          <a:chOff x="0" y="0"/>
          <a:chExt cx="0" cy="0"/>
        </a:xfrm>
      </p:grpSpPr>
      <p:pic>
        <p:nvPicPr>
          <p:cNvPr id="2" name="Logo"/>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pic>
        <p:nvPicPr>
          <p:cNvPr id="3"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Tree>
    <p:extLst>
      <p:ext uri="{BB962C8B-B14F-4D97-AF65-F5344CB8AC3E}">
        <p14:creationId xmlns:p14="http://schemas.microsoft.com/office/powerpoint/2010/main" val="94308015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blue)">
    <p:bg bwMode="ltGray">
      <p:bgPr>
        <a:solidFill>
          <a:schemeClr val="accent6"/>
        </a:solidFill>
        <a:effectLst/>
      </p:bgPr>
    </p:bg>
    <p:spTree>
      <p:nvGrpSpPr>
        <p:cNvPr id="1" name=""/>
        <p:cNvGrpSpPr/>
        <p:nvPr/>
      </p:nvGrpSpPr>
      <p:grpSpPr>
        <a:xfrm>
          <a:off x="0" y="0"/>
          <a:ext cx="0" cy="0"/>
          <a:chOff x="0" y="0"/>
          <a:chExt cx="0" cy="0"/>
        </a:xfrm>
      </p:grpSpPr>
      <p:pic>
        <p:nvPicPr>
          <p:cNvPr id="5" name="Background_TitleBlue"/>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13" name="タイトル"/>
          <p:cNvSpPr>
            <a:spLocks noGrp="1"/>
          </p:cNvSpPr>
          <p:nvPr>
            <p:ph type="title" hasCustomPrompt="1"/>
          </p:nvPr>
        </p:nvSpPr>
        <p:spPr bwMode="invGray">
          <a:xfrm>
            <a:off x="179513" y="2905844"/>
            <a:ext cx="8760432" cy="585866"/>
          </a:xfrm>
        </p:spPr>
        <p:txBody>
          <a:bodyPr vert="horz" lIns="91440" tIns="45720" rIns="91440" bIns="45720" rtlCol="0" anchor="b" anchorCtr="0">
            <a:spAutoFit/>
          </a:bodyPr>
          <a:lstStyle>
            <a:lvl1pPr>
              <a:defRPr lang="ja-JP" altLang="en-US" sz="3200" kern="0" dirty="0">
                <a:solidFill>
                  <a:schemeClr val="bg1"/>
                </a:solidFill>
                <a:effectLst/>
              </a:defRPr>
            </a:lvl1pPr>
          </a:lstStyle>
          <a:p>
            <a:pPr marL="0" lvl="0" defTabSz="914400" latinLnBrk="0"/>
            <a:r>
              <a:rPr kumimoji="1" lang="en-US" altLang="ja-JP" dirty="0" smtClean="0"/>
              <a:t>Enter the title.</a:t>
            </a:r>
            <a:endParaRPr kumimoji="1" lang="ja-JP" altLang="en-US" dirty="0"/>
          </a:p>
        </p:txBody>
      </p:sp>
      <p:sp>
        <p:nvSpPr>
          <p:cNvPr id="16" name="テキスト プレースホルダー"/>
          <p:cNvSpPr>
            <a:spLocks noGrp="1"/>
          </p:cNvSpPr>
          <p:nvPr>
            <p:ph type="body" sz="quarter" idx="10" hasCustomPrompt="1"/>
          </p:nvPr>
        </p:nvSpPr>
        <p:spPr bwMode="invGray">
          <a:xfrm>
            <a:off x="179513" y="3926256"/>
            <a:ext cx="6768975" cy="772006"/>
          </a:xfrm>
        </p:spPr>
        <p:txBody>
          <a:bodyPr wrap="square" tIns="45720">
            <a:spAutoFit/>
          </a:bodyPr>
          <a:lstStyle>
            <a:lvl1pPr marL="0" indent="0" algn="l">
              <a:buNone/>
              <a:defRPr sz="200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en-US" altLang="ja-JP" dirty="0" smtClean="0"/>
              <a:t>Date, name and affiliation of author, etc.</a:t>
            </a:r>
          </a:p>
          <a:p>
            <a:pPr lvl="0"/>
            <a:r>
              <a:rPr kumimoji="1" lang="en-US" altLang="ja-JP" dirty="0" smtClean="0"/>
              <a:t> (Start a new line as appropriate.)</a:t>
            </a:r>
            <a:endParaRPr kumimoji="1" lang="ja-JP" altLang="en-US" dirty="0"/>
          </a:p>
        </p:txBody>
      </p:sp>
    </p:spTree>
    <p:extLst>
      <p:ext uri="{BB962C8B-B14F-4D97-AF65-F5344CB8AC3E}">
        <p14:creationId xmlns:p14="http://schemas.microsoft.com/office/powerpoint/2010/main" val="327765625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blank" preserve="1">
  <p:cSld name="Brand Statement (move)">
    <p:spTree>
      <p:nvGrpSpPr>
        <p:cNvPr id="1" name=""/>
        <p:cNvGrpSpPr/>
        <p:nvPr/>
      </p:nvGrpSpPr>
      <p:grpSpPr>
        <a:xfrm>
          <a:off x="0" y="0"/>
          <a:ext cx="0" cy="0"/>
          <a:chOff x="0" y="0"/>
          <a:chExt cx="0" cy="0"/>
        </a:xfrm>
      </p:grpSpPr>
      <p:pic>
        <p:nvPicPr>
          <p:cNvPr id="11" name="orchest_blue_base"/>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gray">
          <a:xfrm>
            <a:off x="0" y="0"/>
            <a:ext cx="9144000" cy="6858000"/>
          </a:xfrm>
          <a:prstGeom prst="rect">
            <a:avLst/>
          </a:prstGeom>
        </p:spPr>
      </p:pic>
      <p:pic>
        <p:nvPicPr>
          <p:cNvPr id="12" name="逆光"/>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bwMode="gray">
          <a:xfrm>
            <a:off x="0" y="0"/>
            <a:ext cx="9144000" cy="6857999"/>
          </a:xfrm>
          <a:prstGeom prst="rect">
            <a:avLst/>
          </a:prstGeom>
        </p:spPr>
      </p:pic>
      <p:pic>
        <p:nvPicPr>
          <p:cNvPr id="13" name="縦ライン"/>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14" name="右上へ"/>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15" name="左下へ"/>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16" name="最後右へ"/>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grpSp>
        <p:nvGrpSpPr>
          <p:cNvPr id="18" name="グループ化 17"/>
          <p:cNvGrpSpPr/>
          <p:nvPr/>
        </p:nvGrpSpPr>
        <p:grpSpPr bwMode="gray">
          <a:xfrm>
            <a:off x="0" y="0"/>
            <a:ext cx="9144000" cy="6858000"/>
            <a:chOff x="0" y="0"/>
            <a:chExt cx="9144000" cy="6858000"/>
          </a:xfrm>
        </p:grpSpPr>
        <p:pic>
          <p:nvPicPr>
            <p:cNvPr id="19" name="white"/>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pic>
          <p:nvPicPr>
            <p:cNvPr id="20" name="brighter_logo_poji"/>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bwMode="gray">
            <a:xfrm>
              <a:off x="296790" y="2146503"/>
              <a:ext cx="8466645" cy="993566"/>
            </a:xfrm>
            <a:prstGeom prst="rect">
              <a:avLst/>
            </a:prstGeom>
          </p:spPr>
        </p:pic>
        <p:pic>
          <p:nvPicPr>
            <p:cNvPr id="21" name="kaisetubun_3"/>
            <p:cNvPicPr>
              <a:picLocks noChangeAspect="1" noChangeArrowheads="1"/>
            </p:cNvPicPr>
            <p:nvPr userDrawn="1"/>
          </p:nvPicPr>
          <p:blipFill>
            <a:blip r:embed="rId10">
              <a:biLevel thresh="75000"/>
              <a:extLst>
                <a:ext uri="{BEBA8EAE-BF5A-486C-A8C5-ECC9F3942E4B}">
                  <a14:imgProps xmlns:a14="http://schemas.microsoft.com/office/drawing/2010/main">
                    <a14:imgLayer r:embed="rId11">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gray">
            <a:xfrm>
              <a:off x="1949688" y="3525123"/>
              <a:ext cx="6188075"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7" name="orchest_blue_base"/>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0" y="0"/>
            <a:ext cx="9144000" cy="6858000"/>
          </a:xfrm>
          <a:prstGeom prst="rect">
            <a:avLst/>
          </a:prstGeom>
        </p:spPr>
      </p:pic>
      <p:pic>
        <p:nvPicPr>
          <p:cNvPr id="22" name="逆光"/>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bwMode="gray">
          <a:xfrm>
            <a:off x="0" y="0"/>
            <a:ext cx="9144000" cy="6857999"/>
          </a:xfrm>
          <a:prstGeom prst="rect">
            <a:avLst/>
          </a:prstGeom>
        </p:spPr>
      </p:pic>
      <p:pic>
        <p:nvPicPr>
          <p:cNvPr id="23" name="縦ライン"/>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24" name="右上へ"/>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25" name="左下へ"/>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26" name="最後右へ"/>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grpSp>
        <p:nvGrpSpPr>
          <p:cNvPr id="27" name="グループ化 26"/>
          <p:cNvGrpSpPr/>
          <p:nvPr userDrawn="1"/>
        </p:nvGrpSpPr>
        <p:grpSpPr bwMode="gray">
          <a:xfrm>
            <a:off x="0" y="0"/>
            <a:ext cx="9144000" cy="6858000"/>
            <a:chOff x="0" y="0"/>
            <a:chExt cx="9144000" cy="6858000"/>
          </a:xfrm>
        </p:grpSpPr>
        <p:pic>
          <p:nvPicPr>
            <p:cNvPr id="28" name="white"/>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pic>
          <p:nvPicPr>
            <p:cNvPr id="29" name="brighter_logo_poji"/>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bwMode="gray">
            <a:xfrm>
              <a:off x="296790" y="2146503"/>
              <a:ext cx="8466645" cy="993566"/>
            </a:xfrm>
            <a:prstGeom prst="rect">
              <a:avLst/>
            </a:prstGeom>
          </p:spPr>
        </p:pic>
        <p:pic>
          <p:nvPicPr>
            <p:cNvPr id="30" name="kaisetubun_3"/>
            <p:cNvPicPr>
              <a:picLocks noChangeAspect="1" noChangeArrowheads="1"/>
            </p:cNvPicPr>
            <p:nvPr userDrawn="1"/>
          </p:nvPicPr>
          <p:blipFill>
            <a:blip r:embed="rId10">
              <a:biLevel thresh="75000"/>
              <a:extLst>
                <a:ext uri="{BEBA8EAE-BF5A-486C-A8C5-ECC9F3942E4B}">
                  <a14:imgProps xmlns:a14="http://schemas.microsoft.com/office/drawing/2010/main">
                    <a14:imgLayer r:embed="rId11">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gray">
            <a:xfrm>
              <a:off x="1949688" y="3525123"/>
              <a:ext cx="6188075"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16279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800"/>
                                  </p:stCondLst>
                                  <p:childTnLst>
                                    <p:set>
                                      <p:cBhvr>
                                        <p:cTn id="6" dur="1" fill="hold">
                                          <p:stCondLst>
                                            <p:cond delay="0"/>
                                          </p:stCondLst>
                                        </p:cTn>
                                        <p:tgtEl>
                                          <p:spTgt spid="23"/>
                                        </p:tgtEl>
                                        <p:attrNameLst>
                                          <p:attrName>style.visibility</p:attrName>
                                        </p:attrNameLst>
                                      </p:cBhvr>
                                      <p:to>
                                        <p:strVal val="visible"/>
                                      </p:to>
                                    </p:set>
                                    <p:animEffect transition="in" filter="wipe(up)">
                                      <p:cBhvr>
                                        <p:cTn id="7" dur="1000"/>
                                        <p:tgtEl>
                                          <p:spTgt spid="23"/>
                                        </p:tgtEl>
                                      </p:cBhvr>
                                    </p:animEffect>
                                  </p:childTnLst>
                                </p:cTn>
                              </p:par>
                              <p:par>
                                <p:cTn id="8" presetID="22" presetClass="entr" presetSubtype="4" fill="hold" nodeType="withEffect">
                                  <p:stCondLst>
                                    <p:cond delay="1900"/>
                                  </p:stCondLst>
                                  <p:childTnLst>
                                    <p:set>
                                      <p:cBhvr>
                                        <p:cTn id="9" dur="1" fill="hold">
                                          <p:stCondLst>
                                            <p:cond delay="0"/>
                                          </p:stCondLst>
                                        </p:cTn>
                                        <p:tgtEl>
                                          <p:spTgt spid="24"/>
                                        </p:tgtEl>
                                        <p:attrNameLst>
                                          <p:attrName>style.visibility</p:attrName>
                                        </p:attrNameLst>
                                      </p:cBhvr>
                                      <p:to>
                                        <p:strVal val="visible"/>
                                      </p:to>
                                    </p:set>
                                    <p:animEffect transition="in" filter="wipe(down)">
                                      <p:cBhvr>
                                        <p:cTn id="10" dur="1000"/>
                                        <p:tgtEl>
                                          <p:spTgt spid="24"/>
                                        </p:tgtEl>
                                      </p:cBhvr>
                                    </p:animEffect>
                                  </p:childTnLst>
                                </p:cTn>
                              </p:par>
                              <p:par>
                                <p:cTn id="11" presetID="22" presetClass="entr" presetSubtype="2" fill="hold" nodeType="withEffect">
                                  <p:stCondLst>
                                    <p:cond delay="2600"/>
                                  </p:stCondLst>
                                  <p:childTnLst>
                                    <p:set>
                                      <p:cBhvr>
                                        <p:cTn id="12" dur="1" fill="hold">
                                          <p:stCondLst>
                                            <p:cond delay="0"/>
                                          </p:stCondLst>
                                        </p:cTn>
                                        <p:tgtEl>
                                          <p:spTgt spid="25"/>
                                        </p:tgtEl>
                                        <p:attrNameLst>
                                          <p:attrName>style.visibility</p:attrName>
                                        </p:attrNameLst>
                                      </p:cBhvr>
                                      <p:to>
                                        <p:strVal val="visible"/>
                                      </p:to>
                                    </p:set>
                                    <p:animEffect transition="in" filter="wipe(right)">
                                      <p:cBhvr>
                                        <p:cTn id="13" dur="1000"/>
                                        <p:tgtEl>
                                          <p:spTgt spid="25"/>
                                        </p:tgtEl>
                                      </p:cBhvr>
                                    </p:animEffect>
                                  </p:childTnLst>
                                </p:cTn>
                              </p:par>
                              <p:par>
                                <p:cTn id="14" presetID="22" presetClass="entr" presetSubtype="8" fill="hold" nodeType="withEffect">
                                  <p:stCondLst>
                                    <p:cond delay="3500"/>
                                  </p:stCondLst>
                                  <p:childTnLst>
                                    <p:set>
                                      <p:cBhvr>
                                        <p:cTn id="15" dur="1" fill="hold">
                                          <p:stCondLst>
                                            <p:cond delay="0"/>
                                          </p:stCondLst>
                                        </p:cTn>
                                        <p:tgtEl>
                                          <p:spTgt spid="26"/>
                                        </p:tgtEl>
                                        <p:attrNameLst>
                                          <p:attrName>style.visibility</p:attrName>
                                        </p:attrNameLst>
                                      </p:cBhvr>
                                      <p:to>
                                        <p:strVal val="visible"/>
                                      </p:to>
                                    </p:set>
                                    <p:animEffect transition="in" filter="wipe(left)">
                                      <p:cBhvr>
                                        <p:cTn id="16" dur="1000"/>
                                        <p:tgtEl>
                                          <p:spTgt spid="26"/>
                                        </p:tgtEl>
                                      </p:cBhvr>
                                    </p:animEffect>
                                  </p:childTnLst>
                                </p:cTn>
                              </p:par>
                            </p:childTnLst>
                          </p:cTn>
                        </p:par>
                        <p:par>
                          <p:cTn id="17" fill="hold">
                            <p:stCondLst>
                              <p:cond delay="4500"/>
                            </p:stCondLst>
                            <p:childTnLst>
                              <p:par>
                                <p:cTn id="18" presetID="10" presetClass="entr" presetSubtype="0" fill="hold"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1000"/>
                                        <p:tgtEl>
                                          <p:spTgt spid="22"/>
                                        </p:tgtEl>
                                      </p:cBhvr>
                                    </p:animEffect>
                                  </p:childTnLst>
                                </p:cTn>
                              </p:par>
                              <p:par>
                                <p:cTn id="21" presetID="10" presetClass="exit" presetSubtype="0" fill="hold" nodeType="withEffect">
                                  <p:stCondLst>
                                    <p:cond delay="1000"/>
                                  </p:stCondLst>
                                  <p:childTnLst>
                                    <p:animEffect transition="out" filter="fade">
                                      <p:cBhvr>
                                        <p:cTn id="22" dur="800"/>
                                        <p:tgtEl>
                                          <p:spTgt spid="22"/>
                                        </p:tgtEl>
                                      </p:cBhvr>
                                    </p:animEffect>
                                    <p:set>
                                      <p:cBhvr>
                                        <p:cTn id="23" dur="1" fill="hold">
                                          <p:stCondLst>
                                            <p:cond delay="799"/>
                                          </p:stCondLst>
                                        </p:cTn>
                                        <p:tgtEl>
                                          <p:spTgt spid="22"/>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23"/>
                                        </p:tgtEl>
                                      </p:cBhvr>
                                    </p:animEffect>
                                    <p:set>
                                      <p:cBhvr>
                                        <p:cTn id="26" dur="1" fill="hold">
                                          <p:stCondLst>
                                            <p:cond delay="499"/>
                                          </p:stCondLst>
                                        </p:cTn>
                                        <p:tgtEl>
                                          <p:spTgt spid="23"/>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26"/>
                                        </p:tgtEl>
                                      </p:cBhvr>
                                    </p:animEffect>
                                    <p:set>
                                      <p:cBhvr>
                                        <p:cTn id="29" dur="1" fill="hold">
                                          <p:stCondLst>
                                            <p:cond delay="499"/>
                                          </p:stCondLst>
                                        </p:cTn>
                                        <p:tgtEl>
                                          <p:spTgt spid="26"/>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25"/>
                                        </p:tgtEl>
                                      </p:cBhvr>
                                    </p:animEffect>
                                    <p:set>
                                      <p:cBhvr>
                                        <p:cTn id="32" dur="1" fill="hold">
                                          <p:stCondLst>
                                            <p:cond delay="499"/>
                                          </p:stCondLst>
                                        </p:cTn>
                                        <p:tgtEl>
                                          <p:spTgt spid="25"/>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24"/>
                                        </p:tgtEl>
                                      </p:cBhvr>
                                    </p:animEffect>
                                    <p:set>
                                      <p:cBhvr>
                                        <p:cTn id="35" dur="1" fill="hold">
                                          <p:stCondLst>
                                            <p:cond delay="499"/>
                                          </p:stCondLst>
                                        </p:cTn>
                                        <p:tgtEl>
                                          <p:spTgt spid="24"/>
                                        </p:tgtEl>
                                        <p:attrNameLst>
                                          <p:attrName>style.visibility</p:attrName>
                                        </p:attrNameLst>
                                      </p:cBhvr>
                                      <p:to>
                                        <p:strVal val="hidden"/>
                                      </p:to>
                                    </p:set>
                                  </p:childTnLst>
                                </p:cTn>
                              </p:par>
                              <p:par>
                                <p:cTn id="36" presetID="10" presetClass="entr" presetSubtype="0" fill="hold" nodeType="withEffect">
                                  <p:stCondLst>
                                    <p:cond delay="50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13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rand Statement (still)">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112600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able of Contents">
    <p:spTree>
      <p:nvGrpSpPr>
        <p:cNvPr id="1" name=""/>
        <p:cNvGrpSpPr/>
        <p:nvPr/>
      </p:nvGrpSpPr>
      <p:grpSpPr>
        <a:xfrm>
          <a:off x="0" y="0"/>
          <a:ext cx="0" cy="0"/>
          <a:chOff x="0" y="0"/>
          <a:chExt cx="0" cy="0"/>
        </a:xfrm>
      </p:grpSpPr>
      <p:pic>
        <p:nvPicPr>
          <p:cNvPr id="3" name="Background_Contents"/>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2" name="タイトル"/>
          <p:cNvSpPr>
            <a:spLocks noGrp="1"/>
          </p:cNvSpPr>
          <p:nvPr>
            <p:ph type="title" hasCustomPrompt="1"/>
          </p:nvPr>
        </p:nvSpPr>
        <p:spPr bwMode="gray">
          <a:xfrm>
            <a:off x="1619672" y="430930"/>
            <a:ext cx="7344000" cy="405683"/>
          </a:xfrm>
        </p:spPr>
        <p:txBody>
          <a:bodyPr wrap="square" anchor="b">
            <a:spAutoFit/>
          </a:bodyPr>
          <a:lstStyle>
            <a:lvl1pPr>
              <a:defRPr b="0" baseline="0">
                <a:solidFill>
                  <a:schemeClr val="tx2">
                    <a:lumMod val="65000"/>
                    <a:lumOff val="35000"/>
                  </a:schemeClr>
                </a:solidFill>
              </a:defRPr>
            </a:lvl1pPr>
          </a:lstStyle>
          <a:p>
            <a:r>
              <a:rPr kumimoji="1" lang="en-US" altLang="ja-JP" dirty="0" smtClean="0"/>
              <a:t>Enter the title of the table of contents.</a:t>
            </a:r>
            <a:endParaRPr kumimoji="1" lang="ja-JP" altLang="en-US" dirty="0"/>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baseline="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en-US" altLang="ja-JP" dirty="0" smtClean="0"/>
              <a:t>Enter the items in the table of contents.</a:t>
            </a:r>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7878563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2" name="タイトル"/>
          <p:cNvSpPr>
            <a:spLocks noGrp="1"/>
          </p:cNvSpPr>
          <p:nvPr>
            <p:ph type="title" hasCustomPrompt="1"/>
          </p:nvPr>
        </p:nvSpPr>
        <p:spPr bwMode="invGray">
          <a:xfrm>
            <a:off x="179388" y="3045072"/>
            <a:ext cx="8784000" cy="467239"/>
          </a:xfrm>
        </p:spPr>
        <p:txBody>
          <a:bodyPr wrap="square" anchor="b">
            <a:spAutoFit/>
          </a:bodyPr>
          <a:lstStyle>
            <a:lvl1pPr>
              <a:defRPr sz="2800" b="0">
                <a:solidFill>
                  <a:schemeClr val="bg1"/>
                </a:solidFill>
              </a:defRPr>
            </a:lvl1pPr>
          </a:lstStyle>
          <a:p>
            <a:r>
              <a:rPr kumimoji="1" lang="en-US" altLang="ja-JP" dirty="0" smtClean="0"/>
              <a:t>Enter the title.</a:t>
            </a:r>
            <a:endParaRPr kumimoji="1" lang="ja-JP" altLang="en-US" dirty="0"/>
          </a:p>
        </p:txBody>
      </p:sp>
      <p:sp>
        <p:nvSpPr>
          <p:cNvPr id="5" name="テキスト プレースホルダー"/>
          <p:cNvSpPr>
            <a:spLocks noGrp="1"/>
          </p:cNvSpPr>
          <p:nvPr>
            <p:ph type="body" sz="quarter" idx="10" hasCustomPrompt="1"/>
          </p:nvPr>
        </p:nvSpPr>
        <p:spPr bwMode="gray">
          <a:xfrm>
            <a:off x="179388" y="3852000"/>
            <a:ext cx="7200900" cy="1269578"/>
          </a:xfrm>
        </p:spPr>
        <p:txBody>
          <a:bodyPr>
            <a:spAutoFit/>
          </a:bodyPr>
          <a:lstStyle>
            <a:lvl1pPr marL="0" indent="0">
              <a:buNone/>
              <a:defRPr b="0">
                <a:latin typeface="+mn-lt"/>
              </a:defRPr>
            </a:lvl1pPr>
            <a:lvl2pPr marL="72000" indent="0">
              <a:buNone/>
              <a:defRPr sz="1800" b="0">
                <a:latin typeface="+mn-lt"/>
              </a:defRPr>
            </a:lvl2pPr>
            <a:lvl3pPr marL="222962" indent="0">
              <a:buNone/>
              <a:defRPr b="0">
                <a:latin typeface="+mn-lt"/>
              </a:defRPr>
            </a:lvl3pPr>
            <a:lvl4pPr marL="327787" indent="0">
              <a:buNone/>
              <a:defRPr b="0">
                <a:latin typeface="+mn-lt"/>
              </a:defRPr>
            </a:lvl4pPr>
            <a:lvl5pPr marL="311400" indent="0">
              <a:buNone/>
              <a:defRPr b="0"/>
            </a:lvl5pPr>
          </a:lstStyle>
          <a:p>
            <a:pPr lvl="0"/>
            <a:r>
              <a:rPr kumimoji="1" lang="en-US" altLang="ja-JP" dirty="0" smtClean="0"/>
              <a:t>Enter the subtitle.</a:t>
            </a:r>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417625690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white)">
    <p:spTree>
      <p:nvGrpSpPr>
        <p:cNvPr id="1" name=""/>
        <p:cNvGrpSpPr/>
        <p:nvPr/>
      </p:nvGrpSpPr>
      <p:grpSpPr>
        <a:xfrm>
          <a:off x="0" y="0"/>
          <a:ext cx="0" cy="0"/>
          <a:chOff x="0" y="0"/>
          <a:chExt cx="0" cy="0"/>
        </a:xfrm>
      </p:grpSpPr>
      <p:pic>
        <p:nvPicPr>
          <p:cNvPr id="6"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tIns="45720" bIns="45720">
            <a:normAutofit/>
          </a:bodyPr>
          <a:lstStyle>
            <a:lvl1pPr>
              <a:defRPr sz="2400" b="0">
                <a:solidFill>
                  <a:schemeClr val="bg1"/>
                </a:solidFill>
              </a:defRPr>
            </a:lvl1pPr>
          </a:lstStyle>
          <a:p>
            <a:r>
              <a:rPr kumimoji="1" lang="en-US" altLang="ja-JP" dirty="0" smtClean="0"/>
              <a:t>Enter the title.</a:t>
            </a:r>
            <a:endParaRPr kumimoji="1" lang="ja-JP" altLang="en-US" dirty="0"/>
          </a:p>
        </p:txBody>
      </p:sp>
    </p:spTree>
    <p:extLst>
      <p:ext uri="{BB962C8B-B14F-4D97-AF65-F5344CB8AC3E}">
        <p14:creationId xmlns:p14="http://schemas.microsoft.com/office/powerpoint/2010/main" val="339900988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mp; Content(white)">
    <p:spTree>
      <p:nvGrpSpPr>
        <p:cNvPr id="1" name=""/>
        <p:cNvGrpSpPr/>
        <p:nvPr/>
      </p:nvGrpSpPr>
      <p:grpSpPr>
        <a:xfrm>
          <a:off x="0" y="0"/>
          <a:ext cx="0" cy="0"/>
          <a:chOff x="0" y="0"/>
          <a:chExt cx="0" cy="0"/>
        </a:xfrm>
      </p:grpSpPr>
      <p:pic>
        <p:nvPicPr>
          <p:cNvPr id="6"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latin typeface="+mj-lt"/>
                <a:cs typeface="Verdana" panose="020B0604030504040204" pitchFamily="34" charset="0"/>
              </a:defRPr>
            </a:lvl1pPr>
          </a:lstStyle>
          <a:p>
            <a:pPr lvl="0"/>
            <a:r>
              <a:rPr kumimoji="1" lang="en-US" altLang="ja-JP" dirty="0" smtClean="0"/>
              <a:t>Enter the title.</a:t>
            </a:r>
            <a:endParaRPr kumimoji="1" lang="ja-JP" altLang="en-US" dirty="0"/>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baseline="0" noProof="0" dirty="0" smtClean="0">
                <a:latin typeface="Verdana" panose="020B0604030504040204" pitchFamily="34" charset="0"/>
                <a:cs typeface="Verdana" panose="020B0604030504040204" pitchFamily="34" charset="0"/>
              </a:defRPr>
            </a:lvl1pPr>
            <a:lvl2pPr>
              <a:defRPr lang="ja-JP" altLang="en-US" noProof="0" dirty="0" smtClean="0">
                <a:latin typeface="Verdana" panose="020B0604030504040204" pitchFamily="34" charset="0"/>
                <a:cs typeface="Verdana" panose="020B0604030504040204" pitchFamily="34" charset="0"/>
              </a:defRPr>
            </a:lvl2pPr>
            <a:lvl3pPr marL="466725" indent="-107950">
              <a:defRPr lang="ja-JP" altLang="en-US" noProof="0" dirty="0" smtClean="0">
                <a:latin typeface="Verdana" panose="020B0604030504040204" pitchFamily="34" charset="0"/>
                <a:cs typeface="Verdana" panose="020B0604030504040204" pitchFamily="34" charset="0"/>
              </a:defRPr>
            </a:lvl3pPr>
            <a:lvl4pPr>
              <a:defRPr lang="ja-JP" altLang="en-US" noProof="0" dirty="0" smtClean="0">
                <a:latin typeface="Verdana" panose="020B0604030504040204" pitchFamily="34" charset="0"/>
                <a:cs typeface="Verdana" panose="020B0604030504040204" pitchFamily="34" charset="0"/>
              </a:defRPr>
            </a:lvl4pPr>
          </a:lstStyle>
          <a:p>
            <a:pPr lvl="0"/>
            <a:r>
              <a:rPr kumimoji="1" lang="en-US" altLang="ja-JP" sz="2000" b="0" i="0" u="none" strike="noStrike" kern="0" cap="none" spc="0" normalizeH="0" baseline="0" noProof="0" dirty="0" smtClean="0">
                <a:ln>
                  <a:noFill/>
                </a:ln>
                <a:solidFill>
                  <a:srgbClr val="000000"/>
                </a:solidFill>
                <a:effectLst/>
                <a:uLnTx/>
                <a:uFillTx/>
                <a:latin typeface="+mn-lt"/>
                <a:ea typeface="+mn-ea"/>
                <a:cs typeface="+mn-cs"/>
              </a:rPr>
              <a:t>Enter the text.</a:t>
            </a:r>
            <a:endParaRPr kumimoji="1" lang="ja-JP" altLang="en-US" sz="2000" b="0" i="0" u="none" strike="noStrike" kern="0" cap="none" spc="0" normalizeH="0" baseline="0" noProof="0" dirty="0" smtClean="0">
              <a:ln>
                <a:noFill/>
              </a:ln>
              <a:solidFill>
                <a:srgbClr val="000000"/>
              </a:solidFill>
              <a:effectLst/>
              <a:uLnTx/>
              <a:uFillTx/>
              <a:latin typeface="+mn-lt"/>
              <a:ea typeface="+mn-ea"/>
              <a:cs typeface="+mn-cs"/>
            </a:endParaRPr>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Tree>
    <p:extLst>
      <p:ext uri="{BB962C8B-B14F-4D97-AF65-F5344CB8AC3E}">
        <p14:creationId xmlns:p14="http://schemas.microsoft.com/office/powerpoint/2010/main" val="408339288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Lead 1 line &amp; Content(white)">
    <p:spTree>
      <p:nvGrpSpPr>
        <p:cNvPr id="1" name=""/>
        <p:cNvGrpSpPr/>
        <p:nvPr/>
      </p:nvGrpSpPr>
      <p:grpSpPr>
        <a:xfrm>
          <a:off x="0" y="0"/>
          <a:ext cx="0" cy="0"/>
          <a:chOff x="0" y="0"/>
          <a:chExt cx="0" cy="0"/>
        </a:xfrm>
      </p:grpSpPr>
      <p:pic>
        <p:nvPicPr>
          <p:cNvPr id="1026"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defRPr>
            </a:lvl1pPr>
          </a:lstStyle>
          <a:p>
            <a:pPr lvl="0"/>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45720" bIns="45720">
            <a:noAutofit/>
          </a:bodyPr>
          <a:lstStyle>
            <a:lvl1pPr marL="0" indent="0" algn="l" eaLnBrk="1" hangingPunct="1">
              <a:spcBef>
                <a:spcPts val="0"/>
              </a:spcBef>
              <a:buNone/>
              <a:defRPr baseline="0">
                <a:solidFill>
                  <a:schemeClr val="bg1"/>
                </a:solidFill>
                <a:latin typeface="+mj-lt"/>
                <a:cs typeface="Verdana" panose="020B0604030504040204" pitchFamily="34" charset="0"/>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for a one-line headline</a:t>
            </a:r>
            <a:endParaRPr kumimoji="1" lang="ja-JP" altLang="en-US" dirty="0"/>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1pPr>
            <a:lvl2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2pPr>
            <a:lvl3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3pPr>
            <a:lvl4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4pPr>
          </a:lstStyle>
          <a:p>
            <a:pPr lvl="0"/>
            <a:r>
              <a:rPr kumimoji="1" lang="en-US" altLang="ja-JP" sz="2000" b="0" i="0" u="none" strike="noStrike" kern="0" cap="none" spc="0" normalizeH="0" baseline="0" noProof="0" dirty="0" smtClean="0">
                <a:ln>
                  <a:noFill/>
                </a:ln>
                <a:solidFill>
                  <a:srgbClr val="000000"/>
                </a:solidFill>
                <a:effectLst/>
                <a:uLnTx/>
                <a:uFillTx/>
                <a:latin typeface="+mn-lt"/>
                <a:ea typeface="+mn-ea"/>
                <a:cs typeface="+mn-cs"/>
              </a:rPr>
              <a:t>Enter the text.</a:t>
            </a:r>
            <a:endParaRPr kumimoji="1" lang="ja-JP" altLang="en-US" sz="2000" b="0" i="0" u="none" strike="noStrike" kern="0" cap="none" spc="0" normalizeH="0" baseline="0" noProof="0" dirty="0" smtClean="0">
              <a:ln>
                <a:noFill/>
              </a:ln>
              <a:solidFill>
                <a:srgbClr val="000000"/>
              </a:solidFill>
              <a:effectLst/>
              <a:uLnTx/>
              <a:uFillTx/>
              <a:latin typeface="+mn-lt"/>
              <a:ea typeface="+mn-ea"/>
              <a:cs typeface="+mn-cs"/>
            </a:endParaRPr>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Tree>
    <p:extLst>
      <p:ext uri="{BB962C8B-B14F-4D97-AF65-F5344CB8AC3E}">
        <p14:creationId xmlns:p14="http://schemas.microsoft.com/office/powerpoint/2010/main" val="14346642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4" name="Footer"/>
          <p:cNvPicPr>
            <a:picLocks noChangeAspect="1"/>
          </p:cNvPicPr>
          <p:nvPr/>
        </p:nvPicPr>
        <p:blipFill>
          <a:blip r:embed="rId21">
            <a:extLst>
              <a:ext uri="{28A0092B-C50C-407E-A947-70E740481C1C}">
                <a14:useLocalDpi xmlns:a14="http://schemas.microsoft.com/office/drawing/2010/main" val="0"/>
              </a:ext>
            </a:extLst>
          </a:blip>
          <a:stretch>
            <a:fillRect/>
          </a:stretch>
        </p:blipFill>
        <p:spPr bwMode="invGray">
          <a:xfrm>
            <a:off x="0" y="6549391"/>
            <a:ext cx="9143999" cy="308609"/>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45720" rIns="91440" bIns="45720" rtlCol="0" anchor="ctr">
            <a:noAutofit/>
          </a:bodyPr>
          <a:lstStyle/>
          <a:p>
            <a:r>
              <a:rPr kumimoji="1" lang="en-US" altLang="ja-JP" dirty="0" smtClean="0"/>
              <a:t>Formatting for the master title</a:t>
            </a:r>
            <a:endParaRPr kumimoji="1" lang="ja-JP" altLang="en-US" dirty="0"/>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en-US" altLang="ja-JP" dirty="0" smtClean="0"/>
              <a:t>Formatting for the master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
        <p:nvSpPr>
          <p:cNvPr id="8" name="PageNumber"/>
          <p:cNvSpPr txBox="1"/>
          <p:nvPr/>
        </p:nvSpPr>
        <p:spPr bwMode="black">
          <a:xfrm>
            <a:off x="168810" y="6597840"/>
            <a:ext cx="684000" cy="234000"/>
          </a:xfrm>
          <a:prstGeom prst="rect">
            <a:avLst/>
          </a:prstGeom>
          <a:noFill/>
        </p:spPr>
        <p:txBody>
          <a:bodyPr wrap="none" tIns="45720" bIns="4572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900" b="0" i="0" u="none" strike="noStrike" kern="1200" cap="none" spc="0" normalizeH="0" baseline="0" noProof="0" smtClean="0">
                <a:ln>
                  <a:noFill/>
                </a:ln>
                <a:solidFill>
                  <a:srgbClr val="FFFFFF"/>
                </a:solidFill>
                <a:effectLst/>
                <a:uLnTx/>
                <a:uFillTx/>
                <a:latin typeface="Verdana" panose="020B0604030504040204" pitchFamily="34" charset="0"/>
                <a:ea typeface="+mn-ea"/>
                <a:cs typeface="Verdana" panose="020B060403050404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1" lang="ja-JP" altLang="en-US" sz="900" b="0" i="0" u="none" strike="noStrike" kern="1200" cap="none" spc="0" normalizeH="0" baseline="0" noProof="0" dirty="0" smtClean="0">
              <a:ln>
                <a:noFill/>
              </a:ln>
              <a:solidFill>
                <a:srgbClr val="FFFFFF"/>
              </a:solidFill>
              <a:effectLst/>
              <a:uLnTx/>
              <a:uFillTx/>
              <a:latin typeface="Verdana" panose="020B0604030504040204" pitchFamily="34" charset="0"/>
              <a:ea typeface="+mn-ea"/>
              <a:cs typeface="Verdana" panose="020B0604030504040204" pitchFamily="34" charset="0"/>
            </a:endParaRPr>
          </a:p>
        </p:txBody>
      </p:sp>
      <p:sp>
        <p:nvSpPr>
          <p:cNvPr id="9" name="Credit"/>
          <p:cNvSpPr txBox="1"/>
          <p:nvPr/>
        </p:nvSpPr>
        <p:spPr bwMode="black">
          <a:xfrm>
            <a:off x="1096858" y="6597840"/>
            <a:ext cx="1638590" cy="230832"/>
          </a:xfrm>
          <a:prstGeom prst="rect">
            <a:avLst/>
          </a:prstGeom>
          <a:noFill/>
        </p:spPr>
        <p:txBody>
          <a:bodyPr wrap="none" tIns="4572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rPr>
              <a:t>© NEC Corporation 2015</a:t>
            </a:r>
          </a:p>
        </p:txBody>
      </p:sp>
      <p:sp>
        <p:nvSpPr>
          <p:cNvPr id="10" name="Confidential"/>
          <p:cNvSpPr txBox="1"/>
          <p:nvPr/>
        </p:nvSpPr>
        <p:spPr bwMode="black">
          <a:xfrm>
            <a:off x="3621250" y="6597840"/>
            <a:ext cx="1882247" cy="230832"/>
          </a:xfrm>
          <a:prstGeom prst="rect">
            <a:avLst/>
          </a:prstGeom>
          <a:noFill/>
        </p:spPr>
        <p:txBody>
          <a:bodyPr wrap="none" tIns="4572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rPr>
              <a:t>NEC Group Internal Use Only</a:t>
            </a:r>
          </a:p>
        </p:txBody>
      </p:sp>
      <p:pic>
        <p:nvPicPr>
          <p:cNvPr id="11" name="Footer"/>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bwMode="invGray">
          <a:xfrm>
            <a:off x="0" y="6549391"/>
            <a:ext cx="9143999" cy="308609"/>
          </a:xfrm>
          <a:prstGeom prst="rect">
            <a:avLst/>
          </a:prstGeom>
        </p:spPr>
      </p:pic>
      <p:sp>
        <p:nvSpPr>
          <p:cNvPr id="12" name="PageNumber"/>
          <p:cNvSpPr txBox="1"/>
          <p:nvPr userDrawn="1"/>
        </p:nvSpPr>
        <p:spPr bwMode="black">
          <a:xfrm>
            <a:off x="168810" y="6597840"/>
            <a:ext cx="684000" cy="234000"/>
          </a:xfrm>
          <a:prstGeom prst="rect">
            <a:avLst/>
          </a:prstGeom>
          <a:noFill/>
        </p:spPr>
        <p:txBody>
          <a:bodyPr wrap="none" tIns="45720" bIns="4572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900" b="0" i="0" u="none" strike="noStrike" kern="1200" cap="none" spc="0" normalizeH="0" baseline="0" noProof="0" smtClean="0">
                <a:ln>
                  <a:noFill/>
                </a:ln>
                <a:solidFill>
                  <a:srgbClr val="FFFFFF"/>
                </a:solidFill>
                <a:effectLst/>
                <a:uLnTx/>
                <a:uFillTx/>
                <a:latin typeface="+mn-lt"/>
                <a:ea typeface="+mn-ea"/>
                <a:cs typeface="Verdana" panose="020B060403050404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1" lang="ja-JP" altLang="en-US" sz="900" b="0" i="0" u="none" strike="noStrike" kern="1200" cap="none" spc="0" normalizeH="0" baseline="0" noProof="0" dirty="0" smtClean="0">
              <a:ln>
                <a:noFill/>
              </a:ln>
              <a:solidFill>
                <a:srgbClr val="FFFFFF"/>
              </a:solidFill>
              <a:effectLst/>
              <a:uLnTx/>
              <a:uFillTx/>
              <a:latin typeface="+mn-lt"/>
              <a:ea typeface="+mn-ea"/>
              <a:cs typeface="Verdana" panose="020B0604030504040204" pitchFamily="34" charset="0"/>
            </a:endParaRPr>
          </a:p>
        </p:txBody>
      </p:sp>
      <p:sp>
        <p:nvSpPr>
          <p:cNvPr id="13" name="Credit"/>
          <p:cNvSpPr txBox="1"/>
          <p:nvPr userDrawn="1"/>
        </p:nvSpPr>
        <p:spPr bwMode="black">
          <a:xfrm>
            <a:off x="1096858" y="6597840"/>
            <a:ext cx="1638590" cy="230832"/>
          </a:xfrm>
          <a:prstGeom prst="rect">
            <a:avLst/>
          </a:prstGeom>
          <a:noFill/>
        </p:spPr>
        <p:txBody>
          <a:bodyPr wrap="none" tIns="4572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mn-lt"/>
                <a:ea typeface="Verdana" panose="020B0604030504040204" pitchFamily="34" charset="0"/>
                <a:cs typeface="Verdana" panose="020B0604030504040204" pitchFamily="34" charset="0"/>
              </a:rPr>
              <a:t>© NEC Corporation 2016</a:t>
            </a:r>
          </a:p>
        </p:txBody>
      </p:sp>
      <p:sp>
        <p:nvSpPr>
          <p:cNvPr id="14" name="Confidential"/>
          <p:cNvSpPr txBox="1"/>
          <p:nvPr userDrawn="1"/>
        </p:nvSpPr>
        <p:spPr bwMode="black">
          <a:xfrm>
            <a:off x="3621250" y="6597840"/>
            <a:ext cx="1882247" cy="230832"/>
          </a:xfrm>
          <a:prstGeom prst="rect">
            <a:avLst/>
          </a:prstGeom>
          <a:noFill/>
        </p:spPr>
        <p:txBody>
          <a:bodyPr wrap="none" tIns="4572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mn-lt"/>
                <a:ea typeface="Verdana" panose="020B0604030504040204" pitchFamily="34" charset="0"/>
                <a:cs typeface="Verdana" panose="020B0604030504040204" pitchFamily="34" charset="0"/>
              </a:rPr>
              <a:t>NEC Group Internal Use Only</a:t>
            </a: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725" r:id="rId1"/>
    <p:sldLayoutId id="2147483707" r:id="rId2"/>
    <p:sldLayoutId id="2147483708" r:id="rId3"/>
    <p:sldLayoutId id="2147483709" r:id="rId4"/>
    <p:sldLayoutId id="2147483710" r:id="rId5"/>
    <p:sldLayoutId id="2147483726"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2400" b="0" baseline="0">
          <a:solidFill>
            <a:schemeClr val="tx1"/>
          </a:solidFill>
          <a:latin typeface="+mj-lt"/>
          <a:ea typeface="+mj-ea"/>
          <a:cs typeface="Verdana" panose="020B0604030504040204" pitchFamily="34" charset="0"/>
        </a:defRPr>
      </a:lvl1pPr>
      <a:lvl2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Verdana" panose="020B0604030504040204" pitchFamily="34" charset="0"/>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cs typeface="Verdana" panose="020B0604030504040204" pitchFamily="34" charset="0"/>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cs typeface="Verdana" panose="020B0604030504040204" pitchFamily="34" charset="0"/>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cs typeface="Verdana" panose="020B0604030504040204" pitchFamily="34" charset="0"/>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hyperlink" Target="https://dev.mysql.com/doc/refman/5.7/en/mysql-cluster-online-add-node-example.html" TargetMode="Externa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hyperlink" Target="http://www.tokiwinter.com/mysql-cluster-adding-new-data-nodes-online/" TargetMode="External"/><Relationship Id="rId2" Type="http://schemas.openxmlformats.org/officeDocument/2006/relationships/hyperlink" Target="https://dev.mysql.com/doc/mysql-cluster-excerpt/5.7/en/mysql-cluster-online-add-node.html" TargetMode="Externa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3" y="3049388"/>
            <a:ext cx="8784000" cy="584775"/>
          </a:xfrm>
        </p:spPr>
        <p:txBody>
          <a:bodyPr/>
          <a:lstStyle/>
          <a:p>
            <a:r>
              <a:rPr kumimoji="1" lang="en-US" altLang="ja-JP" dirty="0" smtClean="0"/>
              <a:t>MySQL Cluster</a:t>
            </a:r>
            <a:endParaRPr kumimoji="1" lang="ja-JP" altLang="en-US" dirty="0"/>
          </a:p>
        </p:txBody>
      </p:sp>
      <p:sp>
        <p:nvSpPr>
          <p:cNvPr id="4" name="テキスト プレースホルダー 3"/>
          <p:cNvSpPr>
            <a:spLocks noGrp="1"/>
          </p:cNvSpPr>
          <p:nvPr>
            <p:ph type="body" sz="quarter" idx="10"/>
          </p:nvPr>
        </p:nvSpPr>
        <p:spPr>
          <a:xfrm>
            <a:off x="179513" y="4032000"/>
            <a:ext cx="6552727" cy="725840"/>
          </a:xfrm>
        </p:spPr>
        <p:txBody>
          <a:bodyPr/>
          <a:lstStyle/>
          <a:p>
            <a:r>
              <a:rPr kumimoji="1" lang="en-US" altLang="ja-JP" dirty="0" smtClean="0"/>
              <a:t>OSS Technical Center</a:t>
            </a:r>
          </a:p>
          <a:p>
            <a:r>
              <a:rPr kumimoji="1" lang="en-US" altLang="ja-JP" sz="1700" dirty="0" smtClean="0"/>
              <a:t>NEC Telecom Software Philippines</a:t>
            </a:r>
          </a:p>
        </p:txBody>
      </p:sp>
      <p:sp>
        <p:nvSpPr>
          <p:cNvPr id="11" name="Text Box 7"/>
          <p:cNvSpPr txBox="1">
            <a:spLocks noChangeArrowheads="1"/>
          </p:cNvSpPr>
          <p:nvPr/>
        </p:nvSpPr>
        <p:spPr bwMode="ltGray">
          <a:xfrm>
            <a:off x="6269746" y="841705"/>
            <a:ext cx="2623429" cy="234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lgn="ctr">
                <a:solidFill>
                  <a:srgbClr val="00B4A0"/>
                </a:solidFill>
                <a:miter lim="800000"/>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wrap="square" lIns="36000" tIns="36000" rIns="36000" bIns="36000">
            <a:spAutoFit/>
          </a:bodyPr>
          <a:lstStyle/>
          <a:p>
            <a:pPr algn="r"/>
            <a:r>
              <a:rPr lang="en-US" altLang="ja-JP" sz="1050" dirty="0" smtClean="0">
                <a:solidFill>
                  <a:schemeClr val="accent2"/>
                </a:solidFill>
                <a:latin typeface="Verdana" panose="020B0604030504040204" pitchFamily="34" charset="0"/>
                <a:ea typeface="Verdana" panose="020B0604030504040204" pitchFamily="34" charset="0"/>
                <a:cs typeface="Verdana" panose="020B0604030504040204" pitchFamily="34" charset="0"/>
              </a:rPr>
              <a:t>[NEC </a:t>
            </a:r>
            <a:r>
              <a:rPr lang="en-US" altLang="ja-JP" sz="1050" dirty="0">
                <a:solidFill>
                  <a:schemeClr val="accent2"/>
                </a:solidFill>
                <a:latin typeface="Verdana" panose="020B0604030504040204" pitchFamily="34" charset="0"/>
                <a:ea typeface="Verdana" panose="020B0604030504040204" pitchFamily="34" charset="0"/>
                <a:cs typeface="Verdana" panose="020B0604030504040204" pitchFamily="34" charset="0"/>
              </a:rPr>
              <a:t>Group Internal Use </a:t>
            </a:r>
            <a:r>
              <a:rPr lang="en-US" altLang="ja-JP" sz="1050" dirty="0" smtClean="0">
                <a:solidFill>
                  <a:schemeClr val="accent2"/>
                </a:solidFill>
                <a:latin typeface="Verdana" panose="020B0604030504040204" pitchFamily="34" charset="0"/>
                <a:ea typeface="Verdana" panose="020B0604030504040204" pitchFamily="34" charset="0"/>
                <a:cs typeface="Verdana" panose="020B0604030504040204" pitchFamily="34" charset="0"/>
              </a:rPr>
              <a:t>Only</a:t>
            </a:r>
            <a:r>
              <a:rPr lang="en-US" altLang="ja-JP" sz="1050" dirty="0">
                <a:solidFill>
                  <a:schemeClr val="accent2"/>
                </a:solidFill>
                <a:latin typeface="Verdana" panose="020B0604030504040204" pitchFamily="34" charset="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32081625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normAutofit/>
          </a:bodyPr>
          <a:lstStyle/>
          <a:p>
            <a:pPr lvl="1"/>
            <a:r>
              <a:rPr lang="en-US" sz="1200" dirty="0"/>
              <a:t>Perform a rolling restart of all NDB Cluster management servers.</a:t>
            </a:r>
          </a:p>
          <a:p>
            <a:pPr lvl="1"/>
            <a:endParaRPr lang="en-US" sz="1200" dirty="0"/>
          </a:p>
        </p:txBody>
      </p:sp>
      <p:sp>
        <p:nvSpPr>
          <p:cNvPr id="4" name="Rectangle 3"/>
          <p:cNvSpPr/>
          <p:nvPr/>
        </p:nvSpPr>
        <p:spPr bwMode="auto">
          <a:xfrm>
            <a:off x="511629" y="1164772"/>
            <a:ext cx="8153400" cy="2862942"/>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a:latin typeface="Courier New" panose="02070309020205020404" pitchFamily="49" charset="0"/>
                <a:ea typeface="+mj-ea"/>
                <a:cs typeface="Courier New" panose="02070309020205020404" pitchFamily="49" charset="0"/>
              </a:rPr>
              <a:t>[root@mgm-node-01 ~]# </a:t>
            </a:r>
            <a:r>
              <a:rPr lang="en-US" sz="1000" dirty="0" err="1">
                <a:latin typeface="Courier New" panose="02070309020205020404" pitchFamily="49" charset="0"/>
                <a:ea typeface="+mj-ea"/>
                <a:cs typeface="Courier New" panose="02070309020205020404" pitchFamily="49" charset="0"/>
              </a:rPr>
              <a:t>ndb_mgm</a:t>
            </a:r>
            <a:endParaRPr lang="en-US" sz="1000" dirty="0">
              <a:latin typeface="Courier New" panose="02070309020205020404" pitchFamily="49" charset="0"/>
              <a:ea typeface="+mj-ea"/>
              <a:cs typeface="Courier New" panose="02070309020205020404" pitchFamily="49" charset="0"/>
            </a:endParaRPr>
          </a:p>
          <a:p>
            <a:r>
              <a:rPr lang="en-US" sz="1000" dirty="0">
                <a:latin typeface="Courier New" panose="02070309020205020404" pitchFamily="49" charset="0"/>
                <a:ea typeface="+mj-ea"/>
                <a:cs typeface="Courier New" panose="02070309020205020404" pitchFamily="49" charset="0"/>
              </a:rPr>
              <a:t>-- NDB Cluster -- Management Client --</a:t>
            </a:r>
          </a:p>
          <a:p>
            <a:r>
              <a:rPr lang="en-US" sz="1000" dirty="0" err="1">
                <a:latin typeface="Courier New" panose="02070309020205020404" pitchFamily="49" charset="0"/>
                <a:ea typeface="+mj-ea"/>
                <a:cs typeface="Courier New" panose="02070309020205020404" pitchFamily="49" charset="0"/>
              </a:rPr>
              <a:t>ndb_mgm</a:t>
            </a:r>
            <a:r>
              <a:rPr lang="en-US" sz="1000" dirty="0">
                <a:latin typeface="Courier New" panose="02070309020205020404" pitchFamily="49" charset="0"/>
                <a:ea typeface="+mj-ea"/>
                <a:cs typeface="Courier New" panose="02070309020205020404" pitchFamily="49" charset="0"/>
              </a:rPr>
              <a:t>&gt; show</a:t>
            </a:r>
          </a:p>
          <a:p>
            <a:r>
              <a:rPr lang="en-US" sz="1000" dirty="0">
                <a:latin typeface="Courier New" panose="02070309020205020404" pitchFamily="49" charset="0"/>
                <a:ea typeface="+mj-ea"/>
                <a:cs typeface="Courier New" panose="02070309020205020404" pitchFamily="49" charset="0"/>
              </a:rPr>
              <a:t>Connected to Management Server at: localhost:1186</a:t>
            </a:r>
          </a:p>
          <a:p>
            <a:r>
              <a:rPr lang="en-US" sz="1000" dirty="0">
                <a:latin typeface="Courier New" panose="02070309020205020404" pitchFamily="49" charset="0"/>
                <a:ea typeface="+mj-ea"/>
                <a:cs typeface="Courier New" panose="02070309020205020404" pitchFamily="49" charset="0"/>
              </a:rPr>
              <a:t>Cluster Configuration</a:t>
            </a:r>
          </a:p>
          <a:p>
            <a:r>
              <a:rPr lang="en-US" sz="1000" dirty="0">
                <a:latin typeface="Courier New" panose="02070309020205020404" pitchFamily="49" charset="0"/>
                <a:ea typeface="+mj-ea"/>
                <a:cs typeface="Courier New" panose="02070309020205020404" pitchFamily="49" charset="0"/>
              </a:rPr>
              <a:t>---------------------</a:t>
            </a:r>
          </a:p>
          <a:p>
            <a:r>
              <a:rPr lang="en-US" sz="1000" dirty="0">
                <a:latin typeface="Courier New" panose="02070309020205020404" pitchFamily="49" charset="0"/>
                <a:ea typeface="+mj-ea"/>
                <a:cs typeface="Courier New" panose="02070309020205020404" pitchFamily="49" charset="0"/>
              </a:rPr>
              <a:t>[</a:t>
            </a:r>
            <a:r>
              <a:rPr lang="en-US" sz="1000" dirty="0" err="1">
                <a:latin typeface="Courier New" panose="02070309020205020404" pitchFamily="49" charset="0"/>
                <a:ea typeface="+mj-ea"/>
                <a:cs typeface="Courier New" panose="02070309020205020404" pitchFamily="49" charset="0"/>
              </a:rPr>
              <a:t>ndbd</a:t>
            </a:r>
            <a:r>
              <a:rPr lang="en-US" sz="1000" dirty="0">
                <a:latin typeface="Courier New" panose="02070309020205020404" pitchFamily="49" charset="0"/>
                <a:ea typeface="+mj-ea"/>
                <a:cs typeface="Courier New" panose="02070309020205020404" pitchFamily="49" charset="0"/>
              </a:rPr>
              <a:t>(NDB)]     </a:t>
            </a:r>
            <a:r>
              <a:rPr lang="en-US" sz="1000" dirty="0" smtClean="0">
                <a:latin typeface="Courier New" panose="02070309020205020404" pitchFamily="49" charset="0"/>
                <a:ea typeface="+mj-ea"/>
                <a:cs typeface="Courier New" panose="02070309020205020404" pitchFamily="49" charset="0"/>
              </a:rPr>
              <a:t>2 </a:t>
            </a:r>
            <a:r>
              <a:rPr lang="en-US" sz="1000" dirty="0">
                <a:latin typeface="Courier New" panose="02070309020205020404" pitchFamily="49" charset="0"/>
                <a:ea typeface="+mj-ea"/>
                <a:cs typeface="Courier New" panose="02070309020205020404" pitchFamily="49" charset="0"/>
              </a:rPr>
              <a:t>node(s</a:t>
            </a:r>
            <a:r>
              <a:rPr lang="en-US" sz="1000" dirty="0" smtClean="0">
                <a:latin typeface="Courier New" panose="02070309020205020404" pitchFamily="49" charset="0"/>
                <a:ea typeface="+mj-ea"/>
                <a:cs typeface="Courier New" panose="02070309020205020404" pitchFamily="49" charset="0"/>
              </a:rPr>
              <a:t>)                                                     </a:t>
            </a:r>
            <a:r>
              <a:rPr lang="en-US" sz="1000" b="1" dirty="0" smtClean="0">
                <a:latin typeface="Courier New" panose="02070309020205020404" pitchFamily="49" charset="0"/>
                <a:ea typeface="+mj-ea"/>
                <a:cs typeface="Courier New" panose="02070309020205020404" pitchFamily="49" charset="0"/>
              </a:rPr>
              <a:t>&lt;&lt;&lt; BEFORE rolling restart</a:t>
            </a:r>
            <a:endParaRPr lang="en-US" sz="1000" dirty="0">
              <a:latin typeface="Courier New" panose="02070309020205020404" pitchFamily="49" charset="0"/>
              <a:ea typeface="+mj-ea"/>
              <a:cs typeface="Courier New" panose="02070309020205020404" pitchFamily="49" charset="0"/>
            </a:endParaRPr>
          </a:p>
          <a:p>
            <a:r>
              <a:rPr lang="en-US" sz="1000" dirty="0">
                <a:latin typeface="Courier New" panose="02070309020205020404" pitchFamily="49" charset="0"/>
                <a:ea typeface="+mj-ea"/>
                <a:cs typeface="Courier New" panose="02070309020205020404" pitchFamily="49" charset="0"/>
              </a:rPr>
              <a:t>id=11   @192.168.50.55  (mysql-5.7.18 ndb-7.5.6, </a:t>
            </a:r>
            <a:r>
              <a:rPr lang="en-US" sz="1000" dirty="0" err="1">
                <a:latin typeface="Courier New" panose="02070309020205020404" pitchFamily="49" charset="0"/>
                <a:ea typeface="+mj-ea"/>
                <a:cs typeface="Courier New" panose="02070309020205020404" pitchFamily="49" charset="0"/>
              </a:rPr>
              <a:t>Nodegroup</a:t>
            </a:r>
            <a:r>
              <a:rPr lang="en-US" sz="1000" dirty="0">
                <a:latin typeface="Courier New" panose="02070309020205020404" pitchFamily="49" charset="0"/>
                <a:ea typeface="+mj-ea"/>
                <a:cs typeface="Courier New" panose="02070309020205020404" pitchFamily="49" charset="0"/>
              </a:rPr>
              <a:t>: 0)</a:t>
            </a:r>
          </a:p>
          <a:p>
            <a:r>
              <a:rPr lang="en-US" sz="1000" dirty="0">
                <a:latin typeface="Courier New" panose="02070309020205020404" pitchFamily="49" charset="0"/>
                <a:ea typeface="+mj-ea"/>
                <a:cs typeface="Courier New" panose="02070309020205020404" pitchFamily="49" charset="0"/>
              </a:rPr>
              <a:t>id=12   @192.168.50.56  (mysql-5.7.18 ndb-7.5.6, </a:t>
            </a:r>
            <a:r>
              <a:rPr lang="en-US" sz="1000" dirty="0" err="1">
                <a:latin typeface="Courier New" panose="02070309020205020404" pitchFamily="49" charset="0"/>
                <a:ea typeface="+mj-ea"/>
                <a:cs typeface="Courier New" panose="02070309020205020404" pitchFamily="49" charset="0"/>
              </a:rPr>
              <a:t>Nodegroup</a:t>
            </a:r>
            <a:r>
              <a:rPr lang="en-US" sz="1000" dirty="0">
                <a:latin typeface="Courier New" panose="02070309020205020404" pitchFamily="49" charset="0"/>
                <a:ea typeface="+mj-ea"/>
                <a:cs typeface="Courier New" panose="02070309020205020404" pitchFamily="49" charset="0"/>
              </a:rPr>
              <a:t>: 0, </a:t>
            </a:r>
            <a:r>
              <a:rPr lang="en-US" sz="1000" dirty="0" smtClean="0">
                <a:latin typeface="Courier New" panose="02070309020205020404" pitchFamily="49" charset="0"/>
                <a:ea typeface="+mj-ea"/>
                <a:cs typeface="Courier New" panose="02070309020205020404" pitchFamily="49" charset="0"/>
              </a:rPr>
              <a:t>*)</a:t>
            </a:r>
          </a:p>
          <a:p>
            <a:endParaRPr lang="en-US" sz="1000" dirty="0">
              <a:latin typeface="Courier New" panose="02070309020205020404" pitchFamily="49" charset="0"/>
              <a:ea typeface="+mj-ea"/>
              <a:cs typeface="Courier New" panose="02070309020205020404" pitchFamily="49" charset="0"/>
            </a:endParaRPr>
          </a:p>
          <a:p>
            <a:r>
              <a:rPr lang="en-US" sz="1000" dirty="0">
                <a:latin typeface="Courier New" panose="02070309020205020404" pitchFamily="49" charset="0"/>
                <a:ea typeface="+mj-ea"/>
                <a:cs typeface="Courier New" panose="02070309020205020404" pitchFamily="49" charset="0"/>
              </a:rPr>
              <a:t>[</a:t>
            </a:r>
            <a:r>
              <a:rPr lang="en-US" sz="1000" dirty="0" err="1">
                <a:latin typeface="Courier New" panose="02070309020205020404" pitchFamily="49" charset="0"/>
                <a:ea typeface="+mj-ea"/>
                <a:cs typeface="Courier New" panose="02070309020205020404" pitchFamily="49" charset="0"/>
              </a:rPr>
              <a:t>ndb_mgmd</a:t>
            </a:r>
            <a:r>
              <a:rPr lang="en-US" sz="1000" dirty="0">
                <a:latin typeface="Courier New" panose="02070309020205020404" pitchFamily="49" charset="0"/>
                <a:ea typeface="+mj-ea"/>
                <a:cs typeface="Courier New" panose="02070309020205020404" pitchFamily="49" charset="0"/>
              </a:rPr>
              <a:t>(MGM)] 1 node(s)</a:t>
            </a:r>
          </a:p>
          <a:p>
            <a:r>
              <a:rPr lang="en-US" sz="1000" dirty="0">
                <a:latin typeface="Courier New" panose="02070309020205020404" pitchFamily="49" charset="0"/>
                <a:ea typeface="+mj-ea"/>
                <a:cs typeface="Courier New" panose="02070309020205020404" pitchFamily="49" charset="0"/>
              </a:rPr>
              <a:t>id=1    @192.168.50.51  (mysql-5.7.18 ndb-7.5.6)</a:t>
            </a:r>
          </a:p>
          <a:p>
            <a:endParaRPr lang="en-US" sz="1000" dirty="0">
              <a:latin typeface="Courier New" panose="02070309020205020404" pitchFamily="49" charset="0"/>
              <a:ea typeface="+mj-ea"/>
              <a:cs typeface="Courier New" panose="02070309020205020404" pitchFamily="49" charset="0"/>
            </a:endParaRPr>
          </a:p>
          <a:p>
            <a:r>
              <a:rPr lang="en-US" sz="1000" dirty="0">
                <a:latin typeface="Courier New" panose="02070309020205020404" pitchFamily="49" charset="0"/>
                <a:ea typeface="+mj-ea"/>
                <a:cs typeface="Courier New" panose="02070309020205020404" pitchFamily="49" charset="0"/>
              </a:rPr>
              <a:t>[</a:t>
            </a:r>
            <a:r>
              <a:rPr lang="en-US" sz="1000" dirty="0" err="1">
                <a:latin typeface="Courier New" panose="02070309020205020404" pitchFamily="49" charset="0"/>
                <a:ea typeface="+mj-ea"/>
                <a:cs typeface="Courier New" panose="02070309020205020404" pitchFamily="49" charset="0"/>
              </a:rPr>
              <a:t>mysqld</a:t>
            </a:r>
            <a:r>
              <a:rPr lang="en-US" sz="1000" dirty="0">
                <a:latin typeface="Courier New" panose="02070309020205020404" pitchFamily="49" charset="0"/>
                <a:ea typeface="+mj-ea"/>
                <a:cs typeface="Courier New" panose="02070309020205020404" pitchFamily="49" charset="0"/>
              </a:rPr>
              <a:t>(API)]   3 node(s)</a:t>
            </a:r>
          </a:p>
          <a:p>
            <a:r>
              <a:rPr lang="en-US" sz="1000" dirty="0">
                <a:latin typeface="Courier New" panose="02070309020205020404" pitchFamily="49" charset="0"/>
                <a:ea typeface="+mj-ea"/>
                <a:cs typeface="Courier New" panose="02070309020205020404" pitchFamily="49" charset="0"/>
              </a:rPr>
              <a:t>id=51   @192.168.50.53  (mysql-5.7.18 ndb-7.5.6)</a:t>
            </a:r>
          </a:p>
          <a:p>
            <a:r>
              <a:rPr lang="en-US" sz="1000" dirty="0" smtClean="0">
                <a:latin typeface="Courier New" panose="02070309020205020404" pitchFamily="49" charset="0"/>
                <a:ea typeface="+mj-ea"/>
                <a:cs typeface="Courier New" panose="02070309020205020404" pitchFamily="49" charset="0"/>
              </a:rPr>
              <a:t>…</a:t>
            </a:r>
            <a:endParaRPr lang="en-US" sz="1000" dirty="0">
              <a:latin typeface="Courier New" panose="02070309020205020404" pitchFamily="49" charset="0"/>
              <a:ea typeface="+mj-ea"/>
              <a:cs typeface="Courier New" panose="02070309020205020404" pitchFamily="49" charset="0"/>
            </a:endParaRPr>
          </a:p>
          <a:p>
            <a:endParaRPr lang="en-US" sz="1000" dirty="0">
              <a:latin typeface="Courier New" panose="02070309020205020404" pitchFamily="49" charset="0"/>
              <a:ea typeface="+mj-ea"/>
              <a:cs typeface="Courier New" panose="02070309020205020404" pitchFamily="49" charset="0"/>
            </a:endParaRPr>
          </a:p>
          <a:p>
            <a:r>
              <a:rPr lang="en-US" sz="1000" dirty="0" err="1">
                <a:latin typeface="Courier New" panose="02070309020205020404" pitchFamily="49" charset="0"/>
                <a:ea typeface="+mj-ea"/>
                <a:cs typeface="Courier New" panose="02070309020205020404" pitchFamily="49" charset="0"/>
              </a:rPr>
              <a:t>ndb_mgm</a:t>
            </a:r>
            <a:r>
              <a:rPr lang="en-US" sz="1000" dirty="0">
                <a:latin typeface="Courier New" panose="02070309020205020404" pitchFamily="49" charset="0"/>
                <a:ea typeface="+mj-ea"/>
                <a:cs typeface="Courier New" panose="02070309020205020404" pitchFamily="49" charset="0"/>
              </a:rPr>
              <a:t>&gt;</a:t>
            </a:r>
            <a:endParaRPr kumimoji="1" lang="en-US" sz="1000" dirty="0">
              <a:latin typeface="Courier New" panose="02070309020205020404" pitchFamily="49" charset="0"/>
              <a:ea typeface="+mj-ea"/>
              <a:cs typeface="Courier New" panose="02070309020205020404" pitchFamily="49" charset="0"/>
            </a:endParaRPr>
          </a:p>
        </p:txBody>
      </p:sp>
      <p:sp>
        <p:nvSpPr>
          <p:cNvPr id="6" name="Rectangle 5"/>
          <p:cNvSpPr/>
          <p:nvPr/>
        </p:nvSpPr>
        <p:spPr bwMode="auto">
          <a:xfrm>
            <a:off x="511629" y="4169228"/>
            <a:ext cx="8153400" cy="1534885"/>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a:latin typeface="Courier New" panose="02070309020205020404" pitchFamily="49" charset="0"/>
                <a:ea typeface="+mj-ea"/>
                <a:cs typeface="Courier New" panose="02070309020205020404" pitchFamily="49" charset="0"/>
              </a:rPr>
              <a:t>root # </a:t>
            </a:r>
            <a:r>
              <a:rPr lang="en-US" sz="1000" dirty="0" err="1">
                <a:latin typeface="Courier New" panose="02070309020205020404" pitchFamily="49" charset="0"/>
                <a:ea typeface="+mj-ea"/>
                <a:cs typeface="Courier New" panose="02070309020205020404" pitchFamily="49" charset="0"/>
              </a:rPr>
              <a:t>ndb_mgm</a:t>
            </a:r>
            <a:r>
              <a:rPr lang="en-US" sz="1000" dirty="0">
                <a:latin typeface="Courier New" panose="02070309020205020404" pitchFamily="49" charset="0"/>
                <a:ea typeface="+mj-ea"/>
                <a:cs typeface="Courier New" panose="02070309020205020404" pitchFamily="49" charset="0"/>
              </a:rPr>
              <a:t> -e "1 </a:t>
            </a:r>
            <a:r>
              <a:rPr lang="en-US" sz="1000" dirty="0" smtClean="0">
                <a:latin typeface="Courier New" panose="02070309020205020404" pitchFamily="49" charset="0"/>
                <a:ea typeface="+mj-ea"/>
                <a:cs typeface="Courier New" panose="02070309020205020404" pitchFamily="49" charset="0"/>
              </a:rPr>
              <a:t>STOP“       </a:t>
            </a:r>
            <a:r>
              <a:rPr lang="en-US" sz="1000" b="1" dirty="0" smtClean="0">
                <a:latin typeface="Courier New" panose="02070309020205020404" pitchFamily="49" charset="0"/>
                <a:ea typeface="+mj-ea"/>
                <a:cs typeface="Courier New" panose="02070309020205020404" pitchFamily="49" charset="0"/>
              </a:rPr>
              <a:t>&lt;&lt;&lt; STOP MGM node</a:t>
            </a:r>
          </a:p>
          <a:p>
            <a:r>
              <a:rPr lang="en-US" sz="1000" dirty="0">
                <a:latin typeface="Courier New" panose="02070309020205020404" pitchFamily="49" charset="0"/>
                <a:ea typeface="+mj-ea"/>
                <a:cs typeface="Courier New" panose="02070309020205020404" pitchFamily="49" charset="0"/>
              </a:rPr>
              <a:t>Connected to Management Server at: localhost:1186</a:t>
            </a:r>
          </a:p>
          <a:p>
            <a:r>
              <a:rPr lang="en-US" sz="1000" dirty="0">
                <a:latin typeface="Courier New" panose="02070309020205020404" pitchFamily="49" charset="0"/>
                <a:ea typeface="+mj-ea"/>
                <a:cs typeface="Courier New" panose="02070309020205020404" pitchFamily="49" charset="0"/>
              </a:rPr>
              <a:t>Node 1 has shutdown.</a:t>
            </a:r>
          </a:p>
          <a:p>
            <a:r>
              <a:rPr lang="en-US" sz="1000" dirty="0">
                <a:latin typeface="Courier New" panose="02070309020205020404" pitchFamily="49" charset="0"/>
                <a:ea typeface="+mj-ea"/>
                <a:cs typeface="Courier New" panose="02070309020205020404" pitchFamily="49" charset="0"/>
              </a:rPr>
              <a:t>Disconnecting to allow Management Server to </a:t>
            </a:r>
            <a:r>
              <a:rPr lang="en-US" sz="1000" dirty="0" smtClean="0">
                <a:latin typeface="Courier New" panose="02070309020205020404" pitchFamily="49" charset="0"/>
                <a:ea typeface="+mj-ea"/>
                <a:cs typeface="Courier New" panose="02070309020205020404" pitchFamily="49" charset="0"/>
              </a:rPr>
              <a:t>shutdown</a:t>
            </a:r>
          </a:p>
          <a:p>
            <a:endParaRPr lang="en-US" sz="1000" b="1" dirty="0" smtClean="0">
              <a:latin typeface="Courier New" panose="02070309020205020404" pitchFamily="49" charset="0"/>
              <a:ea typeface="+mj-ea"/>
              <a:cs typeface="Courier New" panose="02070309020205020404" pitchFamily="49" charset="0"/>
            </a:endParaRPr>
          </a:p>
          <a:p>
            <a:r>
              <a:rPr kumimoji="1" lang="en-US" sz="1000" dirty="0" smtClean="0">
                <a:latin typeface="Courier New" panose="02070309020205020404" pitchFamily="49" charset="0"/>
                <a:ea typeface="+mj-ea"/>
                <a:cs typeface="Courier New" panose="02070309020205020404" pitchFamily="49" charset="0"/>
              </a:rPr>
              <a:t>root # </a:t>
            </a:r>
          </a:p>
          <a:p>
            <a:r>
              <a:rPr lang="en-US" sz="1000" dirty="0">
                <a:latin typeface="Courier New" panose="02070309020205020404" pitchFamily="49" charset="0"/>
                <a:ea typeface="+mj-ea"/>
                <a:cs typeface="Courier New" panose="02070309020205020404" pitchFamily="49" charset="0"/>
              </a:rPr>
              <a:t>root # </a:t>
            </a:r>
            <a:r>
              <a:rPr lang="en-US" sz="1000" dirty="0" err="1">
                <a:latin typeface="Courier New" panose="02070309020205020404" pitchFamily="49" charset="0"/>
                <a:ea typeface="+mj-ea"/>
                <a:cs typeface="Courier New" panose="02070309020205020404" pitchFamily="49" charset="0"/>
              </a:rPr>
              <a:t>ndb_mgmd</a:t>
            </a:r>
            <a:r>
              <a:rPr lang="en-US" sz="1000" dirty="0">
                <a:latin typeface="Courier New" panose="02070309020205020404" pitchFamily="49" charset="0"/>
                <a:ea typeface="+mj-ea"/>
                <a:cs typeface="Courier New" panose="02070309020205020404" pitchFamily="49" charset="0"/>
              </a:rPr>
              <a:t> -f /</a:t>
            </a:r>
            <a:r>
              <a:rPr lang="en-US" sz="1000" dirty="0" err="1">
                <a:latin typeface="Courier New" panose="02070309020205020404" pitchFamily="49" charset="0"/>
                <a:ea typeface="+mj-ea"/>
                <a:cs typeface="Courier New" panose="02070309020205020404" pitchFamily="49" charset="0"/>
              </a:rPr>
              <a:t>var</a:t>
            </a:r>
            <a:r>
              <a:rPr lang="en-US" sz="1000" dirty="0">
                <a:latin typeface="Courier New" panose="02070309020205020404" pitchFamily="49" charset="0"/>
                <a:ea typeface="+mj-ea"/>
                <a:cs typeface="Courier New" panose="02070309020205020404" pitchFamily="49" charset="0"/>
              </a:rPr>
              <a:t>/lib/</a:t>
            </a:r>
            <a:r>
              <a:rPr lang="en-US" sz="1000" dirty="0" err="1">
                <a:latin typeface="Courier New" panose="02070309020205020404" pitchFamily="49" charset="0"/>
                <a:ea typeface="+mj-ea"/>
                <a:cs typeface="Courier New" panose="02070309020205020404" pitchFamily="49" charset="0"/>
              </a:rPr>
              <a:t>mysql</a:t>
            </a:r>
            <a:r>
              <a:rPr lang="en-US" sz="1000" dirty="0">
                <a:latin typeface="Courier New" panose="02070309020205020404" pitchFamily="49" charset="0"/>
                <a:ea typeface="+mj-ea"/>
                <a:cs typeface="Courier New" panose="02070309020205020404" pitchFamily="49" charset="0"/>
              </a:rPr>
              <a:t>-cluster/config.ini --skip-</a:t>
            </a:r>
            <a:r>
              <a:rPr lang="en-US" sz="1000" dirty="0" err="1">
                <a:latin typeface="Courier New" panose="02070309020205020404" pitchFamily="49" charset="0"/>
                <a:ea typeface="+mj-ea"/>
                <a:cs typeface="Courier New" panose="02070309020205020404" pitchFamily="49" charset="0"/>
              </a:rPr>
              <a:t>config</a:t>
            </a:r>
            <a:r>
              <a:rPr lang="en-US" sz="1000" dirty="0">
                <a:latin typeface="Courier New" panose="02070309020205020404" pitchFamily="49" charset="0"/>
                <a:ea typeface="+mj-ea"/>
                <a:cs typeface="Courier New" panose="02070309020205020404" pitchFamily="49" charset="0"/>
              </a:rPr>
              <a:t>-cache </a:t>
            </a:r>
            <a:r>
              <a:rPr lang="en-US" sz="1000" dirty="0" smtClean="0">
                <a:latin typeface="Courier New" panose="02070309020205020404" pitchFamily="49" charset="0"/>
                <a:ea typeface="+mj-ea"/>
                <a:cs typeface="Courier New" panose="02070309020205020404" pitchFamily="49" charset="0"/>
              </a:rPr>
              <a:t>–initial  </a:t>
            </a:r>
            <a:r>
              <a:rPr lang="en-US" sz="1000" b="1" dirty="0" smtClean="0">
                <a:latin typeface="Courier New" panose="02070309020205020404" pitchFamily="49" charset="0"/>
                <a:ea typeface="+mj-ea"/>
                <a:cs typeface="Courier New" panose="02070309020205020404" pitchFamily="49" charset="0"/>
              </a:rPr>
              <a:t>&lt;&lt;&lt; START with new </a:t>
            </a:r>
          </a:p>
          <a:p>
            <a:r>
              <a:rPr lang="en-US" sz="1000" b="1" dirty="0">
                <a:latin typeface="Courier New" panose="02070309020205020404" pitchFamily="49" charset="0"/>
                <a:ea typeface="+mj-ea"/>
                <a:cs typeface="Courier New" panose="02070309020205020404" pitchFamily="49" charset="0"/>
              </a:rPr>
              <a:t> </a:t>
            </a:r>
            <a:r>
              <a:rPr lang="en-US" sz="1000" b="1" dirty="0" smtClean="0">
                <a:latin typeface="Courier New" panose="02070309020205020404" pitchFamily="49" charset="0"/>
                <a:ea typeface="+mj-ea"/>
                <a:cs typeface="Courier New" panose="02070309020205020404" pitchFamily="49" charset="0"/>
              </a:rPr>
              <a:t>                                                                                  &lt;&lt;&lt; </a:t>
            </a:r>
            <a:r>
              <a:rPr lang="en-US" sz="1000" b="1" dirty="0" err="1" smtClean="0">
                <a:latin typeface="Courier New" panose="02070309020205020404" pitchFamily="49" charset="0"/>
                <a:ea typeface="+mj-ea"/>
                <a:cs typeface="Courier New" panose="02070309020205020404" pitchFamily="49" charset="0"/>
              </a:rPr>
              <a:t>config</a:t>
            </a:r>
            <a:endParaRPr kumimoji="1" lang="en-US" sz="1000" b="1" dirty="0">
              <a:latin typeface="Courier New" panose="02070309020205020404" pitchFamily="49" charset="0"/>
              <a:ea typeface="+mj-ea"/>
              <a:cs typeface="Courier New" panose="02070309020205020404" pitchFamily="49" charset="0"/>
            </a:endParaRPr>
          </a:p>
        </p:txBody>
      </p:sp>
    </p:spTree>
    <p:extLst>
      <p:ext uri="{BB962C8B-B14F-4D97-AF65-F5344CB8AC3E}">
        <p14:creationId xmlns:p14="http://schemas.microsoft.com/office/powerpoint/2010/main" val="3350612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normAutofit/>
          </a:bodyPr>
          <a:lstStyle/>
          <a:p>
            <a:pPr lvl="1"/>
            <a:endParaRPr lang="en-US" sz="1200" dirty="0" smtClean="0"/>
          </a:p>
          <a:p>
            <a:pPr lvl="1"/>
            <a:endParaRPr lang="en-US" sz="1200" dirty="0"/>
          </a:p>
          <a:p>
            <a:pPr lvl="1"/>
            <a:endParaRPr lang="en-US" sz="1200" dirty="0" smtClean="0"/>
          </a:p>
          <a:p>
            <a:pPr lvl="1"/>
            <a:endParaRPr lang="en-US" sz="1200" dirty="0"/>
          </a:p>
          <a:p>
            <a:pPr lvl="1"/>
            <a:endParaRPr lang="en-US" sz="1200" dirty="0" smtClean="0"/>
          </a:p>
          <a:p>
            <a:pPr lvl="1"/>
            <a:endParaRPr lang="en-US" sz="1200" dirty="0"/>
          </a:p>
          <a:p>
            <a:pPr lvl="1"/>
            <a:endParaRPr lang="en-US" sz="1200" dirty="0" smtClean="0"/>
          </a:p>
          <a:p>
            <a:pPr lvl="1"/>
            <a:endParaRPr lang="en-US" sz="1200" dirty="0"/>
          </a:p>
          <a:p>
            <a:pPr lvl="1"/>
            <a:endParaRPr lang="en-US" sz="1200" dirty="0" smtClean="0"/>
          </a:p>
          <a:p>
            <a:pPr lvl="1"/>
            <a:endParaRPr lang="en-US" sz="1200" dirty="0"/>
          </a:p>
          <a:p>
            <a:pPr lvl="1"/>
            <a:endParaRPr lang="en-US" sz="1200" dirty="0" smtClean="0"/>
          </a:p>
          <a:p>
            <a:pPr lvl="1"/>
            <a:endParaRPr lang="en-US" sz="1200" dirty="0"/>
          </a:p>
          <a:p>
            <a:pPr lvl="1"/>
            <a:r>
              <a:rPr lang="en-US" sz="1200" dirty="0" smtClean="0"/>
              <a:t>Perform </a:t>
            </a:r>
            <a:r>
              <a:rPr lang="en-US" sz="1200" dirty="0"/>
              <a:t>a rolling restart of all existing NDB Cluster data </a:t>
            </a:r>
            <a:r>
              <a:rPr lang="en-US" sz="1200" dirty="0" smtClean="0"/>
              <a:t>nodes</a:t>
            </a:r>
          </a:p>
          <a:p>
            <a:pPr lvl="1"/>
            <a:endParaRPr lang="en-US" sz="1200" dirty="0"/>
          </a:p>
          <a:p>
            <a:pPr lvl="1"/>
            <a:endParaRPr lang="en-US" sz="1200" dirty="0" smtClean="0"/>
          </a:p>
          <a:p>
            <a:pPr lvl="1"/>
            <a:endParaRPr lang="en-US" sz="1200" dirty="0"/>
          </a:p>
          <a:p>
            <a:pPr lvl="1"/>
            <a:endParaRPr lang="en-US" sz="1200" dirty="0"/>
          </a:p>
        </p:txBody>
      </p:sp>
      <p:sp>
        <p:nvSpPr>
          <p:cNvPr id="4" name="Rectangle 3"/>
          <p:cNvSpPr/>
          <p:nvPr/>
        </p:nvSpPr>
        <p:spPr bwMode="auto">
          <a:xfrm>
            <a:off x="511629" y="836711"/>
            <a:ext cx="8153400" cy="2907975"/>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err="1" smtClean="0">
                <a:latin typeface="Courier New" panose="02070309020205020404" pitchFamily="49" charset="0"/>
                <a:ea typeface="+mj-ea"/>
                <a:cs typeface="Courier New" panose="02070309020205020404" pitchFamily="49" charset="0"/>
              </a:rPr>
              <a:t>ndb_mgm</a:t>
            </a:r>
            <a:r>
              <a:rPr lang="en-US" sz="1000" dirty="0">
                <a:latin typeface="Courier New" panose="02070309020205020404" pitchFamily="49" charset="0"/>
                <a:ea typeface="+mj-ea"/>
                <a:cs typeface="Courier New" panose="02070309020205020404" pitchFamily="49" charset="0"/>
              </a:rPr>
              <a:t>&gt; show</a:t>
            </a:r>
          </a:p>
          <a:p>
            <a:r>
              <a:rPr lang="en-US" sz="1000" dirty="0">
                <a:latin typeface="Courier New" panose="02070309020205020404" pitchFamily="49" charset="0"/>
                <a:ea typeface="+mj-ea"/>
                <a:cs typeface="Courier New" panose="02070309020205020404" pitchFamily="49" charset="0"/>
              </a:rPr>
              <a:t>Connected to Management Server at: localhost:1186</a:t>
            </a:r>
          </a:p>
          <a:p>
            <a:r>
              <a:rPr lang="en-US" sz="1000" dirty="0">
                <a:latin typeface="Courier New" panose="02070309020205020404" pitchFamily="49" charset="0"/>
                <a:ea typeface="+mj-ea"/>
                <a:cs typeface="Courier New" panose="02070309020205020404" pitchFamily="49" charset="0"/>
              </a:rPr>
              <a:t>Cluster Configuration</a:t>
            </a:r>
          </a:p>
          <a:p>
            <a:r>
              <a:rPr lang="en-US" sz="1000" dirty="0">
                <a:latin typeface="Courier New" panose="02070309020205020404" pitchFamily="49" charset="0"/>
                <a:ea typeface="+mj-ea"/>
                <a:cs typeface="Courier New" panose="02070309020205020404" pitchFamily="49" charset="0"/>
              </a:rPr>
              <a:t>---------------------</a:t>
            </a:r>
          </a:p>
          <a:p>
            <a:r>
              <a:rPr lang="en-US" sz="1000" dirty="0">
                <a:latin typeface="Courier New" panose="02070309020205020404" pitchFamily="49" charset="0"/>
                <a:ea typeface="+mj-ea"/>
                <a:cs typeface="Courier New" panose="02070309020205020404" pitchFamily="49" charset="0"/>
              </a:rPr>
              <a:t>[</a:t>
            </a:r>
            <a:r>
              <a:rPr lang="en-US" sz="1000" dirty="0" err="1">
                <a:latin typeface="Courier New" panose="02070309020205020404" pitchFamily="49" charset="0"/>
                <a:ea typeface="+mj-ea"/>
                <a:cs typeface="Courier New" panose="02070309020205020404" pitchFamily="49" charset="0"/>
              </a:rPr>
              <a:t>ndbd</a:t>
            </a:r>
            <a:r>
              <a:rPr lang="en-US" sz="1000" dirty="0">
                <a:latin typeface="Courier New" panose="02070309020205020404" pitchFamily="49" charset="0"/>
                <a:ea typeface="+mj-ea"/>
                <a:cs typeface="Courier New" panose="02070309020205020404" pitchFamily="49" charset="0"/>
              </a:rPr>
              <a:t>(NDB)]     </a:t>
            </a:r>
            <a:r>
              <a:rPr lang="en-US" sz="1000" dirty="0" smtClean="0">
                <a:latin typeface="Courier New" panose="02070309020205020404" pitchFamily="49" charset="0"/>
                <a:ea typeface="+mj-ea"/>
                <a:cs typeface="Courier New" panose="02070309020205020404" pitchFamily="49" charset="0"/>
              </a:rPr>
              <a:t>4 </a:t>
            </a:r>
            <a:r>
              <a:rPr lang="en-US" sz="1000" dirty="0">
                <a:latin typeface="Courier New" panose="02070309020205020404" pitchFamily="49" charset="0"/>
                <a:ea typeface="+mj-ea"/>
                <a:cs typeface="Courier New" panose="02070309020205020404" pitchFamily="49" charset="0"/>
              </a:rPr>
              <a:t>node(s</a:t>
            </a:r>
            <a:r>
              <a:rPr lang="en-US" sz="1000" dirty="0" smtClean="0">
                <a:latin typeface="Courier New" panose="02070309020205020404" pitchFamily="49" charset="0"/>
                <a:ea typeface="+mj-ea"/>
                <a:cs typeface="Courier New" panose="02070309020205020404" pitchFamily="49" charset="0"/>
              </a:rPr>
              <a:t>)                                                     </a:t>
            </a:r>
            <a:r>
              <a:rPr lang="en-US" sz="1000" b="1" dirty="0" smtClean="0">
                <a:latin typeface="Courier New" panose="02070309020205020404" pitchFamily="49" charset="0"/>
                <a:ea typeface="+mj-ea"/>
                <a:cs typeface="Courier New" panose="02070309020205020404" pitchFamily="49" charset="0"/>
              </a:rPr>
              <a:t>&lt;&lt;&lt; AFTER rolling restart</a:t>
            </a:r>
            <a:endParaRPr lang="en-US" sz="1000" dirty="0" smtClean="0">
              <a:latin typeface="Courier New" panose="02070309020205020404" pitchFamily="49" charset="0"/>
              <a:ea typeface="+mj-ea"/>
              <a:cs typeface="Courier New" panose="02070309020205020404" pitchFamily="49" charset="0"/>
            </a:endParaRPr>
          </a:p>
          <a:p>
            <a:r>
              <a:rPr lang="en-US" sz="1000" dirty="0" smtClean="0">
                <a:latin typeface="Courier New" panose="02070309020205020404" pitchFamily="49" charset="0"/>
                <a:ea typeface="+mj-ea"/>
                <a:cs typeface="Courier New" panose="02070309020205020404" pitchFamily="49" charset="0"/>
              </a:rPr>
              <a:t>id=11   @192.168.50.55  (mysql-5.7.18 ndb-7.5.6, </a:t>
            </a:r>
            <a:r>
              <a:rPr lang="en-US" sz="1000" dirty="0" err="1" smtClean="0">
                <a:latin typeface="Courier New" panose="02070309020205020404" pitchFamily="49" charset="0"/>
                <a:ea typeface="+mj-ea"/>
                <a:cs typeface="Courier New" panose="02070309020205020404" pitchFamily="49" charset="0"/>
              </a:rPr>
              <a:t>Nodegroup</a:t>
            </a:r>
            <a:r>
              <a:rPr lang="en-US" sz="1000" dirty="0" smtClean="0">
                <a:latin typeface="Courier New" panose="02070309020205020404" pitchFamily="49" charset="0"/>
                <a:ea typeface="+mj-ea"/>
                <a:cs typeface="Courier New" panose="02070309020205020404" pitchFamily="49" charset="0"/>
              </a:rPr>
              <a:t>: 0)</a:t>
            </a:r>
          </a:p>
          <a:p>
            <a:r>
              <a:rPr lang="en-US" sz="1000" dirty="0" smtClean="0">
                <a:latin typeface="Courier New" panose="02070309020205020404" pitchFamily="49" charset="0"/>
                <a:ea typeface="+mj-ea"/>
                <a:cs typeface="Courier New" panose="02070309020205020404" pitchFamily="49" charset="0"/>
              </a:rPr>
              <a:t>id=12   </a:t>
            </a:r>
            <a:r>
              <a:rPr lang="en-US" sz="1000" dirty="0">
                <a:latin typeface="Courier New" panose="02070309020205020404" pitchFamily="49" charset="0"/>
                <a:ea typeface="+mj-ea"/>
                <a:cs typeface="Courier New" panose="02070309020205020404" pitchFamily="49" charset="0"/>
              </a:rPr>
              <a:t>@192.168.50.56  (mysql-5.7.18 ndb-7.5.6, </a:t>
            </a:r>
            <a:r>
              <a:rPr lang="en-US" sz="1000" dirty="0" err="1">
                <a:latin typeface="Courier New" panose="02070309020205020404" pitchFamily="49" charset="0"/>
                <a:ea typeface="+mj-ea"/>
                <a:cs typeface="Courier New" panose="02070309020205020404" pitchFamily="49" charset="0"/>
              </a:rPr>
              <a:t>Nodegroup</a:t>
            </a:r>
            <a:r>
              <a:rPr lang="en-US" sz="1000" dirty="0">
                <a:latin typeface="Courier New" panose="02070309020205020404" pitchFamily="49" charset="0"/>
                <a:ea typeface="+mj-ea"/>
                <a:cs typeface="Courier New" panose="02070309020205020404" pitchFamily="49" charset="0"/>
              </a:rPr>
              <a:t>: 0, *)</a:t>
            </a:r>
          </a:p>
          <a:p>
            <a:r>
              <a:rPr lang="en-US" sz="1000" dirty="0">
                <a:latin typeface="Courier New" panose="02070309020205020404" pitchFamily="49" charset="0"/>
                <a:ea typeface="+mj-ea"/>
                <a:cs typeface="Courier New" panose="02070309020205020404" pitchFamily="49" charset="0"/>
              </a:rPr>
              <a:t>id=13 (not connected, accepting connect from 192.168.50.59)</a:t>
            </a:r>
          </a:p>
          <a:p>
            <a:r>
              <a:rPr lang="en-US" sz="1000" dirty="0">
                <a:latin typeface="Courier New" panose="02070309020205020404" pitchFamily="49" charset="0"/>
                <a:ea typeface="+mj-ea"/>
                <a:cs typeface="Courier New" panose="02070309020205020404" pitchFamily="49" charset="0"/>
              </a:rPr>
              <a:t>id=14 (not connected, accepting connect from 192.168.50.60</a:t>
            </a:r>
            <a:r>
              <a:rPr lang="en-US" sz="1000" dirty="0" smtClean="0">
                <a:latin typeface="Courier New" panose="02070309020205020404" pitchFamily="49" charset="0"/>
                <a:ea typeface="+mj-ea"/>
                <a:cs typeface="Courier New" panose="02070309020205020404" pitchFamily="49" charset="0"/>
              </a:rPr>
              <a:t>)</a:t>
            </a:r>
          </a:p>
          <a:p>
            <a:endParaRPr lang="en-US" sz="1000" dirty="0">
              <a:latin typeface="Courier New" panose="02070309020205020404" pitchFamily="49" charset="0"/>
              <a:ea typeface="+mj-ea"/>
              <a:cs typeface="Courier New" panose="02070309020205020404" pitchFamily="49" charset="0"/>
            </a:endParaRPr>
          </a:p>
          <a:p>
            <a:r>
              <a:rPr lang="en-US" sz="1000" dirty="0">
                <a:latin typeface="Courier New" panose="02070309020205020404" pitchFamily="49" charset="0"/>
                <a:ea typeface="+mj-ea"/>
                <a:cs typeface="Courier New" panose="02070309020205020404" pitchFamily="49" charset="0"/>
              </a:rPr>
              <a:t>[</a:t>
            </a:r>
            <a:r>
              <a:rPr lang="en-US" sz="1000" dirty="0" err="1">
                <a:latin typeface="Courier New" panose="02070309020205020404" pitchFamily="49" charset="0"/>
                <a:ea typeface="+mj-ea"/>
                <a:cs typeface="Courier New" panose="02070309020205020404" pitchFamily="49" charset="0"/>
              </a:rPr>
              <a:t>ndb_mgmd</a:t>
            </a:r>
            <a:r>
              <a:rPr lang="en-US" sz="1000" dirty="0">
                <a:latin typeface="Courier New" panose="02070309020205020404" pitchFamily="49" charset="0"/>
                <a:ea typeface="+mj-ea"/>
                <a:cs typeface="Courier New" panose="02070309020205020404" pitchFamily="49" charset="0"/>
              </a:rPr>
              <a:t>(MGM)] 1 node(s)</a:t>
            </a:r>
          </a:p>
          <a:p>
            <a:r>
              <a:rPr lang="en-US" sz="1000" dirty="0">
                <a:latin typeface="Courier New" panose="02070309020205020404" pitchFamily="49" charset="0"/>
                <a:ea typeface="+mj-ea"/>
                <a:cs typeface="Courier New" panose="02070309020205020404" pitchFamily="49" charset="0"/>
              </a:rPr>
              <a:t>id=1    @192.168.50.51  (mysql-5.7.18 ndb-7.5.6)</a:t>
            </a:r>
          </a:p>
          <a:p>
            <a:endParaRPr lang="en-US" sz="1000" dirty="0">
              <a:latin typeface="Courier New" panose="02070309020205020404" pitchFamily="49" charset="0"/>
              <a:ea typeface="+mj-ea"/>
              <a:cs typeface="Courier New" panose="02070309020205020404" pitchFamily="49" charset="0"/>
            </a:endParaRPr>
          </a:p>
          <a:p>
            <a:r>
              <a:rPr lang="en-US" sz="1000" dirty="0">
                <a:latin typeface="Courier New" panose="02070309020205020404" pitchFamily="49" charset="0"/>
                <a:ea typeface="+mj-ea"/>
                <a:cs typeface="Courier New" panose="02070309020205020404" pitchFamily="49" charset="0"/>
              </a:rPr>
              <a:t>[</a:t>
            </a:r>
            <a:r>
              <a:rPr lang="en-US" sz="1000" dirty="0" err="1">
                <a:latin typeface="Courier New" panose="02070309020205020404" pitchFamily="49" charset="0"/>
                <a:ea typeface="+mj-ea"/>
                <a:cs typeface="Courier New" panose="02070309020205020404" pitchFamily="49" charset="0"/>
              </a:rPr>
              <a:t>mysqld</a:t>
            </a:r>
            <a:r>
              <a:rPr lang="en-US" sz="1000" dirty="0">
                <a:latin typeface="Courier New" panose="02070309020205020404" pitchFamily="49" charset="0"/>
                <a:ea typeface="+mj-ea"/>
                <a:cs typeface="Courier New" panose="02070309020205020404" pitchFamily="49" charset="0"/>
              </a:rPr>
              <a:t>(API)]   3 node(s)</a:t>
            </a:r>
          </a:p>
          <a:p>
            <a:r>
              <a:rPr lang="en-US" sz="1000" dirty="0">
                <a:latin typeface="Courier New" panose="02070309020205020404" pitchFamily="49" charset="0"/>
                <a:ea typeface="+mj-ea"/>
                <a:cs typeface="Courier New" panose="02070309020205020404" pitchFamily="49" charset="0"/>
              </a:rPr>
              <a:t>id=51   @192.168.50.53  (mysql-5.7.18 ndb-7.5.6)</a:t>
            </a:r>
          </a:p>
          <a:p>
            <a:r>
              <a:rPr lang="en-US" sz="1000" dirty="0" smtClean="0">
                <a:latin typeface="Courier New" panose="02070309020205020404" pitchFamily="49" charset="0"/>
                <a:ea typeface="+mj-ea"/>
                <a:cs typeface="Courier New" panose="02070309020205020404" pitchFamily="49" charset="0"/>
              </a:rPr>
              <a:t>…</a:t>
            </a:r>
            <a:endParaRPr lang="en-US" sz="1000" dirty="0">
              <a:latin typeface="Courier New" panose="02070309020205020404" pitchFamily="49" charset="0"/>
              <a:ea typeface="+mj-ea"/>
              <a:cs typeface="Courier New" panose="02070309020205020404" pitchFamily="49" charset="0"/>
            </a:endParaRPr>
          </a:p>
          <a:p>
            <a:endParaRPr lang="en-US" sz="1000" dirty="0">
              <a:latin typeface="Courier New" panose="02070309020205020404" pitchFamily="49" charset="0"/>
              <a:ea typeface="+mj-ea"/>
              <a:cs typeface="Courier New" panose="02070309020205020404" pitchFamily="49" charset="0"/>
            </a:endParaRPr>
          </a:p>
          <a:p>
            <a:r>
              <a:rPr lang="en-US" sz="1000" dirty="0" err="1">
                <a:latin typeface="Courier New" panose="02070309020205020404" pitchFamily="49" charset="0"/>
                <a:ea typeface="+mj-ea"/>
                <a:cs typeface="Courier New" panose="02070309020205020404" pitchFamily="49" charset="0"/>
              </a:rPr>
              <a:t>ndb_mgm</a:t>
            </a:r>
            <a:r>
              <a:rPr lang="en-US" sz="1000" dirty="0">
                <a:latin typeface="Courier New" panose="02070309020205020404" pitchFamily="49" charset="0"/>
                <a:ea typeface="+mj-ea"/>
                <a:cs typeface="Courier New" panose="02070309020205020404" pitchFamily="49" charset="0"/>
              </a:rPr>
              <a:t>&gt;</a:t>
            </a:r>
            <a:endParaRPr kumimoji="1" lang="en-US" sz="1000" dirty="0">
              <a:latin typeface="Courier New" panose="02070309020205020404" pitchFamily="49" charset="0"/>
              <a:ea typeface="+mj-ea"/>
              <a:cs typeface="Courier New" panose="02070309020205020404" pitchFamily="49" charset="0"/>
            </a:endParaRPr>
          </a:p>
        </p:txBody>
      </p:sp>
      <p:sp>
        <p:nvSpPr>
          <p:cNvPr id="5" name="Rectangle 4"/>
          <p:cNvSpPr/>
          <p:nvPr/>
        </p:nvSpPr>
        <p:spPr bwMode="auto">
          <a:xfrm>
            <a:off x="511629" y="4093029"/>
            <a:ext cx="8153400" cy="2360159"/>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err="1">
                <a:latin typeface="Courier New" panose="02070309020205020404" pitchFamily="49" charset="0"/>
                <a:cs typeface="Courier New" panose="02070309020205020404" pitchFamily="49" charset="0"/>
              </a:rPr>
              <a:t>ndb_mgm</a:t>
            </a:r>
            <a:r>
              <a:rPr lang="en-US" sz="1000" dirty="0">
                <a:latin typeface="Courier New" panose="02070309020205020404" pitchFamily="49" charset="0"/>
                <a:cs typeface="Courier New" panose="02070309020205020404" pitchFamily="49" charset="0"/>
              </a:rPr>
              <a:t>&gt; </a:t>
            </a:r>
            <a:r>
              <a:rPr lang="en-US" sz="1000" dirty="0" smtClean="0">
                <a:latin typeface="Courier New" panose="02070309020205020404" pitchFamily="49" charset="0"/>
                <a:cs typeface="Courier New" panose="02070309020205020404" pitchFamily="49" charset="0"/>
              </a:rPr>
              <a:t>11 RESTART</a:t>
            </a:r>
          </a:p>
          <a:p>
            <a:r>
              <a:rPr lang="en-US" sz="1000" dirty="0">
                <a:latin typeface="Courier New" panose="02070309020205020404" pitchFamily="49" charset="0"/>
                <a:cs typeface="Courier New" panose="02070309020205020404" pitchFamily="49" charset="0"/>
              </a:rPr>
              <a:t>Node 11: Node shutdown initiated</a:t>
            </a:r>
          </a:p>
          <a:p>
            <a:r>
              <a:rPr lang="en-US" sz="1000" dirty="0">
                <a:latin typeface="Courier New" panose="02070309020205020404" pitchFamily="49" charset="0"/>
                <a:cs typeface="Courier New" panose="02070309020205020404" pitchFamily="49" charset="0"/>
              </a:rPr>
              <a:t>Node 11: Node shutdown completed, restarting, no start.</a:t>
            </a:r>
          </a:p>
          <a:p>
            <a:r>
              <a:rPr lang="en-US" sz="1000" dirty="0">
                <a:latin typeface="Courier New" panose="02070309020205020404" pitchFamily="49" charset="0"/>
                <a:cs typeface="Courier New" panose="02070309020205020404" pitchFamily="49" charset="0"/>
              </a:rPr>
              <a:t>Node 11 is being restarted</a:t>
            </a:r>
          </a:p>
          <a:p>
            <a:endParaRPr lang="en-US" sz="1000" dirty="0">
              <a:latin typeface="Courier New" panose="02070309020205020404" pitchFamily="49" charset="0"/>
              <a:cs typeface="Courier New" panose="02070309020205020404" pitchFamily="49" charset="0"/>
            </a:endParaRPr>
          </a:p>
          <a:p>
            <a:r>
              <a:rPr lang="en-US" sz="1000" dirty="0" err="1">
                <a:latin typeface="Courier New" panose="02070309020205020404" pitchFamily="49" charset="0"/>
                <a:cs typeface="Courier New" panose="02070309020205020404" pitchFamily="49" charset="0"/>
              </a:rPr>
              <a:t>ndb_mgm</a:t>
            </a:r>
            <a:r>
              <a:rPr lang="en-US" sz="1000" dirty="0">
                <a:latin typeface="Courier New" panose="02070309020205020404" pitchFamily="49" charset="0"/>
                <a:cs typeface="Courier New" panose="02070309020205020404" pitchFamily="49" charset="0"/>
              </a:rPr>
              <a:t>&gt; Node 11: Start initiated (version 7.5.6</a:t>
            </a:r>
            <a:r>
              <a:rPr lang="en-US" sz="1000" dirty="0" smtClean="0">
                <a:latin typeface="Courier New" panose="02070309020205020404" pitchFamily="49" charset="0"/>
                <a:cs typeface="Courier New" panose="02070309020205020404" pitchFamily="49" charset="0"/>
              </a:rPr>
              <a:t>)</a:t>
            </a:r>
            <a:endParaRPr lang="en-US" sz="1000" dirty="0">
              <a:latin typeface="Courier New" panose="02070309020205020404" pitchFamily="49" charset="0"/>
              <a:cs typeface="Courier New" panose="02070309020205020404" pitchFamily="49" charset="0"/>
            </a:endParaRPr>
          </a:p>
          <a:p>
            <a:r>
              <a:rPr lang="en-US" sz="1000" dirty="0" smtClean="0">
                <a:latin typeface="Courier New" panose="02070309020205020404" pitchFamily="49" charset="0"/>
                <a:cs typeface="Courier New" panose="02070309020205020404" pitchFamily="49" charset="0"/>
              </a:rPr>
              <a:t>Node </a:t>
            </a:r>
            <a:r>
              <a:rPr lang="en-US" sz="1000" dirty="0">
                <a:latin typeface="Courier New" panose="02070309020205020404" pitchFamily="49" charset="0"/>
                <a:cs typeface="Courier New" panose="02070309020205020404" pitchFamily="49" charset="0"/>
              </a:rPr>
              <a:t>11: Started (version 7.5.6)</a:t>
            </a:r>
          </a:p>
          <a:p>
            <a:endParaRPr lang="en-US" sz="1000" dirty="0">
              <a:latin typeface="Courier New" panose="02070309020205020404" pitchFamily="49" charset="0"/>
              <a:cs typeface="Courier New" panose="02070309020205020404" pitchFamily="49" charset="0"/>
            </a:endParaRPr>
          </a:p>
          <a:p>
            <a:r>
              <a:rPr lang="en-US" sz="1000" dirty="0" err="1">
                <a:latin typeface="Courier New" panose="02070309020205020404" pitchFamily="49" charset="0"/>
                <a:cs typeface="Courier New" panose="02070309020205020404" pitchFamily="49" charset="0"/>
              </a:rPr>
              <a:t>ndb_mgm</a:t>
            </a:r>
            <a:r>
              <a:rPr lang="en-US" sz="1000" dirty="0" smtClean="0">
                <a:latin typeface="Courier New" panose="02070309020205020404" pitchFamily="49" charset="0"/>
                <a:cs typeface="Courier New" panose="02070309020205020404" pitchFamily="49" charset="0"/>
              </a:rPr>
              <a:t>&gt; 12 RESTART</a:t>
            </a:r>
          </a:p>
          <a:p>
            <a:r>
              <a:rPr lang="en-US" sz="1000" dirty="0">
                <a:latin typeface="Courier New" panose="02070309020205020404" pitchFamily="49" charset="0"/>
                <a:cs typeface="Courier New" panose="02070309020205020404" pitchFamily="49" charset="0"/>
              </a:rPr>
              <a:t>Node 12: Node shutdown initiated</a:t>
            </a:r>
          </a:p>
          <a:p>
            <a:r>
              <a:rPr lang="en-US" sz="1000" dirty="0">
                <a:latin typeface="Courier New" panose="02070309020205020404" pitchFamily="49" charset="0"/>
                <a:cs typeface="Courier New" panose="02070309020205020404" pitchFamily="49" charset="0"/>
              </a:rPr>
              <a:t>Node 12: Node shutdown completed, restarting, no start.</a:t>
            </a:r>
          </a:p>
          <a:p>
            <a:r>
              <a:rPr lang="en-US" sz="1000" dirty="0">
                <a:latin typeface="Courier New" panose="02070309020205020404" pitchFamily="49" charset="0"/>
                <a:cs typeface="Courier New" panose="02070309020205020404" pitchFamily="49" charset="0"/>
              </a:rPr>
              <a:t>Node 12 is being restarted</a:t>
            </a:r>
          </a:p>
          <a:p>
            <a:endParaRPr lang="en-US" sz="1000" dirty="0">
              <a:latin typeface="Courier New" panose="02070309020205020404" pitchFamily="49" charset="0"/>
              <a:cs typeface="Courier New" panose="02070309020205020404" pitchFamily="49" charset="0"/>
            </a:endParaRPr>
          </a:p>
          <a:p>
            <a:r>
              <a:rPr lang="en-US" sz="1000" dirty="0" err="1">
                <a:latin typeface="Courier New" panose="02070309020205020404" pitchFamily="49" charset="0"/>
                <a:cs typeface="Courier New" panose="02070309020205020404" pitchFamily="49" charset="0"/>
              </a:rPr>
              <a:t>ndb_mgm</a:t>
            </a:r>
            <a:r>
              <a:rPr lang="en-US" sz="1000" dirty="0">
                <a:latin typeface="Courier New" panose="02070309020205020404" pitchFamily="49" charset="0"/>
                <a:cs typeface="Courier New" panose="02070309020205020404" pitchFamily="49" charset="0"/>
              </a:rPr>
              <a:t>&gt; Node 12: Start initiated (version 7.5.6)</a:t>
            </a:r>
          </a:p>
          <a:p>
            <a:r>
              <a:rPr lang="en-US" sz="1000" dirty="0">
                <a:latin typeface="Courier New" panose="02070309020205020404" pitchFamily="49" charset="0"/>
                <a:cs typeface="Courier New" panose="02070309020205020404" pitchFamily="49" charset="0"/>
              </a:rPr>
              <a:t>Node 12: Started (version 7.5.6)</a:t>
            </a:r>
          </a:p>
        </p:txBody>
      </p:sp>
    </p:spTree>
    <p:extLst>
      <p:ext uri="{BB962C8B-B14F-4D97-AF65-F5344CB8AC3E}">
        <p14:creationId xmlns:p14="http://schemas.microsoft.com/office/powerpoint/2010/main" val="1967924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normAutofit/>
          </a:bodyPr>
          <a:lstStyle/>
          <a:p>
            <a:pPr lvl="1"/>
            <a:r>
              <a:rPr lang="en-US" sz="1200" dirty="0"/>
              <a:t>Perform a rolling restart of any SQL or API nodes connected to the NDB Cluster</a:t>
            </a:r>
            <a:r>
              <a:rPr lang="en-US" sz="1200" dirty="0" smtClean="0"/>
              <a:t>.</a:t>
            </a:r>
          </a:p>
          <a:p>
            <a:pPr lvl="1"/>
            <a:endParaRPr lang="en-US" sz="1200" dirty="0"/>
          </a:p>
          <a:p>
            <a:pPr lvl="1"/>
            <a:endParaRPr lang="en-US" sz="1200" dirty="0" smtClean="0"/>
          </a:p>
          <a:p>
            <a:pPr marL="180000" lvl="1" indent="0">
              <a:buNone/>
            </a:pPr>
            <a:endParaRPr lang="en-US" sz="1200" dirty="0" smtClean="0"/>
          </a:p>
          <a:p>
            <a:pPr lvl="1"/>
            <a:r>
              <a:rPr lang="en-US" sz="1200" dirty="0"/>
              <a:t>Start the new data nodes</a:t>
            </a:r>
            <a:r>
              <a:rPr lang="en-US" sz="1200" dirty="0" smtClean="0"/>
              <a:t>.</a:t>
            </a:r>
          </a:p>
          <a:p>
            <a:pPr lvl="2"/>
            <a:r>
              <a:rPr lang="en-US" sz="800" dirty="0" smtClean="0"/>
              <a:t>NODE 13</a:t>
            </a:r>
          </a:p>
          <a:p>
            <a:pPr lvl="2"/>
            <a:endParaRPr lang="en-US" sz="800" dirty="0"/>
          </a:p>
          <a:p>
            <a:pPr lvl="2"/>
            <a:endParaRPr lang="en-US" sz="1000" dirty="0" smtClean="0"/>
          </a:p>
          <a:p>
            <a:pPr lvl="2"/>
            <a:endParaRPr lang="en-US" sz="1000" dirty="0" smtClean="0"/>
          </a:p>
          <a:p>
            <a:pPr lvl="2"/>
            <a:endParaRPr lang="en-US" sz="1000" dirty="0" smtClean="0"/>
          </a:p>
          <a:p>
            <a:pPr lvl="2"/>
            <a:r>
              <a:rPr lang="en-US" sz="800" dirty="0" smtClean="0"/>
              <a:t>NODE 14</a:t>
            </a:r>
          </a:p>
          <a:p>
            <a:pPr lvl="2"/>
            <a:endParaRPr lang="en-US" sz="800" dirty="0" smtClean="0"/>
          </a:p>
          <a:p>
            <a:pPr lvl="2"/>
            <a:endParaRPr lang="en-US" sz="1000" dirty="0"/>
          </a:p>
          <a:p>
            <a:pPr lvl="1"/>
            <a:endParaRPr lang="en-US" sz="1200" dirty="0" smtClean="0"/>
          </a:p>
          <a:p>
            <a:pPr lvl="1"/>
            <a:endParaRPr lang="en-US" sz="800" dirty="0"/>
          </a:p>
          <a:p>
            <a:pPr lvl="2"/>
            <a:r>
              <a:rPr lang="en-US" sz="800" dirty="0" smtClean="0"/>
              <a:t>MGM Node</a:t>
            </a:r>
          </a:p>
          <a:p>
            <a:pPr lvl="1"/>
            <a:endParaRPr lang="en-US" sz="1200" dirty="0" smtClean="0"/>
          </a:p>
          <a:p>
            <a:pPr lvl="1"/>
            <a:endParaRPr lang="en-US" sz="1200" dirty="0"/>
          </a:p>
          <a:p>
            <a:pPr lvl="1"/>
            <a:endParaRPr lang="en-US" sz="1200" dirty="0"/>
          </a:p>
        </p:txBody>
      </p:sp>
      <p:sp>
        <p:nvSpPr>
          <p:cNvPr id="4" name="Rectangle 3"/>
          <p:cNvSpPr/>
          <p:nvPr/>
        </p:nvSpPr>
        <p:spPr bwMode="auto">
          <a:xfrm>
            <a:off x="511629" y="1110343"/>
            <a:ext cx="8153400" cy="718456"/>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smtClean="0">
                <a:latin typeface="Courier New" panose="02070309020205020404" pitchFamily="49" charset="0"/>
                <a:cs typeface="Courier New" panose="02070309020205020404" pitchFamily="49" charset="0"/>
              </a:rPr>
              <a:t>root #</a:t>
            </a:r>
            <a:r>
              <a:rPr lang="nl-NL" sz="1000" dirty="0" smtClean="0">
                <a:latin typeface="Courier New" panose="02070309020205020404" pitchFamily="49" charset="0"/>
                <a:cs typeface="Courier New" panose="02070309020205020404" pitchFamily="49" charset="0"/>
              </a:rPr>
              <a:t> </a:t>
            </a:r>
            <a:r>
              <a:rPr lang="nl-NL" sz="1000" dirty="0">
                <a:latin typeface="Courier New" panose="02070309020205020404" pitchFamily="49" charset="0"/>
                <a:cs typeface="Courier New" panose="02070309020205020404" pitchFamily="49" charset="0"/>
              </a:rPr>
              <a:t>mysqladmin -u root -proot </a:t>
            </a:r>
            <a:r>
              <a:rPr lang="nl-NL" sz="1000" dirty="0" smtClean="0">
                <a:latin typeface="Courier New" panose="02070309020205020404" pitchFamily="49" charset="0"/>
                <a:cs typeface="Courier New" panose="02070309020205020404" pitchFamily="49" charset="0"/>
              </a:rPr>
              <a:t>shutdown</a:t>
            </a:r>
          </a:p>
          <a:p>
            <a:r>
              <a:rPr lang="en-US" sz="1000" dirty="0" err="1">
                <a:latin typeface="Courier New" panose="02070309020205020404" pitchFamily="49" charset="0"/>
                <a:cs typeface="Courier New" panose="02070309020205020404" pitchFamily="49" charset="0"/>
              </a:rPr>
              <a:t>mysqladmin</a:t>
            </a:r>
            <a:r>
              <a:rPr lang="en-US" sz="1000" dirty="0">
                <a:latin typeface="Courier New" panose="02070309020205020404" pitchFamily="49" charset="0"/>
                <a:cs typeface="Courier New" panose="02070309020205020404" pitchFamily="49" charset="0"/>
              </a:rPr>
              <a:t>: [Warning] Using a password on the command line interface can be insecure</a:t>
            </a:r>
            <a:r>
              <a:rPr lang="en-US" sz="1000" dirty="0" smtClean="0">
                <a:latin typeface="Courier New" panose="02070309020205020404" pitchFamily="49" charset="0"/>
                <a:cs typeface="Courier New" panose="02070309020205020404" pitchFamily="49" charset="0"/>
              </a:rPr>
              <a:t>.</a:t>
            </a:r>
          </a:p>
          <a:p>
            <a:r>
              <a:rPr lang="en-US" sz="1000" dirty="0" smtClean="0">
                <a:latin typeface="Courier New" panose="02070309020205020404" pitchFamily="49" charset="0"/>
                <a:cs typeface="Courier New" panose="02070309020205020404" pitchFamily="49" charset="0"/>
              </a:rPr>
              <a:t>root #</a:t>
            </a:r>
          </a:p>
          <a:p>
            <a:r>
              <a:rPr lang="en-US" sz="1000" dirty="0" smtClean="0">
                <a:latin typeface="Courier New" panose="02070309020205020404" pitchFamily="49" charset="0"/>
                <a:cs typeface="Courier New" panose="02070309020205020404" pitchFamily="49" charset="0"/>
              </a:rPr>
              <a:t>root </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mysqld</a:t>
            </a:r>
            <a:r>
              <a:rPr lang="en-US" sz="1000" dirty="0">
                <a:latin typeface="Courier New" panose="02070309020205020404" pitchFamily="49" charset="0"/>
                <a:cs typeface="Courier New" panose="02070309020205020404" pitchFamily="49" charset="0"/>
              </a:rPr>
              <a:t> --user="</a:t>
            </a:r>
            <a:r>
              <a:rPr lang="en-US" sz="1000" dirty="0" err="1">
                <a:latin typeface="Courier New" panose="02070309020205020404" pitchFamily="49" charset="0"/>
                <a:cs typeface="Courier New" panose="02070309020205020404" pitchFamily="49" charset="0"/>
              </a:rPr>
              <a:t>mysql</a:t>
            </a:r>
            <a:r>
              <a:rPr lang="en-US" sz="1000" dirty="0">
                <a:latin typeface="Courier New" panose="02070309020205020404" pitchFamily="49" charset="0"/>
                <a:cs typeface="Courier New" panose="02070309020205020404" pitchFamily="49" charset="0"/>
              </a:rPr>
              <a:t>" &amp;</a:t>
            </a:r>
          </a:p>
        </p:txBody>
      </p:sp>
      <p:sp>
        <p:nvSpPr>
          <p:cNvPr id="5" name="Rectangle 4"/>
          <p:cNvSpPr/>
          <p:nvPr/>
        </p:nvSpPr>
        <p:spPr bwMode="auto">
          <a:xfrm>
            <a:off x="511629" y="2275114"/>
            <a:ext cx="8153400" cy="718456"/>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smtClean="0">
                <a:latin typeface="Courier New" panose="02070309020205020404" pitchFamily="49" charset="0"/>
                <a:cs typeface="Courier New" panose="02070309020205020404" pitchFamily="49" charset="0"/>
              </a:rPr>
              <a:t>root # </a:t>
            </a:r>
            <a:r>
              <a:rPr lang="en-US" sz="1000" dirty="0" err="1" smtClean="0">
                <a:latin typeface="Courier New" panose="02070309020205020404" pitchFamily="49" charset="0"/>
                <a:cs typeface="Courier New" panose="02070309020205020404" pitchFamily="49" charset="0"/>
              </a:rPr>
              <a:t>ndbd</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intial</a:t>
            </a:r>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2017-09-11 19:12:41 [</a:t>
            </a:r>
            <a:r>
              <a:rPr lang="en-US" sz="1000" dirty="0" err="1">
                <a:latin typeface="Courier New" panose="02070309020205020404" pitchFamily="49" charset="0"/>
                <a:cs typeface="Courier New" panose="02070309020205020404" pitchFamily="49" charset="0"/>
              </a:rPr>
              <a:t>ndbd</a:t>
            </a:r>
            <a:r>
              <a:rPr lang="en-US" sz="1000" dirty="0">
                <a:latin typeface="Courier New" panose="02070309020205020404" pitchFamily="49" charset="0"/>
                <a:cs typeface="Courier New" panose="02070309020205020404" pitchFamily="49" charset="0"/>
              </a:rPr>
              <a:t>] INFO     -- Angel connected to '192.168.50.51:1186'</a:t>
            </a:r>
          </a:p>
          <a:p>
            <a:r>
              <a:rPr lang="en-US" sz="1000" dirty="0">
                <a:latin typeface="Courier New" panose="02070309020205020404" pitchFamily="49" charset="0"/>
                <a:cs typeface="Courier New" panose="02070309020205020404" pitchFamily="49" charset="0"/>
              </a:rPr>
              <a:t>2017-09-11 19:12:41 [</a:t>
            </a:r>
            <a:r>
              <a:rPr lang="en-US" sz="1000" dirty="0" err="1">
                <a:latin typeface="Courier New" panose="02070309020205020404" pitchFamily="49" charset="0"/>
                <a:cs typeface="Courier New" panose="02070309020205020404" pitchFamily="49" charset="0"/>
              </a:rPr>
              <a:t>ndbd</a:t>
            </a:r>
            <a:r>
              <a:rPr lang="en-US" sz="1000" dirty="0">
                <a:latin typeface="Courier New" panose="02070309020205020404" pitchFamily="49" charset="0"/>
                <a:cs typeface="Courier New" panose="02070309020205020404" pitchFamily="49" charset="0"/>
              </a:rPr>
              <a:t>] INFO     -- Angel allocated </a:t>
            </a:r>
            <a:r>
              <a:rPr lang="en-US" sz="1000" dirty="0" err="1">
                <a:latin typeface="Courier New" panose="02070309020205020404" pitchFamily="49" charset="0"/>
                <a:cs typeface="Courier New" panose="02070309020205020404" pitchFamily="49" charset="0"/>
              </a:rPr>
              <a:t>nodeid</a:t>
            </a:r>
            <a:r>
              <a:rPr lang="en-US" sz="1000" dirty="0">
                <a:latin typeface="Courier New" panose="02070309020205020404" pitchFamily="49" charset="0"/>
                <a:cs typeface="Courier New" panose="02070309020205020404" pitchFamily="49" charset="0"/>
              </a:rPr>
              <a:t>: 13</a:t>
            </a:r>
          </a:p>
          <a:p>
            <a:r>
              <a:rPr lang="en-US" sz="1000" dirty="0" smtClean="0">
                <a:latin typeface="Courier New" panose="02070309020205020404" pitchFamily="49" charset="0"/>
                <a:cs typeface="Courier New" panose="02070309020205020404" pitchFamily="49" charset="0"/>
              </a:rPr>
              <a:t>root #</a:t>
            </a:r>
            <a:endParaRPr lang="en-US" sz="1000" dirty="0">
              <a:latin typeface="Courier New" panose="02070309020205020404" pitchFamily="49" charset="0"/>
              <a:cs typeface="Courier New" panose="02070309020205020404" pitchFamily="49" charset="0"/>
            </a:endParaRPr>
          </a:p>
        </p:txBody>
      </p:sp>
      <p:sp>
        <p:nvSpPr>
          <p:cNvPr id="8" name="Rectangle 7"/>
          <p:cNvSpPr/>
          <p:nvPr/>
        </p:nvSpPr>
        <p:spPr bwMode="auto">
          <a:xfrm>
            <a:off x="511629" y="3309259"/>
            <a:ext cx="8153400" cy="718456"/>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smtClean="0">
                <a:latin typeface="Courier New" panose="02070309020205020404" pitchFamily="49" charset="0"/>
                <a:cs typeface="Courier New" panose="02070309020205020404" pitchFamily="49" charset="0"/>
              </a:rPr>
              <a:t>root # </a:t>
            </a:r>
            <a:r>
              <a:rPr lang="en-US" sz="1000" dirty="0" err="1" smtClean="0">
                <a:latin typeface="Courier New" panose="02070309020205020404" pitchFamily="49" charset="0"/>
                <a:cs typeface="Courier New" panose="02070309020205020404" pitchFamily="49" charset="0"/>
              </a:rPr>
              <a:t>ndbd</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intial</a:t>
            </a:r>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2017-09-11 19:13:27 [</a:t>
            </a:r>
            <a:r>
              <a:rPr lang="en-US" sz="1000" dirty="0" err="1">
                <a:latin typeface="Courier New" panose="02070309020205020404" pitchFamily="49" charset="0"/>
                <a:cs typeface="Courier New" panose="02070309020205020404" pitchFamily="49" charset="0"/>
              </a:rPr>
              <a:t>ndbd</a:t>
            </a:r>
            <a:r>
              <a:rPr lang="en-US" sz="1000" dirty="0">
                <a:latin typeface="Courier New" panose="02070309020205020404" pitchFamily="49" charset="0"/>
                <a:cs typeface="Courier New" panose="02070309020205020404" pitchFamily="49" charset="0"/>
              </a:rPr>
              <a:t>] INFO     -- Angel connected to '192.168.50.51:1186'</a:t>
            </a:r>
          </a:p>
          <a:p>
            <a:r>
              <a:rPr lang="en-US" sz="1000" dirty="0">
                <a:latin typeface="Courier New" panose="02070309020205020404" pitchFamily="49" charset="0"/>
                <a:cs typeface="Courier New" panose="02070309020205020404" pitchFamily="49" charset="0"/>
              </a:rPr>
              <a:t>2017-09-11 19:13:27 [</a:t>
            </a:r>
            <a:r>
              <a:rPr lang="en-US" sz="1000" dirty="0" err="1">
                <a:latin typeface="Courier New" panose="02070309020205020404" pitchFamily="49" charset="0"/>
                <a:cs typeface="Courier New" panose="02070309020205020404" pitchFamily="49" charset="0"/>
              </a:rPr>
              <a:t>ndbd</a:t>
            </a:r>
            <a:r>
              <a:rPr lang="en-US" sz="1000" dirty="0">
                <a:latin typeface="Courier New" panose="02070309020205020404" pitchFamily="49" charset="0"/>
                <a:cs typeface="Courier New" panose="02070309020205020404" pitchFamily="49" charset="0"/>
              </a:rPr>
              <a:t>] INFO     -- Angel allocated </a:t>
            </a:r>
            <a:r>
              <a:rPr lang="en-US" sz="1000" dirty="0" err="1">
                <a:latin typeface="Courier New" panose="02070309020205020404" pitchFamily="49" charset="0"/>
                <a:cs typeface="Courier New" panose="02070309020205020404" pitchFamily="49" charset="0"/>
              </a:rPr>
              <a:t>nodeid</a:t>
            </a:r>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14</a:t>
            </a:r>
          </a:p>
          <a:p>
            <a:r>
              <a:rPr lang="en-US" sz="1000" dirty="0" smtClean="0">
                <a:latin typeface="Courier New" panose="02070309020205020404" pitchFamily="49" charset="0"/>
                <a:cs typeface="Courier New" panose="02070309020205020404" pitchFamily="49" charset="0"/>
              </a:rPr>
              <a:t>root #</a:t>
            </a:r>
            <a:endParaRPr lang="en-US" sz="1000" dirty="0">
              <a:latin typeface="Courier New" panose="02070309020205020404" pitchFamily="49" charset="0"/>
              <a:cs typeface="Courier New" panose="02070309020205020404" pitchFamily="49" charset="0"/>
            </a:endParaRPr>
          </a:p>
        </p:txBody>
      </p:sp>
      <p:sp>
        <p:nvSpPr>
          <p:cNvPr id="11" name="Rectangle 10"/>
          <p:cNvSpPr/>
          <p:nvPr/>
        </p:nvSpPr>
        <p:spPr bwMode="auto">
          <a:xfrm>
            <a:off x="511629" y="4354283"/>
            <a:ext cx="8153400" cy="1611085"/>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err="1">
                <a:latin typeface="Courier New" panose="02070309020205020404" pitchFamily="49" charset="0"/>
                <a:cs typeface="Courier New" panose="02070309020205020404" pitchFamily="49" charset="0"/>
              </a:rPr>
              <a:t>ndb_mgm</a:t>
            </a:r>
            <a:r>
              <a:rPr lang="en-US" sz="1000" dirty="0">
                <a:latin typeface="Courier New" panose="02070309020205020404" pitchFamily="49" charset="0"/>
                <a:cs typeface="Courier New" panose="02070309020205020404" pitchFamily="49" charset="0"/>
              </a:rPr>
              <a:t>&gt; show</a:t>
            </a:r>
          </a:p>
          <a:p>
            <a:r>
              <a:rPr lang="en-US" sz="1000" dirty="0">
                <a:latin typeface="Courier New" panose="02070309020205020404" pitchFamily="49" charset="0"/>
                <a:cs typeface="Courier New" panose="02070309020205020404" pitchFamily="49" charset="0"/>
              </a:rPr>
              <a:t>Cluster Configuration</a:t>
            </a:r>
          </a:p>
          <a:p>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ndbd</a:t>
            </a:r>
            <a:r>
              <a:rPr lang="en-US" sz="1000" dirty="0">
                <a:latin typeface="Courier New" panose="02070309020205020404" pitchFamily="49" charset="0"/>
                <a:cs typeface="Courier New" panose="02070309020205020404" pitchFamily="49" charset="0"/>
              </a:rPr>
              <a:t>(NDB)]     4 node(s)</a:t>
            </a:r>
          </a:p>
          <a:p>
            <a:r>
              <a:rPr lang="en-US" sz="1000" dirty="0">
                <a:latin typeface="Courier New" panose="02070309020205020404" pitchFamily="49" charset="0"/>
                <a:cs typeface="Courier New" panose="02070309020205020404" pitchFamily="49" charset="0"/>
              </a:rPr>
              <a:t>id=11   @192.168.50.55  (mysql-5.7.18 ndb-7.5.6, </a:t>
            </a:r>
            <a:r>
              <a:rPr lang="en-US" sz="1000" dirty="0" err="1">
                <a:latin typeface="Courier New" panose="02070309020205020404" pitchFamily="49" charset="0"/>
                <a:cs typeface="Courier New" panose="02070309020205020404" pitchFamily="49" charset="0"/>
              </a:rPr>
              <a:t>Nodegroup</a:t>
            </a:r>
            <a:r>
              <a:rPr lang="en-US" sz="1000" dirty="0">
                <a:latin typeface="Courier New" panose="02070309020205020404" pitchFamily="49" charset="0"/>
                <a:cs typeface="Courier New" panose="02070309020205020404" pitchFamily="49" charset="0"/>
              </a:rPr>
              <a:t>: 0, *)</a:t>
            </a:r>
          </a:p>
          <a:p>
            <a:r>
              <a:rPr lang="en-US" sz="1000" dirty="0">
                <a:latin typeface="Courier New" panose="02070309020205020404" pitchFamily="49" charset="0"/>
                <a:cs typeface="Courier New" panose="02070309020205020404" pitchFamily="49" charset="0"/>
              </a:rPr>
              <a:t>id=12   @192.168.50.56  (mysql-5.7.18 ndb-7.5.6, </a:t>
            </a:r>
            <a:r>
              <a:rPr lang="en-US" sz="1000" dirty="0" err="1">
                <a:latin typeface="Courier New" panose="02070309020205020404" pitchFamily="49" charset="0"/>
                <a:cs typeface="Courier New" panose="02070309020205020404" pitchFamily="49" charset="0"/>
              </a:rPr>
              <a:t>Nodegroup</a:t>
            </a:r>
            <a:r>
              <a:rPr lang="en-US" sz="1000" dirty="0">
                <a:latin typeface="Courier New" panose="02070309020205020404" pitchFamily="49" charset="0"/>
                <a:cs typeface="Courier New" panose="02070309020205020404" pitchFamily="49" charset="0"/>
              </a:rPr>
              <a:t>: 0)</a:t>
            </a:r>
          </a:p>
          <a:p>
            <a:r>
              <a:rPr lang="en-US" sz="1000" dirty="0">
                <a:latin typeface="Courier New" panose="02070309020205020404" pitchFamily="49" charset="0"/>
                <a:cs typeface="Courier New" panose="02070309020205020404" pitchFamily="49" charset="0"/>
              </a:rPr>
              <a:t>id=13   @192.168.50.59  (mysql-5.7.18 ndb-7.5.6, no </a:t>
            </a:r>
            <a:r>
              <a:rPr lang="en-US" sz="1000" dirty="0" err="1">
                <a:latin typeface="Courier New" panose="02070309020205020404" pitchFamily="49" charset="0"/>
                <a:cs typeface="Courier New" panose="02070309020205020404" pitchFamily="49" charset="0"/>
              </a:rPr>
              <a:t>nodegroup</a:t>
            </a:r>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id=14   @192.168.50.60  (mysql-5.7.18 ndb-7.5.6, no </a:t>
            </a:r>
            <a:r>
              <a:rPr lang="en-US" sz="1000" dirty="0" err="1">
                <a:latin typeface="Courier New" panose="02070309020205020404" pitchFamily="49" charset="0"/>
                <a:cs typeface="Courier New" panose="02070309020205020404" pitchFamily="49" charset="0"/>
              </a:rPr>
              <a:t>nodegroup</a:t>
            </a:r>
            <a:r>
              <a:rPr lang="en-US" sz="1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184083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normAutofit/>
          </a:bodyPr>
          <a:lstStyle/>
          <a:p>
            <a:pPr lvl="1"/>
            <a:r>
              <a:rPr lang="en-US" sz="1200" dirty="0"/>
              <a:t>Execute one or more </a:t>
            </a:r>
            <a:r>
              <a:rPr lang="en-US" sz="1200" i="1" dirty="0"/>
              <a:t>CREATE NODEGROUP </a:t>
            </a:r>
            <a:r>
              <a:rPr lang="en-US" sz="1200" dirty="0"/>
              <a:t>commands in the NDB Cluster management client to create the new node group or node groups to which the new data nodes will belong</a:t>
            </a:r>
            <a:r>
              <a:rPr lang="en-US" sz="1200" dirty="0" smtClean="0"/>
              <a:t>.</a:t>
            </a:r>
          </a:p>
          <a:p>
            <a:pPr lvl="1"/>
            <a:endParaRPr lang="en-US" sz="1200" dirty="0"/>
          </a:p>
          <a:p>
            <a:pPr lvl="1"/>
            <a:endParaRPr lang="en-US" sz="1200" dirty="0" smtClean="0"/>
          </a:p>
          <a:p>
            <a:pPr lvl="1"/>
            <a:endParaRPr lang="en-US" sz="1200" dirty="0"/>
          </a:p>
          <a:p>
            <a:pPr lvl="1"/>
            <a:endParaRPr lang="en-US" sz="1200" dirty="0" smtClean="0"/>
          </a:p>
          <a:p>
            <a:pPr lvl="1"/>
            <a:endParaRPr lang="en-US" sz="1200" dirty="0"/>
          </a:p>
          <a:p>
            <a:pPr lvl="1"/>
            <a:endParaRPr lang="en-US" sz="1200" dirty="0" smtClean="0"/>
          </a:p>
          <a:p>
            <a:pPr lvl="1"/>
            <a:endParaRPr lang="en-US" sz="1200" dirty="0"/>
          </a:p>
          <a:p>
            <a:pPr lvl="1"/>
            <a:endParaRPr lang="en-US" sz="1200" dirty="0" smtClean="0"/>
          </a:p>
          <a:p>
            <a:pPr lvl="1"/>
            <a:endParaRPr lang="en-US" sz="1200" dirty="0"/>
          </a:p>
          <a:p>
            <a:pPr lvl="1"/>
            <a:endParaRPr lang="en-US" sz="1200" dirty="0" smtClean="0"/>
          </a:p>
          <a:p>
            <a:pPr lvl="1"/>
            <a:endParaRPr lang="en-US" sz="1200" dirty="0"/>
          </a:p>
          <a:p>
            <a:pPr lvl="1"/>
            <a:endParaRPr lang="en-US" sz="1200" dirty="0" smtClean="0"/>
          </a:p>
          <a:p>
            <a:pPr lvl="1"/>
            <a:endParaRPr lang="en-US" sz="1200" dirty="0"/>
          </a:p>
          <a:p>
            <a:pPr lvl="1"/>
            <a:endParaRPr lang="en-US" sz="1200" dirty="0" smtClean="0"/>
          </a:p>
          <a:p>
            <a:pPr lvl="1"/>
            <a:endParaRPr lang="en-US" sz="1200" dirty="0"/>
          </a:p>
          <a:p>
            <a:pPr lvl="1"/>
            <a:r>
              <a:rPr lang="en-US" sz="1200" dirty="0"/>
              <a:t>Redistribute the cluster's data among all data nodes, including the new ones</a:t>
            </a:r>
            <a:r>
              <a:rPr lang="en-US" sz="1200" dirty="0" smtClean="0"/>
              <a:t>.</a:t>
            </a:r>
          </a:p>
          <a:p>
            <a:pPr lvl="1"/>
            <a:endParaRPr lang="en-US" sz="1200" dirty="0"/>
          </a:p>
          <a:p>
            <a:pPr lvl="1"/>
            <a:endParaRPr lang="en-US" sz="1200" dirty="0"/>
          </a:p>
        </p:txBody>
      </p:sp>
      <p:sp>
        <p:nvSpPr>
          <p:cNvPr id="4" name="Rectangle 3"/>
          <p:cNvSpPr/>
          <p:nvPr/>
        </p:nvSpPr>
        <p:spPr bwMode="auto">
          <a:xfrm>
            <a:off x="511629" y="1349828"/>
            <a:ext cx="8153400" cy="3494315"/>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err="1">
                <a:latin typeface="Courier New" panose="02070309020205020404" pitchFamily="49" charset="0"/>
                <a:cs typeface="Courier New" panose="02070309020205020404" pitchFamily="49" charset="0"/>
              </a:rPr>
              <a:t>ndb_mgm</a:t>
            </a:r>
            <a:r>
              <a:rPr lang="en-US" sz="1000" dirty="0">
                <a:latin typeface="Courier New" panose="02070309020205020404" pitchFamily="49" charset="0"/>
                <a:cs typeface="Courier New" panose="02070309020205020404" pitchFamily="49" charset="0"/>
              </a:rPr>
              <a:t>&gt; CREATE NODEGROUP 13,14</a:t>
            </a:r>
          </a:p>
          <a:p>
            <a:r>
              <a:rPr lang="en-US" sz="1000" dirty="0" err="1">
                <a:latin typeface="Courier New" panose="02070309020205020404" pitchFamily="49" charset="0"/>
                <a:cs typeface="Courier New" panose="02070309020205020404" pitchFamily="49" charset="0"/>
              </a:rPr>
              <a:t>Nodegroup</a:t>
            </a:r>
            <a:r>
              <a:rPr lang="en-US" sz="1000" dirty="0">
                <a:latin typeface="Courier New" panose="02070309020205020404" pitchFamily="49" charset="0"/>
                <a:cs typeface="Courier New" panose="02070309020205020404" pitchFamily="49" charset="0"/>
              </a:rPr>
              <a:t> 1 created</a:t>
            </a:r>
          </a:p>
          <a:p>
            <a:r>
              <a:rPr lang="en-US" sz="1000" dirty="0" err="1">
                <a:latin typeface="Courier New" panose="02070309020205020404" pitchFamily="49" charset="0"/>
                <a:cs typeface="Courier New" panose="02070309020205020404" pitchFamily="49" charset="0"/>
              </a:rPr>
              <a:t>ndb_mgm</a:t>
            </a:r>
            <a:r>
              <a:rPr lang="en-US" sz="1000" dirty="0">
                <a:latin typeface="Courier New" panose="02070309020205020404" pitchFamily="49" charset="0"/>
                <a:cs typeface="Courier New" panose="02070309020205020404" pitchFamily="49" charset="0"/>
              </a:rPr>
              <a:t>&gt;</a:t>
            </a:r>
          </a:p>
          <a:p>
            <a:r>
              <a:rPr lang="en-US" sz="1000" dirty="0" err="1">
                <a:latin typeface="Courier New" panose="02070309020205020404" pitchFamily="49" charset="0"/>
                <a:cs typeface="Courier New" panose="02070309020205020404" pitchFamily="49" charset="0"/>
              </a:rPr>
              <a:t>ndb_mgm</a:t>
            </a:r>
            <a:r>
              <a:rPr lang="en-US" sz="1000" dirty="0">
                <a:latin typeface="Courier New" panose="02070309020205020404" pitchFamily="49" charset="0"/>
                <a:cs typeface="Courier New" panose="02070309020205020404" pitchFamily="49" charset="0"/>
              </a:rPr>
              <a:t>&gt;</a:t>
            </a:r>
          </a:p>
          <a:p>
            <a:r>
              <a:rPr lang="en-US" sz="1000" dirty="0" err="1">
                <a:latin typeface="Courier New" panose="02070309020205020404" pitchFamily="49" charset="0"/>
                <a:cs typeface="Courier New" panose="02070309020205020404" pitchFamily="49" charset="0"/>
              </a:rPr>
              <a:t>ndb_mgm</a:t>
            </a:r>
            <a:r>
              <a:rPr lang="en-US" sz="1000" dirty="0">
                <a:latin typeface="Courier New" panose="02070309020205020404" pitchFamily="49" charset="0"/>
                <a:cs typeface="Courier New" panose="02070309020205020404" pitchFamily="49" charset="0"/>
              </a:rPr>
              <a:t>&gt; show</a:t>
            </a:r>
          </a:p>
          <a:p>
            <a:r>
              <a:rPr lang="en-US" sz="1000" dirty="0">
                <a:latin typeface="Courier New" panose="02070309020205020404" pitchFamily="49" charset="0"/>
                <a:cs typeface="Courier New" panose="02070309020205020404" pitchFamily="49" charset="0"/>
              </a:rPr>
              <a:t>Cluster Configuration</a:t>
            </a:r>
          </a:p>
          <a:p>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ndbd</a:t>
            </a:r>
            <a:r>
              <a:rPr lang="en-US" sz="1000" dirty="0">
                <a:latin typeface="Courier New" panose="02070309020205020404" pitchFamily="49" charset="0"/>
                <a:cs typeface="Courier New" panose="02070309020205020404" pitchFamily="49" charset="0"/>
              </a:rPr>
              <a:t>(NDB)]     4 node(s)</a:t>
            </a:r>
          </a:p>
          <a:p>
            <a:r>
              <a:rPr lang="en-US" sz="1000" dirty="0">
                <a:latin typeface="Courier New" panose="02070309020205020404" pitchFamily="49" charset="0"/>
                <a:cs typeface="Courier New" panose="02070309020205020404" pitchFamily="49" charset="0"/>
              </a:rPr>
              <a:t>id=11   @192.168.50.55  (mysql-5.7.18 ndb-7.5.6, </a:t>
            </a:r>
            <a:r>
              <a:rPr lang="en-US" sz="1000" dirty="0" err="1">
                <a:latin typeface="Courier New" panose="02070309020205020404" pitchFamily="49" charset="0"/>
                <a:cs typeface="Courier New" panose="02070309020205020404" pitchFamily="49" charset="0"/>
              </a:rPr>
              <a:t>Nodegroup</a:t>
            </a:r>
            <a:r>
              <a:rPr lang="en-US" sz="1000" dirty="0">
                <a:latin typeface="Courier New" panose="02070309020205020404" pitchFamily="49" charset="0"/>
                <a:cs typeface="Courier New" panose="02070309020205020404" pitchFamily="49" charset="0"/>
              </a:rPr>
              <a:t>: 0, *)</a:t>
            </a:r>
          </a:p>
          <a:p>
            <a:r>
              <a:rPr lang="en-US" sz="1000" dirty="0">
                <a:latin typeface="Courier New" panose="02070309020205020404" pitchFamily="49" charset="0"/>
                <a:cs typeface="Courier New" panose="02070309020205020404" pitchFamily="49" charset="0"/>
              </a:rPr>
              <a:t>id=12   @192.168.50.56  (mysql-5.7.18 ndb-7.5.6, </a:t>
            </a:r>
            <a:r>
              <a:rPr lang="en-US" sz="1000" dirty="0" err="1">
                <a:latin typeface="Courier New" panose="02070309020205020404" pitchFamily="49" charset="0"/>
                <a:cs typeface="Courier New" panose="02070309020205020404" pitchFamily="49" charset="0"/>
              </a:rPr>
              <a:t>Nodegroup</a:t>
            </a:r>
            <a:r>
              <a:rPr lang="en-US" sz="1000" dirty="0">
                <a:latin typeface="Courier New" panose="02070309020205020404" pitchFamily="49" charset="0"/>
                <a:cs typeface="Courier New" panose="02070309020205020404" pitchFamily="49" charset="0"/>
              </a:rPr>
              <a:t>: 0)</a:t>
            </a:r>
          </a:p>
          <a:p>
            <a:r>
              <a:rPr lang="en-US" sz="1000" dirty="0">
                <a:latin typeface="Courier New" panose="02070309020205020404" pitchFamily="49" charset="0"/>
                <a:cs typeface="Courier New" panose="02070309020205020404" pitchFamily="49" charset="0"/>
              </a:rPr>
              <a:t>id=13   @192.168.50.59  (mysql-5.7.18 ndb-7.5.6, </a:t>
            </a:r>
            <a:r>
              <a:rPr lang="en-US" sz="1000" dirty="0" err="1">
                <a:latin typeface="Courier New" panose="02070309020205020404" pitchFamily="49" charset="0"/>
                <a:cs typeface="Courier New" panose="02070309020205020404" pitchFamily="49" charset="0"/>
              </a:rPr>
              <a:t>Nodegroup</a:t>
            </a:r>
            <a:r>
              <a:rPr lang="en-US" sz="1000" dirty="0">
                <a:latin typeface="Courier New" panose="02070309020205020404" pitchFamily="49" charset="0"/>
                <a:cs typeface="Courier New" panose="02070309020205020404" pitchFamily="49" charset="0"/>
              </a:rPr>
              <a:t>: 1)</a:t>
            </a:r>
          </a:p>
          <a:p>
            <a:r>
              <a:rPr lang="en-US" sz="1000" dirty="0">
                <a:latin typeface="Courier New" panose="02070309020205020404" pitchFamily="49" charset="0"/>
                <a:cs typeface="Courier New" panose="02070309020205020404" pitchFamily="49" charset="0"/>
              </a:rPr>
              <a:t>id=14   @192.168.50.60  (mysql-5.7.18 ndb-7.5.6, </a:t>
            </a:r>
            <a:r>
              <a:rPr lang="en-US" sz="1000" dirty="0" err="1">
                <a:latin typeface="Courier New" panose="02070309020205020404" pitchFamily="49" charset="0"/>
                <a:cs typeface="Courier New" panose="02070309020205020404" pitchFamily="49" charset="0"/>
              </a:rPr>
              <a:t>Nodegroup</a:t>
            </a:r>
            <a:r>
              <a:rPr lang="en-US" sz="1000" dirty="0">
                <a:latin typeface="Courier New" panose="02070309020205020404" pitchFamily="49" charset="0"/>
                <a:cs typeface="Courier New" panose="02070309020205020404" pitchFamily="49" charset="0"/>
              </a:rPr>
              <a:t>: 1)</a:t>
            </a: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ndb_mgmd</a:t>
            </a:r>
            <a:r>
              <a:rPr lang="en-US" sz="1000" dirty="0">
                <a:latin typeface="Courier New" panose="02070309020205020404" pitchFamily="49" charset="0"/>
                <a:cs typeface="Courier New" panose="02070309020205020404" pitchFamily="49" charset="0"/>
              </a:rPr>
              <a:t>(MGM)] 1 node(s)</a:t>
            </a:r>
          </a:p>
          <a:p>
            <a:r>
              <a:rPr lang="en-US" sz="1000" dirty="0">
                <a:latin typeface="Courier New" panose="02070309020205020404" pitchFamily="49" charset="0"/>
                <a:cs typeface="Courier New" panose="02070309020205020404" pitchFamily="49" charset="0"/>
              </a:rPr>
              <a:t>id=1    @192.168.50.51  (mysql-5.7.18 ndb-7.5.6)</a:t>
            </a: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mysqld</a:t>
            </a:r>
            <a:r>
              <a:rPr lang="en-US" sz="1000" dirty="0">
                <a:latin typeface="Courier New" panose="02070309020205020404" pitchFamily="49" charset="0"/>
                <a:cs typeface="Courier New" panose="02070309020205020404" pitchFamily="49" charset="0"/>
              </a:rPr>
              <a:t>(API)]   3 node(s)</a:t>
            </a:r>
          </a:p>
          <a:p>
            <a:r>
              <a:rPr lang="en-US" sz="1000" dirty="0">
                <a:latin typeface="Courier New" panose="02070309020205020404" pitchFamily="49" charset="0"/>
                <a:cs typeface="Courier New" panose="02070309020205020404" pitchFamily="49" charset="0"/>
              </a:rPr>
              <a:t>id=51   @192.168.50.53  (mysql-5.7.18 ndb-7.5.6)</a:t>
            </a:r>
          </a:p>
          <a:p>
            <a:r>
              <a:rPr lang="en-US" sz="1000" dirty="0">
                <a:latin typeface="Courier New" panose="02070309020205020404" pitchFamily="49" charset="0"/>
                <a:cs typeface="Courier New" panose="02070309020205020404" pitchFamily="49" charset="0"/>
              </a:rPr>
              <a:t>id=52 (not connected, accepting connect from 192.168.50.54)</a:t>
            </a:r>
          </a:p>
          <a:p>
            <a:r>
              <a:rPr lang="en-US" sz="1000" dirty="0">
                <a:latin typeface="Courier New" panose="02070309020205020404" pitchFamily="49" charset="0"/>
                <a:cs typeface="Courier New" panose="02070309020205020404" pitchFamily="49" charset="0"/>
              </a:rPr>
              <a:t>id=53 (not connected, accepting connect from any host)</a:t>
            </a:r>
          </a:p>
          <a:p>
            <a:endParaRPr lang="en-US" sz="1000" dirty="0">
              <a:latin typeface="Courier New" panose="02070309020205020404" pitchFamily="49" charset="0"/>
              <a:cs typeface="Courier New" panose="02070309020205020404" pitchFamily="49" charset="0"/>
            </a:endParaRPr>
          </a:p>
          <a:p>
            <a:r>
              <a:rPr lang="en-US" sz="1000" dirty="0" err="1">
                <a:latin typeface="Courier New" panose="02070309020205020404" pitchFamily="49" charset="0"/>
                <a:cs typeface="Courier New" panose="02070309020205020404" pitchFamily="49" charset="0"/>
              </a:rPr>
              <a:t>ndb_mgm</a:t>
            </a:r>
            <a:r>
              <a:rPr lang="en-US" sz="1000" dirty="0">
                <a:latin typeface="Courier New" panose="02070309020205020404" pitchFamily="49" charset="0"/>
                <a:cs typeface="Courier New" panose="02070309020205020404" pitchFamily="49" charset="0"/>
              </a:rPr>
              <a:t>&gt;</a:t>
            </a:r>
          </a:p>
        </p:txBody>
      </p:sp>
      <p:sp>
        <p:nvSpPr>
          <p:cNvPr id="5" name="Rectangle 4"/>
          <p:cNvSpPr/>
          <p:nvPr/>
        </p:nvSpPr>
        <p:spPr bwMode="auto">
          <a:xfrm>
            <a:off x="511629" y="5312229"/>
            <a:ext cx="8153400" cy="1140959"/>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a:latin typeface="Courier New" panose="02070309020205020404" pitchFamily="49" charset="0"/>
                <a:cs typeface="Courier New" panose="02070309020205020404" pitchFamily="49" charset="0"/>
              </a:rPr>
              <a:t>[root@sql-node-01 ~]# </a:t>
            </a:r>
            <a:r>
              <a:rPr lang="en-US" sz="1000" dirty="0" err="1">
                <a:latin typeface="Courier New" panose="02070309020205020404" pitchFamily="49" charset="0"/>
                <a:cs typeface="Courier New" panose="02070309020205020404" pitchFamily="49" charset="0"/>
              </a:rPr>
              <a:t>mysql</a:t>
            </a:r>
            <a:r>
              <a:rPr lang="en-US" sz="1000" dirty="0">
                <a:latin typeface="Courier New" panose="02070309020205020404" pitchFamily="49" charset="0"/>
                <a:cs typeface="Courier New" panose="02070309020205020404" pitchFamily="49" charset="0"/>
              </a:rPr>
              <a:t> -u root -</a:t>
            </a:r>
            <a:r>
              <a:rPr lang="en-US" sz="1000" dirty="0" err="1">
                <a:latin typeface="Courier New" panose="02070309020205020404" pitchFamily="49" charset="0"/>
                <a:cs typeface="Courier New" panose="02070309020205020404" pitchFamily="49" charset="0"/>
              </a:rPr>
              <a:t>proot</a:t>
            </a:r>
            <a:endParaRPr lang="en-US" sz="1000" dirty="0">
              <a:latin typeface="Courier New" panose="02070309020205020404" pitchFamily="49" charset="0"/>
              <a:cs typeface="Courier New" panose="02070309020205020404" pitchFamily="49" charset="0"/>
            </a:endParaRPr>
          </a:p>
          <a:p>
            <a:r>
              <a:rPr lang="en-US" sz="1000" dirty="0" err="1">
                <a:latin typeface="Courier New" panose="02070309020205020404" pitchFamily="49" charset="0"/>
                <a:cs typeface="Courier New" panose="02070309020205020404" pitchFamily="49" charset="0"/>
              </a:rPr>
              <a:t>mysql</a:t>
            </a:r>
            <a:r>
              <a:rPr lang="en-US" sz="1000" dirty="0">
                <a:latin typeface="Courier New" panose="02070309020205020404" pitchFamily="49" charset="0"/>
                <a:cs typeface="Courier New" panose="02070309020205020404" pitchFamily="49" charset="0"/>
              </a:rPr>
              <a:t>: [Warning] Using a password on the command line interface can be insecure.</a:t>
            </a:r>
          </a:p>
          <a:p>
            <a:r>
              <a:rPr lang="en-US" sz="1000" dirty="0">
                <a:latin typeface="Courier New" panose="02070309020205020404" pitchFamily="49" charset="0"/>
                <a:cs typeface="Courier New" panose="02070309020205020404" pitchFamily="49" charset="0"/>
              </a:rPr>
              <a:t>Welcome to the MySQL monitor.  Commands end with ; or \g.</a:t>
            </a:r>
          </a:p>
          <a:p>
            <a:r>
              <a:rPr lang="en-US" sz="1000" dirty="0">
                <a:latin typeface="Courier New" panose="02070309020205020404" pitchFamily="49" charset="0"/>
                <a:cs typeface="Courier New" panose="02070309020205020404" pitchFamily="49" charset="0"/>
              </a:rPr>
              <a:t>Your MySQL connection id is 5</a:t>
            </a:r>
          </a:p>
          <a:p>
            <a:r>
              <a:rPr lang="en-US" sz="1000" dirty="0">
                <a:latin typeface="Courier New" panose="02070309020205020404" pitchFamily="49" charset="0"/>
                <a:cs typeface="Courier New" panose="02070309020205020404" pitchFamily="49" charset="0"/>
              </a:rPr>
              <a:t>Server version: 5.7.18-ndb-7.5.6-cluster-gpl-log MySQL Cluster Community Server (GPL)</a:t>
            </a:r>
          </a:p>
          <a:p>
            <a:endParaRPr lang="en-US" sz="1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82361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normAutofit/>
          </a:bodyPr>
          <a:lstStyle/>
          <a:p>
            <a:pPr lvl="1"/>
            <a:endParaRPr lang="en-US" sz="1200" dirty="0" smtClean="0"/>
          </a:p>
          <a:p>
            <a:pPr lvl="1"/>
            <a:endParaRPr lang="en-US" sz="1200" dirty="0"/>
          </a:p>
        </p:txBody>
      </p:sp>
      <p:sp>
        <p:nvSpPr>
          <p:cNvPr id="8" name="Rectangle 7"/>
          <p:cNvSpPr/>
          <p:nvPr/>
        </p:nvSpPr>
        <p:spPr bwMode="auto">
          <a:xfrm>
            <a:off x="511629" y="836713"/>
            <a:ext cx="8153400" cy="5616476"/>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950" dirty="0" smtClean="0">
                <a:latin typeface="Courier New" panose="02070309020205020404" pitchFamily="49" charset="0"/>
                <a:cs typeface="Courier New" panose="02070309020205020404" pitchFamily="49" charset="0"/>
              </a:rPr>
              <a:t>Copyright </a:t>
            </a:r>
            <a:r>
              <a:rPr lang="en-US" sz="950" dirty="0">
                <a:latin typeface="Courier New" panose="02070309020205020404" pitchFamily="49" charset="0"/>
                <a:cs typeface="Courier New" panose="02070309020205020404" pitchFamily="49" charset="0"/>
              </a:rPr>
              <a:t>(c) 2000, 2017, Oracle and/or its affiliates. All rights reserved.</a:t>
            </a:r>
          </a:p>
          <a:p>
            <a:endParaRPr lang="en-US" sz="950" dirty="0">
              <a:latin typeface="Courier New" panose="02070309020205020404" pitchFamily="49" charset="0"/>
              <a:cs typeface="Courier New" panose="02070309020205020404" pitchFamily="49" charset="0"/>
            </a:endParaRPr>
          </a:p>
          <a:p>
            <a:r>
              <a:rPr lang="en-US" sz="950" dirty="0">
                <a:latin typeface="Courier New" panose="02070309020205020404" pitchFamily="49" charset="0"/>
                <a:cs typeface="Courier New" panose="02070309020205020404" pitchFamily="49" charset="0"/>
              </a:rPr>
              <a:t>Oracle is a registered trademark of Oracle Corporation and/or its</a:t>
            </a:r>
          </a:p>
          <a:p>
            <a:r>
              <a:rPr lang="en-US" sz="950" dirty="0">
                <a:latin typeface="Courier New" panose="02070309020205020404" pitchFamily="49" charset="0"/>
                <a:cs typeface="Courier New" panose="02070309020205020404" pitchFamily="49" charset="0"/>
              </a:rPr>
              <a:t>affiliates. Other names may be trademarks of their respective</a:t>
            </a:r>
          </a:p>
          <a:p>
            <a:r>
              <a:rPr lang="en-US" sz="950" dirty="0">
                <a:latin typeface="Courier New" panose="02070309020205020404" pitchFamily="49" charset="0"/>
                <a:cs typeface="Courier New" panose="02070309020205020404" pitchFamily="49" charset="0"/>
              </a:rPr>
              <a:t>owners.</a:t>
            </a:r>
          </a:p>
          <a:p>
            <a:endParaRPr lang="en-US" sz="950" dirty="0">
              <a:latin typeface="Courier New" panose="02070309020205020404" pitchFamily="49" charset="0"/>
              <a:cs typeface="Courier New" panose="02070309020205020404" pitchFamily="49" charset="0"/>
            </a:endParaRPr>
          </a:p>
          <a:p>
            <a:r>
              <a:rPr lang="en-US" sz="950" dirty="0">
                <a:latin typeface="Courier New" panose="02070309020205020404" pitchFamily="49" charset="0"/>
                <a:cs typeface="Courier New" panose="02070309020205020404" pitchFamily="49" charset="0"/>
              </a:rPr>
              <a:t>Type 'help;' or '\h' for help. Type '\c' to clear the current input statement.</a:t>
            </a:r>
          </a:p>
          <a:p>
            <a:endParaRPr lang="en-US" sz="950" dirty="0">
              <a:latin typeface="Courier New" panose="02070309020205020404" pitchFamily="49" charset="0"/>
              <a:cs typeface="Courier New" panose="02070309020205020404" pitchFamily="49" charset="0"/>
            </a:endParaRPr>
          </a:p>
          <a:p>
            <a:r>
              <a:rPr lang="en-US" sz="950" dirty="0" err="1">
                <a:latin typeface="Courier New" panose="02070309020205020404" pitchFamily="49" charset="0"/>
                <a:cs typeface="Courier New" panose="02070309020205020404" pitchFamily="49" charset="0"/>
              </a:rPr>
              <a:t>mysql</a:t>
            </a:r>
            <a:r>
              <a:rPr lang="en-US" sz="950" dirty="0">
                <a:latin typeface="Courier New" panose="02070309020205020404" pitchFamily="49" charset="0"/>
                <a:cs typeface="Courier New" panose="02070309020205020404" pitchFamily="49" charset="0"/>
              </a:rPr>
              <a:t>&gt; show databases;</a:t>
            </a:r>
          </a:p>
          <a:p>
            <a:r>
              <a:rPr lang="en-US" sz="950" dirty="0">
                <a:latin typeface="Courier New" panose="02070309020205020404" pitchFamily="49" charset="0"/>
                <a:cs typeface="Courier New" panose="02070309020205020404" pitchFamily="49" charset="0"/>
              </a:rPr>
              <a:t>+--------------------+</a:t>
            </a:r>
          </a:p>
          <a:p>
            <a:r>
              <a:rPr lang="en-US" sz="950" dirty="0">
                <a:latin typeface="Courier New" panose="02070309020205020404" pitchFamily="49" charset="0"/>
                <a:cs typeface="Courier New" panose="02070309020205020404" pitchFamily="49" charset="0"/>
              </a:rPr>
              <a:t>| Database           |</a:t>
            </a:r>
          </a:p>
          <a:p>
            <a:r>
              <a:rPr lang="en-US" sz="950" dirty="0">
                <a:latin typeface="Courier New" panose="02070309020205020404" pitchFamily="49" charset="0"/>
                <a:cs typeface="Courier New" panose="02070309020205020404" pitchFamily="49" charset="0"/>
              </a:rPr>
              <a:t>+--------------------+</a:t>
            </a:r>
          </a:p>
          <a:p>
            <a:r>
              <a:rPr lang="en-US" sz="950" dirty="0">
                <a:latin typeface="Courier New" panose="02070309020205020404" pitchFamily="49" charset="0"/>
                <a:cs typeface="Courier New" panose="02070309020205020404" pitchFamily="49" charset="0"/>
              </a:rPr>
              <a:t>| </a:t>
            </a:r>
            <a:r>
              <a:rPr lang="en-US" sz="950" dirty="0" err="1">
                <a:latin typeface="Courier New" panose="02070309020205020404" pitchFamily="49" charset="0"/>
                <a:cs typeface="Courier New" panose="02070309020205020404" pitchFamily="49" charset="0"/>
              </a:rPr>
              <a:t>information_schema</a:t>
            </a:r>
            <a:r>
              <a:rPr lang="en-US" sz="950" dirty="0">
                <a:latin typeface="Courier New" panose="02070309020205020404" pitchFamily="49" charset="0"/>
                <a:cs typeface="Courier New" panose="02070309020205020404" pitchFamily="49" charset="0"/>
              </a:rPr>
              <a:t> |</a:t>
            </a:r>
          </a:p>
          <a:p>
            <a:r>
              <a:rPr lang="en-US" sz="950" dirty="0">
                <a:latin typeface="Courier New" panose="02070309020205020404" pitchFamily="49" charset="0"/>
                <a:cs typeface="Courier New" panose="02070309020205020404" pitchFamily="49" charset="0"/>
              </a:rPr>
              <a:t>| </a:t>
            </a:r>
            <a:r>
              <a:rPr lang="en-US" sz="950" dirty="0" err="1">
                <a:latin typeface="Courier New" panose="02070309020205020404" pitchFamily="49" charset="0"/>
                <a:cs typeface="Courier New" panose="02070309020205020404" pitchFamily="49" charset="0"/>
              </a:rPr>
              <a:t>mysql</a:t>
            </a:r>
            <a:r>
              <a:rPr lang="en-US" sz="950" dirty="0">
                <a:latin typeface="Courier New" panose="02070309020205020404" pitchFamily="49" charset="0"/>
                <a:cs typeface="Courier New" panose="02070309020205020404" pitchFamily="49" charset="0"/>
              </a:rPr>
              <a:t>              |</a:t>
            </a:r>
          </a:p>
          <a:p>
            <a:r>
              <a:rPr lang="en-US" sz="950" dirty="0">
                <a:latin typeface="Courier New" panose="02070309020205020404" pitchFamily="49" charset="0"/>
                <a:cs typeface="Courier New" panose="02070309020205020404" pitchFamily="49" charset="0"/>
              </a:rPr>
              <a:t>| </a:t>
            </a:r>
            <a:r>
              <a:rPr lang="en-US" sz="950" dirty="0" err="1">
                <a:latin typeface="Courier New" panose="02070309020205020404" pitchFamily="49" charset="0"/>
                <a:cs typeface="Courier New" panose="02070309020205020404" pitchFamily="49" charset="0"/>
              </a:rPr>
              <a:t>ndbinfo</a:t>
            </a:r>
            <a:r>
              <a:rPr lang="en-US" sz="950" dirty="0">
                <a:latin typeface="Courier New" panose="02070309020205020404" pitchFamily="49" charset="0"/>
                <a:cs typeface="Courier New" panose="02070309020205020404" pitchFamily="49" charset="0"/>
              </a:rPr>
              <a:t>            |</a:t>
            </a:r>
          </a:p>
          <a:p>
            <a:r>
              <a:rPr lang="en-US" sz="950" dirty="0">
                <a:latin typeface="Courier New" panose="02070309020205020404" pitchFamily="49" charset="0"/>
                <a:cs typeface="Courier New" panose="02070309020205020404" pitchFamily="49" charset="0"/>
              </a:rPr>
              <a:t>| </a:t>
            </a:r>
            <a:r>
              <a:rPr lang="en-US" sz="950" dirty="0" err="1">
                <a:latin typeface="Courier New" panose="02070309020205020404" pitchFamily="49" charset="0"/>
                <a:cs typeface="Courier New" panose="02070309020205020404" pitchFamily="49" charset="0"/>
              </a:rPr>
              <a:t>performance_schema</a:t>
            </a:r>
            <a:r>
              <a:rPr lang="en-US" sz="950" dirty="0">
                <a:latin typeface="Courier New" panose="02070309020205020404" pitchFamily="49" charset="0"/>
                <a:cs typeface="Courier New" panose="02070309020205020404" pitchFamily="49" charset="0"/>
              </a:rPr>
              <a:t> |</a:t>
            </a:r>
          </a:p>
          <a:p>
            <a:r>
              <a:rPr lang="en-US" sz="950" dirty="0">
                <a:latin typeface="Courier New" panose="02070309020205020404" pitchFamily="49" charset="0"/>
                <a:cs typeface="Courier New" panose="02070309020205020404" pitchFamily="49" charset="0"/>
              </a:rPr>
              <a:t>| sys                |</a:t>
            </a:r>
          </a:p>
          <a:p>
            <a:r>
              <a:rPr lang="en-US" sz="950" dirty="0">
                <a:latin typeface="Courier New" panose="02070309020205020404" pitchFamily="49" charset="0"/>
                <a:cs typeface="Courier New" panose="02070309020205020404" pitchFamily="49" charset="0"/>
              </a:rPr>
              <a:t>| test_db1           |</a:t>
            </a:r>
          </a:p>
          <a:p>
            <a:r>
              <a:rPr lang="en-US" sz="950" dirty="0">
                <a:latin typeface="Courier New" panose="02070309020205020404" pitchFamily="49" charset="0"/>
                <a:cs typeface="Courier New" panose="02070309020205020404" pitchFamily="49" charset="0"/>
              </a:rPr>
              <a:t>+--------------------+</a:t>
            </a:r>
          </a:p>
          <a:p>
            <a:r>
              <a:rPr lang="en-US" sz="950" dirty="0">
                <a:latin typeface="Courier New" panose="02070309020205020404" pitchFamily="49" charset="0"/>
                <a:cs typeface="Courier New" panose="02070309020205020404" pitchFamily="49" charset="0"/>
              </a:rPr>
              <a:t>6 rows in set (0.00 sec)</a:t>
            </a:r>
          </a:p>
          <a:p>
            <a:endParaRPr lang="en-US" sz="950" dirty="0">
              <a:latin typeface="Courier New" panose="02070309020205020404" pitchFamily="49" charset="0"/>
              <a:cs typeface="Courier New" panose="02070309020205020404" pitchFamily="49" charset="0"/>
            </a:endParaRPr>
          </a:p>
          <a:p>
            <a:r>
              <a:rPr lang="en-US" sz="950" dirty="0" err="1">
                <a:latin typeface="Courier New" panose="02070309020205020404" pitchFamily="49" charset="0"/>
                <a:cs typeface="Courier New" panose="02070309020205020404" pitchFamily="49" charset="0"/>
              </a:rPr>
              <a:t>mysql</a:t>
            </a:r>
            <a:r>
              <a:rPr lang="en-US" sz="950" dirty="0">
                <a:latin typeface="Courier New" panose="02070309020205020404" pitchFamily="49" charset="0"/>
                <a:cs typeface="Courier New" panose="02070309020205020404" pitchFamily="49" charset="0"/>
              </a:rPr>
              <a:t>&gt; use test_db1</a:t>
            </a:r>
          </a:p>
          <a:p>
            <a:r>
              <a:rPr lang="en-US" sz="950" dirty="0">
                <a:latin typeface="Courier New" panose="02070309020205020404" pitchFamily="49" charset="0"/>
                <a:cs typeface="Courier New" panose="02070309020205020404" pitchFamily="49" charset="0"/>
              </a:rPr>
              <a:t>Reading table information for completion of table and column names</a:t>
            </a:r>
          </a:p>
          <a:p>
            <a:r>
              <a:rPr lang="en-US" sz="950" dirty="0">
                <a:latin typeface="Courier New" panose="02070309020205020404" pitchFamily="49" charset="0"/>
                <a:cs typeface="Courier New" panose="02070309020205020404" pitchFamily="49" charset="0"/>
              </a:rPr>
              <a:t>You can turn off this feature to get a quicker startup with -A</a:t>
            </a:r>
          </a:p>
          <a:p>
            <a:endParaRPr lang="en-US" sz="950" dirty="0">
              <a:latin typeface="Courier New" panose="02070309020205020404" pitchFamily="49" charset="0"/>
              <a:cs typeface="Courier New" panose="02070309020205020404" pitchFamily="49" charset="0"/>
            </a:endParaRPr>
          </a:p>
          <a:p>
            <a:r>
              <a:rPr lang="en-US" sz="950" dirty="0">
                <a:latin typeface="Courier New" panose="02070309020205020404" pitchFamily="49" charset="0"/>
                <a:cs typeface="Courier New" panose="02070309020205020404" pitchFamily="49" charset="0"/>
              </a:rPr>
              <a:t>Database changed</a:t>
            </a:r>
          </a:p>
          <a:p>
            <a:r>
              <a:rPr lang="en-US" sz="950" dirty="0" err="1">
                <a:latin typeface="Courier New" panose="02070309020205020404" pitchFamily="49" charset="0"/>
                <a:cs typeface="Courier New" panose="02070309020205020404" pitchFamily="49" charset="0"/>
              </a:rPr>
              <a:t>mysql</a:t>
            </a:r>
            <a:r>
              <a:rPr lang="en-US" sz="950" dirty="0">
                <a:latin typeface="Courier New" panose="02070309020205020404" pitchFamily="49" charset="0"/>
                <a:cs typeface="Courier New" panose="02070309020205020404" pitchFamily="49" charset="0"/>
              </a:rPr>
              <a:t>&gt; show tables;</a:t>
            </a:r>
          </a:p>
          <a:p>
            <a:r>
              <a:rPr lang="en-US" sz="950" dirty="0">
                <a:latin typeface="Courier New" panose="02070309020205020404" pitchFamily="49" charset="0"/>
                <a:cs typeface="Courier New" panose="02070309020205020404" pitchFamily="49" charset="0"/>
              </a:rPr>
              <a:t>+--------------------+</a:t>
            </a:r>
          </a:p>
          <a:p>
            <a:r>
              <a:rPr lang="en-US" sz="950" dirty="0">
                <a:latin typeface="Courier New" panose="02070309020205020404" pitchFamily="49" charset="0"/>
                <a:cs typeface="Courier New" panose="02070309020205020404" pitchFamily="49" charset="0"/>
              </a:rPr>
              <a:t>| Tables_in_test_db1 |</a:t>
            </a:r>
          </a:p>
          <a:p>
            <a:r>
              <a:rPr lang="en-US" sz="950" dirty="0">
                <a:latin typeface="Courier New" panose="02070309020205020404" pitchFamily="49" charset="0"/>
                <a:cs typeface="Courier New" panose="02070309020205020404" pitchFamily="49" charset="0"/>
              </a:rPr>
              <a:t>+--------------------+</a:t>
            </a:r>
          </a:p>
          <a:p>
            <a:r>
              <a:rPr lang="en-US" sz="950" dirty="0">
                <a:latin typeface="Courier New" panose="02070309020205020404" pitchFamily="49" charset="0"/>
                <a:cs typeface="Courier New" panose="02070309020205020404" pitchFamily="49" charset="0"/>
              </a:rPr>
              <a:t>| test_table1        |</a:t>
            </a:r>
          </a:p>
          <a:p>
            <a:r>
              <a:rPr lang="en-US" sz="950" dirty="0">
                <a:latin typeface="Courier New" panose="02070309020205020404" pitchFamily="49" charset="0"/>
                <a:cs typeface="Courier New" panose="02070309020205020404" pitchFamily="49" charset="0"/>
              </a:rPr>
              <a:t>+--------------------+</a:t>
            </a:r>
          </a:p>
          <a:p>
            <a:r>
              <a:rPr lang="en-US" sz="950" dirty="0">
                <a:latin typeface="Courier New" panose="02070309020205020404" pitchFamily="49" charset="0"/>
                <a:cs typeface="Courier New" panose="02070309020205020404" pitchFamily="49" charset="0"/>
              </a:rPr>
              <a:t>1 row in set (0.00 sec)</a:t>
            </a:r>
          </a:p>
          <a:p>
            <a:endParaRPr lang="en-US" sz="950" dirty="0">
              <a:latin typeface="Courier New" panose="02070309020205020404" pitchFamily="49" charset="0"/>
              <a:cs typeface="Courier New" panose="02070309020205020404" pitchFamily="49" charset="0"/>
            </a:endParaRPr>
          </a:p>
          <a:p>
            <a:r>
              <a:rPr lang="en-US" sz="950" dirty="0" err="1">
                <a:latin typeface="Courier New" panose="02070309020205020404" pitchFamily="49" charset="0"/>
                <a:cs typeface="Courier New" panose="02070309020205020404" pitchFamily="49" charset="0"/>
              </a:rPr>
              <a:t>mysql</a:t>
            </a:r>
            <a:r>
              <a:rPr lang="en-US" sz="950" dirty="0">
                <a:latin typeface="Courier New" panose="02070309020205020404" pitchFamily="49" charset="0"/>
                <a:cs typeface="Courier New" panose="02070309020205020404" pitchFamily="49" charset="0"/>
              </a:rPr>
              <a:t>&gt; ALTER TABLE test_table1 ALGORITHM=INPLACE, REORGANIZE </a:t>
            </a:r>
            <a:r>
              <a:rPr lang="en-US" sz="950" dirty="0" smtClean="0">
                <a:latin typeface="Courier New" panose="02070309020205020404" pitchFamily="49" charset="0"/>
                <a:cs typeface="Courier New" panose="02070309020205020404" pitchFamily="49" charset="0"/>
              </a:rPr>
              <a:t>PARTITION;</a:t>
            </a:r>
            <a:endParaRPr lang="en-US" sz="950" dirty="0">
              <a:latin typeface="Courier New" panose="02070309020205020404" pitchFamily="49" charset="0"/>
              <a:cs typeface="Courier New" panose="02070309020205020404" pitchFamily="49" charset="0"/>
            </a:endParaRPr>
          </a:p>
          <a:p>
            <a:r>
              <a:rPr lang="en-US" sz="950" dirty="0">
                <a:latin typeface="Courier New" panose="02070309020205020404" pitchFamily="49" charset="0"/>
                <a:cs typeface="Courier New" panose="02070309020205020404" pitchFamily="49" charset="0"/>
              </a:rPr>
              <a:t>Query OK, 0 rows affected (7.48 sec)</a:t>
            </a:r>
          </a:p>
          <a:p>
            <a:r>
              <a:rPr lang="en-US" sz="950" dirty="0">
                <a:latin typeface="Courier New" panose="02070309020205020404" pitchFamily="49" charset="0"/>
                <a:cs typeface="Courier New" panose="02070309020205020404" pitchFamily="49" charset="0"/>
              </a:rPr>
              <a:t>Records: 0  Duplicates: 0  Warnings: 0</a:t>
            </a:r>
          </a:p>
          <a:p>
            <a:endParaRPr lang="en-US" sz="950" dirty="0">
              <a:latin typeface="Courier New" panose="02070309020205020404" pitchFamily="49" charset="0"/>
              <a:cs typeface="Courier New" panose="02070309020205020404" pitchFamily="49" charset="0"/>
            </a:endParaRPr>
          </a:p>
          <a:p>
            <a:r>
              <a:rPr lang="en-US" sz="950" dirty="0" err="1">
                <a:latin typeface="Courier New" panose="02070309020205020404" pitchFamily="49" charset="0"/>
                <a:cs typeface="Courier New" panose="02070309020205020404" pitchFamily="49" charset="0"/>
              </a:rPr>
              <a:t>mysql</a:t>
            </a:r>
            <a:r>
              <a:rPr lang="en-US" sz="950" dirty="0">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1786326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normAutofit/>
          </a:bodyPr>
          <a:lstStyle/>
          <a:p>
            <a:pPr lvl="1"/>
            <a:r>
              <a:rPr lang="en-US" sz="1200" dirty="0"/>
              <a:t>Reclaim the space freed on the “old” nodes by issuing, for each NDBCLUSTER table, an </a:t>
            </a:r>
            <a:r>
              <a:rPr lang="en-US" sz="1200" i="1" dirty="0"/>
              <a:t>OPTIMIZE TABLE </a:t>
            </a:r>
            <a:r>
              <a:rPr lang="en-US" sz="1200" dirty="0"/>
              <a:t>statement in the </a:t>
            </a:r>
            <a:r>
              <a:rPr lang="en-US" sz="1200" dirty="0" err="1"/>
              <a:t>mysql</a:t>
            </a:r>
            <a:r>
              <a:rPr lang="en-US" sz="1200" dirty="0"/>
              <a:t> client.</a:t>
            </a:r>
          </a:p>
          <a:p>
            <a:pPr lvl="1"/>
            <a:endParaRPr lang="en-US" sz="1200" dirty="0"/>
          </a:p>
        </p:txBody>
      </p:sp>
      <p:sp>
        <p:nvSpPr>
          <p:cNvPr id="4" name="Rectangle 3"/>
          <p:cNvSpPr/>
          <p:nvPr/>
        </p:nvSpPr>
        <p:spPr bwMode="auto">
          <a:xfrm>
            <a:off x="511629" y="1360716"/>
            <a:ext cx="8153400" cy="3701142"/>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err="1">
                <a:latin typeface="Courier New" panose="02070309020205020404" pitchFamily="49" charset="0"/>
                <a:cs typeface="Courier New" panose="02070309020205020404" pitchFamily="49" charset="0"/>
              </a:rPr>
              <a:t>mysql</a:t>
            </a:r>
            <a:r>
              <a:rPr lang="en-US" sz="1000" dirty="0">
                <a:latin typeface="Courier New" panose="02070309020205020404" pitchFamily="49" charset="0"/>
                <a:cs typeface="Courier New" panose="02070309020205020404" pitchFamily="49" charset="0"/>
              </a:rPr>
              <a:t>&gt; OPTIMIZE TABLE test_table1</a:t>
            </a:r>
          </a:p>
          <a:p>
            <a:r>
              <a:rPr lang="en-US" sz="1000" dirty="0">
                <a:latin typeface="Courier New" panose="02070309020205020404" pitchFamily="49" charset="0"/>
                <a:cs typeface="Courier New" panose="02070309020205020404" pitchFamily="49" charset="0"/>
              </a:rPr>
              <a:t>    -&gt; ;</a:t>
            </a:r>
          </a:p>
          <a:p>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 Table                | Op       | </a:t>
            </a:r>
            <a:r>
              <a:rPr lang="en-US" sz="1000" dirty="0" err="1">
                <a:latin typeface="Courier New" panose="02070309020205020404" pitchFamily="49" charset="0"/>
                <a:cs typeface="Courier New" panose="02070309020205020404" pitchFamily="49" charset="0"/>
              </a:rPr>
              <a:t>Msg_type</a:t>
            </a:r>
            <a:r>
              <a:rPr lang="en-US" sz="1000" dirty="0">
                <a:latin typeface="Courier New" panose="02070309020205020404" pitchFamily="49" charset="0"/>
                <a:cs typeface="Courier New" panose="02070309020205020404" pitchFamily="49" charset="0"/>
              </a:rPr>
              <a:t> | </a:t>
            </a:r>
            <a:r>
              <a:rPr lang="en-US" sz="1000" dirty="0" err="1">
                <a:latin typeface="Courier New" panose="02070309020205020404" pitchFamily="49" charset="0"/>
                <a:cs typeface="Courier New" panose="02070309020205020404" pitchFamily="49" charset="0"/>
              </a:rPr>
              <a:t>Msg_text</a:t>
            </a:r>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 test_db1.test_table1 | optimize | status   | OK       |</a:t>
            </a:r>
          </a:p>
          <a:p>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1 row in set (0.00 sec)</a:t>
            </a:r>
          </a:p>
          <a:p>
            <a:endParaRPr lang="en-US" sz="1000" dirty="0">
              <a:latin typeface="Courier New" panose="02070309020205020404" pitchFamily="49" charset="0"/>
              <a:cs typeface="Courier New" panose="02070309020205020404" pitchFamily="49" charset="0"/>
            </a:endParaRPr>
          </a:p>
          <a:p>
            <a:r>
              <a:rPr lang="en-US" sz="1000" dirty="0" err="1">
                <a:latin typeface="Courier New" panose="02070309020205020404" pitchFamily="49" charset="0"/>
                <a:cs typeface="Courier New" panose="02070309020205020404" pitchFamily="49" charset="0"/>
              </a:rPr>
              <a:t>mysql</a:t>
            </a:r>
            <a:r>
              <a:rPr lang="en-US" sz="1000" dirty="0" smtClean="0">
                <a:latin typeface="Courier New" panose="02070309020205020404" pitchFamily="49" charset="0"/>
                <a:cs typeface="Courier New" panose="02070309020205020404" pitchFamily="49" charset="0"/>
              </a:rPr>
              <a:t>&gt;</a:t>
            </a:r>
          </a:p>
          <a:p>
            <a:r>
              <a:rPr lang="en-US" sz="1000" dirty="0" err="1">
                <a:latin typeface="Courier New" panose="02070309020205020404" pitchFamily="49" charset="0"/>
                <a:cs typeface="Courier New" panose="02070309020205020404" pitchFamily="49" charset="0"/>
              </a:rPr>
              <a:t>mysql</a:t>
            </a:r>
            <a:r>
              <a:rPr lang="en-US" sz="1000" dirty="0">
                <a:latin typeface="Courier New" panose="02070309020205020404" pitchFamily="49" charset="0"/>
                <a:cs typeface="Courier New" panose="02070309020205020404" pitchFamily="49" charset="0"/>
              </a:rPr>
              <a:t>&gt; SELECT TABLE_NAME, PARTITION_NAME, TABLE_ROWS FROM INFORMATION_SCHEMA.PARTITIONS WHERE TABLE_SCHEMA = 'test_db1' AND TABLE_NAME LIKE 'test_table1';</a:t>
            </a:r>
          </a:p>
          <a:p>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 TABLE_NAME  | PARTITION_NAME | TABLE_ROWS |</a:t>
            </a:r>
          </a:p>
          <a:p>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 test_table1 | p0             |         34 </a:t>
            </a:r>
            <a:r>
              <a:rPr lang="en-US" sz="1000" dirty="0" smtClean="0">
                <a:latin typeface="Courier New" panose="02070309020205020404" pitchFamily="49" charset="0"/>
                <a:cs typeface="Courier New" panose="02070309020205020404" pitchFamily="49" charset="0"/>
              </a:rPr>
              <a:t>|        </a:t>
            </a:r>
            <a:r>
              <a:rPr lang="en-US" sz="1000" b="1" dirty="0" smtClean="0">
                <a:latin typeface="Courier New" panose="02070309020205020404" pitchFamily="49" charset="0"/>
                <a:cs typeface="Courier New" panose="02070309020205020404" pitchFamily="49" charset="0"/>
              </a:rPr>
              <a:t>&lt;&lt;&lt; Records are distributed in four partitions</a:t>
            </a:r>
            <a:endParaRPr lang="en-US" sz="1000" b="1"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 test_table1 | p1             |         35 </a:t>
            </a:r>
            <a:r>
              <a:rPr lang="en-US" sz="1000" dirty="0" smtClean="0">
                <a:latin typeface="Courier New" panose="02070309020205020404" pitchFamily="49" charset="0"/>
                <a:cs typeface="Courier New" panose="02070309020205020404" pitchFamily="49" charset="0"/>
              </a:rPr>
              <a:t>|</a:t>
            </a:r>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       </a:t>
            </a:r>
            <a:r>
              <a:rPr lang="en-US" sz="1000" b="1" dirty="0" smtClean="0">
                <a:latin typeface="Courier New" panose="02070309020205020404" pitchFamily="49" charset="0"/>
                <a:cs typeface="Courier New" panose="02070309020205020404" pitchFamily="49" charset="0"/>
              </a:rPr>
              <a:t>&lt;&lt;&lt; </a:t>
            </a:r>
            <a:r>
              <a:rPr lang="en-US" sz="1000" b="1" dirty="0">
                <a:latin typeface="Courier New" panose="02070309020205020404" pitchFamily="49" charset="0"/>
                <a:cs typeface="Courier New" panose="02070309020205020404" pitchFamily="49" charset="0"/>
              </a:rPr>
              <a:t>Records are distributed in four partitions</a:t>
            </a:r>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 test_table1 | p2             |         38 </a:t>
            </a:r>
            <a:r>
              <a:rPr lang="en-US" sz="1000" dirty="0" smtClean="0">
                <a:latin typeface="Courier New" panose="02070309020205020404" pitchFamily="49" charset="0"/>
                <a:cs typeface="Courier New" panose="02070309020205020404" pitchFamily="49" charset="0"/>
              </a:rPr>
              <a:t>|</a:t>
            </a:r>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       </a:t>
            </a:r>
            <a:r>
              <a:rPr lang="en-US" sz="1000" b="1" dirty="0" smtClean="0">
                <a:latin typeface="Courier New" panose="02070309020205020404" pitchFamily="49" charset="0"/>
                <a:cs typeface="Courier New" panose="02070309020205020404" pitchFamily="49" charset="0"/>
              </a:rPr>
              <a:t>&lt;&lt;&lt; </a:t>
            </a:r>
            <a:r>
              <a:rPr lang="en-US" sz="1000" b="1" dirty="0">
                <a:latin typeface="Courier New" panose="02070309020205020404" pitchFamily="49" charset="0"/>
                <a:cs typeface="Courier New" panose="02070309020205020404" pitchFamily="49" charset="0"/>
              </a:rPr>
              <a:t>Records are distributed in four partitions</a:t>
            </a:r>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 test_table1 | p3             |         33 </a:t>
            </a:r>
            <a:r>
              <a:rPr lang="en-US" sz="1000" dirty="0" smtClean="0">
                <a:latin typeface="Courier New" panose="02070309020205020404" pitchFamily="49" charset="0"/>
                <a:cs typeface="Courier New" panose="02070309020205020404" pitchFamily="49" charset="0"/>
              </a:rPr>
              <a:t>|</a:t>
            </a:r>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       </a:t>
            </a:r>
            <a:r>
              <a:rPr lang="en-US" sz="1000" b="1" dirty="0" smtClean="0">
                <a:latin typeface="Courier New" panose="02070309020205020404" pitchFamily="49" charset="0"/>
                <a:cs typeface="Courier New" panose="02070309020205020404" pitchFamily="49" charset="0"/>
              </a:rPr>
              <a:t>&lt;&lt;&lt; </a:t>
            </a:r>
            <a:r>
              <a:rPr lang="en-US" sz="1000" b="1" dirty="0">
                <a:latin typeface="Courier New" panose="02070309020205020404" pitchFamily="49" charset="0"/>
                <a:cs typeface="Courier New" panose="02070309020205020404" pitchFamily="49" charset="0"/>
              </a:rPr>
              <a:t>Records are distributed in four </a:t>
            </a:r>
            <a:r>
              <a:rPr lang="en-US" sz="1000" b="1" dirty="0" smtClean="0">
                <a:latin typeface="Courier New" panose="02070309020205020404" pitchFamily="49" charset="0"/>
                <a:cs typeface="Courier New" panose="02070309020205020404" pitchFamily="49" charset="0"/>
              </a:rPr>
              <a:t>partitions</a:t>
            </a:r>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4 rows in set (0.00 sec)</a:t>
            </a:r>
          </a:p>
          <a:p>
            <a:endParaRPr lang="en-US" sz="1000" dirty="0">
              <a:latin typeface="Courier New" panose="02070309020205020404" pitchFamily="49" charset="0"/>
              <a:cs typeface="Courier New" panose="02070309020205020404" pitchFamily="49" charset="0"/>
            </a:endParaRPr>
          </a:p>
          <a:p>
            <a:r>
              <a:rPr lang="en-US" sz="1000" dirty="0" err="1">
                <a:latin typeface="Courier New" panose="02070309020205020404" pitchFamily="49" charset="0"/>
                <a:cs typeface="Courier New" panose="02070309020205020404" pitchFamily="49" charset="0"/>
              </a:rPr>
              <a:t>mysql</a:t>
            </a:r>
            <a:r>
              <a:rPr lang="en-US" sz="1000" dirty="0">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2136244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normAutofit/>
          </a:bodyPr>
          <a:lstStyle/>
          <a:p>
            <a:r>
              <a:rPr lang="en-US" sz="1600" dirty="0" smtClean="0"/>
              <a:t>Example</a:t>
            </a:r>
          </a:p>
          <a:p>
            <a:pPr lvl="1"/>
            <a:r>
              <a:rPr lang="en-US" altLang="en-US" sz="1000" dirty="0" smtClean="0">
                <a:latin typeface="+mj-lt"/>
                <a:cs typeface="Courier New" panose="02070309020205020404" pitchFamily="49" charset="0"/>
              </a:rPr>
              <a:t>Please refer to the following link for the detailed example of </a:t>
            </a:r>
            <a:r>
              <a:rPr lang="en-US" altLang="en-US" sz="1000" dirty="0">
                <a:latin typeface="+mj-lt"/>
                <a:cs typeface="Courier New" panose="02070309020205020404" pitchFamily="49" charset="0"/>
              </a:rPr>
              <a:t>adding data nodes: </a:t>
            </a:r>
            <a:r>
              <a:rPr lang="en-US" altLang="en-US" sz="1200" dirty="0">
                <a:latin typeface="Courier New" panose="02070309020205020404" pitchFamily="49" charset="0"/>
                <a:cs typeface="Courier New" panose="02070309020205020404" pitchFamily="49" charset="0"/>
                <a:hlinkClick r:id="rId2"/>
              </a:rPr>
              <a:t>https://</a:t>
            </a:r>
            <a:r>
              <a:rPr lang="en-US" altLang="en-US" sz="1200" dirty="0" smtClean="0">
                <a:latin typeface="Courier New" panose="02070309020205020404" pitchFamily="49" charset="0"/>
                <a:cs typeface="Courier New" panose="02070309020205020404" pitchFamily="49" charset="0"/>
                <a:hlinkClick r:id="rId2"/>
              </a:rPr>
              <a:t>dev.mysql.com/doc/refman/5.7/en/mysql-cluster-online-add-node-example.html</a:t>
            </a:r>
            <a:endParaRPr lang="en-US" altLang="en-US" sz="1200" dirty="0" smtClean="0">
              <a:latin typeface="Courier New" panose="02070309020205020404" pitchFamily="49" charset="0"/>
              <a:cs typeface="Courier New" panose="02070309020205020404" pitchFamily="49" charset="0"/>
            </a:endParaRPr>
          </a:p>
          <a:p>
            <a:pPr lvl="1"/>
            <a:endParaRPr lang="en-US" altLang="en-US" sz="1200" dirty="0">
              <a:latin typeface="Courier New" panose="02070309020205020404" pitchFamily="49" charset="0"/>
              <a:cs typeface="Courier New" panose="02070309020205020404" pitchFamily="49" charset="0"/>
            </a:endParaRPr>
          </a:p>
          <a:p>
            <a:pPr lvl="1"/>
            <a:endParaRPr lang="en-US" altLang="en-US" sz="1200" dirty="0" smtClean="0">
              <a:latin typeface="Courier New" panose="02070309020205020404" pitchFamily="49" charset="0"/>
              <a:cs typeface="Courier New" panose="02070309020205020404" pitchFamily="49" charset="0"/>
            </a:endParaRPr>
          </a:p>
          <a:p>
            <a:pPr lvl="1"/>
            <a:endParaRPr lang="en-US" sz="1200" dirty="0"/>
          </a:p>
        </p:txBody>
      </p:sp>
    </p:spTree>
    <p:extLst>
      <p:ext uri="{BB962C8B-B14F-4D97-AF65-F5344CB8AC3E}">
        <p14:creationId xmlns:p14="http://schemas.microsoft.com/office/powerpoint/2010/main" val="1385468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References</a:t>
            </a:r>
            <a:endParaRPr kumimoji="1" lang="ja-JP" altLang="en-US" dirty="0"/>
          </a:p>
        </p:txBody>
      </p:sp>
      <p:sp>
        <p:nvSpPr>
          <p:cNvPr id="3" name="コンテンツ プレースホルダー 2"/>
          <p:cNvSpPr>
            <a:spLocks noGrp="1"/>
          </p:cNvSpPr>
          <p:nvPr>
            <p:ph sz="quarter" idx="10"/>
          </p:nvPr>
        </p:nvSpPr>
        <p:spPr/>
        <p:txBody>
          <a:bodyPr vert="horz" lIns="91440" tIns="45720" rIns="91440" bIns="45720" rtlCol="0">
            <a:noAutofit/>
          </a:bodyPr>
          <a:lstStyle/>
          <a:p>
            <a:pPr>
              <a:buFont typeface="Wingdings" panose="05000000000000000000" pitchFamily="2" charset="2"/>
              <a:buChar char="§"/>
            </a:pPr>
            <a:r>
              <a:rPr lang="en-US" sz="1200" dirty="0">
                <a:hlinkClick r:id="rId2"/>
              </a:rPr>
              <a:t>https://</a:t>
            </a:r>
            <a:r>
              <a:rPr lang="en-US" sz="1200" dirty="0" smtClean="0">
                <a:hlinkClick r:id="rId2"/>
              </a:rPr>
              <a:t>dev.mysql.com/doc/refman/5.7/en/mysql-cluster-online-add-node.html</a:t>
            </a:r>
          </a:p>
          <a:p>
            <a:pPr>
              <a:buFont typeface="Wingdings" panose="05000000000000000000" pitchFamily="2" charset="2"/>
              <a:buChar char="§"/>
            </a:pPr>
            <a:r>
              <a:rPr lang="en-US" sz="1200" dirty="0" smtClean="0">
                <a:hlinkClick r:id="rId2"/>
              </a:rPr>
              <a:t>https</a:t>
            </a:r>
            <a:r>
              <a:rPr lang="en-US" sz="1200" dirty="0">
                <a:hlinkClick r:id="rId2"/>
              </a:rPr>
              <a:t>://</a:t>
            </a:r>
            <a:r>
              <a:rPr lang="en-US" sz="1200" dirty="0" smtClean="0">
                <a:hlinkClick r:id="rId2"/>
              </a:rPr>
              <a:t>dev.mysql.com/doc/mysql-cluster-excerpt/5.7/en/mysql-cluster-online-add-node.html</a:t>
            </a:r>
            <a:endParaRPr lang="en-US" sz="1200" dirty="0" smtClean="0"/>
          </a:p>
          <a:p>
            <a:pPr>
              <a:buFont typeface="Wingdings" panose="05000000000000000000" pitchFamily="2" charset="2"/>
              <a:buChar char="§"/>
            </a:pPr>
            <a:r>
              <a:rPr lang="en-US" sz="1200" dirty="0" smtClean="0"/>
              <a:t>refman-5.7-en.a4.pdf</a:t>
            </a:r>
          </a:p>
          <a:p>
            <a:pPr>
              <a:buFont typeface="Wingdings" panose="05000000000000000000" pitchFamily="2" charset="2"/>
              <a:buChar char="§"/>
            </a:pPr>
            <a:r>
              <a:rPr lang="en-US" sz="1200" dirty="0">
                <a:hlinkClick r:id="rId3"/>
              </a:rPr>
              <a:t>http://www.tokiwinter.com/mysql-cluster-adding-new-data-nodes-online</a:t>
            </a:r>
            <a:r>
              <a:rPr lang="en-US" sz="1200" dirty="0" smtClean="0">
                <a:hlinkClick r:id="rId3"/>
              </a:rPr>
              <a:t>/</a:t>
            </a:r>
            <a:endParaRPr lang="en-US" sz="1200" dirty="0" smtClean="0"/>
          </a:p>
          <a:p>
            <a:pPr>
              <a:buFont typeface="Wingdings" panose="05000000000000000000" pitchFamily="2" charset="2"/>
              <a:buChar char="§"/>
            </a:pPr>
            <a:endParaRPr lang="en-US" sz="1200" dirty="0"/>
          </a:p>
          <a:p>
            <a:pPr>
              <a:buFont typeface="Wingdings" panose="05000000000000000000" pitchFamily="2" charset="2"/>
              <a:buChar char="§"/>
            </a:pPr>
            <a:endParaRPr lang="en-US" sz="1200" dirty="0"/>
          </a:p>
        </p:txBody>
      </p:sp>
    </p:spTree>
    <p:extLst>
      <p:ext uri="{BB962C8B-B14F-4D97-AF65-F5344CB8AC3E}">
        <p14:creationId xmlns:p14="http://schemas.microsoft.com/office/powerpoint/2010/main" val="40655886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24183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78534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19672" y="374948"/>
            <a:ext cx="7344000" cy="461665"/>
          </a:xfrm>
        </p:spPr>
        <p:txBody>
          <a:bodyPr/>
          <a:lstStyle/>
          <a:p>
            <a:r>
              <a:rPr kumimoji="1" lang="en-US" altLang="ja-JP" dirty="0" smtClean="0"/>
              <a:t>Table of Contents</a:t>
            </a:r>
            <a:endParaRPr kumimoji="1" lang="ja-JP" altLang="en-US" dirty="0"/>
          </a:p>
        </p:txBody>
      </p:sp>
      <p:sp>
        <p:nvSpPr>
          <p:cNvPr id="3" name="テキスト プレースホルダー 2"/>
          <p:cNvSpPr>
            <a:spLocks noGrp="1"/>
          </p:cNvSpPr>
          <p:nvPr>
            <p:ph type="body" sz="quarter" idx="10"/>
          </p:nvPr>
        </p:nvSpPr>
        <p:spPr/>
        <p:txBody>
          <a:bodyPr/>
          <a:lstStyle/>
          <a:p>
            <a:pPr marL="342900" indent="-342900">
              <a:buAutoNum type="arabicPeriod"/>
            </a:pPr>
            <a:r>
              <a:rPr lang="en-US" altLang="ja-JP" sz="1600" dirty="0" smtClean="0"/>
              <a:t>Overview</a:t>
            </a:r>
          </a:p>
          <a:p>
            <a:pPr marL="522900" lvl="1" indent="-342900">
              <a:buFont typeface="Wingdings" pitchFamily="2" charset="2"/>
              <a:buAutoNum type="arabicPeriod"/>
            </a:pPr>
            <a:r>
              <a:rPr lang="en-US" altLang="ja-JP" sz="1200" dirty="0"/>
              <a:t>General Issues</a:t>
            </a:r>
          </a:p>
          <a:p>
            <a:pPr marL="342900" indent="-342900">
              <a:buAutoNum type="arabicPeriod"/>
            </a:pPr>
            <a:r>
              <a:rPr lang="en-US" altLang="ja-JP" sz="1600" dirty="0" smtClean="0"/>
              <a:t>Scale Out</a:t>
            </a:r>
          </a:p>
          <a:p>
            <a:pPr marL="522900" lvl="1" indent="-342900">
              <a:buAutoNum type="arabicPeriod"/>
            </a:pPr>
            <a:r>
              <a:rPr lang="en-US" altLang="ja-JP" sz="1200" dirty="0" smtClean="0"/>
              <a:t>Addition of Data (NDB) Nodes in the Cluster Procedure</a:t>
            </a:r>
          </a:p>
          <a:p>
            <a:pPr marL="522900" lvl="1" indent="-342900">
              <a:buAutoNum type="arabicPeriod"/>
            </a:pPr>
            <a:r>
              <a:rPr lang="en-US" altLang="ja-JP" sz="1200" dirty="0" smtClean="0"/>
              <a:t>Example of Addition of Data Nodes</a:t>
            </a:r>
          </a:p>
          <a:p>
            <a:pPr marL="342900" indent="-342900">
              <a:buAutoNum type="arabicPeriod"/>
            </a:pPr>
            <a:r>
              <a:rPr lang="en-US" altLang="ja-JP" sz="1600" dirty="0" smtClean="0"/>
              <a:t>Scale In (TBD)</a:t>
            </a:r>
          </a:p>
          <a:p>
            <a:pPr marL="522900" lvl="1" indent="-342900">
              <a:buAutoNum type="arabicPeriod"/>
            </a:pPr>
            <a:r>
              <a:rPr lang="en-US" altLang="ja-JP" sz="1200" dirty="0" smtClean="0"/>
              <a:t>Removal of Data (NDB) Nodes</a:t>
            </a:r>
            <a:r>
              <a:rPr lang="en-US" altLang="ja-JP" sz="1200" dirty="0"/>
              <a:t>  in the </a:t>
            </a:r>
            <a:r>
              <a:rPr lang="en-US" altLang="ja-JP" sz="1200" dirty="0" smtClean="0"/>
              <a:t>Cluster</a:t>
            </a:r>
            <a:r>
              <a:rPr lang="en-US" altLang="ja-JP" sz="1200" dirty="0"/>
              <a:t> Procedure</a:t>
            </a:r>
          </a:p>
        </p:txBody>
      </p:sp>
    </p:spTree>
    <p:extLst>
      <p:ext uri="{BB962C8B-B14F-4D97-AF65-F5344CB8AC3E}">
        <p14:creationId xmlns:p14="http://schemas.microsoft.com/office/powerpoint/2010/main" val="18237005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2989091"/>
            <a:ext cx="8784000" cy="523220"/>
          </a:xfrm>
        </p:spPr>
        <p:txBody>
          <a:bodyPr/>
          <a:lstStyle/>
          <a:p>
            <a:r>
              <a:rPr kumimoji="1" lang="en-US" altLang="ja-JP" dirty="0" smtClean="0"/>
              <a:t>MySQL Cluster Investigation</a:t>
            </a:r>
            <a:endParaRPr kumimoji="1" lang="ja-JP" altLang="en-US" dirty="0"/>
          </a:p>
        </p:txBody>
      </p:sp>
    </p:spTree>
    <p:extLst>
      <p:ext uri="{BB962C8B-B14F-4D97-AF65-F5344CB8AC3E}">
        <p14:creationId xmlns:p14="http://schemas.microsoft.com/office/powerpoint/2010/main" val="7525401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MySQL Cluster: Adding NDB Cluster Data Nodes Online</a:t>
            </a:r>
            <a:endParaRPr kumimoji="1" lang="ja-JP" altLang="en-US" dirty="0"/>
          </a:p>
        </p:txBody>
      </p:sp>
      <p:sp>
        <p:nvSpPr>
          <p:cNvPr id="3" name="コンテンツ プレースホルダー 2"/>
          <p:cNvSpPr>
            <a:spLocks noGrp="1"/>
          </p:cNvSpPr>
          <p:nvPr>
            <p:ph sz="quarter" idx="10"/>
          </p:nvPr>
        </p:nvSpPr>
        <p:spPr/>
        <p:txBody>
          <a:bodyPr>
            <a:noAutofit/>
          </a:bodyPr>
          <a:lstStyle/>
          <a:p>
            <a:r>
              <a:rPr lang="en-US" sz="1600" dirty="0"/>
              <a:t>General </a:t>
            </a:r>
            <a:r>
              <a:rPr lang="en-US" sz="1600" dirty="0" smtClean="0"/>
              <a:t>Issues</a:t>
            </a:r>
          </a:p>
          <a:p>
            <a:pPr lvl="1"/>
            <a:r>
              <a:rPr lang="en-US" sz="1200" dirty="0"/>
              <a:t>Redistribution of </a:t>
            </a:r>
            <a:r>
              <a:rPr lang="en-US" sz="1200" dirty="0" smtClean="0"/>
              <a:t>Data</a:t>
            </a:r>
          </a:p>
          <a:p>
            <a:pPr lvl="2">
              <a:buFont typeface="Wingdings" panose="05000000000000000000" pitchFamily="2" charset="2"/>
              <a:buChar char="Ø"/>
            </a:pPr>
            <a:r>
              <a:rPr lang="en-US" sz="1000" dirty="0" smtClean="0"/>
              <a:t> The </a:t>
            </a:r>
            <a:r>
              <a:rPr lang="en-US" sz="1000" dirty="0"/>
              <a:t>ability to add new nodes online includes a means to reorganize NDBCLUSTER table data and indexes so that they are distributed across all data nodes, including the new ones, by means of the ALTER TABLE … REORGANIZE PARTITION statement. Table </a:t>
            </a:r>
            <a:r>
              <a:rPr lang="en-US" sz="1000" dirty="0" smtClean="0"/>
              <a:t>reorganization of both </a:t>
            </a:r>
            <a:r>
              <a:rPr lang="en-US" sz="1000" dirty="0"/>
              <a:t>in-memory and Disk Data tables is supported. This redistribution does not currently include unique indexes (only ordered indexes are redistributed</a:t>
            </a:r>
            <a:r>
              <a:rPr lang="en-US" sz="1000" dirty="0" smtClean="0"/>
              <a:t>).</a:t>
            </a:r>
          </a:p>
          <a:p>
            <a:pPr lvl="2">
              <a:buFont typeface="Wingdings" panose="05000000000000000000" pitchFamily="2" charset="2"/>
              <a:buChar char="Ø"/>
            </a:pPr>
            <a:endParaRPr lang="en-US" sz="1200" dirty="0"/>
          </a:p>
          <a:p>
            <a:pPr lvl="2">
              <a:buFont typeface="Wingdings" panose="05000000000000000000" pitchFamily="2" charset="2"/>
              <a:buChar char="Ø"/>
            </a:pPr>
            <a:r>
              <a:rPr lang="en-US" sz="1000" dirty="0" smtClean="0"/>
              <a:t> The </a:t>
            </a:r>
            <a:r>
              <a:rPr lang="en-US" sz="1000" dirty="0"/>
              <a:t>redistribution for NDBCLUSTER tables already </a:t>
            </a:r>
            <a:r>
              <a:rPr lang="en-US" sz="1000" dirty="0" smtClean="0"/>
              <a:t>existing </a:t>
            </a:r>
            <a:r>
              <a:rPr lang="en-US" sz="1000" dirty="0"/>
              <a:t>before the new data nodes were added is not automatic, but can be accomplished using simple SQL statements in </a:t>
            </a:r>
            <a:r>
              <a:rPr lang="en-US" sz="1000" dirty="0" err="1"/>
              <a:t>mysql</a:t>
            </a:r>
            <a:r>
              <a:rPr lang="en-US" sz="1000" dirty="0"/>
              <a:t> or another MySQL client application. However, all data and indexes added to tables created after a </a:t>
            </a:r>
            <a:r>
              <a:rPr lang="en-US" sz="1000" dirty="0" smtClean="0"/>
              <a:t>new node </a:t>
            </a:r>
            <a:r>
              <a:rPr lang="en-US" sz="1000" dirty="0"/>
              <a:t>group has been added are distributed automatically among all cluster data nodes, including those added as part of the new node group</a:t>
            </a:r>
            <a:r>
              <a:rPr lang="en-US" sz="1000" dirty="0" smtClean="0"/>
              <a:t>.</a:t>
            </a:r>
          </a:p>
          <a:p>
            <a:pPr lvl="2">
              <a:buFont typeface="Wingdings" panose="05000000000000000000" pitchFamily="2" charset="2"/>
              <a:buChar char="Ø"/>
            </a:pPr>
            <a:endParaRPr lang="en-US" sz="1000" dirty="0" smtClean="0"/>
          </a:p>
          <a:p>
            <a:pPr lvl="1"/>
            <a:r>
              <a:rPr lang="en-US" altLang="en-US" sz="1200" dirty="0"/>
              <a:t>Partial </a:t>
            </a:r>
            <a:r>
              <a:rPr lang="en-US" altLang="en-US" sz="1200" dirty="0" smtClean="0"/>
              <a:t>starts</a:t>
            </a:r>
          </a:p>
          <a:p>
            <a:pPr lvl="2">
              <a:buFont typeface="Wingdings" panose="05000000000000000000" pitchFamily="2" charset="2"/>
              <a:buChar char="Ø"/>
            </a:pPr>
            <a:r>
              <a:rPr lang="en-US" altLang="en-US" sz="1000" dirty="0" smtClean="0"/>
              <a:t> It </a:t>
            </a:r>
            <a:r>
              <a:rPr lang="en-US" altLang="en-US" sz="1000" dirty="0"/>
              <a:t>is possible to add new node group without all of the new data nodes being started. It is also possible to add a new node group to a degraded	cluster-that is, a cluster that is only partially started, or where one or more data nodes are not running. In the latter case, the cluster must have enough nodes running to be viable before the new node group can be added</a:t>
            </a:r>
            <a:r>
              <a:rPr lang="en-US" altLang="en-US" sz="1000" dirty="0" smtClean="0"/>
              <a:t>.</a:t>
            </a:r>
          </a:p>
          <a:p>
            <a:pPr lvl="2">
              <a:buFont typeface="Wingdings" panose="05000000000000000000" pitchFamily="2" charset="2"/>
              <a:buChar char="Ø"/>
            </a:pPr>
            <a:endParaRPr lang="en-US" altLang="en-US" sz="1000" dirty="0"/>
          </a:p>
          <a:p>
            <a:pPr lvl="1"/>
            <a:r>
              <a:rPr lang="en-US" altLang="en-US" sz="1200" dirty="0"/>
              <a:t>Effects on ongoing operations</a:t>
            </a:r>
            <a:endParaRPr lang="en-US" altLang="en-US" sz="1200" dirty="0" smtClean="0"/>
          </a:p>
          <a:p>
            <a:pPr lvl="2">
              <a:buFont typeface="Wingdings" panose="05000000000000000000" pitchFamily="2" charset="2"/>
              <a:buChar char="Ø"/>
            </a:pPr>
            <a:r>
              <a:rPr lang="en-US" altLang="en-US" sz="1000" dirty="0" smtClean="0"/>
              <a:t> Normal </a:t>
            </a:r>
            <a:r>
              <a:rPr lang="en-US" altLang="en-US" sz="1000" dirty="0"/>
              <a:t>DML operations using NDB Cluster data are not prevented by the creation or addition of a new node group, or by table </a:t>
            </a:r>
            <a:r>
              <a:rPr lang="en-US" altLang="en-US" sz="1000" dirty="0" smtClean="0"/>
              <a:t>reorganization. However</a:t>
            </a:r>
            <a:r>
              <a:rPr lang="en-US" altLang="en-US" sz="1000" dirty="0"/>
              <a:t>, it is not possible to perform DDL concurrently with table reorganization-that is, no other DDL statements can be issued while an </a:t>
            </a:r>
            <a:r>
              <a:rPr lang="en-US" altLang="en-US" sz="1000" dirty="0" smtClean="0"/>
              <a:t>ALTER TABLE </a:t>
            </a:r>
            <a:r>
              <a:rPr lang="en-US" altLang="en-US" sz="1000" dirty="0"/>
              <a:t>... REORGANIZE statement is executing. In addition, during the execution of ALTER TABLE … REORGANIZE PARTITION (or the execution of any other DDL statement), it is not possible to restart cluster data nodes</a:t>
            </a:r>
            <a:r>
              <a:rPr lang="en-US" altLang="en-US" sz="1000" dirty="0" smtClean="0"/>
              <a:t>.</a:t>
            </a:r>
          </a:p>
          <a:p>
            <a:pPr lvl="2">
              <a:buFont typeface="Wingdings" panose="05000000000000000000" pitchFamily="2" charset="2"/>
              <a:buChar char="Ø"/>
            </a:pPr>
            <a:endParaRPr lang="en-US" altLang="en-US" sz="1000" dirty="0"/>
          </a:p>
          <a:p>
            <a:pPr lvl="1"/>
            <a:r>
              <a:rPr lang="en-US" altLang="en-US" sz="1200" dirty="0"/>
              <a:t>Failure </a:t>
            </a:r>
            <a:r>
              <a:rPr lang="en-US" altLang="en-US" sz="1200" dirty="0" smtClean="0"/>
              <a:t>handling</a:t>
            </a:r>
          </a:p>
          <a:p>
            <a:pPr lvl="2">
              <a:buFont typeface="Wingdings" panose="05000000000000000000" pitchFamily="2" charset="2"/>
              <a:buChar char="Ø"/>
            </a:pPr>
            <a:r>
              <a:rPr lang="en-US" altLang="en-US" sz="1000" dirty="0" smtClean="0"/>
              <a:t> Failures </a:t>
            </a:r>
            <a:r>
              <a:rPr lang="en-US" altLang="en-US" sz="1000" dirty="0"/>
              <a:t>of data nodes during node group creation and table reorganization are handled as shown in the following table:</a:t>
            </a:r>
          </a:p>
        </p:txBody>
      </p:sp>
    </p:spTree>
    <p:extLst>
      <p:ext uri="{BB962C8B-B14F-4D97-AF65-F5344CB8AC3E}">
        <p14:creationId xmlns:p14="http://schemas.microsoft.com/office/powerpoint/2010/main" val="4527852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a:t>MySQL Cluster: Adding NDB Cluster Data Nodes Online</a:t>
            </a:r>
            <a:endParaRPr kumimoji="1" lang="ja-JP" altLang="en-US" dirty="0"/>
          </a:p>
        </p:txBody>
      </p:sp>
      <p:sp>
        <p:nvSpPr>
          <p:cNvPr id="5" name="TextBox 4"/>
          <p:cNvSpPr txBox="1"/>
          <p:nvPr/>
        </p:nvSpPr>
        <p:spPr>
          <a:xfrm>
            <a:off x="3893673" y="6187439"/>
            <a:ext cx="998991" cy="276999"/>
          </a:xfrm>
          <a:prstGeom prst="rect">
            <a:avLst/>
          </a:prstGeom>
          <a:noFill/>
        </p:spPr>
        <p:txBody>
          <a:bodyPr wrap="none" rtlCol="0">
            <a:spAutoFit/>
          </a:bodyPr>
          <a:lstStyle/>
          <a:p>
            <a:r>
              <a:rPr lang="en-US" sz="1200" b="1" dirty="0" smtClean="0"/>
              <a:t>Table 1-1</a:t>
            </a:r>
            <a:endParaRPr lang="en-US" sz="1200" b="1" dirty="0"/>
          </a:p>
        </p:txBody>
      </p:sp>
      <p:graphicFrame>
        <p:nvGraphicFramePr>
          <p:cNvPr id="8" name="Table 7"/>
          <p:cNvGraphicFramePr>
            <a:graphicFrameLocks noGrp="1"/>
          </p:cNvGraphicFramePr>
          <p:nvPr>
            <p:extLst>
              <p:ext uri="{D42A27DB-BD31-4B8C-83A1-F6EECF244321}">
                <p14:modId xmlns:p14="http://schemas.microsoft.com/office/powerpoint/2010/main" val="3011025238"/>
              </p:ext>
            </p:extLst>
          </p:nvPr>
        </p:nvGraphicFramePr>
        <p:xfrm>
          <a:off x="179513" y="839539"/>
          <a:ext cx="8783999" cy="5213032"/>
        </p:xfrm>
        <a:graphic>
          <a:graphicData uri="http://schemas.openxmlformats.org/drawingml/2006/table">
            <a:tbl>
              <a:tblPr/>
              <a:tblGrid>
                <a:gridCol w="988887"/>
                <a:gridCol w="5923280"/>
                <a:gridCol w="640080"/>
                <a:gridCol w="697365"/>
                <a:gridCol w="534387"/>
              </a:tblGrid>
              <a:tr h="133870">
                <a:tc rowSpan="2">
                  <a:txBody>
                    <a:bodyPr/>
                    <a:lstStyle/>
                    <a:p>
                      <a:pPr algn="ctr" fontAlgn="ctr"/>
                      <a:r>
                        <a:rPr lang="en-US" sz="1100" b="1" i="0" u="none" strike="noStrike" dirty="0">
                          <a:solidFill>
                            <a:srgbClr val="000000"/>
                          </a:solidFill>
                          <a:effectLst/>
                          <a:latin typeface="Calibri" panose="020F0502020204030204" pitchFamily="34" charset="0"/>
                        </a:rPr>
                        <a:t>Failure occurs during:</a:t>
                      </a:r>
                    </a:p>
                  </a:txBody>
                  <a:tcPr marL="5580" marR="5580" marT="5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en-US" sz="1100" b="1" i="0" u="none" strike="noStrike" dirty="0">
                          <a:solidFill>
                            <a:srgbClr val="000000"/>
                          </a:solidFill>
                          <a:effectLst/>
                          <a:latin typeface="Calibri" panose="020F0502020204030204" pitchFamily="34" charset="0"/>
                        </a:rPr>
                        <a:t>Failure Handling:</a:t>
                      </a:r>
                    </a:p>
                  </a:txBody>
                  <a:tcPr marL="5580" marR="5580" marT="5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ctr"/>
                      <a:r>
                        <a:rPr lang="en-US" sz="1100" b="1" i="0" u="none" strike="noStrike" dirty="0">
                          <a:solidFill>
                            <a:srgbClr val="000000"/>
                          </a:solidFill>
                          <a:effectLst/>
                          <a:latin typeface="Calibri" panose="020F0502020204030204" pitchFamily="34" charset="0"/>
                        </a:rPr>
                        <a:t>Failure occurs in:</a:t>
                      </a:r>
                    </a:p>
                  </a:txBody>
                  <a:tcPr marL="5580" marR="5580" marT="5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65197">
                <a:tc vMerge="1">
                  <a:txBody>
                    <a:bodyPr/>
                    <a:lstStyle/>
                    <a:p>
                      <a:endParaRPr lang="en-US"/>
                    </a:p>
                  </a:txBody>
                  <a:tcPr/>
                </a:tc>
                <a:tc vMerge="1">
                  <a:txBody>
                    <a:bodyPr/>
                    <a:lstStyle/>
                    <a:p>
                      <a:endParaRPr lang="en-US"/>
                    </a:p>
                  </a:txBody>
                  <a:tcPr/>
                </a:tc>
                <a:tc>
                  <a:txBody>
                    <a:bodyPr/>
                    <a:lstStyle/>
                    <a:p>
                      <a:pPr algn="l" fontAlgn="ctr"/>
                      <a:r>
                        <a:rPr lang="en-US" sz="1100" b="1" i="0" u="none" strike="noStrike">
                          <a:solidFill>
                            <a:srgbClr val="000000"/>
                          </a:solidFill>
                          <a:effectLst/>
                          <a:latin typeface="Calibri" panose="020F0502020204030204" pitchFamily="34" charset="0"/>
                        </a:rPr>
                        <a:t>“Old”data nodes</a:t>
                      </a:r>
                    </a:p>
                  </a:txBody>
                  <a:tcPr marL="5580" marR="5580" marT="5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1" i="0" u="none" strike="noStrike">
                          <a:solidFill>
                            <a:srgbClr val="000000"/>
                          </a:solidFill>
                          <a:effectLst/>
                          <a:latin typeface="Calibri" panose="020F0502020204030204" pitchFamily="34" charset="0"/>
                        </a:rPr>
                        <a:t>“New”data nodes</a:t>
                      </a:r>
                    </a:p>
                  </a:txBody>
                  <a:tcPr marL="5580" marR="5580" marT="5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1" i="0" u="none" strike="noStrike">
                          <a:solidFill>
                            <a:srgbClr val="000000"/>
                          </a:solidFill>
                          <a:effectLst/>
                          <a:latin typeface="Calibri" panose="020F0502020204030204" pitchFamily="34" charset="0"/>
                        </a:rPr>
                        <a:t>System</a:t>
                      </a:r>
                    </a:p>
                  </a:txBody>
                  <a:tcPr marL="5580" marR="5580" marT="5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5197">
                <a:tc rowSpan="5">
                  <a:txBody>
                    <a:bodyPr/>
                    <a:lstStyle/>
                    <a:p>
                      <a:pPr algn="ctr" fontAlgn="ctr"/>
                      <a:r>
                        <a:rPr lang="en-US" sz="1100" b="0" i="0" u="none" strike="noStrike" dirty="0">
                          <a:solidFill>
                            <a:srgbClr val="000000"/>
                          </a:solidFill>
                          <a:effectLst/>
                          <a:latin typeface="Calibri" panose="020F0502020204030204" pitchFamily="34" charset="0"/>
                        </a:rPr>
                        <a:t>Node group creation</a:t>
                      </a:r>
                    </a:p>
                  </a:txBody>
                  <a:tcPr marL="5580" marR="5580" marT="5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1" i="0" u="none" strike="noStrike">
                          <a:solidFill>
                            <a:srgbClr val="000000"/>
                          </a:solidFill>
                          <a:effectLst/>
                          <a:latin typeface="Calibri" panose="020F0502020204030204" pitchFamily="34" charset="0"/>
                        </a:rPr>
                        <a:t>If a node other than the master fails:</a:t>
                      </a:r>
                      <a:br>
                        <a:rPr lang="en-US" sz="1100" b="1" i="0" u="none" strike="noStrike">
                          <a:solidFill>
                            <a:srgbClr val="000000"/>
                          </a:solidFill>
                          <a:effectLst/>
                          <a:latin typeface="Calibri" panose="020F0502020204030204" pitchFamily="34" charset="0"/>
                        </a:rPr>
                      </a:br>
                      <a:r>
                        <a:rPr lang="en-US" sz="1100" b="0" i="0" u="none" strike="noStrike">
                          <a:solidFill>
                            <a:srgbClr val="000000"/>
                          </a:solidFill>
                          <a:effectLst/>
                          <a:latin typeface="Calibri" panose="020F0502020204030204" pitchFamily="34" charset="0"/>
                        </a:rPr>
                        <a:t>The creation of the node group is always rolled forward.</a:t>
                      </a:r>
                      <a:endParaRPr lang="en-US" sz="1100" b="1" i="0" u="none" strike="noStrike">
                        <a:solidFill>
                          <a:srgbClr val="000000"/>
                        </a:solidFill>
                        <a:effectLst/>
                        <a:latin typeface="Calibri" panose="020F0502020204030204" pitchFamily="34" charset="0"/>
                      </a:endParaRPr>
                    </a:p>
                  </a:txBody>
                  <a:tcPr marL="5580" marR="5580" marT="5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a:t>
                      </a:r>
                    </a:p>
                  </a:txBody>
                  <a:tcPr marL="5580" marR="5580" marT="5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a:t>
                      </a:r>
                    </a:p>
                  </a:txBody>
                  <a:tcPr marL="5580" marR="5580" marT="5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ｘ</a:t>
                      </a:r>
                    </a:p>
                  </a:txBody>
                  <a:tcPr marL="5580" marR="5580" marT="5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85144">
                <a:tc vMerge="1">
                  <a:txBody>
                    <a:bodyPr/>
                    <a:lstStyle/>
                    <a:p>
                      <a:endParaRPr lang="en-US"/>
                    </a:p>
                  </a:txBody>
                  <a:tcPr/>
                </a:tc>
                <a:tc>
                  <a:txBody>
                    <a:bodyPr/>
                    <a:lstStyle/>
                    <a:p>
                      <a:pPr algn="l" fontAlgn="ctr"/>
                      <a:r>
                        <a:rPr lang="en-US" sz="1100" b="1" i="0" u="none" strike="noStrike" dirty="0">
                          <a:solidFill>
                            <a:srgbClr val="000000"/>
                          </a:solidFill>
                          <a:effectLst/>
                          <a:latin typeface="Calibri" panose="020F0502020204030204" pitchFamily="34" charset="0"/>
                        </a:rPr>
                        <a:t>If the master </a:t>
                      </a:r>
                      <a:r>
                        <a:rPr lang="en-US" sz="1100" b="1" i="0" u="none" strike="noStrike" dirty="0" err="1">
                          <a:solidFill>
                            <a:srgbClr val="000000"/>
                          </a:solidFill>
                          <a:effectLst/>
                          <a:latin typeface="Calibri" panose="020F0502020204030204" pitchFamily="34" charset="0"/>
                        </a:rPr>
                        <a:t>ndb</a:t>
                      </a:r>
                      <a:r>
                        <a:rPr lang="en-US" sz="1100" b="1" i="0" u="none" strike="noStrike" dirty="0">
                          <a:solidFill>
                            <a:srgbClr val="000000"/>
                          </a:solidFill>
                          <a:effectLst/>
                          <a:latin typeface="Calibri" panose="020F0502020204030204" pitchFamily="34" charset="0"/>
                        </a:rPr>
                        <a:t> node fails and If the internal commit point has been reached:</a:t>
                      </a:r>
                      <a:br>
                        <a:rPr lang="en-US" sz="1100" b="1"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The creation of the node group is rolled forward.</a:t>
                      </a:r>
                      <a:endParaRPr lang="en-US" sz="1100" b="1" i="0" u="none" strike="noStrike" dirty="0">
                        <a:solidFill>
                          <a:srgbClr val="000000"/>
                        </a:solidFill>
                        <a:effectLst/>
                        <a:latin typeface="Calibri" panose="020F0502020204030204" pitchFamily="34" charset="0"/>
                      </a:endParaRPr>
                    </a:p>
                  </a:txBody>
                  <a:tcPr marL="5580" marR="5580" marT="5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a:t>
                      </a:r>
                    </a:p>
                  </a:txBody>
                  <a:tcPr marL="5580" marR="5580" marT="5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a:t>
                      </a:r>
                    </a:p>
                  </a:txBody>
                  <a:tcPr marL="5580" marR="5580" marT="5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ｘ</a:t>
                      </a:r>
                    </a:p>
                  </a:txBody>
                  <a:tcPr marL="5580" marR="5580" marT="5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01609">
                <a:tc vMerge="1">
                  <a:txBody>
                    <a:bodyPr/>
                    <a:lstStyle/>
                    <a:p>
                      <a:endParaRPr lang="en-US"/>
                    </a:p>
                  </a:txBody>
                  <a:tcPr/>
                </a:tc>
                <a:tc>
                  <a:txBody>
                    <a:bodyPr/>
                    <a:lstStyle/>
                    <a:p>
                      <a:pPr algn="l" fontAlgn="ctr"/>
                      <a:r>
                        <a:rPr lang="en-US" sz="1100" b="1" i="0" u="none" strike="noStrike" dirty="0">
                          <a:solidFill>
                            <a:srgbClr val="000000"/>
                          </a:solidFill>
                          <a:effectLst/>
                          <a:latin typeface="Calibri" panose="020F0502020204030204" pitchFamily="34" charset="0"/>
                        </a:rPr>
                        <a:t>If the master </a:t>
                      </a:r>
                      <a:r>
                        <a:rPr lang="en-US" sz="1100" b="1" i="0" u="none" strike="noStrike" dirty="0" err="1">
                          <a:solidFill>
                            <a:srgbClr val="000000"/>
                          </a:solidFill>
                          <a:effectLst/>
                          <a:latin typeface="Calibri" panose="020F0502020204030204" pitchFamily="34" charset="0"/>
                        </a:rPr>
                        <a:t>ndb</a:t>
                      </a:r>
                      <a:r>
                        <a:rPr lang="en-US" sz="1100" b="1" i="0" u="none" strike="noStrike" dirty="0">
                          <a:solidFill>
                            <a:srgbClr val="000000"/>
                          </a:solidFill>
                          <a:effectLst/>
                          <a:latin typeface="Calibri" panose="020F0502020204030204" pitchFamily="34" charset="0"/>
                        </a:rPr>
                        <a:t> node fails and If the internal commit point has not yet been reached:</a:t>
                      </a:r>
                      <a:br>
                        <a:rPr lang="en-US" sz="1100" b="1"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The creation of the node group is rolled back.</a:t>
                      </a:r>
                      <a:endParaRPr lang="en-US" sz="1100" b="1" i="0" u="none" strike="noStrike" dirty="0">
                        <a:solidFill>
                          <a:srgbClr val="000000"/>
                        </a:solidFill>
                        <a:effectLst/>
                        <a:latin typeface="Calibri" panose="020F0502020204030204" pitchFamily="34" charset="0"/>
                      </a:endParaRPr>
                    </a:p>
                  </a:txBody>
                  <a:tcPr marL="5580" marR="5580" marT="5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a:t>
                      </a:r>
                    </a:p>
                  </a:txBody>
                  <a:tcPr marL="5580" marR="5580" marT="5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a:t>
                      </a:r>
                    </a:p>
                  </a:txBody>
                  <a:tcPr marL="5580" marR="5580" marT="5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ｘ</a:t>
                      </a:r>
                    </a:p>
                  </a:txBody>
                  <a:tcPr marL="5580" marR="5580" marT="5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28254">
                <a:tc vMerge="1">
                  <a:txBody>
                    <a:bodyPr/>
                    <a:lstStyle/>
                    <a:p>
                      <a:endParaRPr lang="en-US"/>
                    </a:p>
                  </a:txBody>
                  <a:tcPr/>
                </a:tc>
                <a:tc>
                  <a:txBody>
                    <a:bodyPr/>
                    <a:lstStyle/>
                    <a:p>
                      <a:pPr algn="l" fontAlgn="ctr"/>
                      <a:r>
                        <a:rPr lang="en-US" sz="1100" b="1" i="0" u="none" strike="noStrike" dirty="0">
                          <a:solidFill>
                            <a:srgbClr val="000000"/>
                          </a:solidFill>
                          <a:effectLst/>
                          <a:latin typeface="Calibri" panose="020F0502020204030204" pitchFamily="34" charset="0"/>
                        </a:rPr>
                        <a:t>If the execution of CREATE NODEGROUP has reached the internal commit point: </a:t>
                      </a:r>
                      <a:r>
                        <a:rPr lang="en-US" sz="1100" b="0" i="0" u="none" strike="noStrike" dirty="0">
                          <a:solidFill>
                            <a:srgbClr val="000000"/>
                          </a:solidFill>
                          <a:effectLst/>
                          <a:latin typeface="Calibri" panose="020F0502020204030204" pitchFamily="34" charset="0"/>
                        </a:rPr>
                        <a:t> </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When restarted, the cluster includes the new node group</a:t>
                      </a:r>
                      <a:r>
                        <a:rPr lang="en-US" sz="1100" b="0" i="0" u="none" strike="noStrike" dirty="0" smtClean="0">
                          <a:solidFill>
                            <a:srgbClr val="000000"/>
                          </a:solidFill>
                          <a:effectLst/>
                          <a:latin typeface="Calibri" panose="020F0502020204030204" pitchFamily="34" charset="0"/>
                        </a:rPr>
                        <a:t>.</a:t>
                      </a:r>
                      <a:endParaRPr lang="en-US" sz="1100" b="0" i="0" u="none" strike="noStrike" dirty="0">
                        <a:solidFill>
                          <a:srgbClr val="000000"/>
                        </a:solidFill>
                        <a:effectLst/>
                        <a:latin typeface="Calibri" panose="020F0502020204030204" pitchFamily="34" charset="0"/>
                      </a:endParaRPr>
                    </a:p>
                  </a:txBody>
                  <a:tcPr marL="5580" marR="5580" marT="5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ｘ</a:t>
                      </a:r>
                    </a:p>
                  </a:txBody>
                  <a:tcPr marL="5580" marR="5580" marT="5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ｘ</a:t>
                      </a:r>
                    </a:p>
                  </a:txBody>
                  <a:tcPr marL="5580" marR="5580" marT="5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a:t>
                      </a:r>
                    </a:p>
                  </a:txBody>
                  <a:tcPr marL="5580" marR="5580" marT="5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75920">
                <a:tc vMerge="1">
                  <a:txBody>
                    <a:bodyPr/>
                    <a:lstStyle/>
                    <a:p>
                      <a:endParaRPr lang="en-US"/>
                    </a:p>
                  </a:txBody>
                  <a:tcPr/>
                </a:tc>
                <a:tc>
                  <a:txBody>
                    <a:bodyPr/>
                    <a:lstStyle/>
                    <a:p>
                      <a:pPr algn="l" fontAlgn="ctr"/>
                      <a:r>
                        <a:rPr lang="en-US" sz="1100" b="1" i="0" u="none" strike="noStrike" dirty="0">
                          <a:solidFill>
                            <a:srgbClr val="000000"/>
                          </a:solidFill>
                          <a:effectLst/>
                          <a:latin typeface="Calibri" panose="020F0502020204030204" pitchFamily="34" charset="0"/>
                        </a:rPr>
                        <a:t>If the execution of CREATE NODEGROUP has not yet reached the internal commit point:  </a:t>
                      </a:r>
                      <a:r>
                        <a:rPr lang="en-US" sz="1100" b="0" i="0" u="none" strike="noStrike" dirty="0">
                          <a:solidFill>
                            <a:srgbClr val="000000"/>
                          </a:solidFill>
                          <a:effectLst/>
                          <a:latin typeface="Calibri" panose="020F0502020204030204" pitchFamily="34" charset="0"/>
                        </a:rPr>
                        <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When restarted, the cluster does not include the new node group. </a:t>
                      </a:r>
                    </a:p>
                  </a:txBody>
                  <a:tcPr marL="5580" marR="5580" marT="5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ｘ</a:t>
                      </a:r>
                    </a:p>
                  </a:txBody>
                  <a:tcPr marL="5580" marR="5580" marT="5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ｘ</a:t>
                      </a:r>
                    </a:p>
                  </a:txBody>
                  <a:tcPr marL="5580" marR="5580" marT="5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a:t>
                      </a:r>
                    </a:p>
                  </a:txBody>
                  <a:tcPr marL="5580" marR="5580" marT="5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5197">
                <a:tc rowSpan="5">
                  <a:txBody>
                    <a:bodyPr/>
                    <a:lstStyle/>
                    <a:p>
                      <a:pPr algn="ctr" rtl="0" fontAlgn="ctr"/>
                      <a:r>
                        <a:rPr lang="en-US" sz="1100" b="0" i="0" u="none" strike="noStrike" dirty="0">
                          <a:solidFill>
                            <a:srgbClr val="000000"/>
                          </a:solidFill>
                          <a:effectLst/>
                          <a:latin typeface="Calibri" panose="020F0502020204030204" pitchFamily="34" charset="0"/>
                        </a:rPr>
                        <a:t>Table reorganization</a:t>
                      </a:r>
                    </a:p>
                  </a:txBody>
                  <a:tcPr marL="5580" marR="5580" marT="5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1" i="0" u="none" strike="noStrike" dirty="0">
                          <a:solidFill>
                            <a:srgbClr val="000000"/>
                          </a:solidFill>
                          <a:effectLst/>
                          <a:latin typeface="Calibri" panose="020F0502020204030204" pitchFamily="34" charset="0"/>
                        </a:rPr>
                        <a:t>If a node other than the master fails:  </a:t>
                      </a:r>
                      <a:br>
                        <a:rPr lang="en-US" sz="1100" b="1"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The table reorganization is always rolled forward.</a:t>
                      </a:r>
                    </a:p>
                  </a:txBody>
                  <a:tcPr marL="5580" marR="5580" marT="5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a:t>
                      </a:r>
                    </a:p>
                  </a:txBody>
                  <a:tcPr marL="5580" marR="5580" marT="5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a:t>
                      </a:r>
                    </a:p>
                  </a:txBody>
                  <a:tcPr marL="5580" marR="5580" marT="5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ｘ</a:t>
                      </a:r>
                    </a:p>
                  </a:txBody>
                  <a:tcPr marL="5580" marR="5580" marT="5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01609">
                <a:tc vMerge="1">
                  <a:txBody>
                    <a:bodyPr/>
                    <a:lstStyle/>
                    <a:p>
                      <a:endParaRPr lang="en-US"/>
                    </a:p>
                  </a:txBody>
                  <a:tcPr/>
                </a:tc>
                <a:tc>
                  <a:txBody>
                    <a:bodyPr/>
                    <a:lstStyle/>
                    <a:p>
                      <a:pPr algn="l" fontAlgn="ctr"/>
                      <a:r>
                        <a:rPr lang="en-US" sz="1100" b="1" i="0" u="none" strike="noStrike" dirty="0">
                          <a:solidFill>
                            <a:srgbClr val="000000"/>
                          </a:solidFill>
                          <a:effectLst/>
                          <a:latin typeface="Calibri" panose="020F0502020204030204" pitchFamily="34" charset="0"/>
                        </a:rPr>
                        <a:t>If the master </a:t>
                      </a:r>
                      <a:r>
                        <a:rPr lang="en-US" sz="1100" b="1" i="0" u="none" strike="noStrike" dirty="0" err="1" smtClean="0">
                          <a:solidFill>
                            <a:srgbClr val="000000"/>
                          </a:solidFill>
                          <a:effectLst/>
                          <a:latin typeface="Calibri" panose="020F0502020204030204" pitchFamily="34" charset="0"/>
                        </a:rPr>
                        <a:t>ndb</a:t>
                      </a:r>
                      <a:r>
                        <a:rPr lang="en-US" sz="1100" b="1" i="0" u="none" strike="noStrike" dirty="0" smtClean="0">
                          <a:solidFill>
                            <a:srgbClr val="000000"/>
                          </a:solidFill>
                          <a:effectLst/>
                          <a:latin typeface="Calibri" panose="020F0502020204030204" pitchFamily="34" charset="0"/>
                        </a:rPr>
                        <a:t> node fails </a:t>
                      </a:r>
                      <a:r>
                        <a:rPr lang="en-US" sz="1100" b="1" i="0" u="none" strike="noStrike" dirty="0">
                          <a:solidFill>
                            <a:srgbClr val="000000"/>
                          </a:solidFill>
                          <a:effectLst/>
                          <a:latin typeface="Calibri" panose="020F0502020204030204" pitchFamily="34" charset="0"/>
                        </a:rPr>
                        <a:t>and If the internal commit point has been reached:  </a:t>
                      </a:r>
                      <a:br>
                        <a:rPr lang="en-US" sz="1100" b="1"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The table reorganization is rolled forward.</a:t>
                      </a:r>
                    </a:p>
                  </a:txBody>
                  <a:tcPr marL="5580" marR="5580" marT="5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a:t>
                      </a:r>
                    </a:p>
                  </a:txBody>
                  <a:tcPr marL="5580" marR="5580" marT="5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a:t>
                      </a:r>
                    </a:p>
                  </a:txBody>
                  <a:tcPr marL="5580" marR="5580" marT="5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ｘ</a:t>
                      </a:r>
                    </a:p>
                  </a:txBody>
                  <a:tcPr marL="5580" marR="5580" marT="5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01609">
                <a:tc vMerge="1">
                  <a:txBody>
                    <a:bodyPr/>
                    <a:lstStyle/>
                    <a:p>
                      <a:endParaRPr lang="en-US"/>
                    </a:p>
                  </a:txBody>
                  <a:tcPr/>
                </a:tc>
                <a:tc>
                  <a:txBody>
                    <a:bodyPr/>
                    <a:lstStyle/>
                    <a:p>
                      <a:pPr algn="l" fontAlgn="ctr"/>
                      <a:r>
                        <a:rPr lang="en-US" sz="1100" b="1" i="0" u="none" strike="noStrike" dirty="0">
                          <a:solidFill>
                            <a:srgbClr val="000000"/>
                          </a:solidFill>
                          <a:effectLst/>
                          <a:latin typeface="Calibri" panose="020F0502020204030204" pitchFamily="34" charset="0"/>
                        </a:rPr>
                        <a:t>If the master </a:t>
                      </a:r>
                      <a:r>
                        <a:rPr lang="en-US" sz="1100" b="1" i="0" u="none" strike="noStrike" dirty="0" err="1" smtClean="0">
                          <a:solidFill>
                            <a:srgbClr val="000000"/>
                          </a:solidFill>
                          <a:effectLst/>
                          <a:latin typeface="Calibri" panose="020F0502020204030204" pitchFamily="34" charset="0"/>
                        </a:rPr>
                        <a:t>ndb</a:t>
                      </a:r>
                      <a:r>
                        <a:rPr lang="en-US" sz="1100" b="1" i="0" u="none" strike="noStrike" dirty="0" smtClean="0">
                          <a:solidFill>
                            <a:srgbClr val="000000"/>
                          </a:solidFill>
                          <a:effectLst/>
                          <a:latin typeface="Calibri" panose="020F0502020204030204" pitchFamily="34" charset="0"/>
                        </a:rPr>
                        <a:t> node fails </a:t>
                      </a:r>
                      <a:r>
                        <a:rPr lang="en-US" sz="1100" b="1" i="0" u="none" strike="noStrike" dirty="0">
                          <a:solidFill>
                            <a:srgbClr val="000000"/>
                          </a:solidFill>
                          <a:effectLst/>
                          <a:latin typeface="Calibri" panose="020F0502020204030204" pitchFamily="34" charset="0"/>
                        </a:rPr>
                        <a:t>and If the internal commit point has not yet been reached:</a:t>
                      </a:r>
                      <a:br>
                        <a:rPr lang="en-US" sz="1100" b="1"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The table reorganization is rolled back. </a:t>
                      </a:r>
                    </a:p>
                  </a:txBody>
                  <a:tcPr marL="5580" marR="5580" marT="5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a:t>
                      </a:r>
                    </a:p>
                  </a:txBody>
                  <a:tcPr marL="5580" marR="5580" marT="5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a:t>
                      </a:r>
                    </a:p>
                  </a:txBody>
                  <a:tcPr marL="5580" marR="5580" marT="5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ｘ</a:t>
                      </a:r>
                    </a:p>
                  </a:txBody>
                  <a:tcPr marL="5580" marR="5580" marT="5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25038">
                <a:tc vMerge="1">
                  <a:txBody>
                    <a:bodyPr/>
                    <a:lstStyle/>
                    <a:p>
                      <a:endParaRPr lang="en-US"/>
                    </a:p>
                  </a:txBody>
                  <a:tcPr/>
                </a:tc>
                <a:tc>
                  <a:txBody>
                    <a:bodyPr/>
                    <a:lstStyle/>
                    <a:p>
                      <a:pPr algn="l" fontAlgn="ctr"/>
                      <a:r>
                        <a:rPr lang="en-US" sz="1100" b="1" i="0" u="none" strike="noStrike" dirty="0">
                          <a:solidFill>
                            <a:srgbClr val="000000"/>
                          </a:solidFill>
                          <a:effectLst/>
                          <a:latin typeface="Calibri" panose="020F0502020204030204" pitchFamily="34" charset="0"/>
                        </a:rPr>
                        <a:t>If the execution of an ALTER TABLE ... REORGANIZE PARTITION statement has reached the internal commit point: </a:t>
                      </a:r>
                      <a:r>
                        <a:rPr lang="en-US" sz="1100" b="0" i="0" u="none" strike="noStrike" dirty="0">
                          <a:solidFill>
                            <a:srgbClr val="000000"/>
                          </a:solidFill>
                          <a:effectLst/>
                          <a:latin typeface="Calibri" panose="020F0502020204030204" pitchFamily="34" charset="0"/>
                        </a:rPr>
                        <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When the cluster is restarted, the data and indexes belonging to table are distributed using the “new” data nodes.</a:t>
                      </a:r>
                    </a:p>
                  </a:txBody>
                  <a:tcPr marL="5580" marR="5580" marT="5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ｘ</a:t>
                      </a:r>
                    </a:p>
                  </a:txBody>
                  <a:tcPr marL="5580" marR="5580" marT="5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ｘ</a:t>
                      </a:r>
                    </a:p>
                  </a:txBody>
                  <a:tcPr marL="5580" marR="5580" marT="5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a:t>
                      </a:r>
                    </a:p>
                  </a:txBody>
                  <a:tcPr marL="5580" marR="5580" marT="5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25038">
                <a:tc vMerge="1">
                  <a:txBody>
                    <a:bodyPr/>
                    <a:lstStyle/>
                    <a:p>
                      <a:endParaRPr lang="en-US"/>
                    </a:p>
                  </a:txBody>
                  <a:tcPr/>
                </a:tc>
                <a:tc>
                  <a:txBody>
                    <a:bodyPr/>
                    <a:lstStyle/>
                    <a:p>
                      <a:pPr algn="l" fontAlgn="ctr"/>
                      <a:r>
                        <a:rPr lang="en-US" sz="1100" b="1" i="0" u="none" strike="noStrike" dirty="0">
                          <a:solidFill>
                            <a:srgbClr val="000000"/>
                          </a:solidFill>
                          <a:effectLst/>
                          <a:latin typeface="Calibri" panose="020F0502020204030204" pitchFamily="34" charset="0"/>
                        </a:rPr>
                        <a:t>If the execution of an ALTER TABLE ... REORGANIZE PARTITION statement has not yet reached the internal commit point:  </a:t>
                      </a:r>
                      <a:r>
                        <a:rPr lang="en-US" sz="1100" b="0" i="0" u="none" strike="noStrike" dirty="0">
                          <a:solidFill>
                            <a:srgbClr val="000000"/>
                          </a:solidFill>
                          <a:effectLst/>
                          <a:latin typeface="Calibri" panose="020F0502020204030204" pitchFamily="34" charset="0"/>
                        </a:rPr>
                        <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When the cluster is restarted, the data and indexes belonging to table are distributed using only the “old” data nodes.</a:t>
                      </a:r>
                    </a:p>
                  </a:txBody>
                  <a:tcPr marL="5580" marR="5580" marT="5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ｘ</a:t>
                      </a:r>
                    </a:p>
                  </a:txBody>
                  <a:tcPr marL="5580" marR="5580" marT="5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ｘ</a:t>
                      </a:r>
                    </a:p>
                  </a:txBody>
                  <a:tcPr marL="5580" marR="5580" marT="5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a:t>
                      </a:r>
                    </a:p>
                  </a:txBody>
                  <a:tcPr marL="5580" marR="5580" marT="5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2583174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a:t>MySQL Cluster</a:t>
            </a:r>
            <a:r>
              <a:rPr lang="en-US" dirty="0" smtClean="0"/>
              <a:t>: Scale Out</a:t>
            </a:r>
            <a:endParaRPr kumimoji="1" lang="ja-JP" altLang="en-US" dirty="0"/>
          </a:p>
        </p:txBody>
      </p:sp>
      <p:sp>
        <p:nvSpPr>
          <p:cNvPr id="3" name="コンテンツ プレースホルダー 2"/>
          <p:cNvSpPr>
            <a:spLocks noGrp="1"/>
          </p:cNvSpPr>
          <p:nvPr>
            <p:ph sz="quarter" idx="10"/>
          </p:nvPr>
        </p:nvSpPr>
        <p:spPr/>
        <p:txBody>
          <a:bodyPr>
            <a:noAutofit/>
          </a:bodyPr>
          <a:lstStyle/>
          <a:p>
            <a:r>
              <a:rPr lang="en-US" sz="1600" dirty="0"/>
              <a:t>Basic </a:t>
            </a:r>
            <a:r>
              <a:rPr lang="en-US" sz="1600" dirty="0" smtClean="0"/>
              <a:t>Procedure</a:t>
            </a:r>
          </a:p>
          <a:p>
            <a:pPr lvl="1"/>
            <a:r>
              <a:rPr lang="en-US" sz="1200" dirty="0"/>
              <a:t>Assuming that you already have a running NDB Cluster, adding data nodes online requires the following steps</a:t>
            </a:r>
            <a:r>
              <a:rPr lang="en-US" sz="1200" dirty="0" smtClean="0"/>
              <a:t>:</a:t>
            </a:r>
          </a:p>
          <a:p>
            <a:pPr marL="515325" lvl="2" indent="-228600">
              <a:buFont typeface="+mj-lt"/>
              <a:buAutoNum type="arabicPeriod"/>
            </a:pPr>
            <a:r>
              <a:rPr lang="en-US" sz="1000" dirty="0"/>
              <a:t>Edit the cluster configuration config.ini file, adding new [</a:t>
            </a:r>
            <a:r>
              <a:rPr lang="en-US" sz="1000" i="1" dirty="0" err="1"/>
              <a:t>ndbd</a:t>
            </a:r>
            <a:r>
              <a:rPr lang="en-US" sz="1000" dirty="0"/>
              <a:t>] sections corresponding to the nodes to be added. In the case where the cluster uses multiple management servers, these changes need to be made to all config.ini files used by the management </a:t>
            </a:r>
            <a:r>
              <a:rPr lang="en-US" sz="1000" dirty="0" smtClean="0"/>
              <a:t>servers.</a:t>
            </a:r>
            <a:endParaRPr lang="en-US" sz="1000" dirty="0"/>
          </a:p>
          <a:p>
            <a:pPr marL="519113" lvl="2" indent="0">
              <a:buNone/>
            </a:pPr>
            <a:r>
              <a:rPr lang="en-US" sz="1000" dirty="0" smtClean="0"/>
              <a:t>You </a:t>
            </a:r>
            <a:r>
              <a:rPr lang="en-US" sz="1000" dirty="0"/>
              <a:t>must be careful that node IDs for any new data nodes added in the config.ini file do not overlap node IDs used by existing nodes. In the event that you have API nodes using dynamically allocated node IDs and these IDs match node IDs that you want to use for new data nodes, it is possible to force any such API nodes to “migrate”, as described later in this </a:t>
            </a:r>
            <a:r>
              <a:rPr lang="en-US" sz="1000" dirty="0" smtClean="0"/>
              <a:t>procedure.</a:t>
            </a:r>
          </a:p>
          <a:p>
            <a:pPr marL="286725" lvl="2" indent="0">
              <a:buNone/>
            </a:pPr>
            <a:endParaRPr lang="en-US" sz="1000" dirty="0" smtClean="0"/>
          </a:p>
          <a:p>
            <a:pPr marL="515325" lvl="2" indent="-228600">
              <a:buFont typeface="+mj-lt"/>
              <a:buAutoNum type="arabicPeriod" startAt="2"/>
            </a:pPr>
            <a:r>
              <a:rPr lang="en-US" sz="1000" dirty="0" smtClean="0"/>
              <a:t>Perform a rolling restart of all NDB Cluster management servers.</a:t>
            </a:r>
          </a:p>
          <a:p>
            <a:pPr marL="519113" lvl="2" indent="0">
              <a:buNone/>
            </a:pPr>
            <a:r>
              <a:rPr lang="en-US" sz="900" dirty="0" smtClean="0"/>
              <a:t>NOTE</a:t>
            </a:r>
            <a:r>
              <a:rPr lang="en-US" sz="900" dirty="0"/>
              <a:t>: All management servers must be restarted with the --</a:t>
            </a:r>
            <a:r>
              <a:rPr lang="en-US" sz="900" i="1" dirty="0"/>
              <a:t>reload</a:t>
            </a:r>
            <a:r>
              <a:rPr lang="en-US" sz="900" dirty="0"/>
              <a:t> or --</a:t>
            </a:r>
            <a:r>
              <a:rPr lang="en-US" sz="900" i="1" dirty="0"/>
              <a:t>initial</a:t>
            </a:r>
            <a:r>
              <a:rPr lang="en-US" sz="900" dirty="0"/>
              <a:t> option to force the reading of the new configuration.</a:t>
            </a:r>
          </a:p>
          <a:p>
            <a:pPr marL="515325" lvl="2" indent="-228600">
              <a:buFont typeface="+mj-lt"/>
              <a:buAutoNum type="arabicPeriod" startAt="2"/>
            </a:pPr>
            <a:endParaRPr lang="en-US" sz="1000" dirty="0" smtClean="0"/>
          </a:p>
          <a:p>
            <a:pPr marL="515325" lvl="2" indent="-228600">
              <a:buFont typeface="+mj-lt"/>
              <a:buAutoNum type="arabicPeriod" startAt="3"/>
            </a:pPr>
            <a:r>
              <a:rPr lang="en-US" sz="1000" dirty="0" smtClean="0"/>
              <a:t>Perform </a:t>
            </a:r>
            <a:r>
              <a:rPr lang="en-US" sz="1000" dirty="0"/>
              <a:t>a rolling restart of all existing NDB Cluster data nodes. It is not necessary (or usually even desirable) to use --</a:t>
            </a:r>
            <a:r>
              <a:rPr lang="en-US" sz="1000" i="1" dirty="0"/>
              <a:t>initial</a:t>
            </a:r>
            <a:r>
              <a:rPr lang="en-US" sz="1000" dirty="0"/>
              <a:t> when restarting the existing data nodes</a:t>
            </a:r>
            <a:r>
              <a:rPr lang="en-US" sz="1000" dirty="0" smtClean="0"/>
              <a:t>.</a:t>
            </a:r>
            <a:endParaRPr lang="en-US" sz="1000" dirty="0"/>
          </a:p>
          <a:p>
            <a:pPr marL="519113" lvl="2" indent="0">
              <a:buNone/>
            </a:pPr>
            <a:r>
              <a:rPr lang="en-US" sz="1000" dirty="0"/>
              <a:t>If you are using API nodes with dynamically allocated IDs matching any node IDs that you wish to assign to new data nodes, you must restart all API nodes (including SQL nodes) before restarting any of the data nodes processes in this step. This causes any API nodes with node IDs that were previously not explicitly assigned to relinquish those node IDs and acquire new ones</a:t>
            </a:r>
            <a:r>
              <a:rPr lang="en-US" sz="1000" dirty="0" smtClean="0"/>
              <a:t>.</a:t>
            </a:r>
          </a:p>
          <a:p>
            <a:pPr marL="519113" lvl="2" indent="0">
              <a:buNone/>
            </a:pPr>
            <a:endParaRPr lang="en-US" sz="1000" dirty="0" smtClean="0"/>
          </a:p>
          <a:p>
            <a:pPr marL="515325" lvl="2" indent="-228600">
              <a:buFont typeface="+mj-lt"/>
              <a:buAutoNum type="arabicPeriod" startAt="4"/>
            </a:pPr>
            <a:r>
              <a:rPr lang="en-US" sz="1000" dirty="0"/>
              <a:t>Perform a rolling restart of any SQL or API nodes connected to the NDB Cluster.</a:t>
            </a:r>
          </a:p>
          <a:p>
            <a:pPr marL="515325" lvl="2" indent="-228600">
              <a:buFont typeface="+mj-lt"/>
              <a:buAutoNum type="arabicPeriod" startAt="4"/>
            </a:pPr>
            <a:endParaRPr lang="en-US" sz="1000" dirty="0"/>
          </a:p>
          <a:p>
            <a:pPr marL="515325" lvl="2" indent="-228600">
              <a:buFont typeface="+mj-lt"/>
              <a:buAutoNum type="arabicPeriod" startAt="4"/>
            </a:pPr>
            <a:r>
              <a:rPr lang="en-US" sz="1000" dirty="0"/>
              <a:t>Start the new data nodes.</a:t>
            </a:r>
          </a:p>
          <a:p>
            <a:pPr marL="519113" lvl="2" indent="0">
              <a:buNone/>
            </a:pPr>
            <a:r>
              <a:rPr lang="en-US" sz="1000" dirty="0"/>
              <a:t>The new data nodes may be started in any order. They can also be started concurrently, as long as they are started after the rolling restarts of all existing data nodes have been completed, and before proceeding to the next step.</a:t>
            </a:r>
          </a:p>
          <a:p>
            <a:pPr marL="515325" lvl="2" indent="-228600">
              <a:buFont typeface="+mj-lt"/>
              <a:buAutoNum type="arabicPeriod" startAt="4"/>
            </a:pPr>
            <a:endParaRPr lang="en-US" sz="1000" dirty="0"/>
          </a:p>
          <a:p>
            <a:pPr marL="515325" lvl="2" indent="-228600">
              <a:buFont typeface="+mj-lt"/>
              <a:buAutoNum type="arabicPeriod" startAt="6"/>
            </a:pPr>
            <a:r>
              <a:rPr lang="en-US" sz="1000" dirty="0"/>
              <a:t>Execute one or more </a:t>
            </a:r>
            <a:r>
              <a:rPr lang="en-US" sz="1000" i="1" dirty="0"/>
              <a:t>CREATE NODEGROUP </a:t>
            </a:r>
            <a:r>
              <a:rPr lang="en-US" sz="1000" dirty="0"/>
              <a:t>commands in the NDB Cluster management client to create the new node group or node groups to which the new data nodes will belong</a:t>
            </a:r>
            <a:r>
              <a:rPr lang="en-US" sz="1000" dirty="0" smtClean="0"/>
              <a:t>.</a:t>
            </a:r>
            <a:endParaRPr lang="en-US" sz="1000" dirty="0"/>
          </a:p>
          <a:p>
            <a:pPr marL="515325" lvl="2" indent="-228600">
              <a:buFont typeface="+mj-lt"/>
              <a:buAutoNum type="arabicPeriod" startAt="2"/>
            </a:pPr>
            <a:endParaRPr lang="en-US" sz="1000" dirty="0"/>
          </a:p>
        </p:txBody>
      </p:sp>
    </p:spTree>
    <p:extLst>
      <p:ext uri="{BB962C8B-B14F-4D97-AF65-F5344CB8AC3E}">
        <p14:creationId xmlns:p14="http://schemas.microsoft.com/office/powerpoint/2010/main" val="1550438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a:t>MySQL Cluster</a:t>
            </a:r>
            <a:r>
              <a:rPr lang="en-US" dirty="0" smtClean="0"/>
              <a:t>: Scale Out</a:t>
            </a:r>
            <a:endParaRPr kumimoji="1" lang="ja-JP" altLang="en-US" dirty="0"/>
          </a:p>
        </p:txBody>
      </p:sp>
      <p:sp>
        <p:nvSpPr>
          <p:cNvPr id="3" name="コンテンツ プレースホルダー 2"/>
          <p:cNvSpPr>
            <a:spLocks noGrp="1"/>
          </p:cNvSpPr>
          <p:nvPr>
            <p:ph sz="quarter" idx="10"/>
          </p:nvPr>
        </p:nvSpPr>
        <p:spPr/>
        <p:txBody>
          <a:bodyPr>
            <a:noAutofit/>
          </a:bodyPr>
          <a:lstStyle/>
          <a:p>
            <a:pPr marL="511175" lvl="2" indent="-228600">
              <a:buFont typeface="+mj-lt"/>
              <a:buAutoNum type="arabicPeriod" startAt="7"/>
            </a:pPr>
            <a:r>
              <a:rPr lang="en-US" sz="1000" dirty="0" smtClean="0"/>
              <a:t>Redistribute </a:t>
            </a:r>
            <a:r>
              <a:rPr lang="en-US" sz="1000" dirty="0"/>
              <a:t>the cluster's data among all data nodes, including the new ones. Normally this is done by issuing an </a:t>
            </a:r>
            <a:r>
              <a:rPr lang="en-US" sz="1000" i="1" dirty="0"/>
              <a:t>ALTER TABLE ... ALGORITHM=INPLACE, REORGANIZE PARTITION</a:t>
            </a:r>
            <a:r>
              <a:rPr lang="en-US" sz="1000" dirty="0"/>
              <a:t> statement in the </a:t>
            </a:r>
            <a:r>
              <a:rPr lang="en-US" sz="1000" dirty="0" err="1"/>
              <a:t>mysql</a:t>
            </a:r>
            <a:r>
              <a:rPr lang="en-US" sz="1000" dirty="0"/>
              <a:t> client for each NDBCLUSTER table</a:t>
            </a:r>
            <a:r>
              <a:rPr lang="en-US" sz="1000" dirty="0" smtClean="0"/>
              <a:t>.</a:t>
            </a:r>
            <a:endParaRPr lang="en-US" sz="1000" dirty="0"/>
          </a:p>
          <a:p>
            <a:pPr marL="511175" lvl="2" indent="-228600">
              <a:buNone/>
            </a:pPr>
            <a:r>
              <a:rPr lang="en-US" sz="1000" dirty="0" smtClean="0"/>
              <a:t>	Exception</a:t>
            </a:r>
            <a:r>
              <a:rPr lang="en-US" sz="1000" dirty="0"/>
              <a:t>: For tables created using the </a:t>
            </a:r>
            <a:r>
              <a:rPr lang="en-US" sz="1000" i="1" dirty="0"/>
              <a:t>MAX_ROWS</a:t>
            </a:r>
            <a:r>
              <a:rPr lang="en-US" sz="1000" dirty="0"/>
              <a:t> option, this statement does not work; instead, use </a:t>
            </a:r>
            <a:r>
              <a:rPr lang="en-US" sz="1000" i="1" dirty="0"/>
              <a:t>ALTER TABLE ... ALGORITHM=INPLACE MAX_ROWS=...</a:t>
            </a:r>
            <a:r>
              <a:rPr lang="en-US" sz="1000" dirty="0"/>
              <a:t> to reorganize such tables. You should also bear in mind that using MAX_ROWS to set the number of partitions in this fashion is deprecated in NDB 7.5.4 and later, where you should use </a:t>
            </a:r>
            <a:r>
              <a:rPr lang="en-US" sz="1000" i="1" dirty="0"/>
              <a:t>PARTITION_BALANCE</a:t>
            </a:r>
            <a:r>
              <a:rPr lang="en-US" sz="1000" dirty="0"/>
              <a:t> instead; see Setting NDB_TABLE Options, for more information</a:t>
            </a:r>
            <a:r>
              <a:rPr lang="en-US" sz="1000" dirty="0" smtClean="0"/>
              <a:t>.</a:t>
            </a:r>
            <a:endParaRPr lang="en-US" sz="1000" dirty="0"/>
          </a:p>
          <a:p>
            <a:pPr marL="511175" lvl="2" indent="-228600">
              <a:buNone/>
            </a:pPr>
            <a:r>
              <a:rPr lang="en-US" sz="900" dirty="0" smtClean="0"/>
              <a:t>	NOTE</a:t>
            </a:r>
            <a:r>
              <a:rPr lang="en-US" sz="900" dirty="0"/>
              <a:t>: This needs to be done only for tables already existing at the time the new node group is added. Data in tables created after the new node group is added is distributed automatically; however, data added to any given table </a:t>
            </a:r>
            <a:r>
              <a:rPr lang="en-US" sz="900" dirty="0" err="1"/>
              <a:t>tbl</a:t>
            </a:r>
            <a:r>
              <a:rPr lang="en-US" sz="900" dirty="0"/>
              <a:t> that existed before the new nodes were added is not distributed using the new nodes until that table has been reorganized.</a:t>
            </a:r>
          </a:p>
          <a:p>
            <a:pPr marL="511175" lvl="2" indent="-228600">
              <a:buFont typeface="+mj-lt"/>
              <a:buAutoNum type="arabicPeriod" startAt="7"/>
            </a:pPr>
            <a:endParaRPr lang="en-US" sz="1000" dirty="0" smtClean="0"/>
          </a:p>
          <a:p>
            <a:pPr marL="511175" lvl="2" indent="-228600">
              <a:buFont typeface="+mj-lt"/>
              <a:buAutoNum type="arabicPeriod" startAt="8"/>
            </a:pPr>
            <a:r>
              <a:rPr lang="en-US" sz="1000" dirty="0"/>
              <a:t>Reclaim the space freed on the “old” nodes by issuing, for each NDBCLUSTER table, an </a:t>
            </a:r>
            <a:r>
              <a:rPr lang="en-US" sz="1000" i="1" dirty="0"/>
              <a:t>OPTIMIZE TABLE </a:t>
            </a:r>
            <a:r>
              <a:rPr lang="en-US" sz="1000" dirty="0"/>
              <a:t>statement in the </a:t>
            </a:r>
            <a:r>
              <a:rPr lang="en-US" sz="1000" dirty="0" err="1"/>
              <a:t>mysql</a:t>
            </a:r>
            <a:r>
              <a:rPr lang="en-US" sz="1000" dirty="0"/>
              <a:t> client</a:t>
            </a:r>
            <a:r>
              <a:rPr lang="en-US" sz="1000" dirty="0" smtClean="0"/>
              <a:t>.</a:t>
            </a:r>
          </a:p>
          <a:p>
            <a:pPr marL="571500" lvl="2" indent="0">
              <a:buNone/>
            </a:pPr>
            <a:endParaRPr lang="en-US" sz="1000" dirty="0"/>
          </a:p>
          <a:p>
            <a:pPr marL="571500" lvl="2" indent="0">
              <a:buNone/>
            </a:pPr>
            <a:endParaRPr lang="en-US" sz="1000" dirty="0"/>
          </a:p>
        </p:txBody>
      </p:sp>
    </p:spTree>
    <p:extLst>
      <p:ext uri="{BB962C8B-B14F-4D97-AF65-F5344CB8AC3E}">
        <p14:creationId xmlns:p14="http://schemas.microsoft.com/office/powerpoint/2010/main" val="42583174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normAutofit/>
          </a:bodyPr>
          <a:lstStyle/>
          <a:p>
            <a:r>
              <a:rPr lang="en-US" sz="1600" dirty="0" smtClean="0"/>
              <a:t>Example</a:t>
            </a:r>
          </a:p>
          <a:p>
            <a:pPr lvl="1"/>
            <a:r>
              <a:rPr lang="en-US" sz="1000" dirty="0"/>
              <a:t>Edit the cluster configuration config.ini </a:t>
            </a:r>
            <a:r>
              <a:rPr lang="en-US" sz="1000" dirty="0" smtClean="0"/>
              <a:t>file</a:t>
            </a:r>
          </a:p>
          <a:p>
            <a:pPr lvl="1"/>
            <a:endParaRPr lang="en-US" sz="1000" dirty="0"/>
          </a:p>
        </p:txBody>
      </p:sp>
      <p:sp>
        <p:nvSpPr>
          <p:cNvPr id="4" name="Rectangle 3"/>
          <p:cNvSpPr/>
          <p:nvPr/>
        </p:nvSpPr>
        <p:spPr bwMode="auto">
          <a:xfrm>
            <a:off x="511629" y="1447800"/>
            <a:ext cx="8153400" cy="4833257"/>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a:latin typeface="Courier New" panose="02070309020205020404" pitchFamily="49" charset="0"/>
                <a:ea typeface="+mj-ea"/>
                <a:cs typeface="Courier New" panose="02070309020205020404" pitchFamily="49" charset="0"/>
              </a:rPr>
              <a:t>[</a:t>
            </a:r>
            <a:r>
              <a:rPr lang="en-US" sz="1000" dirty="0" err="1">
                <a:latin typeface="Courier New" panose="02070309020205020404" pitchFamily="49" charset="0"/>
                <a:ea typeface="+mj-ea"/>
                <a:cs typeface="Courier New" panose="02070309020205020404" pitchFamily="49" charset="0"/>
              </a:rPr>
              <a:t>ndbd</a:t>
            </a:r>
            <a:r>
              <a:rPr lang="en-US" sz="1000" dirty="0">
                <a:latin typeface="Courier New" panose="02070309020205020404" pitchFamily="49" charset="0"/>
                <a:ea typeface="+mj-ea"/>
                <a:cs typeface="Courier New" panose="02070309020205020404" pitchFamily="49" charset="0"/>
              </a:rPr>
              <a:t>]</a:t>
            </a:r>
          </a:p>
          <a:p>
            <a:r>
              <a:rPr lang="en-US" sz="1000" dirty="0">
                <a:latin typeface="Courier New" panose="02070309020205020404" pitchFamily="49" charset="0"/>
                <a:ea typeface="+mj-ea"/>
                <a:cs typeface="Courier New" panose="02070309020205020404" pitchFamily="49" charset="0"/>
              </a:rPr>
              <a:t># Options for data node "A":</a:t>
            </a:r>
          </a:p>
          <a:p>
            <a:r>
              <a:rPr lang="en-US" sz="1000" dirty="0">
                <a:latin typeface="Courier New" panose="02070309020205020404" pitchFamily="49" charset="0"/>
                <a:ea typeface="+mj-ea"/>
                <a:cs typeface="Courier New" panose="02070309020205020404" pitchFamily="49" charset="0"/>
              </a:rPr>
              <a:t>                                      # (one [</a:t>
            </a:r>
            <a:r>
              <a:rPr lang="en-US" sz="1000" dirty="0" err="1">
                <a:latin typeface="Courier New" panose="02070309020205020404" pitchFamily="49" charset="0"/>
                <a:ea typeface="+mj-ea"/>
                <a:cs typeface="Courier New" panose="02070309020205020404" pitchFamily="49" charset="0"/>
              </a:rPr>
              <a:t>ndbd</a:t>
            </a:r>
            <a:r>
              <a:rPr lang="en-US" sz="1000" dirty="0">
                <a:latin typeface="Courier New" panose="02070309020205020404" pitchFamily="49" charset="0"/>
                <a:ea typeface="+mj-ea"/>
                <a:cs typeface="Courier New" panose="02070309020205020404" pitchFamily="49" charset="0"/>
              </a:rPr>
              <a:t>] section per data node)</a:t>
            </a:r>
          </a:p>
          <a:p>
            <a:r>
              <a:rPr lang="en-US" sz="1000" dirty="0" err="1">
                <a:latin typeface="Courier New" panose="02070309020205020404" pitchFamily="49" charset="0"/>
                <a:ea typeface="+mj-ea"/>
                <a:cs typeface="Courier New" panose="02070309020205020404" pitchFamily="49" charset="0"/>
              </a:rPr>
              <a:t>HostName</a:t>
            </a:r>
            <a:r>
              <a:rPr lang="en-US" sz="1000" dirty="0">
                <a:latin typeface="Courier New" panose="02070309020205020404" pitchFamily="49" charset="0"/>
                <a:ea typeface="+mj-ea"/>
                <a:cs typeface="Courier New" panose="02070309020205020404" pitchFamily="49" charset="0"/>
              </a:rPr>
              <a:t>=192.168.50.55                # Hostname or IP address</a:t>
            </a:r>
          </a:p>
          <a:p>
            <a:r>
              <a:rPr lang="en-US" sz="1000" dirty="0" err="1">
                <a:latin typeface="Courier New" panose="02070309020205020404" pitchFamily="49" charset="0"/>
                <a:ea typeface="+mj-ea"/>
                <a:cs typeface="Courier New" panose="02070309020205020404" pitchFamily="49" charset="0"/>
              </a:rPr>
              <a:t>NodeId</a:t>
            </a:r>
            <a:r>
              <a:rPr lang="en-US" sz="1000" dirty="0">
                <a:latin typeface="Courier New" panose="02070309020205020404" pitchFamily="49" charset="0"/>
                <a:ea typeface="+mj-ea"/>
                <a:cs typeface="Courier New" panose="02070309020205020404" pitchFamily="49" charset="0"/>
              </a:rPr>
              <a:t>=11                              # Node ID for this data node</a:t>
            </a:r>
          </a:p>
          <a:p>
            <a:r>
              <a:rPr lang="en-US" sz="1000" dirty="0" err="1">
                <a:latin typeface="Courier New" panose="02070309020205020404" pitchFamily="49" charset="0"/>
                <a:ea typeface="+mj-ea"/>
                <a:cs typeface="Courier New" panose="02070309020205020404" pitchFamily="49" charset="0"/>
              </a:rPr>
              <a:t>DataDir</a:t>
            </a:r>
            <a:r>
              <a:rPr lang="en-US" sz="1000" dirty="0">
                <a:latin typeface="Courier New" panose="02070309020205020404" pitchFamily="49" charset="0"/>
                <a:ea typeface="+mj-ea"/>
                <a:cs typeface="Courier New" panose="02070309020205020404" pitchFamily="49" charset="0"/>
              </a:rPr>
              <a:t>=/</a:t>
            </a:r>
            <a:r>
              <a:rPr lang="en-US" sz="1000" dirty="0" err="1">
                <a:latin typeface="Courier New" panose="02070309020205020404" pitchFamily="49" charset="0"/>
                <a:ea typeface="+mj-ea"/>
                <a:cs typeface="Courier New" panose="02070309020205020404" pitchFamily="49" charset="0"/>
              </a:rPr>
              <a:t>var</a:t>
            </a:r>
            <a:r>
              <a:rPr lang="en-US" sz="1000" dirty="0">
                <a:latin typeface="Courier New" panose="02070309020205020404" pitchFamily="49" charset="0"/>
                <a:ea typeface="+mj-ea"/>
                <a:cs typeface="Courier New" panose="02070309020205020404" pitchFamily="49" charset="0"/>
              </a:rPr>
              <a:t>/lib/</a:t>
            </a:r>
            <a:r>
              <a:rPr lang="en-US" sz="1000" dirty="0" err="1">
                <a:latin typeface="Courier New" panose="02070309020205020404" pitchFamily="49" charset="0"/>
                <a:ea typeface="+mj-ea"/>
                <a:cs typeface="Courier New" panose="02070309020205020404" pitchFamily="49" charset="0"/>
              </a:rPr>
              <a:t>mysql</a:t>
            </a:r>
            <a:r>
              <a:rPr lang="en-US" sz="1000" dirty="0">
                <a:latin typeface="Courier New" panose="02070309020205020404" pitchFamily="49" charset="0"/>
                <a:ea typeface="+mj-ea"/>
                <a:cs typeface="Courier New" panose="02070309020205020404" pitchFamily="49" charset="0"/>
              </a:rPr>
              <a:t>-cluster        # Directory for this data node's data files</a:t>
            </a:r>
          </a:p>
          <a:p>
            <a:r>
              <a:rPr lang="en-US" sz="1000" dirty="0" err="1">
                <a:latin typeface="Courier New" panose="02070309020205020404" pitchFamily="49" charset="0"/>
                <a:ea typeface="+mj-ea"/>
                <a:cs typeface="Courier New" panose="02070309020205020404" pitchFamily="49" charset="0"/>
              </a:rPr>
              <a:t>ServerPort</a:t>
            </a:r>
            <a:r>
              <a:rPr lang="en-US" sz="1000" dirty="0">
                <a:latin typeface="Courier New" panose="02070309020205020404" pitchFamily="49" charset="0"/>
                <a:ea typeface="+mj-ea"/>
                <a:cs typeface="Courier New" panose="02070309020205020404" pitchFamily="49" charset="0"/>
              </a:rPr>
              <a:t>=50501</a:t>
            </a:r>
          </a:p>
          <a:p>
            <a:endParaRPr lang="en-US" sz="1000" dirty="0">
              <a:latin typeface="Courier New" panose="02070309020205020404" pitchFamily="49" charset="0"/>
              <a:ea typeface="+mj-ea"/>
              <a:cs typeface="Courier New" panose="02070309020205020404" pitchFamily="49" charset="0"/>
            </a:endParaRPr>
          </a:p>
          <a:p>
            <a:r>
              <a:rPr lang="en-US" sz="1000" dirty="0">
                <a:latin typeface="Courier New" panose="02070309020205020404" pitchFamily="49" charset="0"/>
                <a:ea typeface="+mj-ea"/>
                <a:cs typeface="Courier New" panose="02070309020205020404" pitchFamily="49" charset="0"/>
              </a:rPr>
              <a:t>[</a:t>
            </a:r>
            <a:r>
              <a:rPr lang="en-US" sz="1000" dirty="0" err="1">
                <a:latin typeface="Courier New" panose="02070309020205020404" pitchFamily="49" charset="0"/>
                <a:ea typeface="+mj-ea"/>
                <a:cs typeface="Courier New" panose="02070309020205020404" pitchFamily="49" charset="0"/>
              </a:rPr>
              <a:t>ndbd</a:t>
            </a:r>
            <a:r>
              <a:rPr lang="en-US" sz="1000" dirty="0">
                <a:latin typeface="Courier New" panose="02070309020205020404" pitchFamily="49" charset="0"/>
                <a:ea typeface="+mj-ea"/>
                <a:cs typeface="Courier New" panose="02070309020205020404" pitchFamily="49" charset="0"/>
              </a:rPr>
              <a:t>]</a:t>
            </a:r>
          </a:p>
          <a:p>
            <a:r>
              <a:rPr lang="en-US" sz="1000" dirty="0">
                <a:latin typeface="Courier New" panose="02070309020205020404" pitchFamily="49" charset="0"/>
                <a:ea typeface="+mj-ea"/>
                <a:cs typeface="Courier New" panose="02070309020205020404" pitchFamily="49" charset="0"/>
              </a:rPr>
              <a:t># Options for data node "B":</a:t>
            </a:r>
          </a:p>
          <a:p>
            <a:r>
              <a:rPr lang="en-US" sz="1000" dirty="0">
                <a:latin typeface="Courier New" panose="02070309020205020404" pitchFamily="49" charset="0"/>
                <a:ea typeface="+mj-ea"/>
                <a:cs typeface="Courier New" panose="02070309020205020404" pitchFamily="49" charset="0"/>
              </a:rPr>
              <a:t>                                      # (one [</a:t>
            </a:r>
            <a:r>
              <a:rPr lang="en-US" sz="1000" dirty="0" err="1">
                <a:latin typeface="Courier New" panose="02070309020205020404" pitchFamily="49" charset="0"/>
                <a:ea typeface="+mj-ea"/>
                <a:cs typeface="Courier New" panose="02070309020205020404" pitchFamily="49" charset="0"/>
              </a:rPr>
              <a:t>ndbd</a:t>
            </a:r>
            <a:r>
              <a:rPr lang="en-US" sz="1000" dirty="0">
                <a:latin typeface="Courier New" panose="02070309020205020404" pitchFamily="49" charset="0"/>
                <a:ea typeface="+mj-ea"/>
                <a:cs typeface="Courier New" panose="02070309020205020404" pitchFamily="49" charset="0"/>
              </a:rPr>
              <a:t>] section per data node)</a:t>
            </a:r>
          </a:p>
          <a:p>
            <a:r>
              <a:rPr lang="en-US" sz="1000" dirty="0" err="1">
                <a:latin typeface="Courier New" panose="02070309020205020404" pitchFamily="49" charset="0"/>
                <a:ea typeface="+mj-ea"/>
                <a:cs typeface="Courier New" panose="02070309020205020404" pitchFamily="49" charset="0"/>
              </a:rPr>
              <a:t>HostName</a:t>
            </a:r>
            <a:r>
              <a:rPr lang="en-US" sz="1000" dirty="0">
                <a:latin typeface="Courier New" panose="02070309020205020404" pitchFamily="49" charset="0"/>
                <a:ea typeface="+mj-ea"/>
                <a:cs typeface="Courier New" panose="02070309020205020404" pitchFamily="49" charset="0"/>
              </a:rPr>
              <a:t>=192.168.50.56                # Hostname or IP address</a:t>
            </a:r>
          </a:p>
          <a:p>
            <a:r>
              <a:rPr lang="en-US" sz="1000" dirty="0" err="1">
                <a:latin typeface="Courier New" panose="02070309020205020404" pitchFamily="49" charset="0"/>
                <a:ea typeface="+mj-ea"/>
                <a:cs typeface="Courier New" panose="02070309020205020404" pitchFamily="49" charset="0"/>
              </a:rPr>
              <a:t>NodeId</a:t>
            </a:r>
            <a:r>
              <a:rPr lang="en-US" sz="1000" dirty="0">
                <a:latin typeface="Courier New" panose="02070309020205020404" pitchFamily="49" charset="0"/>
                <a:ea typeface="+mj-ea"/>
                <a:cs typeface="Courier New" panose="02070309020205020404" pitchFamily="49" charset="0"/>
              </a:rPr>
              <a:t>=12                              # Node ID for this data node</a:t>
            </a:r>
          </a:p>
          <a:p>
            <a:r>
              <a:rPr lang="en-US" sz="1000" dirty="0" err="1">
                <a:latin typeface="Courier New" panose="02070309020205020404" pitchFamily="49" charset="0"/>
                <a:ea typeface="+mj-ea"/>
                <a:cs typeface="Courier New" panose="02070309020205020404" pitchFamily="49" charset="0"/>
              </a:rPr>
              <a:t>DataDir</a:t>
            </a:r>
            <a:r>
              <a:rPr lang="en-US" sz="1000" dirty="0">
                <a:latin typeface="Courier New" panose="02070309020205020404" pitchFamily="49" charset="0"/>
                <a:ea typeface="+mj-ea"/>
                <a:cs typeface="Courier New" panose="02070309020205020404" pitchFamily="49" charset="0"/>
              </a:rPr>
              <a:t>=/</a:t>
            </a:r>
            <a:r>
              <a:rPr lang="en-US" sz="1000" dirty="0" err="1">
                <a:latin typeface="Courier New" panose="02070309020205020404" pitchFamily="49" charset="0"/>
                <a:ea typeface="+mj-ea"/>
                <a:cs typeface="Courier New" panose="02070309020205020404" pitchFamily="49" charset="0"/>
              </a:rPr>
              <a:t>var</a:t>
            </a:r>
            <a:r>
              <a:rPr lang="en-US" sz="1000" dirty="0">
                <a:latin typeface="Courier New" panose="02070309020205020404" pitchFamily="49" charset="0"/>
                <a:ea typeface="+mj-ea"/>
                <a:cs typeface="Courier New" panose="02070309020205020404" pitchFamily="49" charset="0"/>
              </a:rPr>
              <a:t>/lib/</a:t>
            </a:r>
            <a:r>
              <a:rPr lang="en-US" sz="1000" dirty="0" err="1">
                <a:latin typeface="Courier New" panose="02070309020205020404" pitchFamily="49" charset="0"/>
                <a:ea typeface="+mj-ea"/>
                <a:cs typeface="Courier New" panose="02070309020205020404" pitchFamily="49" charset="0"/>
              </a:rPr>
              <a:t>mysql</a:t>
            </a:r>
            <a:r>
              <a:rPr lang="en-US" sz="1000" dirty="0">
                <a:latin typeface="Courier New" panose="02070309020205020404" pitchFamily="49" charset="0"/>
                <a:ea typeface="+mj-ea"/>
                <a:cs typeface="Courier New" panose="02070309020205020404" pitchFamily="49" charset="0"/>
              </a:rPr>
              <a:t>-cluster        # Directory for this data node's data files</a:t>
            </a:r>
          </a:p>
          <a:p>
            <a:r>
              <a:rPr lang="en-US" sz="1000" dirty="0" err="1">
                <a:latin typeface="Courier New" panose="02070309020205020404" pitchFamily="49" charset="0"/>
                <a:ea typeface="+mj-ea"/>
                <a:cs typeface="Courier New" panose="02070309020205020404" pitchFamily="49" charset="0"/>
              </a:rPr>
              <a:t>ServerPort</a:t>
            </a:r>
            <a:r>
              <a:rPr lang="en-US" sz="1000" dirty="0">
                <a:latin typeface="Courier New" panose="02070309020205020404" pitchFamily="49" charset="0"/>
                <a:ea typeface="+mj-ea"/>
                <a:cs typeface="Courier New" panose="02070309020205020404" pitchFamily="49" charset="0"/>
              </a:rPr>
              <a:t>=50502</a:t>
            </a:r>
          </a:p>
          <a:p>
            <a:endParaRPr lang="en-US" sz="1000" dirty="0">
              <a:latin typeface="Courier New" panose="02070309020205020404" pitchFamily="49" charset="0"/>
              <a:ea typeface="+mj-ea"/>
              <a:cs typeface="Courier New" panose="02070309020205020404" pitchFamily="49" charset="0"/>
            </a:endParaRPr>
          </a:p>
          <a:p>
            <a:r>
              <a:rPr lang="en-US" sz="1000" dirty="0">
                <a:latin typeface="Courier New" panose="02070309020205020404" pitchFamily="49" charset="0"/>
                <a:ea typeface="+mj-ea"/>
                <a:cs typeface="Courier New" panose="02070309020205020404" pitchFamily="49" charset="0"/>
              </a:rPr>
              <a:t>[</a:t>
            </a:r>
            <a:r>
              <a:rPr lang="en-US" sz="1000" dirty="0" err="1">
                <a:latin typeface="Courier New" panose="02070309020205020404" pitchFamily="49" charset="0"/>
                <a:ea typeface="+mj-ea"/>
                <a:cs typeface="Courier New" panose="02070309020205020404" pitchFamily="49" charset="0"/>
              </a:rPr>
              <a:t>ndbd</a:t>
            </a:r>
            <a:r>
              <a:rPr lang="en-US" sz="1000" dirty="0">
                <a:latin typeface="Courier New" panose="02070309020205020404" pitchFamily="49" charset="0"/>
                <a:ea typeface="+mj-ea"/>
                <a:cs typeface="Courier New" panose="02070309020205020404" pitchFamily="49" charset="0"/>
              </a:rPr>
              <a:t>]</a:t>
            </a:r>
          </a:p>
          <a:p>
            <a:r>
              <a:rPr lang="en-US" sz="1000" dirty="0">
                <a:latin typeface="Courier New" panose="02070309020205020404" pitchFamily="49" charset="0"/>
                <a:ea typeface="+mj-ea"/>
                <a:cs typeface="Courier New" panose="02070309020205020404" pitchFamily="49" charset="0"/>
              </a:rPr>
              <a:t># Options for data node "C</a:t>
            </a:r>
            <a:r>
              <a:rPr lang="en-US" sz="1000" dirty="0" smtClean="0">
                <a:latin typeface="Courier New" panose="02070309020205020404" pitchFamily="49" charset="0"/>
                <a:ea typeface="+mj-ea"/>
                <a:cs typeface="Courier New" panose="02070309020205020404" pitchFamily="49" charset="0"/>
              </a:rPr>
              <a:t>":</a:t>
            </a:r>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                                                       </a:t>
            </a:r>
            <a:r>
              <a:rPr lang="en-US" sz="1000" b="1" dirty="0" smtClean="0">
                <a:latin typeface="Courier New" panose="02070309020205020404" pitchFamily="49" charset="0"/>
                <a:ea typeface="+mj-ea"/>
                <a:cs typeface="Courier New" panose="02070309020205020404" pitchFamily="49" charset="0"/>
              </a:rPr>
              <a:t>&lt;&lt;&lt; Add NEW NODE</a:t>
            </a:r>
            <a:r>
              <a:rPr lang="en-US" sz="1000" dirty="0" smtClean="0">
                <a:latin typeface="Courier New" panose="02070309020205020404" pitchFamily="49" charset="0"/>
                <a:ea typeface="+mj-ea"/>
                <a:cs typeface="Courier New" panose="02070309020205020404" pitchFamily="49" charset="0"/>
              </a:rPr>
              <a:t>    </a:t>
            </a:r>
            <a:endParaRPr lang="en-US" sz="1000" dirty="0">
              <a:latin typeface="Courier New" panose="02070309020205020404" pitchFamily="49" charset="0"/>
              <a:ea typeface="+mj-ea"/>
              <a:cs typeface="Courier New" panose="02070309020205020404" pitchFamily="49" charset="0"/>
            </a:endParaRPr>
          </a:p>
          <a:p>
            <a:r>
              <a:rPr lang="en-US" sz="1000" dirty="0">
                <a:latin typeface="Courier New" panose="02070309020205020404" pitchFamily="49" charset="0"/>
                <a:ea typeface="+mj-ea"/>
                <a:cs typeface="Courier New" panose="02070309020205020404" pitchFamily="49" charset="0"/>
              </a:rPr>
              <a:t>                                      # (one [</a:t>
            </a:r>
            <a:r>
              <a:rPr lang="en-US" sz="1000" dirty="0" err="1">
                <a:latin typeface="Courier New" panose="02070309020205020404" pitchFamily="49" charset="0"/>
                <a:ea typeface="+mj-ea"/>
                <a:cs typeface="Courier New" panose="02070309020205020404" pitchFamily="49" charset="0"/>
              </a:rPr>
              <a:t>ndbd</a:t>
            </a:r>
            <a:r>
              <a:rPr lang="en-US" sz="1000" dirty="0">
                <a:latin typeface="Courier New" panose="02070309020205020404" pitchFamily="49" charset="0"/>
                <a:ea typeface="+mj-ea"/>
                <a:cs typeface="Courier New" panose="02070309020205020404" pitchFamily="49" charset="0"/>
              </a:rPr>
              <a:t>] section per data node)</a:t>
            </a:r>
          </a:p>
          <a:p>
            <a:r>
              <a:rPr lang="en-US" sz="1000" dirty="0" err="1">
                <a:latin typeface="Courier New" panose="02070309020205020404" pitchFamily="49" charset="0"/>
                <a:ea typeface="+mj-ea"/>
                <a:cs typeface="Courier New" panose="02070309020205020404" pitchFamily="49" charset="0"/>
              </a:rPr>
              <a:t>HostName</a:t>
            </a:r>
            <a:r>
              <a:rPr lang="en-US" sz="1000" dirty="0">
                <a:latin typeface="Courier New" panose="02070309020205020404" pitchFamily="49" charset="0"/>
                <a:ea typeface="+mj-ea"/>
                <a:cs typeface="Courier New" panose="02070309020205020404" pitchFamily="49" charset="0"/>
              </a:rPr>
              <a:t>=192.168.50.59                # Hostname or IP address</a:t>
            </a:r>
          </a:p>
          <a:p>
            <a:r>
              <a:rPr lang="en-US" sz="1000" dirty="0" err="1">
                <a:latin typeface="Courier New" panose="02070309020205020404" pitchFamily="49" charset="0"/>
                <a:ea typeface="+mj-ea"/>
                <a:cs typeface="Courier New" panose="02070309020205020404" pitchFamily="49" charset="0"/>
              </a:rPr>
              <a:t>NodeId</a:t>
            </a:r>
            <a:r>
              <a:rPr lang="en-US" sz="1000" dirty="0">
                <a:latin typeface="Courier New" panose="02070309020205020404" pitchFamily="49" charset="0"/>
                <a:ea typeface="+mj-ea"/>
                <a:cs typeface="Courier New" panose="02070309020205020404" pitchFamily="49" charset="0"/>
              </a:rPr>
              <a:t>=13                              # Node ID for this data node</a:t>
            </a:r>
          </a:p>
          <a:p>
            <a:r>
              <a:rPr lang="en-US" sz="1000" dirty="0" err="1">
                <a:latin typeface="Courier New" panose="02070309020205020404" pitchFamily="49" charset="0"/>
                <a:ea typeface="+mj-ea"/>
                <a:cs typeface="Courier New" panose="02070309020205020404" pitchFamily="49" charset="0"/>
              </a:rPr>
              <a:t>DataDir</a:t>
            </a:r>
            <a:r>
              <a:rPr lang="en-US" sz="1000" dirty="0">
                <a:latin typeface="Courier New" panose="02070309020205020404" pitchFamily="49" charset="0"/>
                <a:ea typeface="+mj-ea"/>
                <a:cs typeface="Courier New" panose="02070309020205020404" pitchFamily="49" charset="0"/>
              </a:rPr>
              <a:t>=/</a:t>
            </a:r>
            <a:r>
              <a:rPr lang="en-US" sz="1000" dirty="0" err="1">
                <a:latin typeface="Courier New" panose="02070309020205020404" pitchFamily="49" charset="0"/>
                <a:ea typeface="+mj-ea"/>
                <a:cs typeface="Courier New" panose="02070309020205020404" pitchFamily="49" charset="0"/>
              </a:rPr>
              <a:t>var</a:t>
            </a:r>
            <a:r>
              <a:rPr lang="en-US" sz="1000" dirty="0">
                <a:latin typeface="Courier New" panose="02070309020205020404" pitchFamily="49" charset="0"/>
                <a:ea typeface="+mj-ea"/>
                <a:cs typeface="Courier New" panose="02070309020205020404" pitchFamily="49" charset="0"/>
              </a:rPr>
              <a:t>/lib/</a:t>
            </a:r>
            <a:r>
              <a:rPr lang="en-US" sz="1000" dirty="0" err="1">
                <a:latin typeface="Courier New" panose="02070309020205020404" pitchFamily="49" charset="0"/>
                <a:ea typeface="+mj-ea"/>
                <a:cs typeface="Courier New" panose="02070309020205020404" pitchFamily="49" charset="0"/>
              </a:rPr>
              <a:t>mysql</a:t>
            </a:r>
            <a:r>
              <a:rPr lang="en-US" sz="1000" dirty="0">
                <a:latin typeface="Courier New" panose="02070309020205020404" pitchFamily="49" charset="0"/>
                <a:ea typeface="+mj-ea"/>
                <a:cs typeface="Courier New" panose="02070309020205020404" pitchFamily="49" charset="0"/>
              </a:rPr>
              <a:t>-cluster        # Directory for this data node's data files</a:t>
            </a:r>
          </a:p>
          <a:p>
            <a:r>
              <a:rPr lang="en-US" sz="1000" dirty="0" err="1">
                <a:latin typeface="Courier New" panose="02070309020205020404" pitchFamily="49" charset="0"/>
                <a:ea typeface="+mj-ea"/>
                <a:cs typeface="Courier New" panose="02070309020205020404" pitchFamily="49" charset="0"/>
              </a:rPr>
              <a:t>ServerPort</a:t>
            </a:r>
            <a:r>
              <a:rPr lang="en-US" sz="1000" dirty="0">
                <a:latin typeface="Courier New" panose="02070309020205020404" pitchFamily="49" charset="0"/>
                <a:ea typeface="+mj-ea"/>
                <a:cs typeface="Courier New" panose="02070309020205020404" pitchFamily="49" charset="0"/>
              </a:rPr>
              <a:t>=50503</a:t>
            </a:r>
          </a:p>
          <a:p>
            <a:endParaRPr lang="en-US" sz="1000" dirty="0">
              <a:latin typeface="Courier New" panose="02070309020205020404" pitchFamily="49" charset="0"/>
              <a:ea typeface="+mj-ea"/>
              <a:cs typeface="Courier New" panose="02070309020205020404" pitchFamily="49" charset="0"/>
            </a:endParaRPr>
          </a:p>
          <a:p>
            <a:r>
              <a:rPr lang="en-US" sz="1000" dirty="0">
                <a:latin typeface="Courier New" panose="02070309020205020404" pitchFamily="49" charset="0"/>
                <a:ea typeface="+mj-ea"/>
                <a:cs typeface="Courier New" panose="02070309020205020404" pitchFamily="49" charset="0"/>
              </a:rPr>
              <a:t>[</a:t>
            </a:r>
            <a:r>
              <a:rPr lang="en-US" sz="1000" dirty="0" err="1">
                <a:latin typeface="Courier New" panose="02070309020205020404" pitchFamily="49" charset="0"/>
                <a:ea typeface="+mj-ea"/>
                <a:cs typeface="Courier New" panose="02070309020205020404" pitchFamily="49" charset="0"/>
              </a:rPr>
              <a:t>ndbd</a:t>
            </a:r>
            <a:r>
              <a:rPr lang="en-US" sz="1000" dirty="0">
                <a:latin typeface="Courier New" panose="02070309020205020404" pitchFamily="49" charset="0"/>
                <a:ea typeface="+mj-ea"/>
                <a:cs typeface="Courier New" panose="02070309020205020404" pitchFamily="49" charset="0"/>
              </a:rPr>
              <a:t>]</a:t>
            </a:r>
          </a:p>
          <a:p>
            <a:r>
              <a:rPr lang="en-US" sz="1000" dirty="0">
                <a:latin typeface="Courier New" panose="02070309020205020404" pitchFamily="49" charset="0"/>
                <a:ea typeface="+mj-ea"/>
                <a:cs typeface="Courier New" panose="02070309020205020404" pitchFamily="49" charset="0"/>
              </a:rPr>
              <a:t># Options for data node "D</a:t>
            </a:r>
            <a:r>
              <a:rPr lang="en-US" sz="1000" dirty="0" smtClean="0">
                <a:latin typeface="Courier New" panose="02070309020205020404" pitchFamily="49" charset="0"/>
                <a:ea typeface="+mj-ea"/>
                <a:cs typeface="Courier New" panose="02070309020205020404" pitchFamily="49" charset="0"/>
              </a:rPr>
              <a:t>":</a:t>
            </a:r>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                                                       </a:t>
            </a:r>
            <a:r>
              <a:rPr lang="en-US" sz="1000" b="1" dirty="0" smtClean="0">
                <a:latin typeface="Courier New" panose="02070309020205020404" pitchFamily="49" charset="0"/>
                <a:cs typeface="Courier New" panose="02070309020205020404" pitchFamily="49" charset="0"/>
              </a:rPr>
              <a:t>&lt;&lt;&lt; </a:t>
            </a:r>
            <a:r>
              <a:rPr lang="en-US" sz="1000" b="1" dirty="0">
                <a:latin typeface="Courier New" panose="02070309020205020404" pitchFamily="49" charset="0"/>
                <a:cs typeface="Courier New" panose="02070309020205020404" pitchFamily="49" charset="0"/>
              </a:rPr>
              <a:t>Add NEW NODE</a:t>
            </a:r>
            <a:endParaRPr lang="en-US" sz="1000" dirty="0">
              <a:latin typeface="Courier New" panose="02070309020205020404" pitchFamily="49" charset="0"/>
              <a:ea typeface="+mj-ea"/>
              <a:cs typeface="Courier New" panose="02070309020205020404" pitchFamily="49" charset="0"/>
            </a:endParaRPr>
          </a:p>
          <a:p>
            <a:r>
              <a:rPr lang="en-US" sz="1000" dirty="0">
                <a:latin typeface="Courier New" panose="02070309020205020404" pitchFamily="49" charset="0"/>
                <a:ea typeface="+mj-ea"/>
                <a:cs typeface="Courier New" panose="02070309020205020404" pitchFamily="49" charset="0"/>
              </a:rPr>
              <a:t>                                      # (one [</a:t>
            </a:r>
            <a:r>
              <a:rPr lang="en-US" sz="1000" dirty="0" err="1">
                <a:latin typeface="Courier New" panose="02070309020205020404" pitchFamily="49" charset="0"/>
                <a:ea typeface="+mj-ea"/>
                <a:cs typeface="Courier New" panose="02070309020205020404" pitchFamily="49" charset="0"/>
              </a:rPr>
              <a:t>ndbd</a:t>
            </a:r>
            <a:r>
              <a:rPr lang="en-US" sz="1000" dirty="0">
                <a:latin typeface="Courier New" panose="02070309020205020404" pitchFamily="49" charset="0"/>
                <a:ea typeface="+mj-ea"/>
                <a:cs typeface="Courier New" panose="02070309020205020404" pitchFamily="49" charset="0"/>
              </a:rPr>
              <a:t>] section per data node)</a:t>
            </a:r>
          </a:p>
          <a:p>
            <a:r>
              <a:rPr lang="en-US" sz="1000" dirty="0" err="1">
                <a:latin typeface="Courier New" panose="02070309020205020404" pitchFamily="49" charset="0"/>
                <a:ea typeface="+mj-ea"/>
                <a:cs typeface="Courier New" panose="02070309020205020404" pitchFamily="49" charset="0"/>
              </a:rPr>
              <a:t>HostName</a:t>
            </a:r>
            <a:r>
              <a:rPr lang="en-US" sz="1000" dirty="0">
                <a:latin typeface="Courier New" panose="02070309020205020404" pitchFamily="49" charset="0"/>
                <a:ea typeface="+mj-ea"/>
                <a:cs typeface="Courier New" panose="02070309020205020404" pitchFamily="49" charset="0"/>
              </a:rPr>
              <a:t>=192.168.50.60                # Hostname or IP address</a:t>
            </a:r>
          </a:p>
          <a:p>
            <a:r>
              <a:rPr lang="en-US" sz="1000" dirty="0" err="1">
                <a:latin typeface="Courier New" panose="02070309020205020404" pitchFamily="49" charset="0"/>
                <a:ea typeface="+mj-ea"/>
                <a:cs typeface="Courier New" panose="02070309020205020404" pitchFamily="49" charset="0"/>
              </a:rPr>
              <a:t>NodeId</a:t>
            </a:r>
            <a:r>
              <a:rPr lang="en-US" sz="1000" dirty="0">
                <a:latin typeface="Courier New" panose="02070309020205020404" pitchFamily="49" charset="0"/>
                <a:ea typeface="+mj-ea"/>
                <a:cs typeface="Courier New" panose="02070309020205020404" pitchFamily="49" charset="0"/>
              </a:rPr>
              <a:t>=14                              # Node ID for this data node</a:t>
            </a:r>
          </a:p>
          <a:p>
            <a:r>
              <a:rPr lang="en-US" sz="1000" dirty="0" err="1">
                <a:latin typeface="Courier New" panose="02070309020205020404" pitchFamily="49" charset="0"/>
                <a:ea typeface="+mj-ea"/>
                <a:cs typeface="Courier New" panose="02070309020205020404" pitchFamily="49" charset="0"/>
              </a:rPr>
              <a:t>DataDir</a:t>
            </a:r>
            <a:r>
              <a:rPr lang="en-US" sz="1000" dirty="0">
                <a:latin typeface="Courier New" panose="02070309020205020404" pitchFamily="49" charset="0"/>
                <a:ea typeface="+mj-ea"/>
                <a:cs typeface="Courier New" panose="02070309020205020404" pitchFamily="49" charset="0"/>
              </a:rPr>
              <a:t>=/</a:t>
            </a:r>
            <a:r>
              <a:rPr lang="en-US" sz="1000" dirty="0" err="1">
                <a:latin typeface="Courier New" panose="02070309020205020404" pitchFamily="49" charset="0"/>
                <a:ea typeface="+mj-ea"/>
                <a:cs typeface="Courier New" panose="02070309020205020404" pitchFamily="49" charset="0"/>
              </a:rPr>
              <a:t>var</a:t>
            </a:r>
            <a:r>
              <a:rPr lang="en-US" sz="1000" dirty="0">
                <a:latin typeface="Courier New" panose="02070309020205020404" pitchFamily="49" charset="0"/>
                <a:ea typeface="+mj-ea"/>
                <a:cs typeface="Courier New" panose="02070309020205020404" pitchFamily="49" charset="0"/>
              </a:rPr>
              <a:t>/lib/</a:t>
            </a:r>
            <a:r>
              <a:rPr lang="en-US" sz="1000" dirty="0" err="1">
                <a:latin typeface="Courier New" panose="02070309020205020404" pitchFamily="49" charset="0"/>
                <a:ea typeface="+mj-ea"/>
                <a:cs typeface="Courier New" panose="02070309020205020404" pitchFamily="49" charset="0"/>
              </a:rPr>
              <a:t>mysql</a:t>
            </a:r>
            <a:r>
              <a:rPr lang="en-US" sz="1000" dirty="0">
                <a:latin typeface="Courier New" panose="02070309020205020404" pitchFamily="49" charset="0"/>
                <a:ea typeface="+mj-ea"/>
                <a:cs typeface="Courier New" panose="02070309020205020404" pitchFamily="49" charset="0"/>
              </a:rPr>
              <a:t>-cluster        # Directory for this data node's data files</a:t>
            </a:r>
          </a:p>
          <a:p>
            <a:r>
              <a:rPr lang="en-US" sz="1000" dirty="0" err="1">
                <a:latin typeface="Courier New" panose="02070309020205020404" pitchFamily="49" charset="0"/>
                <a:ea typeface="+mj-ea"/>
                <a:cs typeface="Courier New" panose="02070309020205020404" pitchFamily="49" charset="0"/>
              </a:rPr>
              <a:t>ServerPort</a:t>
            </a:r>
            <a:r>
              <a:rPr lang="en-US" sz="1000" dirty="0">
                <a:latin typeface="Courier New" panose="02070309020205020404" pitchFamily="49" charset="0"/>
                <a:ea typeface="+mj-ea"/>
                <a:cs typeface="Courier New" panose="02070309020205020404" pitchFamily="49" charset="0"/>
              </a:rPr>
              <a:t>=50504</a:t>
            </a:r>
            <a:endParaRPr kumimoji="1" lang="en-US" sz="1000" dirty="0">
              <a:latin typeface="Courier New" panose="02070309020205020404" pitchFamily="49" charset="0"/>
              <a:ea typeface="+mj-ea"/>
              <a:cs typeface="Courier New" panose="02070309020205020404" pitchFamily="49" charset="0"/>
            </a:endParaRPr>
          </a:p>
        </p:txBody>
      </p:sp>
    </p:spTree>
    <p:extLst>
      <p:ext uri="{BB962C8B-B14F-4D97-AF65-F5344CB8AC3E}">
        <p14:creationId xmlns:p14="http://schemas.microsoft.com/office/powerpoint/2010/main" val="2577479730"/>
      </p:ext>
    </p:extLst>
  </p:cSld>
  <p:clrMapOvr>
    <a:masterClrMapping/>
  </p:clrMapOvr>
</p:sld>
</file>

<file path=ppt/theme/theme1.xml><?xml version="1.0" encoding="utf-8"?>
<a:theme xmlns:a="http://schemas.openxmlformats.org/drawingml/2006/main" name="NEC_standard_4_3_en">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_font">
      <a:majorFont>
        <a:latin typeface="Verdana"/>
        <a:ea typeface="メイリオ"/>
        <a:cs typeface=""/>
        <a:font script="Jpan" typeface="メイリオ"/>
        <a:font script="Hans" typeface="微軟雅黒"/>
        <a:font script="Hant" typeface="微軟雅黒"/>
      </a:majorFont>
      <a:minorFont>
        <a:latin typeface="Verdana"/>
        <a:ea typeface="メイリオ"/>
        <a:cs typeface=""/>
        <a:font script="Jpan" typeface="メイリオ"/>
        <a:font script="Hans" typeface="微軟雅黒"/>
        <a:font script="Hant" typeface="微軟雅黒"/>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ln>
        <a:effectLst/>
        <a:ex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b="1" dirty="0">
            <a:latin typeface="+mj-ea"/>
            <a:ea typeface="+mj-ea"/>
          </a:defRPr>
        </a:defPPr>
      </a:lstStyle>
    </a:spDef>
    <a:lnDef>
      <a:spPr bwMode="auto">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en_2015">
      <a:majorFont>
        <a:latin typeface="Verdana"/>
        <a:ea typeface="メイリオ"/>
        <a:cs typeface=""/>
        <a:font script="Jpan" typeface="メイリオ"/>
        <a:font script="Hans" typeface="微軟雅黒"/>
        <a:font script="Hant" typeface="微軟雅黒"/>
      </a:majorFont>
      <a:minorFont>
        <a:latin typeface="Verdana"/>
        <a:ea typeface="メイリオ"/>
        <a:cs typeface=""/>
        <a:font script="Jpan" typeface="メイリオ"/>
        <a:font script="Hans" typeface="微軟雅黒"/>
        <a:font script="Hant" typeface="微軟雅黒"/>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NEC_standard_4_3_en</Template>
  <TotalTime>0</TotalTime>
  <Words>2234</Words>
  <Application>Microsoft Office PowerPoint</Application>
  <PresentationFormat>On-screen Show (4:3)</PresentationFormat>
  <Paragraphs>364</Paragraphs>
  <Slides>18</Slides>
  <Notes>2</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NEC_standard_4_3_en</vt:lpstr>
      <vt:lpstr>MySQL Cluster</vt:lpstr>
      <vt:lpstr>PowerPoint Presentation</vt:lpstr>
      <vt:lpstr>Table of Contents</vt:lpstr>
      <vt:lpstr>MySQL Cluster Investigation</vt:lpstr>
      <vt:lpstr>MySQL Cluster: Adding NDB Cluster Data Nodes Online</vt:lpstr>
      <vt:lpstr>MySQL Cluster: Adding NDB Cluster Data Nodes Online</vt:lpstr>
      <vt:lpstr>MySQL Cluster: Scale Out</vt:lpstr>
      <vt:lpstr>MySQL Cluster: Scale Out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2015-07-21T05:37:26Z</dcterms:created>
  <dcterms:modified xsi:type="dcterms:W3CDTF">2017-09-29T05:42:43Z</dcterms:modified>
</cp:coreProperties>
</file>