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12"/>
  </p:notesMasterIdLst>
  <p:handoutMasterIdLst>
    <p:handoutMasterId r:id="rId13"/>
  </p:handoutMasterIdLst>
  <p:sldIdLst>
    <p:sldId id="262" r:id="rId2"/>
    <p:sldId id="263" r:id="rId3"/>
    <p:sldId id="275" r:id="rId4"/>
    <p:sldId id="274" r:id="rId5"/>
    <p:sldId id="276" r:id="rId6"/>
    <p:sldId id="281" r:id="rId7"/>
    <p:sldId id="279" r:id="rId8"/>
    <p:sldId id="277" r:id="rId9"/>
    <p:sldId id="282" r:id="rId10"/>
    <p:sldId id="266" r:id="rId1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Table of Contents" id="{0B1E2898-31BC-42F3-A5A5-141726087CC7}">
          <p14:sldIdLst>
            <p14:sldId id="263"/>
          </p14:sldIdLst>
        </p14:section>
        <p14:section name="Body" id="{18FAE958-DF6E-4AAC-835E-E68BDECA82A9}">
          <p14:sldIdLst>
            <p14:sldId id="275"/>
            <p14:sldId id="274"/>
            <p14:sldId id="276"/>
            <p14:sldId id="281"/>
            <p14:sldId id="279"/>
            <p14:sldId id="277"/>
            <p14:sldId id="282"/>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5" autoAdjust="0"/>
    <p:restoredTop sz="91304" autoAdjust="0"/>
  </p:normalViewPr>
  <p:slideViewPr>
    <p:cSldViewPr snapToGrid="0" snapToObjects="1">
      <p:cViewPr>
        <p:scale>
          <a:sx n="91" d="100"/>
          <a:sy n="91" d="100"/>
        </p:scale>
        <p:origin x="-144" y="120"/>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8" d="100"/>
          <a:sy n="88" d="100"/>
        </p:scale>
        <p:origin x="-3744" y="-10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2017/9/4</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2017/9/4</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10</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defRPr sz="3200">
                <a:solidFill>
                  <a:schemeClr val="accent6"/>
                </a:solidFill>
                <a:effectLst/>
                <a:latin typeface="Verdana" panose="020B0604030504040204" pitchFamily="34" charset="0"/>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Verdana" panose="020B0604030504040204" pitchFamily="34" charset="0"/>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Verdana" panose="020B0604030504040204" pitchFamily="34" charset="0"/>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userDrawn="1"/>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Verdana" panose="020B0604030504040204" pitchFamily="34" charset="0"/>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Verdana" panose="020B0604030504040204" pitchFamily="34" charset="0"/>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69" r:id="rId2"/>
    <p:sldLayoutId id="2147483685" r:id="rId3"/>
    <p:sldLayoutId id="2147483682" r:id="rId4"/>
    <p:sldLayoutId id="2147483681" r:id="rId5"/>
    <p:sldLayoutId id="2147483699" r:id="rId6"/>
    <p:sldLayoutId id="2147483670" r:id="rId7"/>
    <p:sldLayoutId id="2147483672" r:id="rId8"/>
    <p:sldLayoutId id="2147483695" r:id="rId9"/>
    <p:sldLayoutId id="2147483673" r:id="rId10"/>
    <p:sldLayoutId id="2147483674" r:id="rId11"/>
    <p:sldLayoutId id="2147483701" r:id="rId12"/>
    <p:sldLayoutId id="2147483671" r:id="rId13"/>
    <p:sldLayoutId id="2147483703" r:id="rId14"/>
    <p:sldLayoutId id="2147483694" r:id="rId15"/>
    <p:sldLayoutId id="2147483702" r:id="rId16"/>
    <p:sldLayoutId id="2147483698" r:id="rId17"/>
    <p:sldLayoutId id="2147483693" r:id="rId18"/>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baseline="0">
          <a:solidFill>
            <a:schemeClr val="tx1"/>
          </a:solidFill>
          <a:latin typeface="Verdana" panose="020B0604030504040204" pitchFamily="34" charset="0"/>
          <a:ea typeface="+mj-ea"/>
          <a:cs typeface="Verdana" panose="020B0604030504040204" pitchFamily="34" charset="0"/>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Verdana" panose="020B0604030504040204" pitchFamily="34" charset="0"/>
          <a:ea typeface="+mn-ea"/>
          <a:cs typeface="Verdana" panose="020B0604030504040204" pitchFamily="34" charset="0"/>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Verdana" panose="020B0604030504040204" pitchFamily="34" charset="0"/>
          <a:ea typeface="+mn-ea"/>
          <a:cs typeface="Verdana" panose="020B0604030504040204" pitchFamily="34" charset="0"/>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Verdana" panose="020B0604030504040204" pitchFamily="34" charset="0"/>
          <a:ea typeface="+mn-ea"/>
          <a:cs typeface="Verdana" panose="020B0604030504040204" pitchFamily="34" charset="0"/>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Verdana" panose="020B0604030504040204" pitchFamily="34" charset="0"/>
          <a:ea typeface="+mn-ea"/>
          <a:cs typeface="Verdana" panose="020B0604030504040204" pitchFamily="34" charset="0"/>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lang="en-PH" altLang="ja-JP" dirty="0" err="1" smtClean="0"/>
              <a:t>Redmine</a:t>
            </a:r>
            <a:r>
              <a:rPr lang="en-PH" altLang="ja-JP" dirty="0" smtClean="0"/>
              <a:t> Extension Investigation</a:t>
            </a:r>
            <a:endParaRPr kumimoji="1" lang="ja-JP" altLang="en-US" dirty="0"/>
          </a:p>
        </p:txBody>
      </p:sp>
      <p:sp>
        <p:nvSpPr>
          <p:cNvPr id="4" name="テキスト プレースホルダー 3"/>
          <p:cNvSpPr>
            <a:spLocks noGrp="1"/>
          </p:cNvSpPr>
          <p:nvPr>
            <p:ph type="body" sz="quarter" idx="10"/>
          </p:nvPr>
        </p:nvSpPr>
        <p:spPr>
          <a:xfrm>
            <a:off x="179513" y="4032000"/>
            <a:ext cx="6552727" cy="400110"/>
          </a:xfrm>
        </p:spPr>
        <p:txBody>
          <a:bodyPr/>
          <a:lstStyle/>
          <a:p>
            <a:r>
              <a:rPr lang="en-PH" altLang="ja-JP" dirty="0" smtClean="0"/>
              <a:t>August </a:t>
            </a:r>
            <a:r>
              <a:rPr lang="en-PH" altLang="ja-JP" dirty="0" smtClean="0"/>
              <a:t>31</a:t>
            </a:r>
            <a:r>
              <a:rPr lang="en-PH" altLang="ja-JP" dirty="0" smtClean="0"/>
              <a:t>, </a:t>
            </a:r>
            <a:r>
              <a:rPr lang="en-PH" altLang="ja-JP" dirty="0" smtClean="0"/>
              <a:t>2017</a:t>
            </a:r>
            <a:endParaRPr kumimoji="1" lang="ja-JP" altLang="en-US" dirty="0"/>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PH" altLang="ja-JP" dirty="0" smtClean="0"/>
              <a:t>Contents</a:t>
            </a:r>
            <a:endParaRPr kumimoji="1" lang="ja-JP" altLang="en-US" dirty="0"/>
          </a:p>
        </p:txBody>
      </p:sp>
      <p:sp>
        <p:nvSpPr>
          <p:cNvPr id="3" name="テキスト プレースホルダー 2"/>
          <p:cNvSpPr>
            <a:spLocks noGrp="1"/>
          </p:cNvSpPr>
          <p:nvPr>
            <p:ph type="body" sz="quarter" idx="10"/>
          </p:nvPr>
        </p:nvSpPr>
        <p:spPr/>
        <p:txBody>
          <a:bodyPr/>
          <a:lstStyle/>
          <a:p>
            <a:r>
              <a:rPr lang="en-PH" altLang="ja-JP" sz="1800" dirty="0" err="1" smtClean="0"/>
              <a:t>Redmine</a:t>
            </a:r>
            <a:r>
              <a:rPr lang="en-PH" altLang="ja-JP" sz="1800" dirty="0" smtClean="0"/>
              <a:t> Extension Investigation Request</a:t>
            </a:r>
          </a:p>
          <a:p>
            <a:r>
              <a:rPr lang="en-PH" altLang="ja-JP" sz="1800" dirty="0" smtClean="0"/>
              <a:t>1</a:t>
            </a:r>
            <a:r>
              <a:rPr lang="en-PH" sz="1800" dirty="0" smtClean="0"/>
              <a:t>. </a:t>
            </a:r>
            <a:r>
              <a:rPr lang="en-PH" sz="1800" dirty="0"/>
              <a:t>Build full-text search function with DMSF plug-in function</a:t>
            </a:r>
            <a:endParaRPr kumimoji="1" lang="en-PH" altLang="ja-JP" sz="1800" dirty="0" smtClean="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000" dirty="0" smtClean="0"/>
              <a:t>Build </a:t>
            </a:r>
            <a:r>
              <a:rPr lang="en-PH" sz="2000" dirty="0"/>
              <a:t>full-text search function with DMSF plug-in function </a:t>
            </a:r>
            <a:r>
              <a:rPr lang="en-PH" sz="2000" dirty="0" smtClean="0"/>
              <a:t>1/7</a:t>
            </a:r>
            <a:endParaRPr lang="en-PH" sz="2000" dirty="0"/>
          </a:p>
        </p:txBody>
      </p:sp>
      <p:sp>
        <p:nvSpPr>
          <p:cNvPr id="4" name="Content Placeholder 3"/>
          <p:cNvSpPr>
            <a:spLocks noGrp="1"/>
          </p:cNvSpPr>
          <p:nvPr>
            <p:ph sz="quarter" idx="10"/>
          </p:nvPr>
        </p:nvSpPr>
        <p:spPr>
          <a:xfrm>
            <a:off x="179512" y="836712"/>
            <a:ext cx="8784976" cy="2042412"/>
          </a:xfrm>
        </p:spPr>
        <p:txBody>
          <a:bodyPr>
            <a:normAutofit lnSpcReduction="10000"/>
          </a:bodyPr>
          <a:lstStyle/>
          <a:p>
            <a:r>
              <a:rPr lang="en-US" altLang="ja-JP" sz="1400" b="1" dirty="0" smtClean="0"/>
              <a:t>Problem:</a:t>
            </a:r>
          </a:p>
          <a:p>
            <a:pPr lvl="1"/>
            <a:r>
              <a:rPr lang="en-US" altLang="ja-JP" sz="1200" dirty="0" smtClean="0"/>
              <a:t>DMSF</a:t>
            </a:r>
            <a:r>
              <a:rPr lang="ja-JP" altLang="en-US" sz="1200" dirty="0"/>
              <a:t>プラグイン</a:t>
            </a:r>
            <a:r>
              <a:rPr lang="en-US" altLang="ja-JP" sz="1200" dirty="0"/>
              <a:t>(https://github.com/danmunn/redmine_dmsf)</a:t>
            </a:r>
            <a:r>
              <a:rPr lang="ja-JP" altLang="en-US" sz="1200" dirty="0"/>
              <a:t>にはドキュメント検索システムとの連携機能があるようですがメニューでは対象言語に日本語が指定できないようで、本機能を使用した全文検索機能を有効化する方法について教えて頂けないでしょうか。</a:t>
            </a:r>
            <a:endParaRPr lang="en-US" altLang="ja-JP" sz="1200" dirty="0"/>
          </a:p>
          <a:p>
            <a:pPr marL="180000" lvl="1" indent="0">
              <a:buNone/>
            </a:pPr>
            <a:r>
              <a:rPr lang="en-US" altLang="ja-JP" sz="1200" dirty="0"/>
              <a:t>(</a:t>
            </a:r>
            <a:r>
              <a:rPr lang="ja-JP" altLang="en-US" sz="1200" dirty="0"/>
              <a:t>★そもそも</a:t>
            </a:r>
            <a:r>
              <a:rPr lang="en-US" altLang="ja-JP" sz="1200" dirty="0"/>
              <a:t>.</a:t>
            </a:r>
            <a:r>
              <a:rPr lang="en-US" altLang="ja-JP" sz="1200" dirty="0" err="1"/>
              <a:t>docx</a:t>
            </a:r>
            <a:r>
              <a:rPr lang="en-US" altLang="ja-JP" sz="1200" dirty="0"/>
              <a:t>/.</a:t>
            </a:r>
            <a:r>
              <a:rPr lang="en-US" altLang="ja-JP" sz="1200" dirty="0" err="1"/>
              <a:t>xlsx</a:t>
            </a:r>
            <a:r>
              <a:rPr lang="ja-JP" altLang="en-US" sz="1200" dirty="0"/>
              <a:t>などの文章をサーチする機能と思っているのですがあっていますか？</a:t>
            </a:r>
            <a:r>
              <a:rPr lang="en-US" altLang="ja-JP" sz="1200" dirty="0"/>
              <a:t>)</a:t>
            </a:r>
          </a:p>
          <a:p>
            <a:pPr lvl="1"/>
            <a:r>
              <a:rPr lang="en-PH" sz="1200" dirty="0"/>
              <a:t>I would like to build full-text search function with DMSF plug-in function</a:t>
            </a:r>
            <a:br>
              <a:rPr lang="en-PH" sz="1200" dirty="0"/>
            </a:br>
            <a:r>
              <a:rPr lang="en-PH" sz="1200" dirty="0"/>
              <a:t>Although the DMSF plugin (https://github.com/danmunn/redmine_dmsf) seems to have a linkage function with the document search system, Japanese seems to be unable to specify the target language in the menu, and full-text search using this function Can you tell me how to activate the function?</a:t>
            </a:r>
            <a:br>
              <a:rPr lang="en-PH" sz="1200" dirty="0"/>
            </a:br>
            <a:r>
              <a:rPr lang="en-PH" sz="1200" dirty="0"/>
              <a:t>(★ Do you think that it is a function to search sentences such as .</a:t>
            </a:r>
            <a:r>
              <a:rPr lang="en-PH" sz="1200" dirty="0" err="1"/>
              <a:t>docx</a:t>
            </a:r>
            <a:r>
              <a:rPr lang="en-PH" sz="1200" dirty="0"/>
              <a:t> / .</a:t>
            </a:r>
            <a:r>
              <a:rPr lang="en-PH" sz="1200" dirty="0" err="1"/>
              <a:t>xlsx</a:t>
            </a:r>
            <a:r>
              <a:rPr lang="en-PH" sz="1200" dirty="0"/>
              <a:t> in the first place?</a:t>
            </a:r>
            <a:endParaRPr lang="en-PH" sz="1200"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021" y="2879124"/>
            <a:ext cx="6040907" cy="336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24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000" dirty="0" smtClean="0"/>
              <a:t>Build </a:t>
            </a:r>
            <a:r>
              <a:rPr lang="en-PH" sz="2000" dirty="0"/>
              <a:t>full-text search function with DMSF plug-in </a:t>
            </a:r>
            <a:r>
              <a:rPr lang="en-PH" sz="2000" dirty="0" smtClean="0"/>
              <a:t>function 2/7</a:t>
            </a:r>
            <a:endParaRPr lang="en-PH" sz="2000" dirty="0"/>
          </a:p>
        </p:txBody>
      </p:sp>
      <p:sp>
        <p:nvSpPr>
          <p:cNvPr id="3" name="Content Placeholder 2"/>
          <p:cNvSpPr>
            <a:spLocks noGrp="1"/>
          </p:cNvSpPr>
          <p:nvPr>
            <p:ph sz="quarter" idx="10"/>
          </p:nvPr>
        </p:nvSpPr>
        <p:spPr/>
        <p:txBody>
          <a:bodyPr>
            <a:normAutofit/>
          </a:bodyPr>
          <a:lstStyle/>
          <a:p>
            <a:r>
              <a:rPr lang="en-PH" sz="1600" b="1" dirty="0" smtClean="0"/>
              <a:t>Findings:</a:t>
            </a:r>
          </a:p>
          <a:p>
            <a:pPr lvl="1">
              <a:buFont typeface="Arial" panose="020B0604020202020204" pitchFamily="34" charset="0"/>
              <a:buChar char="•"/>
            </a:pPr>
            <a:r>
              <a:rPr lang="en-PH" sz="1200" dirty="0" smtClean="0"/>
              <a:t>Another plugin, </a:t>
            </a:r>
            <a:r>
              <a:rPr lang="en-PH" sz="1200" dirty="0" err="1" smtClean="0"/>
              <a:t>redmine_xapian</a:t>
            </a:r>
            <a:r>
              <a:rPr lang="en-PH" sz="1200" dirty="0" smtClean="0"/>
              <a:t> can be used on top of DMSF to support Japanese character search</a:t>
            </a:r>
          </a:p>
          <a:p>
            <a:pPr lvl="1">
              <a:buFont typeface="Arial" panose="020B0604020202020204" pitchFamily="34" charset="0"/>
              <a:buChar char="•"/>
            </a:pPr>
            <a:endParaRPr lang="en-PH" sz="1200" dirty="0"/>
          </a:p>
          <a:p>
            <a:pPr lvl="1">
              <a:buFont typeface="Arial" panose="020B0604020202020204" pitchFamily="34" charset="0"/>
              <a:buChar char="•"/>
            </a:pPr>
            <a:endParaRPr lang="en-PH" sz="1200" dirty="0" smtClean="0"/>
          </a:p>
          <a:p>
            <a:pPr lvl="1">
              <a:buFont typeface="Arial" panose="020B0604020202020204" pitchFamily="34" charset="0"/>
              <a:buChar char="•"/>
            </a:pPr>
            <a:endParaRPr lang="en-PH" sz="1200" dirty="0"/>
          </a:p>
          <a:p>
            <a:pPr lvl="1">
              <a:buFont typeface="Arial" panose="020B0604020202020204" pitchFamily="34" charset="0"/>
              <a:buChar char="•"/>
            </a:pPr>
            <a:endParaRPr lang="en-PH" sz="1200" dirty="0" smtClean="0"/>
          </a:p>
          <a:p>
            <a:pPr lvl="1">
              <a:buFont typeface="Arial" panose="020B0604020202020204" pitchFamily="34" charset="0"/>
              <a:buChar char="•"/>
            </a:pPr>
            <a:endParaRPr lang="en-PH" sz="1200" dirty="0"/>
          </a:p>
          <a:p>
            <a:pPr lvl="1">
              <a:buFont typeface="Arial" panose="020B0604020202020204" pitchFamily="34" charset="0"/>
              <a:buChar char="•"/>
            </a:pPr>
            <a:endParaRPr lang="en-PH" sz="1200" dirty="0" smtClean="0"/>
          </a:p>
          <a:p>
            <a:pPr lvl="1">
              <a:buFont typeface="Arial" panose="020B0604020202020204" pitchFamily="34" charset="0"/>
              <a:buChar char="•"/>
            </a:pPr>
            <a:endParaRPr lang="en-PH" sz="1200" dirty="0"/>
          </a:p>
          <a:p>
            <a:pPr lvl="1">
              <a:buFont typeface="Arial" panose="020B0604020202020204" pitchFamily="34" charset="0"/>
              <a:buChar char="•"/>
            </a:pPr>
            <a:endParaRPr lang="en-PH" sz="1200" dirty="0" smtClean="0"/>
          </a:p>
          <a:p>
            <a:pPr lvl="1">
              <a:buFont typeface="Arial" panose="020B0604020202020204" pitchFamily="34" charset="0"/>
              <a:buChar char="•"/>
            </a:pPr>
            <a:endParaRPr lang="en-PH" sz="1200" dirty="0"/>
          </a:p>
          <a:p>
            <a:pPr lvl="1">
              <a:buFont typeface="Arial" panose="020B0604020202020204" pitchFamily="34" charset="0"/>
              <a:buChar char="•"/>
            </a:pPr>
            <a:endParaRPr lang="en-PH" sz="1200" dirty="0" smtClean="0"/>
          </a:p>
          <a:p>
            <a:pPr lvl="1">
              <a:buFont typeface="Arial" panose="020B0604020202020204" pitchFamily="34" charset="0"/>
              <a:buChar char="•"/>
            </a:pPr>
            <a:endParaRPr lang="en-PH" sz="1200" dirty="0" smtClean="0"/>
          </a:p>
          <a:p>
            <a:pPr lvl="1">
              <a:buFont typeface="Arial" panose="020B0604020202020204" pitchFamily="34" charset="0"/>
              <a:buChar char="•"/>
            </a:pPr>
            <a:r>
              <a:rPr lang="en-PH" sz="1200" dirty="0" smtClean="0"/>
              <a:t>A tokenizer for CJK (Chinese, Japanese, Korean) characters has been patched to </a:t>
            </a:r>
            <a:r>
              <a:rPr lang="en-PH" sz="1200" dirty="0" err="1" smtClean="0"/>
              <a:t>Xapian</a:t>
            </a:r>
            <a:r>
              <a:rPr lang="en-PH" sz="1200" dirty="0" smtClean="0"/>
              <a:t> and functional at version 1.2.8</a:t>
            </a:r>
          </a:p>
          <a:p>
            <a:pPr lvl="1">
              <a:buFont typeface="Arial" panose="020B0604020202020204" pitchFamily="34" charset="0"/>
              <a:buChar char="•"/>
            </a:pPr>
            <a:r>
              <a:rPr lang="en-PH" sz="1200" dirty="0" smtClean="0"/>
              <a:t>Setting an environment variable XAPIAN_CJK_NGRAM enables the said tokenizer for CJK strings</a:t>
            </a:r>
          </a:p>
          <a:p>
            <a:pPr marL="180000" lvl="1" indent="0">
              <a:buNone/>
            </a:pPr>
            <a:endParaRPr lang="en-PH"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484" y="1502979"/>
            <a:ext cx="5498660" cy="2506718"/>
          </a:xfrm>
          <a:prstGeom prst="rect">
            <a:avLst/>
          </a:prstGeom>
        </p:spPr>
      </p:pic>
    </p:spTree>
    <p:extLst>
      <p:ext uri="{BB962C8B-B14F-4D97-AF65-F5344CB8AC3E}">
        <p14:creationId xmlns:p14="http://schemas.microsoft.com/office/powerpoint/2010/main" val="289341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000" dirty="0" smtClean="0"/>
              <a:t>Build </a:t>
            </a:r>
            <a:r>
              <a:rPr lang="en-PH" sz="2000" dirty="0"/>
              <a:t>full-text search function with DMSF plug-in function </a:t>
            </a:r>
            <a:r>
              <a:rPr lang="en-PH" sz="2000" dirty="0" smtClean="0"/>
              <a:t>3/7</a:t>
            </a:r>
            <a:endParaRPr lang="en-PH" sz="2000" dirty="0"/>
          </a:p>
        </p:txBody>
      </p:sp>
      <p:sp>
        <p:nvSpPr>
          <p:cNvPr id="3" name="Content Placeholder 2"/>
          <p:cNvSpPr>
            <a:spLocks noGrp="1"/>
          </p:cNvSpPr>
          <p:nvPr>
            <p:ph sz="quarter" idx="10"/>
          </p:nvPr>
        </p:nvSpPr>
        <p:spPr/>
        <p:txBody>
          <a:bodyPr>
            <a:normAutofit fontScale="92500" lnSpcReduction="20000"/>
          </a:bodyPr>
          <a:lstStyle/>
          <a:p>
            <a:r>
              <a:rPr lang="en-PH" sz="1600" b="1" dirty="0" smtClean="0"/>
              <a:t>Solution:</a:t>
            </a:r>
          </a:p>
          <a:p>
            <a:pPr lvl="1"/>
            <a:r>
              <a:rPr lang="en-PH" sz="1200" b="1" dirty="0" smtClean="0"/>
              <a:t>Step 1. </a:t>
            </a:r>
            <a:r>
              <a:rPr lang="en-PH" sz="1000" b="1" dirty="0" smtClean="0"/>
              <a:t>Install </a:t>
            </a:r>
            <a:r>
              <a:rPr lang="en-PH" sz="1000" b="1" dirty="0" err="1" smtClean="0"/>
              <a:t>Redmine</a:t>
            </a:r>
            <a:r>
              <a:rPr lang="en-PH" sz="1000" b="1" dirty="0" smtClean="0"/>
              <a:t> DMSF dependencies</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yum install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epel</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-release</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sudo</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yum install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xapian</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-omega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libxapian</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-dev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xpdf</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poppler-utils</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antiword</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unzip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catdoc</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libwpd</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-tools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libwps</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-tools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gzip</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unrtf</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catdvi</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djview</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djview3 \</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uuid</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uuid</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-dev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libuuid-devel</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xz-utils</a:t>
            </a:r>
            <a:endParaRPr lang="en-PH" sz="1000" dirty="0">
              <a:solidFill>
                <a:schemeClr val="accent6">
                  <a:lumMod val="90000"/>
                  <a:lumOff val="10000"/>
                </a:schemeClr>
              </a:solidFill>
              <a:latin typeface="Courier New" panose="02070309020205020404" pitchFamily="49" charset="0"/>
              <a:cs typeface="Courier New" panose="02070309020205020404" pitchFamily="49" charset="0"/>
            </a:endParaRPr>
          </a:p>
          <a:p>
            <a:pPr marL="358775" lvl="2" indent="0">
              <a:buNone/>
            </a:pPr>
            <a:endParaRPr lang="en-PH" sz="1000" dirty="0">
              <a:solidFill>
                <a:schemeClr val="accent6">
                  <a:lumMod val="90000"/>
                  <a:lumOff val="10000"/>
                </a:schemeClr>
              </a:solidFill>
              <a:latin typeface="Courier New" panose="02070309020205020404" pitchFamily="49" charset="0"/>
              <a:cs typeface="Courier New" panose="02070309020205020404" pitchFamily="49" charset="0"/>
            </a:endParaRP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Download the following (version 1.2.8):</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xapian</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-core</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xapian</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-omega</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xapian</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-bindings</a:t>
            </a:r>
          </a:p>
          <a:p>
            <a:pPr marL="358775" lvl="2" indent="0">
              <a:buNone/>
            </a:pPr>
            <a:endParaRPr lang="en-PH" sz="1000" dirty="0">
              <a:solidFill>
                <a:schemeClr val="accent6">
                  <a:lumMod val="90000"/>
                  <a:lumOff val="10000"/>
                </a:schemeClr>
              </a:solidFill>
              <a:latin typeface="Courier New" panose="02070309020205020404" pitchFamily="49" charset="0"/>
              <a:cs typeface="Courier New" panose="02070309020205020404" pitchFamily="49" charset="0"/>
            </a:endParaRP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tar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xf</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xapian-core-1.2.8.tar.xz</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tar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xf</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xapian-omega-1.2.8.tar.xz</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tar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xf</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xapian-bindings-1.2.8.tar.xz</a:t>
            </a:r>
          </a:p>
          <a:p>
            <a:pPr marL="358775" lvl="2" indent="0">
              <a:buNone/>
            </a:pPr>
            <a:endParaRPr lang="en-PH" sz="1000" dirty="0">
              <a:solidFill>
                <a:schemeClr val="accent6">
                  <a:lumMod val="90000"/>
                  <a:lumOff val="10000"/>
                </a:schemeClr>
              </a:solidFill>
              <a:latin typeface="Courier New" panose="02070309020205020404" pitchFamily="49" charset="0"/>
              <a:cs typeface="Courier New" panose="02070309020205020404" pitchFamily="49" charset="0"/>
            </a:endParaRP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cd xapian-core-1.2.8</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./configure</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make</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make install</a:t>
            </a:r>
          </a:p>
          <a:p>
            <a:pPr marL="358775" lvl="2" indent="0">
              <a:buNone/>
            </a:pPr>
            <a:endParaRPr lang="en-PH" sz="1000" dirty="0">
              <a:solidFill>
                <a:schemeClr val="accent6">
                  <a:lumMod val="90000"/>
                  <a:lumOff val="10000"/>
                </a:schemeClr>
              </a:solidFill>
              <a:latin typeface="Courier New" panose="02070309020205020404" pitchFamily="49" charset="0"/>
              <a:cs typeface="Courier New" panose="02070309020205020404" pitchFamily="49" charset="0"/>
            </a:endParaRP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cd xapian-omega-1.2.8</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./configure</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make </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make install</a:t>
            </a:r>
          </a:p>
          <a:p>
            <a:pPr marL="358775" lvl="2" indent="0">
              <a:buNone/>
            </a:pPr>
            <a:endParaRPr lang="en-PH" sz="1000" dirty="0">
              <a:solidFill>
                <a:schemeClr val="accent6">
                  <a:lumMod val="90000"/>
                  <a:lumOff val="10000"/>
                </a:schemeClr>
              </a:solidFill>
              <a:latin typeface="Courier New" panose="02070309020205020404" pitchFamily="49" charset="0"/>
              <a:cs typeface="Courier New" panose="02070309020205020404" pitchFamily="49" charset="0"/>
            </a:endParaRP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PH" sz="1000" dirty="0" smtClean="0">
                <a:solidFill>
                  <a:schemeClr val="accent6">
                    <a:lumMod val="90000"/>
                    <a:lumOff val="10000"/>
                  </a:schemeClr>
                </a:solidFill>
                <a:latin typeface="Courier New" panose="02070309020205020404" pitchFamily="49" charset="0"/>
                <a:cs typeface="Courier New" panose="02070309020205020404" pitchFamily="49" charset="0"/>
              </a:rPr>
              <a:t># cd </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xapian-bindings-1.2.8</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./configure</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make</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make install</a:t>
            </a:r>
            <a:endParaRPr lang="en-PH" sz="1000" dirty="0" smtClean="0">
              <a:solidFill>
                <a:schemeClr val="accent6">
                  <a:lumMod val="90000"/>
                  <a:lumOff val="10000"/>
                </a:schemeClr>
              </a:solidFill>
              <a:latin typeface="Courier New" panose="02070309020205020404" pitchFamily="49" charset="0"/>
              <a:cs typeface="Courier New" panose="02070309020205020404" pitchFamily="49" charset="0"/>
            </a:endParaRPr>
          </a:p>
          <a:p>
            <a:pPr lvl="1"/>
            <a:endParaRPr lang="en-PH" sz="1200" b="1" dirty="0"/>
          </a:p>
          <a:p>
            <a:pPr lvl="1"/>
            <a:endParaRPr lang="en-PH" sz="1200" b="1" dirty="0" smtClean="0"/>
          </a:p>
        </p:txBody>
      </p:sp>
    </p:spTree>
    <p:extLst>
      <p:ext uri="{BB962C8B-B14F-4D97-AF65-F5344CB8AC3E}">
        <p14:creationId xmlns:p14="http://schemas.microsoft.com/office/powerpoint/2010/main" val="422077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000" dirty="0" smtClean="0"/>
              <a:t>Build </a:t>
            </a:r>
            <a:r>
              <a:rPr lang="en-PH" sz="2000" dirty="0"/>
              <a:t>full-text search function with DMSF plug-in function </a:t>
            </a:r>
            <a:r>
              <a:rPr lang="en-PH" sz="2000" dirty="0" smtClean="0"/>
              <a:t>4/7</a:t>
            </a:r>
            <a:endParaRPr lang="en-PH" sz="2000" dirty="0"/>
          </a:p>
        </p:txBody>
      </p:sp>
      <p:sp>
        <p:nvSpPr>
          <p:cNvPr id="3" name="Content Placeholder 2"/>
          <p:cNvSpPr>
            <a:spLocks noGrp="1"/>
          </p:cNvSpPr>
          <p:nvPr>
            <p:ph sz="quarter" idx="10"/>
          </p:nvPr>
        </p:nvSpPr>
        <p:spPr/>
        <p:txBody>
          <a:bodyPr>
            <a:normAutofit/>
          </a:bodyPr>
          <a:lstStyle/>
          <a:p>
            <a:r>
              <a:rPr lang="en-PH" sz="1600" b="1" dirty="0" smtClean="0"/>
              <a:t>Solution:</a:t>
            </a:r>
          </a:p>
          <a:p>
            <a:pPr lvl="1"/>
            <a:r>
              <a:rPr lang="en-PH" sz="1200" b="1" dirty="0" smtClean="0"/>
              <a:t>Step 2. </a:t>
            </a:r>
            <a:r>
              <a:rPr lang="en-PH" sz="1000" b="1" dirty="0" smtClean="0"/>
              <a:t>Install </a:t>
            </a:r>
            <a:r>
              <a:rPr lang="en-PH" sz="1000" b="1" dirty="0" err="1"/>
              <a:t>Redmine</a:t>
            </a:r>
            <a:r>
              <a:rPr lang="en-PH" sz="1000" b="1" dirty="0"/>
              <a:t> </a:t>
            </a:r>
            <a:r>
              <a:rPr lang="en-PH" sz="1000" b="1" dirty="0" smtClean="0"/>
              <a:t>DMSF plugin</a:t>
            </a:r>
          </a:p>
          <a:p>
            <a:pPr marL="358775" lvl="2" indent="0">
              <a:buNone/>
            </a:pPr>
            <a:r>
              <a:rPr lang="en-PH" sz="1000" dirty="0" smtClean="0">
                <a:latin typeface="Courier New" panose="02070309020205020404" pitchFamily="49" charset="0"/>
                <a:cs typeface="Courier New" panose="02070309020205020404" pitchFamily="49" charset="0"/>
              </a:rPr>
              <a:t> </a:t>
            </a:r>
            <a:r>
              <a:rPr lang="en-PH" sz="1000" dirty="0" smtClean="0">
                <a:solidFill>
                  <a:schemeClr val="accent6">
                    <a:lumMod val="90000"/>
                    <a:lumOff val="10000"/>
                  </a:schemeClr>
                </a:solidFill>
                <a:latin typeface="Courier New" panose="02070309020205020404" pitchFamily="49" charset="0"/>
                <a:cs typeface="Courier New" panose="02070309020205020404" pitchFamily="49" charset="0"/>
              </a:rPr>
              <a:t>1</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Stop the web server</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2. Clone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redmine_dmsf</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plugin to plugins directory</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cd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redmine</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root directory}</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git</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clone https://github.com/danmunn/redmine_dmsf plugins/</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redmine_dmsf</a:t>
            </a:r>
            <a:endParaRPr lang="en-PH" sz="1000" dirty="0">
              <a:solidFill>
                <a:schemeClr val="accent6">
                  <a:lumMod val="90000"/>
                  <a:lumOff val="10000"/>
                </a:schemeClr>
              </a:solidFill>
              <a:latin typeface="Courier New" panose="02070309020205020404" pitchFamily="49" charset="0"/>
              <a:cs typeface="Courier New" panose="02070309020205020404" pitchFamily="49" charset="0"/>
            </a:endParaRP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bundle install</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bundle exec rake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redmine:plugins:migrate</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RAILS_ENV="</a:t>
            </a:r>
            <a:r>
              <a:rPr lang="en-PH" sz="1000" dirty="0" smtClean="0">
                <a:solidFill>
                  <a:schemeClr val="accent6">
                    <a:lumMod val="90000"/>
                    <a:lumOff val="10000"/>
                  </a:schemeClr>
                </a:solidFill>
                <a:latin typeface="Courier New" panose="02070309020205020404" pitchFamily="49" charset="0"/>
                <a:cs typeface="Courier New" panose="02070309020205020404" pitchFamily="49" charset="0"/>
              </a:rPr>
              <a:t>production“</a:t>
            </a:r>
          </a:p>
          <a:p>
            <a:pPr marL="358775" lvl="2" indent="0">
              <a:buNone/>
            </a:pPr>
            <a:endParaRPr lang="en-PH" sz="1200" b="1" dirty="0"/>
          </a:p>
          <a:p>
            <a:pPr lvl="1"/>
            <a:r>
              <a:rPr lang="en-PH" sz="1200" b="1" dirty="0" smtClean="0"/>
              <a:t>Step 3. </a:t>
            </a:r>
            <a:r>
              <a:rPr lang="en-PH" sz="1000" b="1" dirty="0" smtClean="0"/>
              <a:t>Install </a:t>
            </a:r>
            <a:r>
              <a:rPr lang="en-PH" sz="1000" b="1" dirty="0" err="1"/>
              <a:t>Redmine</a:t>
            </a:r>
            <a:r>
              <a:rPr lang="en-PH" sz="1000" b="1" dirty="0"/>
              <a:t> </a:t>
            </a:r>
            <a:r>
              <a:rPr lang="en-PH" sz="1000" b="1" dirty="0" err="1" smtClean="0"/>
              <a:t>Xapian</a:t>
            </a:r>
            <a:r>
              <a:rPr lang="en-PH" sz="1000" b="1" dirty="0" smtClean="0"/>
              <a:t> </a:t>
            </a:r>
            <a:r>
              <a:rPr lang="en-PH" sz="1000" b="1" dirty="0"/>
              <a:t>plugin</a:t>
            </a:r>
            <a:endParaRPr lang="en-PH" sz="1000" b="1" dirty="0" smtClean="0"/>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1. Clone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redmine_xapian</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plugin to plugins directory</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cd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redmine</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root directory}</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git</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clone https://github.com/xelkano/redmine_xapian plugins/</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redmine_xapian</a:t>
            </a:r>
            <a:endParaRPr lang="en-PH" sz="1000" dirty="0">
              <a:solidFill>
                <a:schemeClr val="accent6">
                  <a:lumMod val="90000"/>
                  <a:lumOff val="10000"/>
                </a:schemeClr>
              </a:solidFill>
              <a:latin typeface="Courier New" panose="02070309020205020404" pitchFamily="49" charset="0"/>
              <a:cs typeface="Courier New" panose="02070309020205020404" pitchFamily="49" charset="0"/>
            </a:endParaRP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2. Run bundler</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bundle install</a:t>
            </a:r>
          </a:p>
          <a:p>
            <a:pPr marL="358775" lvl="2" indent="0">
              <a:buNone/>
            </a:pP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 bundle exec rake </a:t>
            </a:r>
            <a:r>
              <a:rPr lang="en-PH" sz="1000" dirty="0" err="1">
                <a:solidFill>
                  <a:schemeClr val="accent6">
                    <a:lumMod val="90000"/>
                    <a:lumOff val="10000"/>
                  </a:schemeClr>
                </a:solidFill>
                <a:latin typeface="Courier New" panose="02070309020205020404" pitchFamily="49" charset="0"/>
                <a:cs typeface="Courier New" panose="02070309020205020404" pitchFamily="49" charset="0"/>
              </a:rPr>
              <a:t>redmine:plugins:migrate</a:t>
            </a:r>
            <a:r>
              <a:rPr lang="en-PH" sz="1000" dirty="0">
                <a:solidFill>
                  <a:schemeClr val="accent6">
                    <a:lumMod val="90000"/>
                    <a:lumOff val="10000"/>
                  </a:schemeClr>
                </a:solidFill>
                <a:latin typeface="Courier New" panose="02070309020205020404" pitchFamily="49" charset="0"/>
                <a:cs typeface="Courier New" panose="02070309020205020404" pitchFamily="49" charset="0"/>
              </a:rPr>
              <a:t> RAILS_ENV="</a:t>
            </a:r>
            <a:r>
              <a:rPr lang="en-PH" sz="1000" dirty="0" smtClean="0">
                <a:solidFill>
                  <a:schemeClr val="accent6">
                    <a:lumMod val="90000"/>
                    <a:lumOff val="10000"/>
                  </a:schemeClr>
                </a:solidFill>
                <a:latin typeface="Courier New" panose="02070309020205020404" pitchFamily="49" charset="0"/>
                <a:cs typeface="Courier New" panose="02070309020205020404" pitchFamily="49" charset="0"/>
              </a:rPr>
              <a:t>production“</a:t>
            </a:r>
          </a:p>
          <a:p>
            <a:pPr marL="358775" lvl="2" indent="0">
              <a:buNone/>
            </a:pPr>
            <a:endParaRPr lang="en-PH" sz="1200" b="1" dirty="0" smtClean="0"/>
          </a:p>
          <a:p>
            <a:pPr lvl="1"/>
            <a:r>
              <a:rPr lang="en-PH" sz="1200" b="1" dirty="0" smtClean="0"/>
              <a:t>Step 4. </a:t>
            </a:r>
            <a:r>
              <a:rPr lang="en-PH" sz="1000" b="1" dirty="0" smtClean="0"/>
              <a:t>Code Modification</a:t>
            </a:r>
          </a:p>
          <a:p>
            <a:pPr lvl="1">
              <a:buFontTx/>
              <a:buChar char="-"/>
            </a:pPr>
            <a:r>
              <a:rPr lang="en-PH" sz="1200" dirty="0" smtClean="0"/>
              <a:t>Change the minimum token size from 2 to 1</a:t>
            </a:r>
          </a:p>
          <a:p>
            <a:pPr marL="180000" lvl="1" indent="0">
              <a:buNone/>
            </a:pPr>
            <a:r>
              <a:rPr lang="en-PH" sz="1200" b="1" dirty="0" err="1" smtClean="0"/>
              <a:t>redmine</a:t>
            </a:r>
            <a:r>
              <a:rPr lang="en-PH" sz="1200" b="1" dirty="0" smtClean="0"/>
              <a:t>/lib/</a:t>
            </a:r>
            <a:r>
              <a:rPr lang="en-PH" sz="1200" b="1" dirty="0" err="1" smtClean="0"/>
              <a:t>redmine</a:t>
            </a:r>
            <a:r>
              <a:rPr lang="en-PH" sz="1200" b="1" dirty="0" smtClean="0"/>
              <a:t>/</a:t>
            </a:r>
            <a:r>
              <a:rPr lang="en-PH" sz="1200" b="1" dirty="0" err="1" smtClean="0"/>
              <a:t>search.rb</a:t>
            </a:r>
            <a:endParaRPr lang="en-PH" sz="1200" b="1" dirty="0" smtClean="0"/>
          </a:p>
          <a:p>
            <a:pPr marL="180000" lvl="1" indent="0">
              <a:buNone/>
            </a:pPr>
            <a:r>
              <a:rPr lang="en-PH" sz="1200" dirty="0" smtClean="0"/>
              <a:t>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37" y="5618544"/>
            <a:ext cx="3249302" cy="71294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966" y="5618544"/>
            <a:ext cx="3594538" cy="711584"/>
          </a:xfrm>
          <a:prstGeom prst="rect">
            <a:avLst/>
          </a:prstGeom>
        </p:spPr>
      </p:pic>
      <p:sp>
        <p:nvSpPr>
          <p:cNvPr id="13" name="Right Arrow 12"/>
          <p:cNvSpPr/>
          <p:nvPr/>
        </p:nvSpPr>
        <p:spPr bwMode="auto">
          <a:xfrm>
            <a:off x="4151586" y="5848893"/>
            <a:ext cx="430924" cy="252248"/>
          </a:xfrm>
          <a:prstGeom prst="rightArrow">
            <a:avLst/>
          </a:prstGeom>
          <a:solidFill>
            <a:srgbClr val="0070C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228089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000" dirty="0" smtClean="0"/>
              <a:t>Build </a:t>
            </a:r>
            <a:r>
              <a:rPr lang="en-PH" sz="2000" dirty="0"/>
              <a:t>full-text search function with DMSF plug-in function </a:t>
            </a:r>
            <a:r>
              <a:rPr lang="en-PH" sz="2000" dirty="0" smtClean="0"/>
              <a:t>5/7</a:t>
            </a:r>
            <a:endParaRPr lang="en-PH" sz="2000" dirty="0"/>
          </a:p>
        </p:txBody>
      </p:sp>
      <p:sp>
        <p:nvSpPr>
          <p:cNvPr id="4" name="Content Placeholder 3"/>
          <p:cNvSpPr>
            <a:spLocks noGrp="1"/>
          </p:cNvSpPr>
          <p:nvPr>
            <p:ph sz="quarter" idx="10"/>
          </p:nvPr>
        </p:nvSpPr>
        <p:spPr/>
        <p:txBody>
          <a:bodyPr/>
          <a:lstStyle/>
          <a:p>
            <a:pPr lvl="1"/>
            <a:r>
              <a:rPr lang="en-PH" sz="1200" b="1" dirty="0" smtClean="0"/>
              <a:t>Step 4 (Cont.) </a:t>
            </a:r>
            <a:r>
              <a:rPr lang="en-PH" sz="1000" b="1" dirty="0" smtClean="0"/>
              <a:t>Code Modification</a:t>
            </a:r>
          </a:p>
          <a:p>
            <a:pPr marL="180000" lvl="1" indent="0">
              <a:buNone/>
            </a:pPr>
            <a:r>
              <a:rPr lang="en-PH" sz="1200" b="1" dirty="0" smtClean="0"/>
              <a:t>- </a:t>
            </a:r>
            <a:r>
              <a:rPr lang="en-PH" sz="1200" dirty="0" smtClean="0"/>
              <a:t>Change NGRAM_SIZE value from 2 to 1 in </a:t>
            </a:r>
            <a:r>
              <a:rPr lang="en-PH" sz="1200" b="1" dirty="0" smtClean="0"/>
              <a:t>xapian-core-1.2.8\queryparser\cjk-tokenizer.cc</a:t>
            </a:r>
            <a:endParaRPr lang="en-PH" sz="1200" b="1" dirty="0"/>
          </a:p>
          <a:p>
            <a:pPr marL="180000" lvl="1" indent="0">
              <a:buNone/>
            </a:pPr>
            <a:endParaRPr lang="en-PH" sz="1200" b="1" dirty="0" smtClean="0"/>
          </a:p>
          <a:p>
            <a:pPr marL="180000" lvl="1" indent="0">
              <a:buNone/>
            </a:pPr>
            <a:endParaRPr lang="en-PH" sz="1200" b="1" dirty="0" smtClean="0"/>
          </a:p>
          <a:p>
            <a:pPr lvl="1"/>
            <a:endParaRPr lang="en-PH" sz="1200" b="1" dirty="0"/>
          </a:p>
          <a:p>
            <a:pPr lvl="1">
              <a:buFont typeface="Wingdings" panose="05000000000000000000" pitchFamily="2" charset="2"/>
              <a:buChar char="§"/>
            </a:pPr>
            <a:r>
              <a:rPr lang="en-PH" sz="1200" b="1" dirty="0"/>
              <a:t> </a:t>
            </a:r>
            <a:r>
              <a:rPr lang="en-PH" sz="1200" b="1" dirty="0" smtClean="0"/>
              <a:t> </a:t>
            </a:r>
            <a:r>
              <a:rPr lang="en-PH" sz="1000" b="1" dirty="0" smtClean="0"/>
              <a:t>Setup </a:t>
            </a:r>
            <a:r>
              <a:rPr lang="en-PH" sz="1000" b="1" dirty="0" err="1" smtClean="0"/>
              <a:t>Redmine</a:t>
            </a:r>
            <a:r>
              <a:rPr lang="en-PH" sz="1000" b="1" dirty="0" smtClean="0"/>
              <a:t> </a:t>
            </a:r>
            <a:r>
              <a:rPr lang="en-PH" sz="1000" b="1" dirty="0" err="1" smtClean="0"/>
              <a:t>Xapian</a:t>
            </a:r>
            <a:endParaRPr lang="en-PH" sz="1200" b="1" dirty="0" smtClean="0"/>
          </a:p>
          <a:p>
            <a:pPr lvl="2"/>
            <a:r>
              <a:rPr lang="en-PH" sz="1000" b="1" dirty="0" smtClean="0"/>
              <a:t>“</a:t>
            </a:r>
            <a:r>
              <a:rPr lang="en-US" altLang="en-US" sz="1000" dirty="0"/>
              <a:t>It’s very important to set up correctly the directory that will contain the Xapian databases</a:t>
            </a:r>
            <a:r>
              <a:rPr lang="en-US" altLang="en-US" sz="1000" dirty="0" smtClean="0"/>
              <a:t>.”</a:t>
            </a:r>
          </a:p>
          <a:p>
            <a:pPr marL="358775" lvl="2" indent="0">
              <a:buNone/>
            </a:pPr>
            <a:endParaRPr lang="en-US" altLang="en-US" sz="1000" dirty="0" smtClean="0"/>
          </a:p>
          <a:p>
            <a:pPr marL="358775" lvl="2" indent="0">
              <a:buNone/>
            </a:pPr>
            <a:r>
              <a:rPr lang="en-US" altLang="en-US" sz="1000" dirty="0">
                <a:latin typeface="+mj-lt"/>
                <a:cs typeface="Courier New" panose="02070309020205020404" pitchFamily="49" charset="0"/>
              </a:rPr>
              <a:t>Modify </a:t>
            </a:r>
            <a:r>
              <a:rPr lang="en-US" altLang="en-US" sz="1000" b="1" dirty="0" err="1" smtClean="0">
                <a:latin typeface="+mj-lt"/>
                <a:cs typeface="Courier New" panose="02070309020205020404" pitchFamily="49" charset="0"/>
              </a:rPr>
              <a:t>redmine</a:t>
            </a:r>
            <a:r>
              <a:rPr lang="en-US" altLang="en-US" sz="1000" b="1" dirty="0" smtClean="0">
                <a:latin typeface="+mj-lt"/>
                <a:cs typeface="Courier New" panose="02070309020205020404" pitchFamily="49" charset="0"/>
              </a:rPr>
              <a:t>/plugins/</a:t>
            </a:r>
            <a:r>
              <a:rPr lang="en-US" altLang="en-US" sz="1000" b="1" dirty="0" err="1" smtClean="0">
                <a:latin typeface="+mj-lt"/>
                <a:cs typeface="Courier New" panose="02070309020205020404" pitchFamily="49" charset="0"/>
              </a:rPr>
              <a:t>redmine_xapian</a:t>
            </a:r>
            <a:r>
              <a:rPr lang="en-US" altLang="en-US" sz="1000" b="1" dirty="0" smtClean="0">
                <a:latin typeface="+mj-lt"/>
                <a:cs typeface="Courier New" panose="02070309020205020404" pitchFamily="49" charset="0"/>
              </a:rPr>
              <a:t>/extra/</a:t>
            </a:r>
            <a:r>
              <a:rPr lang="en-US" altLang="en-US" sz="1000" b="1" dirty="0" err="1" smtClean="0">
                <a:latin typeface="+mj-lt"/>
                <a:cs typeface="Courier New" panose="02070309020205020404" pitchFamily="49" charset="0"/>
              </a:rPr>
              <a:t>xapian_indexer.rb</a:t>
            </a:r>
            <a:endParaRPr lang="en-US" altLang="en-US" sz="1000" b="1" dirty="0">
              <a:latin typeface="+mj-lt"/>
              <a:cs typeface="Courier New" panose="02070309020205020404" pitchFamily="49" charset="0"/>
            </a:endParaRPr>
          </a:p>
          <a:p>
            <a:pPr marL="358775" lvl="2" indent="0">
              <a:buNone/>
            </a:pP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Set $</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redmine_root</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to your </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redmine</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root directory</a:t>
            </a:r>
          </a:p>
          <a:p>
            <a:pPr marL="358775" lvl="2" indent="0">
              <a:buNone/>
            </a:pP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Set $files to your </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dmsf</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files directory. For example, </a:t>
            </a:r>
          </a:p>
          <a:p>
            <a:pPr marL="358775" lvl="2" indent="0">
              <a:buNone/>
            </a:pP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$files = 'files/</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dmsf</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a:t>
            </a:r>
          </a:p>
          <a:p>
            <a:pPr marL="358775" lvl="2" indent="0">
              <a:buNone/>
            </a:pP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Set $</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scriptindex</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to the path to </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scriptindex.h</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file</a:t>
            </a:r>
          </a:p>
          <a:p>
            <a:pPr marL="358775" lvl="2" indent="0">
              <a:buNone/>
            </a:pP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Set $</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omindex</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to the path to </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omindex.h</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file</a:t>
            </a:r>
          </a:p>
          <a:p>
            <a:pPr marL="358775" lvl="2" indent="0">
              <a:buNone/>
            </a:pP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Set $</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dbrootpath</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to your database files' directory. For example,</a:t>
            </a:r>
          </a:p>
          <a:p>
            <a:pPr marL="358775" lvl="2" indent="0">
              <a:buNone/>
            </a:pP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dbrootpath</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   = '/home/</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rails_apps</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redmine</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/files/</a:t>
            </a:r>
            <a:r>
              <a:rPr lang="en-US" altLang="en-US" sz="1000" dirty="0" err="1">
                <a:solidFill>
                  <a:schemeClr val="accent6">
                    <a:lumMod val="90000"/>
                    <a:lumOff val="10000"/>
                  </a:schemeClr>
                </a:solidFill>
                <a:latin typeface="Courier New" panose="02070309020205020404" pitchFamily="49" charset="0"/>
                <a:cs typeface="Courier New" panose="02070309020205020404" pitchFamily="49" charset="0"/>
              </a:rPr>
              <a:t>dmsf_index</a:t>
            </a:r>
            <a:r>
              <a:rPr lang="en-US" altLang="en-US" sz="1000" dirty="0">
                <a:solidFill>
                  <a:schemeClr val="accent6">
                    <a:lumMod val="90000"/>
                    <a:lumOff val="10000"/>
                  </a:schemeClr>
                </a:solidFill>
                <a:latin typeface="Courier New" panose="02070309020205020404" pitchFamily="49" charset="0"/>
                <a:cs typeface="Courier New" panose="02070309020205020404" pitchFamily="49" charset="0"/>
              </a:rPr>
              <a:t>'</a:t>
            </a:r>
            <a:endParaRPr lang="en-US" altLang="en-US" sz="1000" dirty="0" smtClean="0">
              <a:solidFill>
                <a:schemeClr val="accent6">
                  <a:lumMod val="90000"/>
                  <a:lumOff val="10000"/>
                </a:schemeClr>
              </a:solidFill>
              <a:latin typeface="Courier New" panose="02070309020205020404" pitchFamily="49" charset="0"/>
              <a:cs typeface="Courier New" panose="02070309020205020404" pitchFamily="49" charset="0"/>
            </a:endParaRPr>
          </a:p>
          <a:p>
            <a:pPr marL="358775" lvl="2" indent="0">
              <a:buNone/>
            </a:pPr>
            <a:endParaRPr lang="en-PH" sz="10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387" y="4645572"/>
            <a:ext cx="6095998" cy="16763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038" y="1384581"/>
            <a:ext cx="2802601" cy="68853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033" y="1382006"/>
            <a:ext cx="2802601" cy="688532"/>
          </a:xfrm>
          <a:prstGeom prst="rect">
            <a:avLst/>
          </a:prstGeom>
        </p:spPr>
      </p:pic>
      <p:sp>
        <p:nvSpPr>
          <p:cNvPr id="9" name="Right Arrow 8"/>
          <p:cNvSpPr/>
          <p:nvPr/>
        </p:nvSpPr>
        <p:spPr bwMode="auto">
          <a:xfrm>
            <a:off x="4146331" y="1600148"/>
            <a:ext cx="430924" cy="252248"/>
          </a:xfrm>
          <a:prstGeom prst="rightArrow">
            <a:avLst/>
          </a:prstGeom>
          <a:solidFill>
            <a:srgbClr val="0070C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143121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000" dirty="0" smtClean="0"/>
              <a:t>Build </a:t>
            </a:r>
            <a:r>
              <a:rPr lang="en-PH" sz="2000" dirty="0"/>
              <a:t>full-text search function with DMSF plug-in function </a:t>
            </a:r>
            <a:r>
              <a:rPr lang="en-PH" sz="2000" dirty="0" smtClean="0"/>
              <a:t>/7</a:t>
            </a:r>
            <a:endParaRPr lang="en-PH" sz="2000" dirty="0"/>
          </a:p>
        </p:txBody>
      </p:sp>
      <p:sp>
        <p:nvSpPr>
          <p:cNvPr id="4" name="Content Placeholder 3"/>
          <p:cNvSpPr>
            <a:spLocks noGrp="1"/>
          </p:cNvSpPr>
          <p:nvPr>
            <p:ph sz="quarter" idx="10"/>
          </p:nvPr>
        </p:nvSpPr>
        <p:spPr/>
        <p:txBody>
          <a:bodyPr/>
          <a:lstStyle/>
          <a:p>
            <a:r>
              <a:rPr lang="en-PH" sz="1600" b="1" dirty="0" smtClean="0"/>
              <a:t>Result:</a:t>
            </a:r>
          </a:p>
          <a:p>
            <a:pPr lvl="1"/>
            <a:r>
              <a:rPr lang="en-PH" sz="1400" dirty="0" smtClean="0"/>
              <a:t>Full-text search on English content</a:t>
            </a:r>
          </a:p>
          <a:p>
            <a:pPr lvl="1"/>
            <a:endParaRPr lang="en-PH" sz="1400" dirty="0"/>
          </a:p>
          <a:p>
            <a:pPr lvl="1"/>
            <a:endParaRPr lang="en-PH" sz="1400" dirty="0" smtClean="0"/>
          </a:p>
          <a:p>
            <a:pPr lvl="1"/>
            <a:endParaRPr lang="en-PH" sz="1400" dirty="0"/>
          </a:p>
          <a:p>
            <a:pPr lvl="1"/>
            <a:endParaRPr lang="en-PH" sz="1400" dirty="0" smtClean="0"/>
          </a:p>
          <a:p>
            <a:pPr lvl="1"/>
            <a:endParaRPr lang="en-PH" sz="1400" dirty="0"/>
          </a:p>
          <a:p>
            <a:pPr lvl="1"/>
            <a:endParaRPr lang="en-PH" sz="1400" dirty="0" smtClean="0"/>
          </a:p>
          <a:p>
            <a:pPr marL="180000" lvl="1" indent="0">
              <a:buNone/>
            </a:pPr>
            <a:endParaRPr lang="en-PH" sz="1400" dirty="0" smtClean="0"/>
          </a:p>
          <a:p>
            <a:pPr lvl="1"/>
            <a:r>
              <a:rPr lang="en-PH" sz="1400" dirty="0" smtClean="0"/>
              <a:t>Japanese character search</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559" y="1466193"/>
            <a:ext cx="4960882" cy="186558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559" y="3834333"/>
            <a:ext cx="4960882" cy="1862274"/>
          </a:xfrm>
          <a:prstGeom prst="rect">
            <a:avLst/>
          </a:prstGeom>
        </p:spPr>
      </p:pic>
    </p:spTree>
    <p:extLst>
      <p:ext uri="{BB962C8B-B14F-4D97-AF65-F5344CB8AC3E}">
        <p14:creationId xmlns:p14="http://schemas.microsoft.com/office/powerpoint/2010/main" val="215276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000" dirty="0"/>
              <a:t>Build full-text search function with DMSF plug-in function </a:t>
            </a:r>
            <a:r>
              <a:rPr lang="en-PH" sz="2000" dirty="0" smtClean="0"/>
              <a:t>7/7</a:t>
            </a:r>
            <a:endParaRPr lang="en-US" sz="2000" dirty="0"/>
          </a:p>
        </p:txBody>
      </p:sp>
      <p:sp>
        <p:nvSpPr>
          <p:cNvPr id="3" name="Content Placeholder 2"/>
          <p:cNvSpPr>
            <a:spLocks noGrp="1"/>
          </p:cNvSpPr>
          <p:nvPr>
            <p:ph sz="quarter" idx="10"/>
          </p:nvPr>
        </p:nvSpPr>
        <p:spPr/>
        <p:txBody>
          <a:bodyPr>
            <a:normAutofit/>
          </a:bodyPr>
          <a:lstStyle/>
          <a:p>
            <a:r>
              <a:rPr lang="en-US" sz="1600" b="1" dirty="0" smtClean="0"/>
              <a:t>Notes</a:t>
            </a:r>
          </a:p>
          <a:p>
            <a:pPr lvl="1"/>
            <a:r>
              <a:rPr lang="en-US" sz="1200" b="1" dirty="0" smtClean="0"/>
              <a:t>Capability:</a:t>
            </a:r>
          </a:p>
          <a:p>
            <a:pPr lvl="2"/>
            <a:r>
              <a:rPr lang="en-US" sz="1000" dirty="0" smtClean="0"/>
              <a:t>Can support Japanese character query strings of any length</a:t>
            </a:r>
          </a:p>
          <a:p>
            <a:pPr lvl="2"/>
            <a:endParaRPr lang="en-US" sz="1000" dirty="0"/>
          </a:p>
          <a:p>
            <a:pPr lvl="2"/>
            <a:endParaRPr lang="en-US" sz="1000" dirty="0"/>
          </a:p>
          <a:p>
            <a:pPr lvl="1"/>
            <a:r>
              <a:rPr lang="en-US" sz="1200" b="1" dirty="0" smtClean="0"/>
              <a:t>Versions:</a:t>
            </a:r>
          </a:p>
          <a:p>
            <a:pPr lvl="2"/>
            <a:r>
              <a:rPr lang="en-US" sz="1000" dirty="0" err="1" smtClean="0"/>
              <a:t>Redmine</a:t>
            </a:r>
            <a:r>
              <a:rPr lang="en-US" sz="1000" dirty="0"/>
              <a:t> </a:t>
            </a:r>
            <a:r>
              <a:rPr lang="en-US" sz="1000" dirty="0" smtClean="0"/>
              <a:t>	3.3.2</a:t>
            </a:r>
          </a:p>
          <a:p>
            <a:pPr lvl="2"/>
            <a:r>
              <a:rPr lang="en-US" sz="1000" dirty="0" err="1" smtClean="0"/>
              <a:t>Redmine</a:t>
            </a:r>
            <a:r>
              <a:rPr lang="en-US" sz="1000" dirty="0" smtClean="0"/>
              <a:t> DMSF 	1.5.9</a:t>
            </a:r>
          </a:p>
          <a:p>
            <a:pPr lvl="2"/>
            <a:r>
              <a:rPr lang="en-US" sz="1000" dirty="0" err="1" smtClean="0"/>
              <a:t>Redmine</a:t>
            </a:r>
            <a:r>
              <a:rPr lang="en-US" sz="1000" dirty="0" smtClean="0"/>
              <a:t> </a:t>
            </a:r>
            <a:r>
              <a:rPr lang="en-US" sz="1000" dirty="0" err="1" smtClean="0"/>
              <a:t>Xapian</a:t>
            </a:r>
            <a:r>
              <a:rPr lang="en-US" sz="1000" dirty="0" smtClean="0"/>
              <a:t> 	1.6.6</a:t>
            </a:r>
          </a:p>
          <a:p>
            <a:pPr lvl="2"/>
            <a:r>
              <a:rPr lang="en-US" sz="1000" dirty="0" err="1" smtClean="0"/>
              <a:t>Xapian</a:t>
            </a:r>
            <a:r>
              <a:rPr lang="en-US" sz="1000" dirty="0" smtClean="0"/>
              <a:t> Core 	1.2.8</a:t>
            </a:r>
          </a:p>
          <a:p>
            <a:pPr lvl="2"/>
            <a:r>
              <a:rPr lang="en-US" sz="1000" dirty="0" err="1" smtClean="0"/>
              <a:t>Xapian</a:t>
            </a:r>
            <a:r>
              <a:rPr lang="en-US" sz="1000" dirty="0" smtClean="0"/>
              <a:t> Omega 	1.2.8</a:t>
            </a:r>
          </a:p>
          <a:p>
            <a:pPr lvl="2"/>
            <a:r>
              <a:rPr lang="en-US" sz="1000" dirty="0" err="1" smtClean="0"/>
              <a:t>Xapian</a:t>
            </a:r>
            <a:r>
              <a:rPr lang="en-US" sz="1000" dirty="0" smtClean="0"/>
              <a:t> Bindings 	1.2.8</a:t>
            </a:r>
            <a:endParaRPr lang="en-US" sz="1000" dirty="0"/>
          </a:p>
          <a:p>
            <a:pPr lvl="1"/>
            <a:endParaRPr lang="en-US" sz="1200" b="1" dirty="0" smtClean="0"/>
          </a:p>
          <a:p>
            <a:pPr marL="180000" lvl="1" indent="0">
              <a:buNone/>
            </a:pPr>
            <a:endParaRPr lang="en-US" sz="1200" dirty="0"/>
          </a:p>
        </p:txBody>
      </p:sp>
    </p:spTree>
    <p:extLst>
      <p:ext uri="{BB962C8B-B14F-4D97-AF65-F5344CB8AC3E}">
        <p14:creationId xmlns:p14="http://schemas.microsoft.com/office/powerpoint/2010/main" val="36099222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1">
      <a:majorFont>
        <a:latin typeface="Verdana"/>
        <a:ea typeface="Verdana"/>
        <a:cs typeface=""/>
      </a:majorFont>
      <a:minorFont>
        <a:latin typeface="Verdana"/>
        <a:ea typeface="Verdan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671</Words>
  <Application>Microsoft Office PowerPoint</Application>
  <PresentationFormat>On-screen Show (4:3)</PresentationFormat>
  <Paragraphs>123</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NEC_standard4_3</vt:lpstr>
      <vt:lpstr>Redmine Extension Investigation</vt:lpstr>
      <vt:lpstr>Contents</vt:lpstr>
      <vt:lpstr>Build full-text search function with DMSF plug-in function 1/7</vt:lpstr>
      <vt:lpstr>Build full-text search function with DMSF plug-in function 2/7</vt:lpstr>
      <vt:lpstr>Build full-text search function with DMSF plug-in function 3/7</vt:lpstr>
      <vt:lpstr>Build full-text search function with DMSF plug-in function 4/7</vt:lpstr>
      <vt:lpstr>Build full-text search function with DMSF plug-in function 5/7</vt:lpstr>
      <vt:lpstr>Build full-text search function with DMSF plug-in function /7</vt:lpstr>
      <vt:lpstr>Build full-text search function with DMSF plug-in function 7/7</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2017-09-04T02:28:32Z</dcterms:modified>
</cp:coreProperties>
</file>