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705" r:id="rId1"/>
  </p:sldMasterIdLst>
  <p:notesMasterIdLst>
    <p:notesMasterId r:id="rId25"/>
  </p:notesMasterIdLst>
  <p:handoutMasterIdLst>
    <p:handoutMasterId r:id="rId26"/>
  </p:handoutMasterIdLst>
  <p:sldIdLst>
    <p:sldId id="262" r:id="rId2"/>
    <p:sldId id="347" r:id="rId3"/>
    <p:sldId id="344" r:id="rId4"/>
    <p:sldId id="263" r:id="rId5"/>
    <p:sldId id="340" r:id="rId6"/>
    <p:sldId id="285" r:id="rId7"/>
    <p:sldId id="276" r:id="rId8"/>
    <p:sldId id="345" r:id="rId9"/>
    <p:sldId id="312" r:id="rId10"/>
    <p:sldId id="313" r:id="rId11"/>
    <p:sldId id="314" r:id="rId12"/>
    <p:sldId id="315" r:id="rId13"/>
    <p:sldId id="332" r:id="rId14"/>
    <p:sldId id="346" r:id="rId15"/>
    <p:sldId id="333" r:id="rId16"/>
    <p:sldId id="334" r:id="rId17"/>
    <p:sldId id="335" r:id="rId18"/>
    <p:sldId id="336" r:id="rId19"/>
    <p:sldId id="341" r:id="rId20"/>
    <p:sldId id="337" r:id="rId21"/>
    <p:sldId id="343" r:id="rId22"/>
    <p:sldId id="349" r:id="rId23"/>
    <p:sldId id="266" r:id="rId24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3B87605F-6347-4350-B173-1EE1CBAA3787}">
          <p14:sldIdLst>
            <p14:sldId id="262"/>
          </p14:sldIdLst>
        </p14:section>
        <p14:section name="Brand Statement" id="{E9B22BFF-877C-4AA1-9323-19B679BF99B1}">
          <p14:sldIdLst>
            <p14:sldId id="347"/>
            <p14:sldId id="344"/>
          </p14:sldIdLst>
        </p14:section>
        <p14:section name="Table of Contents" id="{0B1E2898-31BC-42F3-A5A5-141726087CC7}">
          <p14:sldIdLst>
            <p14:sldId id="263"/>
          </p14:sldIdLst>
        </p14:section>
        <p14:section name="Body" id="{18FAE958-DF6E-4AAC-835E-E68BDECA82A9}">
          <p14:sldIdLst>
            <p14:sldId id="340"/>
            <p14:sldId id="285"/>
            <p14:sldId id="276"/>
            <p14:sldId id="345"/>
            <p14:sldId id="312"/>
            <p14:sldId id="313"/>
            <p14:sldId id="314"/>
            <p14:sldId id="315"/>
            <p14:sldId id="332"/>
            <p14:sldId id="346"/>
            <p14:sldId id="333"/>
            <p14:sldId id="334"/>
            <p14:sldId id="335"/>
            <p14:sldId id="336"/>
            <p14:sldId id="341"/>
            <p14:sldId id="337"/>
            <p14:sldId id="343"/>
            <p14:sldId id="349"/>
          </p14:sldIdLst>
        </p14:section>
        <p14:section name="Corporate Mark" id="{043BD1DC-881F-4DDA-BE71-3D4C881D9A5E}">
          <p14:sldIdLst>
            <p14:sldId id="266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  <p15:guide id="3" pos="214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670B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294" autoAdjust="0"/>
    <p:restoredTop sz="95396" autoAdjust="0"/>
  </p:normalViewPr>
  <p:slideViewPr>
    <p:cSldViewPr snapToGrid="0" snapToObjects="1">
      <p:cViewPr>
        <p:scale>
          <a:sx n="100" d="100"/>
          <a:sy n="100" d="100"/>
        </p:scale>
        <p:origin x="-714" y="72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55" d="100"/>
          <a:sy n="55" d="100"/>
        </p:scale>
        <p:origin x="-3054" y="-78"/>
      </p:cViewPr>
      <p:guideLst>
        <p:guide orient="horz" pos="3130"/>
        <p:guide pos="2144"/>
        <p:guide pos="2145"/>
      </p:guideLst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787" cy="496967"/>
          </a:xfrm>
          <a:prstGeom prst="rect">
            <a:avLst/>
          </a:prstGeom>
        </p:spPr>
        <p:txBody>
          <a:bodyPr vert="horz" lIns="92221" tIns="46111" rIns="92221" bIns="46111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9" y="1"/>
            <a:ext cx="2949787" cy="496967"/>
          </a:xfrm>
          <a:prstGeom prst="rect">
            <a:avLst/>
          </a:prstGeom>
        </p:spPr>
        <p:txBody>
          <a:bodyPr vert="horz" lIns="92221" tIns="46111" rIns="92221" bIns="46111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2017/9/28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2" y="9440647"/>
            <a:ext cx="2949787" cy="496967"/>
          </a:xfrm>
          <a:prstGeom prst="rect">
            <a:avLst/>
          </a:prstGeom>
        </p:spPr>
        <p:txBody>
          <a:bodyPr vert="horz" lIns="92221" tIns="46111" rIns="92221" bIns="46111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9" y="9440647"/>
            <a:ext cx="2949787" cy="496967"/>
          </a:xfrm>
          <a:prstGeom prst="rect">
            <a:avLst/>
          </a:prstGeom>
        </p:spPr>
        <p:txBody>
          <a:bodyPr vert="horz" lIns="92221" tIns="46111" rIns="92221" bIns="46111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9" y="1"/>
            <a:ext cx="2949787" cy="288000"/>
          </a:xfrm>
          <a:prstGeom prst="rect">
            <a:avLst/>
          </a:prstGeom>
        </p:spPr>
        <p:txBody>
          <a:bodyPr vert="horz" lIns="92221" tIns="46111" rIns="92221" bIns="46111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2017/9/28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9" y="9652150"/>
            <a:ext cx="2949787" cy="288000"/>
          </a:xfrm>
          <a:prstGeom prst="rect">
            <a:avLst/>
          </a:prstGeom>
        </p:spPr>
        <p:txBody>
          <a:bodyPr vert="horz" lIns="92221" tIns="46111" rIns="92221" bIns="46111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431800"/>
            <a:ext cx="496887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6" rIns="91433" bIns="45716" rtlCol="0" anchor="ctr"/>
          <a:lstStyle/>
          <a:p>
            <a:endParaRPr lang="ja-JP" altLang="en-US" dirty="0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1" y="4320000"/>
            <a:ext cx="6624000" cy="5220000"/>
          </a:xfrm>
          <a:prstGeom prst="rect">
            <a:avLst/>
          </a:prstGeom>
        </p:spPr>
        <p:txBody>
          <a:bodyPr vert="horz" lIns="0" tIns="45716" rIns="0" bIns="45716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Verdana" panose="020B0604030504040204" pitchFamily="34" charset="0"/>
        <a:ea typeface="メイリオ" panose="020B0604030504040204" pitchFamily="50" charset="-128"/>
        <a:cs typeface="Verdana" panose="020B0604030504040204" pitchFamily="34" charset="0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19163" y="431800"/>
            <a:ext cx="4968875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4622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2165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18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2554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20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1456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19163" y="431800"/>
            <a:ext cx="4968875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23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0743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microsoft.com/office/2007/relationships/hdphoto" Target="../media/hdphoto1.wdp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049388"/>
            <a:ext cx="8784000" cy="584775"/>
          </a:xfrm>
        </p:spPr>
        <p:txBody>
          <a:bodyPr anchor="b" anchorCtr="0">
            <a:spAutoFit/>
          </a:bodyPr>
          <a:lstStyle>
            <a:lvl1pPr>
              <a:defRPr sz="3200">
                <a:solidFill>
                  <a:schemeClr val="accent6"/>
                </a:solidFill>
                <a:effectLst/>
                <a:latin typeface="+mj-lt"/>
                <a:cs typeface="Verdana" panose="020B0604030504040204" pitchFamily="34" charset="0"/>
              </a:defRPr>
            </a:lvl1pPr>
          </a:lstStyle>
          <a:p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7" y="1800000"/>
            <a:ext cx="6372000" cy="360000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latin typeface="+mj-lt"/>
                <a:cs typeface="Verdana" panose="020B0604030504040204" pitchFamily="34" charset="0"/>
              </a:defRPr>
            </a:lvl1pPr>
          </a:lstStyle>
          <a:p>
            <a:r>
              <a:rPr lang="en-US" altLang="ja-JP" dirty="0" smtClean="0"/>
              <a:t>Enter the addressee as required.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79513" y="4032000"/>
            <a:ext cx="6552727" cy="707886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n-lt"/>
                <a:cs typeface="Verdana" panose="020B0604030504040204" pitchFamily="34" charset="0"/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Date, name and affiliation of author, etc.</a:t>
            </a:r>
            <a:br>
              <a:rPr kumimoji="1" lang="en-US" altLang="ja-JP" dirty="0" smtClean="0"/>
            </a:br>
            <a:r>
              <a:rPr kumimoji="1" lang="en-US" altLang="ja-JP" dirty="0" smtClean="0"/>
              <a:t> (Start a new line as appropriate.)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ckground_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45720" bIns="4572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for a two-line headline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5720" rIns="90000" bIns="4572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ackground_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dirty="0" smtClean="0"/>
              <a:t>Enter the text</a:t>
            </a:r>
            <a:endParaRPr kumimoji="1" lang="ja-JP" altLang="en-US" dirty="0" smtClean="0"/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002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4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5411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ad 1 line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45720" bIns="4572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when the leading sentence is written on one line.</a:t>
            </a:r>
            <a:endParaRPr kumimoji="1" lang="ja-JP" altLang="en-US" dirty="0"/>
          </a:p>
        </p:txBody>
      </p:sp>
      <p:sp>
        <p:nvSpPr>
          <p:cNvPr id="8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1414800"/>
            <a:ext cx="8784976" cy="5040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4801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ad 2 lines &amp;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45720" bIns="4572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for a one-line headline</a:t>
            </a:r>
            <a:endParaRPr kumimoji="1" lang="ja-JP" altLang="en-US" dirty="0"/>
          </a:p>
        </p:txBody>
      </p:sp>
      <p:sp>
        <p:nvSpPr>
          <p:cNvPr id="18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1738800"/>
            <a:ext cx="8784976" cy="47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4974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-9000" y="0"/>
            <a:ext cx="9162000" cy="701198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4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4248000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  <p:sp>
        <p:nvSpPr>
          <p:cNvPr id="8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5513" y="836712"/>
            <a:ext cx="4248000" cy="5616000"/>
          </a:xfrm>
        </p:spPr>
        <p:txBody>
          <a:bodyPr vert="horz" lIns="90000" tIns="45720" rIns="90000" bIns="45720" rtlCol="0">
            <a:noAutofit/>
          </a:bodyPr>
          <a:lstStyle>
            <a:lvl1pPr marL="18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1pPr>
            <a:lvl2pPr marL="360000" indent="-180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2pPr>
            <a:lvl3pPr marL="468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3pPr>
            <a:lvl4pPr marL="576000" indent="-108000" eaLnBrk="1" hangingPunct="1">
              <a:buClr>
                <a:schemeClr val="bg1"/>
              </a:buClr>
              <a:defRPr lang="ja-JP" altLang="en-US" baseline="0" dirty="0" smtClean="0">
                <a:solidFill>
                  <a:schemeClr val="bg1"/>
                </a:solidFill>
              </a:defRPr>
            </a:lvl4pPr>
            <a:lvl5pPr marL="252000" indent="180000" eaLnBrk="1" hangingPunct="1">
              <a:buClr>
                <a:schemeClr val="bg1"/>
              </a:buClr>
              <a:defRPr lang="ja-JP" altLang="en-US" baseline="0" dirty="0"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Enter the text.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6280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4635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80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(blue)">
    <p:bg bwMode="lt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ckground_TitleBlu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79513" y="2905844"/>
            <a:ext cx="8760432" cy="585866"/>
          </a:xfrm>
        </p:spPr>
        <p:txBody>
          <a:bodyPr vert="horz" lIns="91440" tIns="45720" rIns="91440" bIns="45720" rtlCol="0" anchor="b" anchorCtr="0">
            <a:spAutoFit/>
          </a:bodyPr>
          <a:lstStyle>
            <a:lvl1pPr>
              <a:defRPr lang="ja-JP" altLang="en-US" sz="3200" kern="0" dirty="0">
                <a:solidFill>
                  <a:schemeClr val="bg1"/>
                </a:solidFill>
                <a:effectLst/>
              </a:defRPr>
            </a:lvl1pPr>
          </a:lstStyle>
          <a:p>
            <a:pPr marL="0" lvl="0" defTabSz="914400" latinLnBrk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16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79513" y="3926256"/>
            <a:ext cx="6768975" cy="772006"/>
          </a:xfrm>
        </p:spPr>
        <p:txBody>
          <a:bodyPr wrap="square" tIns="4572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Date, name and affiliation of author, etc.</a:t>
            </a:r>
          </a:p>
          <a:p>
            <a:pPr lvl="0"/>
            <a:r>
              <a:rPr kumimoji="1" lang="en-US" altLang="ja-JP" dirty="0" smtClean="0"/>
              <a:t> (Start a new line as appropriate.)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7656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rand Statement (mo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rchest_blue_base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逆光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3" name="縦ライン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4" name="右上へ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5" name="左下へ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6" name="最後右へ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grpSp>
        <p:nvGrpSpPr>
          <p:cNvPr id="18" name="グループ化 17"/>
          <p:cNvGrpSpPr/>
          <p:nvPr/>
        </p:nvGrpSpPr>
        <p:grpSpPr bwMode="gray"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9" name="white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0" name="brighter_logo_poji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296790" y="2146503"/>
              <a:ext cx="8466645" cy="993566"/>
            </a:xfrm>
            <a:prstGeom prst="rect">
              <a:avLst/>
            </a:prstGeom>
          </p:spPr>
        </p:pic>
        <p:pic>
          <p:nvPicPr>
            <p:cNvPr id="21" name="kaisetubun_3"/>
            <p:cNvPicPr>
              <a:picLocks noChangeAspect="1" noChangeArrowheads="1"/>
            </p:cNvPicPr>
            <p:nvPr userDrawn="1"/>
          </p:nvPicPr>
          <p:blipFill>
            <a:blip r:embed="rId10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949688" y="3525123"/>
              <a:ext cx="6188075" cy="2530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7" name="orchest_blue_base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2" name="逆光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23" name="縦ライン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24" name="右上へ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25" name="左下へ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26" name="最後右へ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7999"/>
          </a:xfrm>
          <a:prstGeom prst="rect">
            <a:avLst/>
          </a:prstGeom>
        </p:spPr>
      </p:pic>
      <p:grpSp>
        <p:nvGrpSpPr>
          <p:cNvPr id="27" name="グループ化 26"/>
          <p:cNvGrpSpPr/>
          <p:nvPr userDrawn="1"/>
        </p:nvGrpSpPr>
        <p:grpSpPr bwMode="gray"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28" name="white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29" name="brighter_logo_poji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296790" y="2146503"/>
              <a:ext cx="8466645" cy="993566"/>
            </a:xfrm>
            <a:prstGeom prst="rect">
              <a:avLst/>
            </a:prstGeom>
          </p:spPr>
        </p:pic>
        <p:pic>
          <p:nvPicPr>
            <p:cNvPr id="30" name="kaisetubun_3"/>
            <p:cNvPicPr>
              <a:picLocks noChangeAspect="1" noChangeArrowheads="1"/>
            </p:cNvPicPr>
            <p:nvPr userDrawn="1"/>
          </p:nvPicPr>
          <p:blipFill>
            <a:blip r:embed="rId10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949688" y="3525123"/>
              <a:ext cx="6188075" cy="2530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627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8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rand Statement (sti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1126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430930"/>
            <a:ext cx="7344000" cy="405683"/>
          </a:xfrm>
        </p:spPr>
        <p:txBody>
          <a:bodyPr wrap="square" anchor="b">
            <a:spAutoFit/>
          </a:bodyPr>
          <a:lstStyle>
            <a:lvl1pPr>
              <a:defRPr b="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en-US" altLang="ja-JP" dirty="0" smtClean="0"/>
              <a:t>Enter the title of the table of contents.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 baseline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en-US" altLang="ja-JP" dirty="0" smtClean="0"/>
              <a:t>Enter the items in the table of contents.</a:t>
            </a:r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8785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invGray">
          <a:xfrm>
            <a:off x="179388" y="3045072"/>
            <a:ext cx="8784000" cy="467239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3852000"/>
            <a:ext cx="7200900" cy="1269578"/>
          </a:xfrm>
        </p:spPr>
        <p:txBody>
          <a:bodyPr>
            <a:spAutoFit/>
          </a:bodyPr>
          <a:lstStyle>
            <a:lvl1pPr marL="0" indent="0">
              <a:buNone/>
              <a:defRPr b="0">
                <a:latin typeface="+mn-lt"/>
              </a:defRPr>
            </a:lvl1pPr>
            <a:lvl2pPr marL="72000" indent="0">
              <a:buNone/>
              <a:defRPr sz="1800" b="0">
                <a:latin typeface="+mn-lt"/>
              </a:defRPr>
            </a:lvl2pPr>
            <a:lvl3pPr marL="222962" indent="0">
              <a:buNone/>
              <a:defRPr b="0">
                <a:latin typeface="+mn-lt"/>
              </a:defRPr>
            </a:lvl3pPr>
            <a:lvl4pPr marL="327787" indent="0">
              <a:buNone/>
              <a:defRPr b="0">
                <a:latin typeface="+mn-lt"/>
              </a:defRPr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en-US" altLang="ja-JP" dirty="0" smtClean="0"/>
              <a:t>Enter the subtitle.</a:t>
            </a:r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6256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45720" bIns="4572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  <a:latin typeface="+mj-lt"/>
                <a:cs typeface="Verdana" panose="020B0604030504040204" pitchFamily="34" charset="0"/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baseline="0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 marL="466725" indent="-107950"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noProof="0" dirty="0" smtClean="0"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ackground_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50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Enter the title.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45720" bIns="4572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 baseline="0">
                <a:solidFill>
                  <a:schemeClr val="bg1"/>
                </a:solidFill>
                <a:latin typeface="+mj-lt"/>
                <a:cs typeface="Verdana" panose="020B0604030504040204" pitchFamily="34" charset="0"/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en-US" altLang="ja-JP" dirty="0" smtClean="0"/>
              <a:t>Use this layout for a one-line headline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kumimoji="1" lang="en-US" altLang="ja-JP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Footer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6549391"/>
            <a:ext cx="9143999" cy="308609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en-US" altLang="ja-JP" dirty="0" smtClean="0"/>
              <a:t>Formatting for the master title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dirty="0" smtClean="0"/>
              <a:t>Formatting for the master text</a:t>
            </a:r>
            <a:endParaRPr kumimoji="1" lang="ja-JP" altLang="en-US" dirty="0" smtClean="0"/>
          </a:p>
          <a:p>
            <a:pPr lvl="1"/>
            <a:r>
              <a:rPr kumimoji="1" lang="en-US" altLang="ja-JP" dirty="0" smtClean="0"/>
              <a:t>Second level</a:t>
            </a:r>
            <a:endParaRPr kumimoji="1" lang="ja-JP" altLang="en-US" dirty="0" smtClean="0"/>
          </a:p>
          <a:p>
            <a:pPr lvl="2"/>
            <a:r>
              <a:rPr kumimoji="1" lang="en-US" altLang="ja-JP" dirty="0" smtClean="0"/>
              <a:t>Third level</a:t>
            </a:r>
            <a:endParaRPr kumimoji="1" lang="ja-JP" altLang="en-US" dirty="0" smtClean="0"/>
          </a:p>
          <a:p>
            <a:pPr lvl="3"/>
            <a:r>
              <a:rPr kumimoji="1" lang="en-US" altLang="ja-JP" dirty="0" smtClean="0"/>
              <a:t>Fourth level</a:t>
            </a:r>
            <a:endParaRPr kumimoji="1" lang="ja-JP" altLang="en-US" dirty="0" smtClean="0"/>
          </a:p>
        </p:txBody>
      </p:sp>
      <p:sp>
        <p:nvSpPr>
          <p:cNvPr id="8" name="PageNumber"/>
          <p:cNvSpPr txBox="1"/>
          <p:nvPr/>
        </p:nvSpPr>
        <p:spPr bwMode="black">
          <a:xfrm>
            <a:off x="168810" y="6597840"/>
            <a:ext cx="684000" cy="234000"/>
          </a:xfrm>
          <a:prstGeom prst="rect">
            <a:avLst/>
          </a:prstGeom>
          <a:noFill/>
        </p:spPr>
        <p:txBody>
          <a:bodyPr wrap="none" tIns="4572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Verdana" panose="020B060403050404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9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Verdana" panose="020B0604030504040204" pitchFamily="34" charset="0"/>
            </a:endParaRPr>
          </a:p>
        </p:txBody>
      </p:sp>
      <p:sp>
        <p:nvSpPr>
          <p:cNvPr id="9" name="Credit"/>
          <p:cNvSpPr txBox="1"/>
          <p:nvPr/>
        </p:nvSpPr>
        <p:spPr bwMode="black">
          <a:xfrm>
            <a:off x="1096858" y="6597840"/>
            <a:ext cx="1638590" cy="230832"/>
          </a:xfrm>
          <a:prstGeom prst="rect">
            <a:avLst/>
          </a:prstGeom>
          <a:noFill/>
        </p:spPr>
        <p:txBody>
          <a:bodyPr wrap="none" tIns="4572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 NEC Corporation 2015</a:t>
            </a:r>
          </a:p>
        </p:txBody>
      </p:sp>
      <p:sp>
        <p:nvSpPr>
          <p:cNvPr id="10" name="Confidential"/>
          <p:cNvSpPr txBox="1"/>
          <p:nvPr/>
        </p:nvSpPr>
        <p:spPr bwMode="black">
          <a:xfrm>
            <a:off x="3621250" y="6597840"/>
            <a:ext cx="1882247" cy="230832"/>
          </a:xfrm>
          <a:prstGeom prst="rect">
            <a:avLst/>
          </a:prstGeom>
          <a:noFill/>
        </p:spPr>
        <p:txBody>
          <a:bodyPr wrap="none" tIns="4572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NEC Group Internal Use Only</a:t>
            </a:r>
          </a:p>
        </p:txBody>
      </p:sp>
      <p:pic>
        <p:nvPicPr>
          <p:cNvPr id="11" name="Footer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6549391"/>
            <a:ext cx="9143999" cy="308609"/>
          </a:xfrm>
          <a:prstGeom prst="rect">
            <a:avLst/>
          </a:prstGeom>
        </p:spPr>
      </p:pic>
      <p:sp>
        <p:nvSpPr>
          <p:cNvPr id="12" name="PageNumber"/>
          <p:cNvSpPr txBox="1"/>
          <p:nvPr userDrawn="1"/>
        </p:nvSpPr>
        <p:spPr bwMode="black">
          <a:xfrm>
            <a:off x="168810" y="6597840"/>
            <a:ext cx="684000" cy="234000"/>
          </a:xfrm>
          <a:prstGeom prst="rect">
            <a:avLst/>
          </a:prstGeom>
          <a:noFill/>
        </p:spPr>
        <p:txBody>
          <a:bodyPr wrap="none" tIns="4572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Verdana" panose="020B060403050404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9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Verdana" panose="020B0604030504040204" pitchFamily="34" charset="0"/>
            </a:endParaRPr>
          </a:p>
        </p:txBody>
      </p:sp>
      <p:sp>
        <p:nvSpPr>
          <p:cNvPr id="13" name="Credit"/>
          <p:cNvSpPr txBox="1"/>
          <p:nvPr userDrawn="1"/>
        </p:nvSpPr>
        <p:spPr bwMode="black">
          <a:xfrm>
            <a:off x="1096858" y="6597840"/>
            <a:ext cx="1638590" cy="230832"/>
          </a:xfrm>
          <a:prstGeom prst="rect">
            <a:avLst/>
          </a:prstGeom>
          <a:noFill/>
        </p:spPr>
        <p:txBody>
          <a:bodyPr wrap="none" tIns="45720" b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© NEC Corporation 2017</a:t>
            </a:r>
          </a:p>
        </p:txBody>
      </p:sp>
      <p:sp>
        <p:nvSpPr>
          <p:cNvPr id="14" name="Confidential"/>
          <p:cNvSpPr txBox="1"/>
          <p:nvPr userDrawn="1"/>
        </p:nvSpPr>
        <p:spPr bwMode="black">
          <a:xfrm>
            <a:off x="3621250" y="6597840"/>
            <a:ext cx="1882247" cy="230832"/>
          </a:xfrm>
          <a:prstGeom prst="rect">
            <a:avLst/>
          </a:prstGeom>
          <a:noFill/>
        </p:spPr>
        <p:txBody>
          <a:bodyPr wrap="none" tIns="4572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NEC Group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07" r:id="rId2"/>
    <p:sldLayoutId id="2147483708" r:id="rId3"/>
    <p:sldLayoutId id="2147483709" r:id="rId4"/>
    <p:sldLayoutId id="2147483710" r:id="rId5"/>
    <p:sldLayoutId id="2147483726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  <p:sldLayoutId id="2147483724" r:id="rId1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 b="0" baseline="0">
          <a:solidFill>
            <a:schemeClr val="tx1"/>
          </a:solidFill>
          <a:latin typeface="+mj-lt"/>
          <a:ea typeface="+mj-ea"/>
          <a:cs typeface="Verdana" panose="020B060403050404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Verdana" panose="020B0604030504040204" pitchFamily="34" charset="0"/>
        </a:defRPr>
      </a:lvl1pPr>
      <a:lvl2pPr marL="360000" indent="-180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  <a:cs typeface="Verdana" panose="020B0604030504040204" pitchFamily="34" charset="0"/>
        </a:defRPr>
      </a:lvl2pPr>
      <a:lvl3pPr marL="468000" indent="-108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  <a:cs typeface="Verdana" panose="020B0604030504040204" pitchFamily="34" charset="0"/>
        </a:defRPr>
      </a:lvl3pPr>
      <a:lvl4pPr marL="576000" indent="-108000" algn="l" rtl="0" eaLnBrk="1" fontAlgn="base" hangingPunct="1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  <a:cs typeface="Verdana" panose="020B0604030504040204" pitchFamily="34" charset="0"/>
        </a:defRPr>
      </a:lvl4pPr>
      <a:lvl5pPr marL="735013" indent="-157163" algn="l" rtl="0" eaLnBrk="1" fontAlgn="base" hangingPunct="1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c/mysql-cluster-excerpt/5.7/en/mysql-cluster-install-linux-rpm.html" TargetMode="Externa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3" y="2618500"/>
            <a:ext cx="8784000" cy="1015663"/>
          </a:xfrm>
        </p:spPr>
        <p:txBody>
          <a:bodyPr/>
          <a:lstStyle/>
          <a:p>
            <a:r>
              <a:rPr lang="en-US" altLang="ja-JP" dirty="0"/>
              <a:t>MySQL</a:t>
            </a:r>
            <a:r>
              <a:rPr lang="ja-JP" altLang="en-US" dirty="0"/>
              <a:t>クラス</a:t>
            </a:r>
            <a:r>
              <a:rPr lang="ja-JP" altLang="en-US" dirty="0" smtClean="0"/>
              <a:t>タ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sz="2800" dirty="0" smtClean="0">
                <a:solidFill>
                  <a:srgbClr val="FD670B"/>
                </a:solidFill>
              </a:rPr>
              <a:t>バ</a:t>
            </a:r>
            <a:r>
              <a:rPr lang="ja-JP" altLang="en-US" sz="2800" dirty="0">
                <a:solidFill>
                  <a:srgbClr val="FD670B"/>
                </a:solidFill>
              </a:rPr>
              <a:t>ージョンアップとダウングレー</a:t>
            </a:r>
            <a:r>
              <a:rPr lang="ja-JP" altLang="en-US" sz="2800" dirty="0" smtClean="0">
                <a:solidFill>
                  <a:srgbClr val="FD670B"/>
                </a:solidFill>
              </a:rPr>
              <a:t>ド</a:t>
            </a:r>
            <a:r>
              <a:rPr lang="ja-JP" altLang="en-US" sz="2800" dirty="0">
                <a:solidFill>
                  <a:srgbClr val="FD670B"/>
                </a:solidFill>
              </a:rPr>
              <a:t>（</a:t>
            </a:r>
            <a:r>
              <a:rPr lang="ja-JP" altLang="en-US" sz="2800" dirty="0" smtClean="0">
                <a:solidFill>
                  <a:srgbClr val="FD670B"/>
                </a:solidFill>
              </a:rPr>
              <a:t>日</a:t>
            </a:r>
            <a:r>
              <a:rPr lang="ja-JP" altLang="en-US" sz="2800" dirty="0">
                <a:solidFill>
                  <a:srgbClr val="FD670B"/>
                </a:solidFill>
              </a:rPr>
              <a:t>本語</a:t>
            </a:r>
            <a:r>
              <a:rPr lang="ja-JP" altLang="en-US" sz="2800" dirty="0" smtClean="0">
                <a:solidFill>
                  <a:srgbClr val="FD670B"/>
                </a:solidFill>
              </a:rPr>
              <a:t>版）</a:t>
            </a:r>
            <a:endParaRPr kumimoji="1" lang="ja-JP" altLang="en-US" sz="2800" dirty="0">
              <a:solidFill>
                <a:srgbClr val="FD670B"/>
              </a:solidFill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4032000"/>
            <a:ext cx="6552727" cy="1887696"/>
          </a:xfrm>
        </p:spPr>
        <p:txBody>
          <a:bodyPr/>
          <a:lstStyle/>
          <a:p>
            <a:r>
              <a:rPr lang="en-US" altLang="ja-JP" dirty="0"/>
              <a:t>OSS</a:t>
            </a:r>
            <a:r>
              <a:rPr lang="ja-JP" altLang="en-US" dirty="0"/>
              <a:t>技術センター</a:t>
            </a:r>
            <a:endParaRPr lang="en-US" altLang="ja-JP" dirty="0"/>
          </a:p>
          <a:p>
            <a:r>
              <a:rPr lang="en-US" altLang="ja-JP" dirty="0"/>
              <a:t>NEC</a:t>
            </a:r>
            <a:r>
              <a:rPr lang="ja-JP" altLang="en-US" dirty="0"/>
              <a:t>テレコムソフトウェアフィリピン (</a:t>
            </a:r>
            <a:r>
              <a:rPr lang="en-US" altLang="ja-JP" dirty="0"/>
              <a:t>NSP</a:t>
            </a:r>
            <a:r>
              <a:rPr lang="en-US" altLang="ja-JP" dirty="0" smtClean="0"/>
              <a:t>)</a:t>
            </a:r>
          </a:p>
          <a:p>
            <a:endParaRPr lang="en-US" altLang="ja-JP" dirty="0"/>
          </a:p>
          <a:p>
            <a:r>
              <a:rPr lang="en-US" dirty="0" smtClean="0">
                <a:cs typeface="Calibri" panose="020F0502020204030204" pitchFamily="34" charset="0"/>
              </a:rPr>
              <a:t>Version </a:t>
            </a:r>
            <a:r>
              <a:rPr lang="en-US" dirty="0" smtClean="0">
                <a:cs typeface="Calibri" panose="020F0502020204030204" pitchFamily="34" charset="0"/>
              </a:rPr>
              <a:t>00.07</a:t>
            </a:r>
            <a:endParaRPr lang="en-US" dirty="0">
              <a:cs typeface="Calibri" panose="020F0502020204030204" pitchFamily="34" charset="0"/>
            </a:endParaRPr>
          </a:p>
          <a:p>
            <a:r>
              <a:rPr lang="en-US" altLang="ja-JP" dirty="0"/>
              <a:t>2017</a:t>
            </a:r>
            <a:r>
              <a:rPr lang="ja-JP" altLang="en-US" dirty="0"/>
              <a:t>年</a:t>
            </a:r>
            <a:r>
              <a:rPr lang="en-US" altLang="ja-JP" dirty="0"/>
              <a:t>9</a:t>
            </a:r>
            <a:r>
              <a:rPr lang="ja-JP" altLang="en-US" dirty="0" smtClean="0"/>
              <a:t>月</a:t>
            </a:r>
            <a:r>
              <a:rPr lang="en-US" altLang="ja-JP" dirty="0" smtClean="0"/>
              <a:t>28</a:t>
            </a:r>
            <a:r>
              <a:rPr lang="ja-JP" altLang="en-US" dirty="0" smtClean="0"/>
              <a:t>日</a:t>
            </a:r>
            <a:endParaRPr lang="en-US" altLang="ja-JP" dirty="0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ltGray">
          <a:xfrm>
            <a:off x="6269746" y="841705"/>
            <a:ext cx="2623429" cy="23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B4A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/>
          <a:p>
            <a:pPr algn="r"/>
            <a:r>
              <a:rPr lang="en-US" altLang="ja-JP" sz="105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[NEC Group Internal Use Only]</a:t>
            </a:r>
          </a:p>
        </p:txBody>
      </p:sp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000" dirty="0" smtClean="0"/>
              <a:t>１．</a:t>
            </a:r>
            <a:r>
              <a:rPr lang="en-US" altLang="ja-JP" sz="2000" dirty="0" smtClean="0"/>
              <a:t>MySQL</a:t>
            </a:r>
            <a:r>
              <a:rPr lang="ja-JP" altLang="en-US" sz="2000" dirty="0"/>
              <a:t>クラスタ</a:t>
            </a:r>
            <a:r>
              <a:rPr lang="en-US" altLang="ja-JP" sz="2000" dirty="0"/>
              <a:t>:</a:t>
            </a:r>
            <a:r>
              <a:rPr lang="ja-JP" altLang="en-US" sz="2000" dirty="0" smtClean="0"/>
              <a:t>バージョンアップ</a:t>
            </a:r>
            <a:r>
              <a:rPr lang="en-US" altLang="ja-JP" sz="2000" dirty="0"/>
              <a:t>(7.4 </a:t>
            </a:r>
            <a:r>
              <a:rPr lang="ja-JP" altLang="en-US" sz="2000" dirty="0"/>
              <a:t>⇒</a:t>
            </a:r>
            <a:r>
              <a:rPr lang="en-US" altLang="ja-JP" sz="2000" dirty="0"/>
              <a:t> 7.5</a:t>
            </a:r>
            <a:r>
              <a:rPr lang="ja-JP" altLang="en-US" sz="2000" dirty="0"/>
              <a:t>）</a:t>
            </a:r>
            <a:endParaRPr kumimoji="1" lang="ja-JP" altLang="en-US" sz="2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522900" lvl="1" indent="-342900">
              <a:buFont typeface="+mj-lt"/>
              <a:buAutoNum type="arabicPeriod" startAt="6"/>
            </a:pPr>
            <a:r>
              <a:rPr lang="ja-JP" altLang="en-US" sz="1400" dirty="0"/>
              <a:t>全ての</a:t>
            </a:r>
            <a:r>
              <a:rPr lang="ja-JP" altLang="en-US" sz="1400" dirty="0" smtClean="0"/>
              <a:t>ノードをシャットダウンする。</a:t>
            </a:r>
            <a:endParaRPr lang="en-US" altLang="ja-JP" sz="1400" i="1" dirty="0" smtClean="0"/>
          </a:p>
          <a:p>
            <a:pPr marL="180000" lvl="1" indent="0">
              <a:buNone/>
            </a:pPr>
            <a:r>
              <a:rPr lang="en-US" altLang="ja-JP" sz="1400" dirty="0" smtClean="0"/>
              <a:t>    </a:t>
            </a:r>
            <a:r>
              <a:rPr lang="en-US" altLang="ja-JP" sz="1400" dirty="0"/>
              <a:t>[MGM</a:t>
            </a:r>
            <a:r>
              <a:rPr lang="ja-JP" altLang="en-US" sz="1400" dirty="0"/>
              <a:t>ノード</a:t>
            </a:r>
            <a:r>
              <a:rPr lang="ja-JP" altLang="en-US" sz="1400" dirty="0">
                <a:solidFill>
                  <a:srgbClr val="7030A0"/>
                </a:solidFill>
              </a:rPr>
              <a:t>で以下のコマンドを実行</a:t>
            </a:r>
            <a:r>
              <a:rPr lang="en-US" altLang="ja-JP" sz="1400" dirty="0" smtClean="0"/>
              <a:t>]</a:t>
            </a:r>
          </a:p>
          <a:p>
            <a:pPr marL="180000" lvl="1" indent="0">
              <a:buNone/>
            </a:pPr>
            <a:endParaRPr lang="en-US" altLang="ja-JP" sz="1400" dirty="0"/>
          </a:p>
          <a:p>
            <a:pPr marL="180000" lvl="1" indent="0">
              <a:buNone/>
            </a:pPr>
            <a:endParaRPr lang="en-US" altLang="ja-JP" sz="1400" dirty="0" smtClean="0"/>
          </a:p>
          <a:p>
            <a:pPr marL="180000" lvl="1" indent="0">
              <a:buNone/>
            </a:pPr>
            <a:r>
              <a:rPr lang="en-US" altLang="ja-JP" sz="1400" dirty="0" smtClean="0"/>
              <a:t>    </a:t>
            </a:r>
            <a:r>
              <a:rPr lang="en-US" altLang="ja-JP" sz="1400" dirty="0"/>
              <a:t>[SQL</a:t>
            </a:r>
            <a:r>
              <a:rPr lang="ja-JP" altLang="en-US" sz="1400" dirty="0"/>
              <a:t>ノードで以下のコマンドを実行</a:t>
            </a:r>
            <a:r>
              <a:rPr lang="en-US" altLang="ja-JP" sz="1400" dirty="0" smtClean="0"/>
              <a:t>]</a:t>
            </a:r>
          </a:p>
          <a:p>
            <a:pPr marL="180000" lvl="1" indent="0">
              <a:buNone/>
            </a:pPr>
            <a:r>
              <a:rPr lang="en-US" altLang="ja-JP" sz="1400" dirty="0" smtClean="0"/>
              <a:t>        </a:t>
            </a:r>
            <a:r>
              <a:rPr lang="en-US" altLang="ja-JP" sz="1400" dirty="0" err="1" smtClean="0"/>
              <a:t>mysqladmin</a:t>
            </a:r>
            <a:r>
              <a:rPr lang="en-US" altLang="ja-JP" sz="1400" dirty="0" smtClean="0"/>
              <a:t> –u </a:t>
            </a:r>
            <a:r>
              <a:rPr lang="en-US" altLang="ja-JP" sz="1400" dirty="0" smtClean="0">
                <a:solidFill>
                  <a:srgbClr val="0000FF"/>
                </a:solidFill>
              </a:rPr>
              <a:t>&lt;</a:t>
            </a:r>
            <a:r>
              <a:rPr lang="en-US" altLang="ja-JP" sz="1400" dirty="0">
                <a:solidFill>
                  <a:srgbClr val="0000FF"/>
                </a:solidFill>
              </a:rPr>
              <a:t>1&gt;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-p shutdown</a:t>
            </a:r>
          </a:p>
          <a:p>
            <a:pPr marL="180000" lvl="1" indent="0">
              <a:buNone/>
            </a:pPr>
            <a:r>
              <a:rPr lang="en-US" altLang="ja-JP" sz="1400" dirty="0"/>
              <a:t>	</a:t>
            </a:r>
            <a:r>
              <a:rPr lang="ja-JP" altLang="en-US" sz="1400" dirty="0">
                <a:solidFill>
                  <a:srgbClr val="0000FF"/>
                </a:solidFill>
              </a:rPr>
              <a:t>＜＞</a:t>
            </a:r>
            <a:r>
              <a:rPr lang="ja-JP" altLang="en-US" sz="1400" dirty="0">
                <a:solidFill>
                  <a:srgbClr val="7030A0"/>
                </a:solidFill>
              </a:rPr>
              <a:t>に指定する値は次の通り。</a:t>
            </a:r>
            <a:endParaRPr lang="en-US" altLang="ja-JP" sz="1400" dirty="0">
              <a:solidFill>
                <a:srgbClr val="7030A0"/>
              </a:solidFill>
            </a:endParaRPr>
          </a:p>
          <a:p>
            <a:pPr marL="180000" lvl="1" indent="0">
              <a:buNone/>
            </a:pPr>
            <a:r>
              <a:rPr lang="en-US" altLang="ja-JP" sz="1400" dirty="0">
                <a:solidFill>
                  <a:srgbClr val="0000FF"/>
                </a:solidFill>
              </a:rPr>
              <a:t>	</a:t>
            </a:r>
            <a:r>
              <a:rPr lang="en-US" altLang="ja-JP" sz="1400" dirty="0" smtClean="0">
                <a:solidFill>
                  <a:srgbClr val="0000FF"/>
                </a:solidFill>
              </a:rPr>
              <a:t>1:</a:t>
            </a:r>
            <a:r>
              <a:rPr lang="en-US" altLang="ja-JP" sz="1400" dirty="0" smtClean="0"/>
              <a:t> </a:t>
            </a:r>
            <a:r>
              <a:rPr lang="en-US" altLang="ja-JP" sz="1400" dirty="0"/>
              <a:t>MySQL </a:t>
            </a:r>
            <a:r>
              <a:rPr lang="ja-JP" altLang="en-US" sz="1400" dirty="0" smtClean="0"/>
              <a:t>ユーザ名</a:t>
            </a:r>
            <a:endParaRPr lang="en-US" altLang="ja-JP" sz="1400" dirty="0" smtClean="0"/>
          </a:p>
          <a:p>
            <a:pPr marL="180000" lvl="1" indent="0">
              <a:buNone/>
            </a:pPr>
            <a:endParaRPr lang="en-US" altLang="ja-JP" sz="1400" dirty="0"/>
          </a:p>
          <a:p>
            <a:pPr marL="180000" lvl="1" indent="0">
              <a:buNone/>
            </a:pPr>
            <a:endParaRPr lang="en-US" altLang="ja-JP" sz="1400" dirty="0"/>
          </a:p>
          <a:p>
            <a:pPr marL="522900" lvl="1" indent="-342900">
              <a:buFont typeface="+mj-lt"/>
              <a:buAutoNum type="arabicPeriod" startAt="7"/>
            </a:pPr>
            <a:r>
              <a:rPr lang="en-US" altLang="ja-JP" sz="1400" dirty="0" smtClean="0"/>
              <a:t>MySQL</a:t>
            </a:r>
            <a:r>
              <a:rPr lang="ja-JP" altLang="en-US" sz="1400" dirty="0"/>
              <a:t>クラスタ</a:t>
            </a:r>
            <a:r>
              <a:rPr lang="en-US" altLang="ja-JP" sz="1400" dirty="0" smtClean="0"/>
              <a:t>7.5 </a:t>
            </a:r>
            <a:r>
              <a:rPr lang="en-US" altLang="ja-JP" sz="1400" dirty="0"/>
              <a:t>RPM</a:t>
            </a:r>
            <a:r>
              <a:rPr lang="ja-JP" altLang="en-US" sz="1400" dirty="0"/>
              <a:t>パッケージをインストー</a:t>
            </a:r>
            <a:r>
              <a:rPr lang="ja-JP" altLang="en-US" sz="1400" dirty="0" smtClean="0"/>
              <a:t>ルする。</a:t>
            </a:r>
            <a:endParaRPr lang="en-US" altLang="ja-JP" sz="1400" dirty="0" smtClean="0"/>
          </a:p>
          <a:p>
            <a:pPr marL="180000" lvl="1" indent="0">
              <a:buNone/>
            </a:pPr>
            <a:r>
              <a:rPr lang="en-US" altLang="ja-JP" sz="1400" dirty="0" smtClean="0"/>
              <a:t>    [</a:t>
            </a:r>
            <a:r>
              <a:rPr lang="ja-JP" altLang="en-US" sz="1400" dirty="0">
                <a:solidFill>
                  <a:srgbClr val="7030A0"/>
                </a:solidFill>
              </a:rPr>
              <a:t>全</a:t>
            </a:r>
            <a:r>
              <a:rPr lang="ja-JP" altLang="en-US" sz="1400" dirty="0"/>
              <a:t>てのデータノード</a:t>
            </a:r>
            <a:r>
              <a:rPr lang="ja-JP" altLang="en-US" sz="1400" dirty="0">
                <a:solidFill>
                  <a:srgbClr val="7030A0"/>
                </a:solidFill>
              </a:rPr>
              <a:t>で以下のコマンドを実行</a:t>
            </a:r>
            <a:r>
              <a:rPr lang="en-US" altLang="ja-JP" sz="1400" dirty="0" smtClean="0"/>
              <a:t>]</a:t>
            </a:r>
            <a:endParaRPr lang="en-US" altLang="ja-JP" sz="1400" dirty="0"/>
          </a:p>
          <a:p>
            <a:pPr marL="180000" lvl="1" indent="0">
              <a:buNone/>
            </a:pPr>
            <a:endParaRPr lang="en-US" altLang="ja-JP" sz="1400" dirty="0"/>
          </a:p>
          <a:p>
            <a:pPr marL="180000" lvl="1" indent="0">
              <a:buNone/>
            </a:pPr>
            <a:endParaRPr lang="en-US" altLang="ja-JP" sz="1400" dirty="0" smtClean="0"/>
          </a:p>
          <a:p>
            <a:pPr marL="180000" lvl="1" indent="0">
              <a:buNone/>
            </a:pPr>
            <a:r>
              <a:rPr lang="en-US" altLang="ja-JP" sz="1400" dirty="0" smtClean="0"/>
              <a:t>    </a:t>
            </a:r>
            <a:r>
              <a:rPr lang="en-US" altLang="ja-JP" sz="1400" dirty="0"/>
              <a:t>[MGM</a:t>
            </a:r>
            <a:r>
              <a:rPr lang="ja-JP" altLang="en-US" sz="1400" dirty="0"/>
              <a:t>ノード</a:t>
            </a:r>
            <a:r>
              <a:rPr lang="ja-JP" altLang="en-US" sz="1400" dirty="0">
                <a:solidFill>
                  <a:srgbClr val="7030A0"/>
                </a:solidFill>
              </a:rPr>
              <a:t>で以下のコマンドを実行</a:t>
            </a:r>
            <a:r>
              <a:rPr lang="en-US" altLang="ja-JP" sz="1400" dirty="0" smtClean="0"/>
              <a:t>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4681" y="1421307"/>
            <a:ext cx="7803573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ndb_mgm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-e shutdown</a:t>
            </a:r>
            <a:endParaRPr lang="en-US" altLang="ja-JP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6057" y="3041743"/>
            <a:ext cx="7803573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ja-JP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mysqladmin</a:t>
            </a:r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-u </a:t>
            </a:r>
            <a:r>
              <a:rPr lang="en-US" altLang="ja-JP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myusr</a:t>
            </a:r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shutdown</a:t>
            </a:r>
            <a:endParaRPr lang="en-US" altLang="ja-JP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983" y="4223722"/>
            <a:ext cx="7803573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rpm -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Uvh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replacefiles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mysql-cluster-community-data-node-7.5.7-1.el7.x86_64.rpm</a:t>
            </a:r>
            <a:endParaRPr lang="en-US" altLang="ja-JP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9518" y="5030756"/>
            <a:ext cx="7803573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 rpm -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Uvh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replacefiles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mysql-cluster-community-management-server-7.5.7-1.el7.x86_64.rpm</a:t>
            </a:r>
            <a:endParaRPr lang="en-US" altLang="ja-JP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77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000" dirty="0" smtClean="0"/>
              <a:t>１．</a:t>
            </a:r>
            <a:r>
              <a:rPr lang="en-US" altLang="ja-JP" sz="2000" dirty="0" smtClean="0"/>
              <a:t>MySQL</a:t>
            </a:r>
            <a:r>
              <a:rPr lang="ja-JP" altLang="en-US" sz="2000" dirty="0"/>
              <a:t>クラスタ</a:t>
            </a:r>
            <a:r>
              <a:rPr lang="en-US" altLang="ja-JP" sz="2000" dirty="0"/>
              <a:t>:</a:t>
            </a:r>
            <a:r>
              <a:rPr lang="ja-JP" altLang="en-US" sz="2000" dirty="0" smtClean="0"/>
              <a:t>バージョンアップ</a:t>
            </a:r>
            <a:r>
              <a:rPr lang="en-US" altLang="ja-JP" sz="2000" dirty="0"/>
              <a:t>(7.4 </a:t>
            </a:r>
            <a:r>
              <a:rPr lang="ja-JP" altLang="en-US" sz="2000" dirty="0"/>
              <a:t>⇒</a:t>
            </a:r>
            <a:r>
              <a:rPr lang="en-US" altLang="ja-JP" sz="2000" dirty="0"/>
              <a:t> 7.5</a:t>
            </a:r>
            <a:r>
              <a:rPr lang="ja-JP" altLang="en-US" sz="2000" dirty="0"/>
              <a:t>）</a:t>
            </a:r>
            <a:endParaRPr kumimoji="1" lang="ja-JP" altLang="en-US" sz="2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180000" lvl="1" indent="0">
              <a:buNone/>
            </a:pPr>
            <a:r>
              <a:rPr lang="en-US" altLang="ja-JP" sz="1400" dirty="0" smtClean="0"/>
              <a:t>    [SQL </a:t>
            </a:r>
            <a:r>
              <a:rPr lang="ja-JP" altLang="en-US" sz="1400" dirty="0" smtClean="0"/>
              <a:t>ノードに</a:t>
            </a:r>
            <a:r>
              <a:rPr lang="en-US" altLang="ja-JP" sz="1400" dirty="0" smtClean="0"/>
              <a:t> (</a:t>
            </a:r>
            <a:r>
              <a:rPr lang="ja-JP" altLang="en-US" sz="1400" dirty="0" smtClean="0"/>
              <a:t>以下の順番で</a:t>
            </a:r>
            <a:r>
              <a:rPr lang="en-US" altLang="ja-JP" sz="1400" dirty="0" smtClean="0"/>
              <a:t>)]</a:t>
            </a:r>
            <a:endParaRPr lang="en-US" altLang="ja-JP" sz="1400" dirty="0"/>
          </a:p>
          <a:p>
            <a:pPr marL="180000" lvl="1" indent="0">
              <a:buNone/>
            </a:pPr>
            <a:endParaRPr lang="en-US" altLang="ja-JP" sz="1400" dirty="0" smtClean="0"/>
          </a:p>
          <a:p>
            <a:pPr marL="180000" lvl="1" indent="0">
              <a:buNone/>
            </a:pPr>
            <a:endParaRPr lang="en-US" altLang="ja-JP" sz="1400" dirty="0"/>
          </a:p>
          <a:p>
            <a:pPr marL="180000" lvl="1" indent="0">
              <a:buNone/>
            </a:pPr>
            <a:endParaRPr lang="en-US" altLang="ja-JP" sz="1400" dirty="0"/>
          </a:p>
          <a:p>
            <a:pPr marL="106725" lvl="2" indent="0">
              <a:buNone/>
            </a:pPr>
            <a:endParaRPr lang="en-US" altLang="ja-JP" sz="1200" dirty="0" smtClean="0"/>
          </a:p>
          <a:p>
            <a:pPr marL="106725" lvl="2" indent="0">
              <a:buNone/>
            </a:pPr>
            <a:r>
              <a:rPr lang="en-US" altLang="ja-JP" sz="1200" dirty="0" smtClean="0"/>
              <a:t>         [</a:t>
            </a:r>
            <a:r>
              <a:rPr lang="ja-JP" altLang="en-US" sz="1200" dirty="0">
                <a:solidFill>
                  <a:srgbClr val="7030A0"/>
                </a:solidFill>
              </a:rPr>
              <a:t>備考</a:t>
            </a:r>
            <a:r>
              <a:rPr lang="en-US" altLang="ja-JP" sz="1200" dirty="0" smtClean="0"/>
              <a:t>]</a:t>
            </a:r>
          </a:p>
          <a:p>
            <a:pPr marL="106725" lvl="2" indent="0">
              <a:buNone/>
            </a:pPr>
            <a:r>
              <a:rPr lang="ja-JP" altLang="en-US" sz="1200" dirty="0" smtClean="0"/>
              <a:t>           ● </a:t>
            </a:r>
            <a:r>
              <a:rPr lang="en-US" altLang="ja-JP" sz="1200" dirty="0"/>
              <a:t>--</a:t>
            </a:r>
            <a:r>
              <a:rPr lang="en-US" altLang="ja-JP" sz="1200" dirty="0" err="1"/>
              <a:t>replacefiles</a:t>
            </a:r>
            <a:r>
              <a:rPr lang="ja-JP" altLang="en-US" sz="1200" dirty="0"/>
              <a:t>オプションは、既存の</a:t>
            </a:r>
            <a:r>
              <a:rPr lang="en-US" altLang="ja-JP" sz="1200" dirty="0" smtClean="0"/>
              <a:t>MySQL</a:t>
            </a:r>
            <a:r>
              <a:rPr lang="ja-JP" altLang="en-US" sz="1200" dirty="0"/>
              <a:t>クラスタファイルを上書きする</a:t>
            </a:r>
            <a:endParaRPr lang="en-US" altLang="ja-JP" sz="1200" dirty="0" smtClean="0"/>
          </a:p>
          <a:p>
            <a:pPr marL="106725" lvl="2" indent="0">
              <a:buNone/>
            </a:pPr>
            <a:endParaRPr lang="en-US" altLang="ja-JP" dirty="0"/>
          </a:p>
          <a:p>
            <a:pPr marL="522900" lvl="1" indent="-342900">
              <a:buFont typeface="+mj-lt"/>
              <a:buAutoNum type="arabicPeriod" startAt="8"/>
            </a:pPr>
            <a:r>
              <a:rPr lang="en-US" altLang="ja-JP" sz="1400" dirty="0"/>
              <a:t>MySQL</a:t>
            </a:r>
            <a:r>
              <a:rPr lang="ja-JP" altLang="en-US" sz="1400" dirty="0"/>
              <a:t>クラス</a:t>
            </a:r>
            <a:r>
              <a:rPr lang="ja-JP" altLang="en-US" sz="1400" dirty="0" smtClean="0"/>
              <a:t>タのノード</a:t>
            </a:r>
            <a:r>
              <a:rPr lang="ja-JP" altLang="en-US" sz="1400" dirty="0"/>
              <a:t>を全て開</a:t>
            </a:r>
            <a:r>
              <a:rPr lang="ja-JP" altLang="en-US" sz="1400" dirty="0" smtClean="0"/>
              <a:t>始する。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en-US" altLang="ja-JP" sz="1400" dirty="0" smtClean="0"/>
              <a:t>       </a:t>
            </a:r>
            <a:r>
              <a:rPr lang="en-US" altLang="ja-JP" sz="1400" dirty="0"/>
              <a:t>[MGM</a:t>
            </a:r>
            <a:r>
              <a:rPr lang="ja-JP" altLang="en-US" sz="1400" dirty="0"/>
              <a:t>ノード</a:t>
            </a:r>
            <a:r>
              <a:rPr lang="ja-JP" altLang="en-US" sz="1400" dirty="0">
                <a:solidFill>
                  <a:srgbClr val="7030A0"/>
                </a:solidFill>
              </a:rPr>
              <a:t>で以下のコマンドを実行</a:t>
            </a:r>
            <a:r>
              <a:rPr lang="en-US" altLang="ja-JP" sz="1400" dirty="0" smtClean="0"/>
              <a:t>]</a:t>
            </a:r>
            <a:endParaRPr lang="en-US" altLang="ja-JP" sz="1400" dirty="0"/>
          </a:p>
          <a:p>
            <a:pPr marL="106725" lvl="2" indent="0">
              <a:buNone/>
            </a:pPr>
            <a:endParaRPr lang="en-US" altLang="ja-JP" dirty="0" smtClean="0"/>
          </a:p>
          <a:p>
            <a:pPr marL="106725" lvl="2" indent="0">
              <a:buNone/>
            </a:pPr>
            <a:endParaRPr lang="en-US" altLang="ja-JP" dirty="0"/>
          </a:p>
          <a:p>
            <a:pPr marL="106725" lvl="2" indent="0">
              <a:buNone/>
            </a:pPr>
            <a:r>
              <a:rPr lang="en-US" altLang="ja-JP" dirty="0" smtClean="0"/>
              <a:t>        [</a:t>
            </a:r>
            <a:r>
              <a:rPr lang="ja-JP" altLang="en-US" dirty="0"/>
              <a:t>全てのデータノードで以下のコマンドを実行</a:t>
            </a:r>
            <a:r>
              <a:rPr lang="en-US" altLang="ja-JP" dirty="0" smtClean="0"/>
              <a:t>]</a:t>
            </a:r>
          </a:p>
          <a:p>
            <a:pPr marL="106725" lvl="2" indent="0">
              <a:buNone/>
            </a:pPr>
            <a:endParaRPr lang="en-US" altLang="ja-JP" dirty="0"/>
          </a:p>
          <a:p>
            <a:pPr marL="106725" lvl="2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sz="1400" dirty="0" smtClean="0"/>
              <a:t>       </a:t>
            </a:r>
            <a:r>
              <a:rPr lang="en-US" altLang="ja-JP" sz="1400" dirty="0"/>
              <a:t>[SQL</a:t>
            </a:r>
            <a:r>
              <a:rPr lang="ja-JP" altLang="en-US" sz="1400" dirty="0"/>
              <a:t>ノードで以下のコマンドを実行</a:t>
            </a:r>
            <a:r>
              <a:rPr lang="en-US" altLang="ja-JP" sz="1400" dirty="0" smtClean="0"/>
              <a:t>]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en-US" altLang="ja-JP" sz="1400" dirty="0"/>
              <a:t>        </a:t>
            </a:r>
            <a:r>
              <a:rPr lang="en-US" altLang="ja-JP" sz="1400" dirty="0" err="1"/>
              <a:t>mysqladmin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–-user=“</a:t>
            </a:r>
            <a:r>
              <a:rPr lang="en-US" altLang="ja-JP" sz="1400" dirty="0" smtClean="0">
                <a:solidFill>
                  <a:srgbClr val="0000FF"/>
                </a:solidFill>
              </a:rPr>
              <a:t>&lt;</a:t>
            </a:r>
            <a:r>
              <a:rPr lang="en-US" altLang="ja-JP" sz="1400" dirty="0">
                <a:solidFill>
                  <a:srgbClr val="0000FF"/>
                </a:solidFill>
              </a:rPr>
              <a:t>1</a:t>
            </a:r>
            <a:r>
              <a:rPr lang="en-US" altLang="ja-JP" sz="1400" dirty="0" smtClean="0">
                <a:solidFill>
                  <a:srgbClr val="0000FF"/>
                </a:solidFill>
              </a:rPr>
              <a:t>&gt;”</a:t>
            </a:r>
            <a:r>
              <a:rPr lang="en-US" altLang="ja-JP" sz="1400" dirty="0" smtClean="0"/>
              <a:t> &amp;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en-US" altLang="ja-JP" sz="1400" dirty="0"/>
              <a:t>	</a:t>
            </a:r>
            <a:r>
              <a:rPr lang="ja-JP" altLang="en-US" sz="1400" dirty="0">
                <a:solidFill>
                  <a:srgbClr val="0000FF"/>
                </a:solidFill>
              </a:rPr>
              <a:t>＜＞</a:t>
            </a:r>
            <a:r>
              <a:rPr lang="ja-JP" altLang="en-US" sz="1400" dirty="0">
                <a:solidFill>
                  <a:srgbClr val="7030A0"/>
                </a:solidFill>
              </a:rPr>
              <a:t>に指定する値は次の通り。</a:t>
            </a:r>
            <a:endParaRPr lang="en-US" altLang="ja-JP" sz="1400" dirty="0">
              <a:solidFill>
                <a:srgbClr val="7030A0"/>
              </a:solidFill>
            </a:endParaRPr>
          </a:p>
          <a:p>
            <a:pPr marL="180000" lvl="1" indent="0">
              <a:buNone/>
            </a:pPr>
            <a:r>
              <a:rPr lang="en-US" altLang="ja-JP" sz="1400" dirty="0">
                <a:solidFill>
                  <a:srgbClr val="0000FF"/>
                </a:solidFill>
              </a:rPr>
              <a:t>	1:</a:t>
            </a:r>
            <a:r>
              <a:rPr lang="en-US" altLang="ja-JP" sz="1400" dirty="0"/>
              <a:t> MySQL </a:t>
            </a:r>
            <a:r>
              <a:rPr lang="ja-JP" altLang="en-US" sz="1400" dirty="0" smtClean="0"/>
              <a:t>ユーザ名</a:t>
            </a:r>
            <a:endParaRPr lang="en-US" altLang="ja-JP" sz="14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 smtClean="0"/>
          </a:p>
          <a:p>
            <a:pPr marL="0" lvl="1" indent="0">
              <a:buNone/>
            </a:pPr>
            <a:endParaRPr lang="en-US" altLang="ja-JP" sz="12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762983" y="1136725"/>
            <a:ext cx="7803573" cy="7078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#rpm -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Uvh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replacefiles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mysql-cluster-community-libs-7.5.7-1.el7.x86_64.rpm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#rpm -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Uvh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replacefiles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mysql-cluster-community-common-7.5.7-1.el7.x86_64.rpm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#rpm -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Uvh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replacefiles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mysql-cluster-community-client-7.5.7-1.el7.x86_64.rpm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#rpm -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Uvh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replacefiles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mysql-cluster-community-server-7.5.7-1.el7.x86_64.rpm</a:t>
            </a:r>
            <a:endParaRPr lang="en-US" altLang="ja-JP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7754" y="3557524"/>
            <a:ext cx="7803573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ndb_mgmd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-f 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/lib/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-cluster/config.ini --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skip-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-cache</a:t>
            </a:r>
            <a:endParaRPr lang="en-US" altLang="ja-JP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4680" y="4383609"/>
            <a:ext cx="7803573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ndbd</a:t>
            </a:r>
            <a:endParaRPr lang="en-US" altLang="ja-JP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9518" y="6076745"/>
            <a:ext cx="7803573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ja-JP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mysqladmin</a:t>
            </a:r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--user=“</a:t>
            </a:r>
            <a:r>
              <a:rPr lang="en-US" altLang="ja-JP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myusr</a:t>
            </a:r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 &amp;</a:t>
            </a:r>
            <a:endParaRPr lang="en-US" altLang="ja-JP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79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000" dirty="0" smtClean="0"/>
              <a:t>１．</a:t>
            </a:r>
            <a:r>
              <a:rPr lang="en-US" altLang="ja-JP" sz="2000" dirty="0" smtClean="0"/>
              <a:t>MySQL</a:t>
            </a:r>
            <a:r>
              <a:rPr lang="ja-JP" altLang="en-US" sz="2000" dirty="0"/>
              <a:t>クラスタ</a:t>
            </a:r>
            <a:r>
              <a:rPr lang="en-US" altLang="ja-JP" sz="2000" dirty="0"/>
              <a:t>:</a:t>
            </a:r>
            <a:r>
              <a:rPr lang="ja-JP" altLang="en-US" sz="2000" dirty="0" smtClean="0"/>
              <a:t>バージョンアップ</a:t>
            </a:r>
            <a:r>
              <a:rPr lang="en-US" altLang="ja-JP" sz="2000" dirty="0"/>
              <a:t>(7.4 </a:t>
            </a:r>
            <a:r>
              <a:rPr lang="ja-JP" altLang="en-US" sz="2000" dirty="0"/>
              <a:t>⇒</a:t>
            </a:r>
            <a:r>
              <a:rPr lang="en-US" altLang="ja-JP" sz="2000" dirty="0"/>
              <a:t> 7.5</a:t>
            </a:r>
            <a:r>
              <a:rPr lang="ja-JP" altLang="en-US" sz="2000" dirty="0"/>
              <a:t>）</a:t>
            </a:r>
            <a:endParaRPr kumimoji="1" lang="ja-JP" altLang="en-US" sz="2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522900" lvl="1" indent="-342900">
              <a:buFont typeface="+mj-lt"/>
              <a:buAutoNum type="arabicPeriod" startAt="9"/>
            </a:pPr>
            <a:r>
              <a:rPr lang="en-US" altLang="ja-JP" sz="1400" dirty="0" err="1"/>
              <a:t>mysql_upgrade</a:t>
            </a:r>
            <a:r>
              <a:rPr lang="ja-JP" altLang="en-US" sz="1400" dirty="0"/>
              <a:t>を実行</a:t>
            </a:r>
            <a:r>
              <a:rPr lang="ja-JP" altLang="en-US" sz="1400" dirty="0">
                <a:solidFill>
                  <a:srgbClr val="7030A0"/>
                </a:solidFill>
              </a:rPr>
              <a:t>し</a:t>
            </a:r>
            <a:r>
              <a:rPr lang="ja-JP" altLang="en-US" sz="1400" dirty="0"/>
              <a:t>、</a:t>
            </a:r>
            <a:r>
              <a:rPr lang="ja-JP" altLang="en-US" sz="1400" dirty="0">
                <a:solidFill>
                  <a:srgbClr val="7030A0"/>
                </a:solidFill>
              </a:rPr>
              <a:t>全</a:t>
            </a:r>
            <a:r>
              <a:rPr lang="ja-JP" altLang="en-US" sz="1400" dirty="0"/>
              <a:t>てのデータベースを新しいバージョンに</a:t>
            </a:r>
            <a:r>
              <a:rPr lang="ja-JP" altLang="en-US" sz="1400" dirty="0">
                <a:solidFill>
                  <a:srgbClr val="7030A0"/>
                </a:solidFill>
              </a:rPr>
              <a:t>アップグレードする</a:t>
            </a:r>
            <a:r>
              <a:rPr lang="ja-JP" altLang="en-US" sz="1400" dirty="0"/>
              <a:t>。</a:t>
            </a:r>
            <a:endParaRPr lang="en-US" altLang="ja-JP" sz="1400" dirty="0" smtClean="0"/>
          </a:p>
          <a:p>
            <a:pPr marL="522900" lvl="1" indent="-342900">
              <a:buFont typeface="+mj-lt"/>
              <a:buAutoNum type="arabicPeriod" startAt="9"/>
            </a:pPr>
            <a:endParaRPr lang="en-US" altLang="ja-JP" sz="1400" b="1" dirty="0" smtClean="0"/>
          </a:p>
          <a:p>
            <a:pPr marL="522900" lvl="1" indent="-342900">
              <a:buFont typeface="+mj-lt"/>
              <a:buAutoNum type="arabicPeriod" startAt="9"/>
            </a:pPr>
            <a:endParaRPr lang="en-US" altLang="ja-JP" sz="1400" b="1" dirty="0"/>
          </a:p>
          <a:p>
            <a:pPr marL="522900" lvl="1" indent="-342900">
              <a:buFont typeface="+mj-lt"/>
              <a:buAutoNum type="arabicPeriod" startAt="9"/>
            </a:pPr>
            <a:r>
              <a:rPr lang="ja-JP" altLang="en-US" sz="1400" dirty="0">
                <a:solidFill>
                  <a:srgbClr val="7030A0"/>
                </a:solidFill>
              </a:rPr>
              <a:t>全</a:t>
            </a:r>
            <a:r>
              <a:rPr lang="ja-JP" altLang="en-US" sz="1400" dirty="0"/>
              <a:t>てのノードが</a:t>
            </a:r>
            <a:r>
              <a:rPr lang="en-US" altLang="ja-JP" sz="1400" dirty="0"/>
              <a:t>MySQL</a:t>
            </a:r>
            <a:r>
              <a:rPr lang="ja-JP" altLang="en-US" sz="1400" dirty="0"/>
              <a:t>クラスタ</a:t>
            </a:r>
            <a:r>
              <a:rPr lang="en-US" altLang="ja-JP" sz="1400" dirty="0"/>
              <a:t>7.5</a:t>
            </a:r>
            <a:r>
              <a:rPr lang="ja-JP" altLang="en-US" sz="1400" dirty="0"/>
              <a:t>にアップグレードされたことを</a:t>
            </a:r>
            <a:r>
              <a:rPr lang="en-US" altLang="ja-JP" sz="1400" dirty="0">
                <a:solidFill>
                  <a:srgbClr val="7030A0"/>
                </a:solidFill>
              </a:rPr>
              <a:t>MGM Client</a:t>
            </a:r>
            <a:r>
              <a:rPr lang="ja-JP" altLang="en-US" sz="1400" dirty="0">
                <a:solidFill>
                  <a:srgbClr val="7030A0"/>
                </a:solidFill>
              </a:rPr>
              <a:t>から確認する。</a:t>
            </a:r>
            <a:endParaRPr lang="en-US" altLang="ja-JP" sz="1400" dirty="0">
              <a:solidFill>
                <a:srgbClr val="7030A0"/>
              </a:solidFill>
            </a:endParaRPr>
          </a:p>
          <a:p>
            <a:pPr marL="180000" lvl="1" indent="0">
              <a:buNone/>
            </a:pPr>
            <a:endParaRPr lang="en-US" altLang="ja-JP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769043" y="1181758"/>
            <a:ext cx="7803573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ja-JP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mysql_upgrade</a:t>
            </a:r>
            <a:endParaRPr lang="en-US" altLang="ja-JP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714" y="1985966"/>
            <a:ext cx="4140518" cy="2408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 bwMode="auto">
          <a:xfrm>
            <a:off x="3571875" y="2638425"/>
            <a:ext cx="1285875" cy="1495425"/>
          </a:xfrm>
          <a:prstGeom prst="rect">
            <a:avLst/>
          </a:prstGeom>
          <a:noFill/>
          <a:ln>
            <a:solidFill>
              <a:srgbClr val="C00000"/>
            </a:solidFill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0386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000" dirty="0" smtClean="0"/>
              <a:t>２．</a:t>
            </a:r>
            <a:r>
              <a:rPr lang="en-US" altLang="ja-JP" sz="2000" dirty="0" smtClean="0"/>
              <a:t>MySQL</a:t>
            </a:r>
            <a:r>
              <a:rPr lang="ja-JP" altLang="en-US" sz="2000" dirty="0"/>
              <a:t>クラスタ</a:t>
            </a:r>
            <a:r>
              <a:rPr kumimoji="1" lang="en-US" altLang="ja-JP" sz="2000" dirty="0" smtClean="0"/>
              <a:t>:</a:t>
            </a:r>
            <a:r>
              <a:rPr lang="ja-JP" altLang="en-US" sz="2000" dirty="0" smtClean="0"/>
              <a:t>バージョンダウングレード</a:t>
            </a:r>
            <a:r>
              <a:rPr lang="en-US" altLang="ja-JP" sz="2000" dirty="0"/>
              <a:t>(7.5 </a:t>
            </a:r>
            <a:r>
              <a:rPr lang="ja-JP" altLang="en-US" sz="2000" dirty="0"/>
              <a:t>⇒</a:t>
            </a:r>
            <a:r>
              <a:rPr lang="en-US" altLang="ja-JP" sz="2000" dirty="0"/>
              <a:t> </a:t>
            </a:r>
            <a:r>
              <a:rPr lang="en-US" altLang="ja-JP" sz="2000" dirty="0" smtClean="0"/>
              <a:t>7.4</a:t>
            </a:r>
            <a:r>
              <a:rPr lang="ja-JP" altLang="en-US" sz="2000" dirty="0" smtClean="0"/>
              <a:t>）</a:t>
            </a:r>
            <a:endParaRPr kumimoji="1" lang="ja-JP" altLang="en-US" sz="2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400" dirty="0" smtClean="0"/>
              <a:t>2.1 </a:t>
            </a:r>
            <a:r>
              <a:rPr lang="ja-JP" altLang="en-US" sz="1400" dirty="0" smtClean="0"/>
              <a:t>概要</a:t>
            </a:r>
            <a:endParaRPr lang="en-US" altLang="ja-JP" sz="1400" dirty="0" smtClean="0"/>
          </a:p>
          <a:p>
            <a:pPr lvl="1"/>
            <a:r>
              <a:rPr lang="ja-JP" altLang="en-US" sz="1400" dirty="0" smtClean="0"/>
              <a:t>現</a:t>
            </a:r>
            <a:r>
              <a:rPr lang="ja-JP" altLang="en-US" sz="1400" dirty="0"/>
              <a:t>在のバージョン（このレポートでは</a:t>
            </a:r>
            <a:r>
              <a:rPr lang="en-US" altLang="ja-JP" sz="1400" dirty="0"/>
              <a:t>7.5</a:t>
            </a:r>
            <a:r>
              <a:rPr lang="ja-JP" altLang="en-US" sz="1400" dirty="0"/>
              <a:t>）から以前のメジャーバージョン（このレポートでは</a:t>
            </a:r>
            <a:r>
              <a:rPr lang="en-US" altLang="ja-JP" sz="1400" dirty="0"/>
              <a:t>7.4</a:t>
            </a:r>
            <a:r>
              <a:rPr lang="ja-JP" altLang="en-US" sz="1400" dirty="0"/>
              <a:t>）にダウングレードする場合、以前のインストールを削除し、ダウングレードバージョンをインストールする必要があります</a:t>
            </a:r>
            <a:r>
              <a:rPr lang="ja-JP" altLang="en-US" sz="1400" dirty="0" smtClean="0"/>
              <a:t>。</a:t>
            </a:r>
            <a:endParaRPr lang="en-US" altLang="ja-JP" sz="1400" dirty="0" smtClean="0"/>
          </a:p>
          <a:p>
            <a:pPr lvl="1"/>
            <a:endParaRPr lang="en-US" altLang="ja-JP" sz="1400" dirty="0"/>
          </a:p>
          <a:p>
            <a:pPr lvl="1"/>
            <a:r>
              <a:rPr lang="en-US" altLang="ja-JP" sz="1400" dirty="0"/>
              <a:t>MySQL</a:t>
            </a:r>
            <a:r>
              <a:rPr lang="ja-JP" altLang="en-US" sz="1400" dirty="0"/>
              <a:t>クラスタ</a:t>
            </a:r>
            <a:r>
              <a:rPr lang="en-US" altLang="ja-JP" sz="1400" dirty="0" smtClean="0"/>
              <a:t>7.4</a:t>
            </a:r>
            <a:r>
              <a:rPr lang="ja-JP" altLang="en-US" sz="1400" dirty="0"/>
              <a:t>へのダウングレードには、次の</a:t>
            </a:r>
            <a:r>
              <a:rPr lang="en-US" altLang="ja-JP" sz="1400" dirty="0"/>
              <a:t>RPM</a:t>
            </a:r>
            <a:r>
              <a:rPr lang="ja-JP" altLang="en-US" sz="1400" dirty="0"/>
              <a:t>ファイルが必要です。このファイルは</a:t>
            </a:r>
            <a:r>
              <a:rPr lang="en-US" altLang="ja-JP" sz="1400" dirty="0">
                <a:solidFill>
                  <a:srgbClr val="0000FF"/>
                </a:solidFill>
              </a:rPr>
              <a:t>http://dev.mysql.com/downloads/cluster/</a:t>
            </a:r>
            <a:r>
              <a:rPr lang="ja-JP" altLang="en-US" sz="1400" dirty="0"/>
              <a:t>からダウンロードできま</a:t>
            </a:r>
            <a:r>
              <a:rPr lang="ja-JP" altLang="en-US" sz="1400" dirty="0" smtClean="0"/>
              <a:t>す：</a:t>
            </a:r>
            <a:endParaRPr lang="en-US" altLang="ja-JP" sz="1400" dirty="0" smtClean="0"/>
          </a:p>
          <a:p>
            <a:pPr lvl="2"/>
            <a:r>
              <a:rPr lang="en-US" altLang="ja-JP" dirty="0" smtClean="0"/>
              <a:t>MySQL-Cluster-client-gpl-7.4.16-1.el7.x86_64.rpm</a:t>
            </a:r>
          </a:p>
          <a:p>
            <a:pPr lvl="2"/>
            <a:r>
              <a:rPr lang="en-US" altLang="ja-JP" dirty="0" smtClean="0"/>
              <a:t>MySQL-Cluster-server-gpl-7.4.16-1.el7.x86_64.rpm</a:t>
            </a:r>
          </a:p>
          <a:p>
            <a:pPr lvl="2"/>
            <a:endParaRPr lang="en-US" altLang="ja-JP" dirty="0" smtClean="0"/>
          </a:p>
          <a:p>
            <a:pPr marL="286725" lvl="2" indent="0">
              <a:buNone/>
            </a:pPr>
            <a:r>
              <a:rPr lang="ja-JP" altLang="en-US" dirty="0"/>
              <a:t>さらに、インストールには次の依存関係が必要になることがありま</a:t>
            </a:r>
            <a:r>
              <a:rPr lang="ja-JP" altLang="en-US" dirty="0" smtClean="0"/>
              <a:t>す：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perl-Data-Dumper-2.145-3.el7.x86_64.rpm</a:t>
            </a:r>
          </a:p>
          <a:p>
            <a:pPr lvl="2"/>
            <a:r>
              <a:rPr lang="en-US" altLang="ja-JP" dirty="0" smtClean="0"/>
              <a:t>perl-5.16.3-291.el7.x86_64.rpm</a:t>
            </a:r>
            <a:endParaRPr lang="en-US" altLang="ja-JP" dirty="0"/>
          </a:p>
          <a:p>
            <a:pPr lvl="2"/>
            <a:r>
              <a:rPr lang="en-US" altLang="ja-JP" dirty="0"/>
              <a:t>net-tools-2.0-0.17.20131004git.el7.x86_64.rpm</a:t>
            </a:r>
          </a:p>
          <a:p>
            <a:pPr lvl="2"/>
            <a:endParaRPr lang="en-US" altLang="ja-JP" dirty="0"/>
          </a:p>
          <a:p>
            <a:pPr lvl="2"/>
            <a:endParaRPr lang="en-US" altLang="ja-JP" dirty="0" smtClean="0"/>
          </a:p>
          <a:p>
            <a:pPr marL="286725" lvl="2" indent="0">
              <a:buNone/>
            </a:pPr>
            <a:r>
              <a:rPr lang="en-US" altLang="ja-JP" sz="1200" dirty="0" smtClean="0">
                <a:solidFill>
                  <a:srgbClr val="FF0000"/>
                </a:solidFill>
              </a:rPr>
              <a:t>[</a:t>
            </a:r>
            <a:r>
              <a:rPr lang="ja-JP" altLang="en-US" sz="1200" dirty="0">
                <a:solidFill>
                  <a:srgbClr val="FF0000"/>
                </a:solidFill>
              </a:rPr>
              <a:t>備考</a:t>
            </a:r>
            <a:r>
              <a:rPr lang="en-US" altLang="ja-JP" sz="1200" dirty="0" smtClean="0">
                <a:solidFill>
                  <a:srgbClr val="FF0000"/>
                </a:solidFill>
              </a:rPr>
              <a:t>]</a:t>
            </a:r>
          </a:p>
          <a:p>
            <a:pPr lvl="2"/>
            <a:r>
              <a:rPr lang="en-US" altLang="ja-JP" sz="1200" dirty="0">
                <a:solidFill>
                  <a:srgbClr val="FF0000"/>
                </a:solidFill>
              </a:rPr>
              <a:t>7.4.16</a:t>
            </a:r>
            <a:r>
              <a:rPr lang="ja-JP" altLang="en-US" sz="1200" dirty="0">
                <a:solidFill>
                  <a:srgbClr val="FF0000"/>
                </a:solidFill>
              </a:rPr>
              <a:t>は、最新</a:t>
            </a:r>
            <a:r>
              <a:rPr lang="ja-JP" altLang="en-US" sz="1200" dirty="0" smtClean="0">
                <a:solidFill>
                  <a:srgbClr val="FF0000"/>
                </a:solidFill>
              </a:rPr>
              <a:t>の</a:t>
            </a:r>
            <a:r>
              <a:rPr lang="en-US" altLang="ja-JP" sz="1200" dirty="0">
                <a:solidFill>
                  <a:srgbClr val="FF0000"/>
                </a:solidFill>
              </a:rPr>
              <a:t>MySQL</a:t>
            </a:r>
            <a:r>
              <a:rPr lang="ja-JP" altLang="en-US" sz="1200" dirty="0">
                <a:solidFill>
                  <a:srgbClr val="FF0000"/>
                </a:solidFill>
              </a:rPr>
              <a:t>クラスタ</a:t>
            </a:r>
            <a:r>
              <a:rPr lang="en-US" altLang="ja-JP" sz="1200" dirty="0" smtClean="0">
                <a:solidFill>
                  <a:srgbClr val="FF0000"/>
                </a:solidFill>
              </a:rPr>
              <a:t>General </a:t>
            </a:r>
            <a:r>
              <a:rPr lang="en-US" altLang="ja-JP" sz="1200" dirty="0">
                <a:solidFill>
                  <a:srgbClr val="FF0000"/>
                </a:solidFill>
              </a:rPr>
              <a:t>Availability</a:t>
            </a:r>
            <a:r>
              <a:rPr lang="ja-JP" altLang="en-US" sz="1200" dirty="0">
                <a:solidFill>
                  <a:srgbClr val="FF0000"/>
                </a:solidFill>
              </a:rPr>
              <a:t>（</a:t>
            </a:r>
            <a:r>
              <a:rPr lang="en-US" altLang="ja-JP" sz="1200" dirty="0">
                <a:solidFill>
                  <a:srgbClr val="FF0000"/>
                </a:solidFill>
              </a:rPr>
              <a:t>GA</a:t>
            </a:r>
            <a:r>
              <a:rPr lang="ja-JP" altLang="en-US" sz="1200" dirty="0">
                <a:solidFill>
                  <a:srgbClr val="FF0000"/>
                </a:solidFill>
              </a:rPr>
              <a:t>）</a:t>
            </a:r>
            <a:r>
              <a:rPr lang="en-US" altLang="ja-JP" sz="1200" dirty="0">
                <a:solidFill>
                  <a:srgbClr val="FF0000"/>
                </a:solidFill>
              </a:rPr>
              <a:t>RPM</a:t>
            </a:r>
            <a:r>
              <a:rPr lang="ja-JP" altLang="en-US" sz="1200" dirty="0" smtClean="0">
                <a:solidFill>
                  <a:srgbClr val="FF0000"/>
                </a:solidFill>
              </a:rPr>
              <a:t>リリース </a:t>
            </a:r>
            <a:r>
              <a:rPr lang="en-US" altLang="ja-JP" sz="1200" dirty="0" smtClean="0">
                <a:solidFill>
                  <a:srgbClr val="7030A0"/>
                </a:solidFill>
              </a:rPr>
              <a:t>7.4</a:t>
            </a:r>
            <a:r>
              <a:rPr lang="ja-JP" altLang="en-US" sz="1200" dirty="0">
                <a:solidFill>
                  <a:srgbClr val="7030A0"/>
                </a:solidFill>
              </a:rPr>
              <a:t>です。</a:t>
            </a:r>
            <a:endParaRPr lang="en-US" altLang="ja-JP" sz="1200" dirty="0" smtClean="0">
              <a:solidFill>
                <a:srgbClr val="7030A0"/>
              </a:solidFill>
            </a:endParaRPr>
          </a:p>
          <a:p>
            <a:pPr lvl="2"/>
            <a:r>
              <a:rPr lang="en-US" altLang="ja-JP" sz="1200" dirty="0">
                <a:solidFill>
                  <a:srgbClr val="FF0000"/>
                </a:solidFill>
              </a:rPr>
              <a:t>7.5.7</a:t>
            </a:r>
            <a:r>
              <a:rPr lang="ja-JP" altLang="en-US" sz="1200" dirty="0" smtClean="0">
                <a:solidFill>
                  <a:srgbClr val="FF0000"/>
                </a:solidFill>
              </a:rPr>
              <a:t>は</a:t>
            </a:r>
            <a:r>
              <a:rPr lang="ja-JP" altLang="en-US" sz="1200" dirty="0" smtClean="0">
                <a:solidFill>
                  <a:srgbClr val="7030A0"/>
                </a:solidFill>
              </a:rPr>
              <a:t>、</a:t>
            </a:r>
            <a:r>
              <a:rPr lang="ja-JP" altLang="en-US" sz="1200" dirty="0" smtClean="0">
                <a:solidFill>
                  <a:srgbClr val="FF0000"/>
                </a:solidFill>
              </a:rPr>
              <a:t>この</a:t>
            </a:r>
            <a:r>
              <a:rPr lang="ja-JP" altLang="en-US" sz="1200" dirty="0">
                <a:solidFill>
                  <a:srgbClr val="FF0000"/>
                </a:solidFill>
              </a:rPr>
              <a:t>レポート時点での最新</a:t>
            </a:r>
            <a:r>
              <a:rPr lang="ja-JP" altLang="en-US" sz="1200" dirty="0" smtClean="0">
                <a:solidFill>
                  <a:srgbClr val="FF0000"/>
                </a:solidFill>
              </a:rPr>
              <a:t>の</a:t>
            </a:r>
            <a:r>
              <a:rPr lang="en-US" altLang="ja-JP" sz="1200" dirty="0">
                <a:solidFill>
                  <a:srgbClr val="FF0000"/>
                </a:solidFill>
              </a:rPr>
              <a:t>MySQL</a:t>
            </a:r>
            <a:r>
              <a:rPr lang="ja-JP" altLang="en-US" sz="1200" dirty="0">
                <a:solidFill>
                  <a:srgbClr val="FF0000"/>
                </a:solidFill>
              </a:rPr>
              <a:t>クラスタ</a:t>
            </a:r>
            <a:r>
              <a:rPr lang="en-US" altLang="ja-JP" sz="1200" dirty="0" smtClean="0">
                <a:solidFill>
                  <a:srgbClr val="FF0000"/>
                </a:solidFill>
              </a:rPr>
              <a:t>General </a:t>
            </a:r>
            <a:r>
              <a:rPr lang="en-US" altLang="ja-JP" sz="1200" dirty="0">
                <a:solidFill>
                  <a:srgbClr val="FF0000"/>
                </a:solidFill>
              </a:rPr>
              <a:t>Availability</a:t>
            </a:r>
            <a:r>
              <a:rPr lang="ja-JP" altLang="en-US" sz="1200" dirty="0">
                <a:solidFill>
                  <a:srgbClr val="FF0000"/>
                </a:solidFill>
              </a:rPr>
              <a:t>（</a:t>
            </a:r>
            <a:r>
              <a:rPr lang="en-US" altLang="ja-JP" sz="1200" dirty="0">
                <a:solidFill>
                  <a:srgbClr val="FF0000"/>
                </a:solidFill>
              </a:rPr>
              <a:t>GA</a:t>
            </a:r>
            <a:r>
              <a:rPr lang="ja-JP" altLang="en-US" sz="1200" dirty="0">
                <a:solidFill>
                  <a:srgbClr val="FF0000"/>
                </a:solidFill>
              </a:rPr>
              <a:t>）</a:t>
            </a:r>
            <a:r>
              <a:rPr lang="en-US" altLang="ja-JP" sz="1200" dirty="0">
                <a:solidFill>
                  <a:srgbClr val="FF0000"/>
                </a:solidFill>
              </a:rPr>
              <a:t>RPM</a:t>
            </a:r>
            <a:r>
              <a:rPr lang="ja-JP" altLang="en-US" sz="1200" dirty="0">
                <a:solidFill>
                  <a:srgbClr val="FF0000"/>
                </a:solidFill>
              </a:rPr>
              <a:t>リリースで</a:t>
            </a:r>
            <a:r>
              <a:rPr lang="ja-JP" altLang="en-US" sz="1200" dirty="0" smtClean="0">
                <a:solidFill>
                  <a:srgbClr val="FF0000"/>
                </a:solidFill>
              </a:rPr>
              <a:t>す</a:t>
            </a:r>
            <a:r>
              <a:rPr lang="ja-JP" altLang="en-US" sz="1200" dirty="0">
                <a:solidFill>
                  <a:srgbClr val="FF0000"/>
                </a:solidFill>
              </a:rPr>
              <a:t>。</a:t>
            </a:r>
            <a:endParaRPr lang="en-US" altLang="ja-JP" sz="1200" dirty="0" smtClean="0">
              <a:solidFill>
                <a:srgbClr val="FF0000"/>
              </a:solidFill>
            </a:endParaRPr>
          </a:p>
          <a:p>
            <a:pPr lvl="2"/>
            <a:r>
              <a:rPr lang="ja-JP" altLang="en-US" sz="1200" dirty="0">
                <a:solidFill>
                  <a:srgbClr val="FF0000"/>
                </a:solidFill>
              </a:rPr>
              <a:t>インストールは</a:t>
            </a:r>
            <a:r>
              <a:rPr lang="en-US" altLang="ja-JP" sz="1200" dirty="0">
                <a:solidFill>
                  <a:srgbClr val="FF0000"/>
                </a:solidFill>
              </a:rPr>
              <a:t>64</a:t>
            </a:r>
            <a:r>
              <a:rPr lang="ja-JP" altLang="en-US" sz="1200" dirty="0">
                <a:solidFill>
                  <a:srgbClr val="FF0000"/>
                </a:solidFill>
              </a:rPr>
              <a:t>ビット</a:t>
            </a:r>
            <a:r>
              <a:rPr lang="en-US" altLang="ja-JP" sz="1200" dirty="0">
                <a:solidFill>
                  <a:srgbClr val="FF0000"/>
                </a:solidFill>
              </a:rPr>
              <a:t>CentOS 7</a:t>
            </a:r>
            <a:r>
              <a:rPr lang="ja-JP" altLang="en-US" sz="1200" dirty="0">
                <a:solidFill>
                  <a:srgbClr val="FF0000"/>
                </a:solidFill>
              </a:rPr>
              <a:t>で実行されま</a:t>
            </a:r>
            <a:r>
              <a:rPr lang="ja-JP" altLang="en-US" sz="1200" dirty="0" smtClean="0">
                <a:solidFill>
                  <a:srgbClr val="FF0000"/>
                </a:solidFill>
              </a:rPr>
              <a:t>す</a:t>
            </a:r>
            <a:r>
              <a:rPr lang="ja-JP" altLang="en-US" sz="1200" dirty="0">
                <a:solidFill>
                  <a:srgbClr val="FF0000"/>
                </a:solidFill>
              </a:rPr>
              <a:t>。</a:t>
            </a:r>
            <a:endParaRPr lang="en-US" altLang="ja-JP" sz="1200" dirty="0">
              <a:solidFill>
                <a:srgbClr val="FF0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ja-JP" sz="1400" dirty="0" smtClean="0"/>
          </a:p>
          <a:p>
            <a:pPr marL="180000" lvl="1">
              <a:buFont typeface="Arial" panose="020B0604020202020204" pitchFamily="34" charset="0"/>
              <a:buChar char="•"/>
            </a:pPr>
            <a:endParaRPr lang="en-US" altLang="ja-JP" sz="1400" dirty="0"/>
          </a:p>
          <a:p>
            <a:pPr>
              <a:buFont typeface="Arial" panose="020B0604020202020204" pitchFamily="34" charset="0"/>
              <a:buChar char="•"/>
            </a:pPr>
            <a:endParaRPr lang="en-US" altLang="ja-JP" sz="1400" dirty="0" smtClean="0"/>
          </a:p>
        </p:txBody>
      </p:sp>
    </p:spTree>
    <p:extLst>
      <p:ext uri="{BB962C8B-B14F-4D97-AF65-F5344CB8AC3E}">
        <p14:creationId xmlns:p14="http://schemas.microsoft.com/office/powerpoint/2010/main" val="418310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000" dirty="0" smtClean="0"/>
              <a:t>２．</a:t>
            </a:r>
            <a:r>
              <a:rPr lang="en-US" altLang="ja-JP" sz="2000" dirty="0" smtClean="0"/>
              <a:t>MySQL</a:t>
            </a:r>
            <a:r>
              <a:rPr lang="ja-JP" altLang="en-US" sz="2000" dirty="0"/>
              <a:t>クラスタ</a:t>
            </a:r>
            <a:r>
              <a:rPr lang="en-US" altLang="ja-JP" sz="2000" dirty="0"/>
              <a:t>:</a:t>
            </a:r>
            <a:r>
              <a:rPr lang="ja-JP" altLang="en-US" sz="2000" dirty="0" smtClean="0"/>
              <a:t>バージョンダウングレード</a:t>
            </a:r>
            <a:r>
              <a:rPr lang="en-US" altLang="ja-JP" sz="2000" dirty="0"/>
              <a:t>(7.5 </a:t>
            </a:r>
            <a:r>
              <a:rPr lang="ja-JP" altLang="en-US" sz="2000" dirty="0"/>
              <a:t>⇒</a:t>
            </a:r>
            <a:r>
              <a:rPr lang="en-US" altLang="ja-JP" sz="2000" dirty="0"/>
              <a:t> 7.4</a:t>
            </a:r>
            <a:r>
              <a:rPr lang="ja-JP" altLang="en-US" sz="2000" dirty="0"/>
              <a:t>）</a:t>
            </a:r>
            <a:endParaRPr kumimoji="1" lang="ja-JP" altLang="en-US" sz="2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400" dirty="0" smtClean="0"/>
              <a:t>2.2 </a:t>
            </a:r>
            <a:r>
              <a:rPr lang="ja-JP" altLang="en-US" sz="1400" dirty="0" smtClean="0"/>
              <a:t>手順</a:t>
            </a:r>
            <a:endParaRPr lang="en-US" altLang="ja-JP" sz="1400" dirty="0"/>
          </a:p>
          <a:p>
            <a:pPr marL="522900" lvl="1" indent="-342900">
              <a:buFont typeface="+mj-lt"/>
              <a:buAutoNum type="arabicPeriod"/>
            </a:pPr>
            <a:r>
              <a:rPr lang="ja-JP" altLang="en-US" sz="1400" dirty="0"/>
              <a:t>各ターゲットノードに依存ファイル</a:t>
            </a:r>
            <a:r>
              <a:rPr lang="ja-JP" altLang="en-US" sz="1400" dirty="0">
                <a:solidFill>
                  <a:srgbClr val="7030A0"/>
                </a:solidFill>
              </a:rPr>
              <a:t>が既</a:t>
            </a:r>
            <a:r>
              <a:rPr lang="ja-JP" altLang="en-US" sz="1400" dirty="0"/>
              <a:t>に存在するかどうかを確認する。</a:t>
            </a:r>
            <a:endParaRPr lang="en-US" altLang="ja-JP" sz="1400" dirty="0"/>
          </a:p>
          <a:p>
            <a:pPr marL="522900" lvl="1" indent="-342900">
              <a:buFont typeface="+mj-lt"/>
              <a:buAutoNum type="arabicPeriod"/>
            </a:pPr>
            <a:endParaRPr lang="en-US" altLang="ja-JP" sz="1400" dirty="0" smtClean="0"/>
          </a:p>
          <a:p>
            <a:pPr marL="522900" lvl="1" indent="-342900">
              <a:buFont typeface="+mj-lt"/>
              <a:buAutoNum type="arabicPeriod"/>
            </a:pPr>
            <a:endParaRPr lang="en-US" altLang="ja-JP" sz="1400" dirty="0" smtClean="0"/>
          </a:p>
          <a:p>
            <a:pPr marL="522900" lvl="1" indent="-342900">
              <a:buFont typeface="+mj-lt"/>
              <a:buAutoNum type="arabicPeriod"/>
            </a:pPr>
            <a:endParaRPr lang="en-US" altLang="ja-JP" sz="1400" dirty="0"/>
          </a:p>
          <a:p>
            <a:pPr marL="522900" lvl="1" indent="-342900">
              <a:buFont typeface="+mj-lt"/>
              <a:buAutoNum type="arabicPeriod"/>
            </a:pPr>
            <a:endParaRPr lang="en-US" altLang="ja-JP" sz="1400" dirty="0" smtClean="0"/>
          </a:p>
          <a:p>
            <a:pPr marL="522900" lvl="1" indent="-342900">
              <a:buFont typeface="+mj-lt"/>
              <a:buAutoNum type="arabicPeriod"/>
            </a:pPr>
            <a:endParaRPr lang="en-US" altLang="ja-JP" sz="1400" dirty="0"/>
          </a:p>
          <a:p>
            <a:pPr marL="522900" lvl="1" indent="-342900">
              <a:buFont typeface="+mj-lt"/>
              <a:buAutoNum type="arabicPeriod"/>
            </a:pPr>
            <a:r>
              <a:rPr lang="ja-JP" altLang="en-US" sz="1400" dirty="0"/>
              <a:t>依存ファイルが存在しない場合は、各ターゲット・ノードに依存ファイルのインストールを実行する。</a:t>
            </a:r>
            <a:endParaRPr lang="en-US" altLang="ja-JP" sz="1400" dirty="0" smtClean="0"/>
          </a:p>
          <a:p>
            <a:pPr marL="0" indent="0">
              <a:buNone/>
            </a:pPr>
            <a:endParaRPr lang="en-US" altLang="ja-JP" sz="1400" dirty="0" smtClean="0"/>
          </a:p>
          <a:p>
            <a:pPr marL="342900" indent="-342900">
              <a:buFont typeface="+mj-lt"/>
              <a:buAutoNum type="arabicPeriod"/>
            </a:pPr>
            <a:endParaRPr lang="en-US" altLang="ja-JP" sz="1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92281" y="1419237"/>
            <a:ext cx="7803573" cy="10156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#rpm -</a:t>
            </a:r>
            <a:r>
              <a:rPr lang="en-US" altLang="ja-JP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qa</a:t>
            </a:r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ja-JP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perl-Data-Dumper-2.145-3.el7.x86_64</a:t>
            </a:r>
          </a:p>
          <a:p>
            <a:r>
              <a:rPr lang="en-US" altLang="ja-JP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perl-Data-Dumper-2.145-3.el7.x86_64</a:t>
            </a:r>
          </a:p>
          <a:p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#rpm -</a:t>
            </a:r>
            <a:r>
              <a:rPr lang="en-US" altLang="ja-JP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qa</a:t>
            </a:r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perl-5.16.3-291.el7.x86_64</a:t>
            </a:r>
          </a:p>
          <a:p>
            <a:r>
              <a:rPr lang="en-US" altLang="ja-JP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perl-5.16.3-291.el7.x86_64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#rpm </a:t>
            </a:r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ja-JP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qa</a:t>
            </a:r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net-tools-2.0-0.17.20131004git.el7.x86_64 </a:t>
            </a:r>
            <a:endParaRPr lang="en-US" altLang="ja-JP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net-tools-2.0-0.17.20131004git.el7.x86_64</a:t>
            </a:r>
            <a:endParaRPr lang="en-US" altLang="ja-JP" sz="1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806" y="3148455"/>
            <a:ext cx="7803573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#rpm -</a:t>
            </a:r>
            <a:r>
              <a:rPr lang="en-US" altLang="ja-JP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Uvh</a:t>
            </a:r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perl-Data-Dumper-2.145-3.el7.x86_64.rpm</a:t>
            </a:r>
            <a:r>
              <a:rPr lang="ja-JP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perl-5.16.3-291.el7.x86_64.rpm net-tools-2.0-0.17.20131004git.el7.x86_64.rpm</a:t>
            </a:r>
            <a:endParaRPr lang="en-US" altLang="ja-JP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29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000" dirty="0" smtClean="0"/>
              <a:t>２．</a:t>
            </a:r>
            <a:r>
              <a:rPr lang="en-US" altLang="ja-JP" sz="2000" dirty="0" smtClean="0"/>
              <a:t>MySQL</a:t>
            </a:r>
            <a:r>
              <a:rPr lang="ja-JP" altLang="en-US" sz="2000" dirty="0"/>
              <a:t>クラスタ</a:t>
            </a:r>
            <a:r>
              <a:rPr lang="en-US" altLang="ja-JP" sz="2000" dirty="0"/>
              <a:t>:</a:t>
            </a:r>
            <a:r>
              <a:rPr lang="ja-JP" altLang="en-US" sz="2000" dirty="0" smtClean="0"/>
              <a:t>バージョンダウングレード</a:t>
            </a:r>
            <a:r>
              <a:rPr lang="en-US" altLang="ja-JP" sz="2000" dirty="0"/>
              <a:t>(7.5 </a:t>
            </a:r>
            <a:r>
              <a:rPr lang="ja-JP" altLang="en-US" sz="2000" dirty="0"/>
              <a:t>⇒</a:t>
            </a:r>
            <a:r>
              <a:rPr lang="en-US" altLang="ja-JP" sz="2000" dirty="0"/>
              <a:t> 7.4</a:t>
            </a:r>
            <a:r>
              <a:rPr lang="ja-JP" altLang="en-US" sz="2000" dirty="0"/>
              <a:t>）</a:t>
            </a:r>
            <a:endParaRPr kumimoji="1" lang="ja-JP" altLang="en-US" sz="2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522900" lvl="1" indent="-342900">
              <a:buFont typeface="+mj-lt"/>
              <a:buAutoNum type="arabicPeriod" startAt="3"/>
            </a:pPr>
            <a:r>
              <a:rPr lang="en-US" altLang="ja-JP" sz="1400" dirty="0" smtClean="0"/>
              <a:t>MySQL</a:t>
            </a:r>
            <a:r>
              <a:rPr lang="ja-JP" altLang="en-US" sz="1400" dirty="0"/>
              <a:t>クラスタ</a:t>
            </a:r>
            <a:r>
              <a:rPr lang="en-US" altLang="ja-JP" sz="1400" dirty="0" smtClean="0"/>
              <a:t>7.4 </a:t>
            </a:r>
            <a:r>
              <a:rPr lang="en-US" altLang="ja-JP" sz="1400" dirty="0"/>
              <a:t>RPM</a:t>
            </a:r>
            <a:r>
              <a:rPr lang="ja-JP" altLang="en-US" sz="1400" dirty="0"/>
              <a:t>パッケージを関連するノードにコピー</a:t>
            </a:r>
            <a:r>
              <a:rPr lang="ja-JP" altLang="en-US" sz="1400" dirty="0" smtClean="0"/>
              <a:t>し</a:t>
            </a:r>
            <a:r>
              <a:rPr lang="ja-JP" altLang="en-US" sz="1400" dirty="0"/>
              <a:t>す</a:t>
            </a:r>
            <a:r>
              <a:rPr lang="ja-JP" altLang="en-US" sz="1400" dirty="0" smtClean="0"/>
              <a:t>る：</a:t>
            </a:r>
            <a:endParaRPr lang="en-US" altLang="ja-JP" sz="1400" dirty="0" smtClean="0"/>
          </a:p>
          <a:p>
            <a:pPr marL="522900" lvl="1" indent="-342900">
              <a:buFont typeface="+mj-lt"/>
              <a:buAutoNum type="arabicPeriod" startAt="3"/>
            </a:pPr>
            <a:endParaRPr lang="en-US" altLang="ja-JP" sz="1400" dirty="0" smtClean="0"/>
          </a:p>
          <a:p>
            <a:pPr marL="180000" lvl="1" indent="0">
              <a:buNone/>
            </a:pPr>
            <a:r>
              <a:rPr lang="en-US" altLang="ja-JP" sz="1400" dirty="0" smtClean="0"/>
              <a:t>     [NDB </a:t>
            </a:r>
            <a:r>
              <a:rPr lang="ja-JP" altLang="en-US" sz="1400" dirty="0" smtClean="0"/>
              <a:t>ノード</a:t>
            </a:r>
            <a:r>
              <a:rPr lang="en-US" altLang="ja-JP" sz="1400" dirty="0" smtClean="0"/>
              <a:t>]</a:t>
            </a:r>
          </a:p>
          <a:p>
            <a:pPr marL="180000" lvl="1" indent="0">
              <a:buNone/>
            </a:pPr>
            <a:r>
              <a:rPr lang="en-US" altLang="ja-JP" sz="1400" dirty="0" smtClean="0"/>
              <a:t>     </a:t>
            </a:r>
            <a:r>
              <a:rPr lang="en-US" altLang="ja-JP" sz="1400" dirty="0" smtClean="0">
                <a:solidFill>
                  <a:srgbClr val="002060"/>
                </a:solidFill>
              </a:rPr>
              <a:t>MySQL-Cluster-server-gpl-7.4.16-1.el7.x86_64.rpm</a:t>
            </a:r>
          </a:p>
          <a:p>
            <a:pPr marL="522900" lvl="1" indent="-342900">
              <a:buFont typeface="+mj-lt"/>
              <a:buAutoNum type="arabicPeriod"/>
            </a:pPr>
            <a:endParaRPr lang="en-US" altLang="ja-JP" sz="1400" dirty="0"/>
          </a:p>
          <a:p>
            <a:pPr marL="180000" lvl="1" indent="0">
              <a:buNone/>
            </a:pPr>
            <a:r>
              <a:rPr lang="en-US" altLang="ja-JP" sz="1400" dirty="0"/>
              <a:t> </a:t>
            </a:r>
            <a:r>
              <a:rPr lang="en-US" altLang="ja-JP" sz="1400" dirty="0" smtClean="0"/>
              <a:t>    [MGM </a:t>
            </a:r>
            <a:r>
              <a:rPr lang="ja-JP" altLang="en-US" sz="1400" dirty="0" smtClean="0"/>
              <a:t>ノード</a:t>
            </a:r>
            <a:r>
              <a:rPr lang="en-US" altLang="ja-JP" sz="1400" dirty="0" smtClean="0"/>
              <a:t>]</a:t>
            </a:r>
          </a:p>
          <a:p>
            <a:pPr marL="180000" lvl="1" indent="0">
              <a:buNone/>
            </a:pPr>
            <a:r>
              <a:rPr lang="en-US" altLang="ja-JP" sz="1400" dirty="0" smtClean="0"/>
              <a:t>     </a:t>
            </a:r>
            <a:r>
              <a:rPr lang="en-US" altLang="ja-JP" sz="1400" dirty="0">
                <a:solidFill>
                  <a:srgbClr val="002060"/>
                </a:solidFill>
              </a:rPr>
              <a:t>MySQL-Cluster-client-gpl-7.4.16-1.el7.x86_64.rpm</a:t>
            </a:r>
            <a:endParaRPr lang="en-US" altLang="ja-JP" sz="1400" dirty="0" smtClean="0">
              <a:solidFill>
                <a:srgbClr val="002060"/>
              </a:solidFill>
            </a:endParaRPr>
          </a:p>
          <a:p>
            <a:pPr marL="180000" lvl="1" indent="0">
              <a:buNone/>
            </a:pPr>
            <a:endParaRPr lang="en-US" altLang="ja-JP" sz="1400" dirty="0"/>
          </a:p>
          <a:p>
            <a:pPr marL="180000" lvl="1" indent="0">
              <a:buNone/>
            </a:pPr>
            <a:r>
              <a:rPr lang="en-US" altLang="ja-JP" sz="1400" dirty="0" smtClean="0"/>
              <a:t>     [SQL </a:t>
            </a:r>
            <a:r>
              <a:rPr lang="ja-JP" altLang="en-US" sz="1400" dirty="0" smtClean="0"/>
              <a:t>ノード</a:t>
            </a:r>
            <a:r>
              <a:rPr lang="en-US" altLang="ja-JP" sz="1400" dirty="0" smtClean="0"/>
              <a:t>]</a:t>
            </a:r>
          </a:p>
          <a:p>
            <a:pPr marL="180000" lvl="1" indent="0">
              <a:buNone/>
            </a:pPr>
            <a:r>
              <a:rPr lang="en-US" altLang="ja-JP" sz="1400" dirty="0" smtClean="0"/>
              <a:t>     </a:t>
            </a:r>
            <a:r>
              <a:rPr lang="en-US" altLang="ja-JP" sz="1400" dirty="0" smtClean="0">
                <a:solidFill>
                  <a:srgbClr val="002060"/>
                </a:solidFill>
              </a:rPr>
              <a:t>MySQL-Cluster-server-gpl-7.4.16-1.el7.x86_64.rpm</a:t>
            </a:r>
            <a:endParaRPr lang="en-US" altLang="ja-JP" sz="1400" dirty="0" smtClean="0"/>
          </a:p>
          <a:p>
            <a:pPr marL="342900" indent="-342900">
              <a:buFont typeface="+mj-lt"/>
              <a:buAutoNum type="arabicPeriod"/>
            </a:pPr>
            <a:endParaRPr lang="en-US" altLang="ja-JP" sz="1400" dirty="0" smtClean="0"/>
          </a:p>
        </p:txBody>
      </p:sp>
    </p:spTree>
    <p:extLst>
      <p:ext uri="{BB962C8B-B14F-4D97-AF65-F5344CB8AC3E}">
        <p14:creationId xmlns:p14="http://schemas.microsoft.com/office/powerpoint/2010/main" val="122516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000" dirty="0" smtClean="0"/>
              <a:t>２．</a:t>
            </a:r>
            <a:r>
              <a:rPr lang="en-US" altLang="ja-JP" sz="2000" dirty="0" smtClean="0"/>
              <a:t>MySQL</a:t>
            </a:r>
            <a:r>
              <a:rPr lang="ja-JP" altLang="en-US" sz="2000" dirty="0"/>
              <a:t>クラスタ</a:t>
            </a:r>
            <a:r>
              <a:rPr lang="en-US" altLang="ja-JP" sz="2000" dirty="0"/>
              <a:t>:</a:t>
            </a:r>
            <a:r>
              <a:rPr lang="ja-JP" altLang="en-US" sz="2000" dirty="0" smtClean="0"/>
              <a:t>バージョンダウングレード</a:t>
            </a:r>
            <a:r>
              <a:rPr lang="en-US" altLang="ja-JP" sz="2000" dirty="0"/>
              <a:t>(7.5 </a:t>
            </a:r>
            <a:r>
              <a:rPr lang="ja-JP" altLang="en-US" sz="2000" dirty="0"/>
              <a:t>⇒</a:t>
            </a:r>
            <a:r>
              <a:rPr lang="en-US" altLang="ja-JP" sz="2000" dirty="0"/>
              <a:t> 7.4</a:t>
            </a:r>
            <a:r>
              <a:rPr lang="ja-JP" altLang="en-US" sz="2000" dirty="0"/>
              <a:t>）</a:t>
            </a:r>
            <a:endParaRPr kumimoji="1" lang="ja-JP" altLang="en-US" sz="2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522900" lvl="1" indent="-342900">
              <a:buFont typeface="+mj-lt"/>
              <a:buAutoNum type="arabicPeriod" startAt="4"/>
            </a:pPr>
            <a:r>
              <a:rPr lang="en-US" altLang="ja-JP" sz="1400" dirty="0" err="1" smtClean="0"/>
              <a:t>mysqldump</a:t>
            </a:r>
            <a:r>
              <a:rPr lang="ja-JP" altLang="en-US" sz="1400" dirty="0"/>
              <a:t>コマンドを使用して</a:t>
            </a:r>
            <a:r>
              <a:rPr lang="ja-JP" altLang="en-US" sz="1400" dirty="0" smtClean="0"/>
              <a:t>、</a:t>
            </a:r>
            <a:r>
              <a:rPr lang="en-US" altLang="ja-JP" sz="1400" dirty="0"/>
              <a:t> MySQL</a:t>
            </a:r>
            <a:r>
              <a:rPr lang="ja-JP" altLang="en-US" sz="1400" dirty="0"/>
              <a:t>クラスタ</a:t>
            </a:r>
            <a:r>
              <a:rPr lang="en-US" altLang="ja-JP" sz="1400" dirty="0" smtClean="0"/>
              <a:t>7.4</a:t>
            </a:r>
            <a:r>
              <a:rPr lang="ja-JP" altLang="en-US" sz="1400" dirty="0"/>
              <a:t>のインストール後のデータベースの初期化後に再生成される</a:t>
            </a:r>
            <a:r>
              <a:rPr lang="en-US" altLang="ja-JP" sz="1400" dirty="0" err="1"/>
              <a:t>information_schema</a:t>
            </a:r>
            <a:r>
              <a:rPr lang="ja-JP" altLang="en-US" sz="1400" dirty="0"/>
              <a:t>などのシステムデータベースを除いて、必要なデータベースだけをバックアッ</a:t>
            </a:r>
            <a:r>
              <a:rPr lang="ja-JP" altLang="en-US" sz="1400" dirty="0" smtClean="0"/>
              <a:t>プ</a:t>
            </a:r>
            <a:r>
              <a:rPr lang="ja-JP" altLang="en-US" sz="1400" dirty="0"/>
              <a:t>す</a:t>
            </a:r>
            <a:r>
              <a:rPr lang="ja-JP" altLang="en-US" sz="1400" dirty="0" smtClean="0"/>
              <a:t>る。</a:t>
            </a:r>
            <a:endParaRPr lang="en-US" altLang="ja-JP" sz="1400" dirty="0" smtClean="0"/>
          </a:p>
          <a:p>
            <a:pPr marL="522900" lvl="1" indent="-342900">
              <a:buFont typeface="+mj-lt"/>
              <a:buAutoNum type="arabicPeriod" startAt="4"/>
            </a:pPr>
            <a:endParaRPr lang="en-US" altLang="ja-JP" sz="1400" dirty="0" smtClean="0"/>
          </a:p>
          <a:p>
            <a:pPr marL="180000" lvl="1" indent="0">
              <a:buNone/>
            </a:pPr>
            <a:r>
              <a:rPr lang="en-US" altLang="ja-JP" sz="1400" dirty="0" smtClean="0"/>
              <a:t>     [</a:t>
            </a:r>
            <a:r>
              <a:rPr lang="ja-JP" altLang="en-US" sz="1400" dirty="0" smtClean="0"/>
              <a:t>コマンド</a:t>
            </a:r>
            <a:r>
              <a:rPr lang="en-US" altLang="ja-JP" sz="1400" dirty="0" smtClean="0"/>
              <a:t>]</a:t>
            </a:r>
          </a:p>
          <a:p>
            <a:pPr marL="180000" lvl="1" indent="0">
              <a:buNone/>
            </a:pPr>
            <a:r>
              <a:rPr lang="en-US" altLang="ja-JP" sz="1400" dirty="0" smtClean="0"/>
              <a:t>    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 </a:t>
            </a:r>
            <a:r>
              <a:rPr lang="en-US" altLang="ja-JP" sz="1400" dirty="0" err="1" smtClean="0"/>
              <a:t>mysqldump</a:t>
            </a:r>
            <a:r>
              <a:rPr lang="en-US" altLang="ja-JP" sz="1400" dirty="0" smtClean="0"/>
              <a:t> </a:t>
            </a:r>
            <a:r>
              <a:rPr lang="en-US" altLang="ja-JP" sz="1400" dirty="0"/>
              <a:t>--databases </a:t>
            </a:r>
            <a:r>
              <a:rPr lang="en-US" altLang="ja-JP" sz="1400" dirty="0" smtClean="0">
                <a:solidFill>
                  <a:srgbClr val="0000FF"/>
                </a:solidFill>
              </a:rPr>
              <a:t>&lt;1&gt;</a:t>
            </a:r>
            <a:r>
              <a:rPr lang="en-US" altLang="ja-JP" sz="1400" dirty="0" smtClean="0"/>
              <a:t> </a:t>
            </a:r>
            <a:r>
              <a:rPr lang="en-US" altLang="ja-JP" sz="1400" dirty="0"/>
              <a:t>--single-transaction --user</a:t>
            </a:r>
            <a:r>
              <a:rPr lang="en-US" altLang="ja-JP" sz="1400" dirty="0" smtClean="0"/>
              <a:t>=</a:t>
            </a:r>
            <a:r>
              <a:rPr lang="en-US" altLang="ja-JP" sz="1400" dirty="0" smtClean="0">
                <a:solidFill>
                  <a:srgbClr val="0000FF"/>
                </a:solidFill>
              </a:rPr>
              <a:t>&lt;2&gt;</a:t>
            </a:r>
            <a:r>
              <a:rPr lang="en-US" altLang="ja-JP" sz="1400" dirty="0" smtClean="0"/>
              <a:t> </a:t>
            </a:r>
            <a:r>
              <a:rPr lang="en-US" altLang="ja-JP" sz="1400" dirty="0"/>
              <a:t>--password &gt; </a:t>
            </a:r>
            <a:r>
              <a:rPr lang="en-US" altLang="ja-JP" sz="1400" dirty="0" smtClean="0">
                <a:solidFill>
                  <a:srgbClr val="0000FF"/>
                </a:solidFill>
              </a:rPr>
              <a:t>&lt;3&gt;</a:t>
            </a:r>
          </a:p>
          <a:p>
            <a:pPr marL="180000" lvl="1" indent="0">
              <a:buNone/>
            </a:pPr>
            <a:r>
              <a:rPr lang="en-US" altLang="ja-JP" sz="1400" dirty="0"/>
              <a:t>	</a:t>
            </a:r>
            <a:r>
              <a:rPr lang="ja-JP" altLang="en-US" sz="1400" dirty="0">
                <a:solidFill>
                  <a:srgbClr val="0000FF"/>
                </a:solidFill>
              </a:rPr>
              <a:t>＜＞</a:t>
            </a:r>
            <a:r>
              <a:rPr lang="ja-JP" altLang="en-US" sz="1400" dirty="0">
                <a:solidFill>
                  <a:srgbClr val="7030A0"/>
                </a:solidFill>
              </a:rPr>
              <a:t>に指定する値は次の通り。</a:t>
            </a:r>
            <a:endParaRPr lang="en-US" altLang="ja-JP" sz="1400" dirty="0">
              <a:solidFill>
                <a:srgbClr val="7030A0"/>
              </a:solidFill>
            </a:endParaRPr>
          </a:p>
          <a:p>
            <a:pPr marL="180000" lvl="1" indent="0">
              <a:buNone/>
            </a:pPr>
            <a:r>
              <a:rPr lang="en-US" altLang="ja-JP" sz="1400" dirty="0" smtClean="0">
                <a:solidFill>
                  <a:srgbClr val="0000FF"/>
                </a:solidFill>
              </a:rPr>
              <a:t>	1:</a:t>
            </a:r>
            <a:r>
              <a:rPr lang="en-US" altLang="ja-JP" sz="1400" dirty="0" smtClean="0"/>
              <a:t> </a:t>
            </a:r>
            <a:r>
              <a:rPr lang="ja-JP" altLang="en-US" sz="1400" dirty="0"/>
              <a:t>バックアップするデータベースの名前、空白で区切られた名前</a:t>
            </a:r>
            <a:endParaRPr lang="en-US" altLang="ja-JP" sz="1400" dirty="0" smtClean="0"/>
          </a:p>
          <a:p>
            <a:pPr marL="180000" lvl="1" indent="0">
              <a:buNone/>
            </a:pPr>
            <a:r>
              <a:rPr lang="en-US" altLang="ja-JP" sz="1400" dirty="0" smtClean="0">
                <a:solidFill>
                  <a:srgbClr val="0000FF"/>
                </a:solidFill>
              </a:rPr>
              <a:t>	2:</a:t>
            </a:r>
            <a:r>
              <a:rPr lang="en-US" altLang="ja-JP" sz="1400" dirty="0" smtClean="0"/>
              <a:t> MySQL </a:t>
            </a:r>
            <a:r>
              <a:rPr lang="ja-JP" altLang="en-US" sz="1400" dirty="0" smtClean="0"/>
              <a:t>ユーザ名</a:t>
            </a:r>
            <a:endParaRPr lang="en-US" altLang="ja-JP" sz="1400" dirty="0" smtClean="0"/>
          </a:p>
          <a:p>
            <a:pPr marL="180000" lvl="1" indent="0">
              <a:buNone/>
            </a:pPr>
            <a:r>
              <a:rPr lang="en-US" altLang="ja-JP" sz="1400" dirty="0" smtClean="0">
                <a:solidFill>
                  <a:srgbClr val="0000FF"/>
                </a:solidFill>
              </a:rPr>
              <a:t>	3:</a:t>
            </a:r>
            <a:r>
              <a:rPr lang="ja-JP" altLang="en-US" sz="1400" dirty="0">
                <a:solidFill>
                  <a:srgbClr val="0000FF"/>
                </a:solidFill>
              </a:rPr>
              <a:t> </a:t>
            </a:r>
            <a:r>
              <a:rPr lang="ja-JP" altLang="en-US" sz="1400" dirty="0" smtClean="0"/>
              <a:t>書</a:t>
            </a:r>
            <a:r>
              <a:rPr lang="ja-JP" altLang="en-US" sz="1400" dirty="0"/>
              <a:t>き込むバックアップファイルの名前</a:t>
            </a:r>
            <a:endParaRPr lang="en-US" altLang="ja-JP" sz="1400" dirty="0" smtClean="0"/>
          </a:p>
          <a:p>
            <a:pPr marL="180000" lvl="1" indent="0">
              <a:buNone/>
            </a:pPr>
            <a:endParaRPr lang="en-US" altLang="ja-JP" sz="1400" dirty="0"/>
          </a:p>
          <a:p>
            <a:pPr marL="180000" lvl="1" indent="0">
              <a:buNone/>
            </a:pPr>
            <a:endParaRPr lang="en-US" altLang="ja-JP" sz="1400" dirty="0" smtClean="0"/>
          </a:p>
          <a:p>
            <a:pPr marL="522900" lvl="1" indent="-342900">
              <a:buFont typeface="+mj-lt"/>
              <a:buAutoNum type="arabicPeriod" startAt="3"/>
            </a:pPr>
            <a:endParaRPr lang="en-US" altLang="ja-JP" sz="1400" dirty="0" smtClean="0"/>
          </a:p>
          <a:p>
            <a:pPr marL="522900" lvl="1" indent="-342900">
              <a:buFont typeface="+mj-lt"/>
              <a:buAutoNum type="arabicPeriod" startAt="5"/>
            </a:pPr>
            <a:r>
              <a:rPr lang="en-US" altLang="ja-JP" sz="1400" dirty="0"/>
              <a:t>RPM</a:t>
            </a:r>
            <a:r>
              <a:rPr lang="ja-JP" altLang="en-US" sz="1400" dirty="0"/>
              <a:t>のインストール中は、通常、既存の設定ファイルがバックアップされます（名前が</a:t>
            </a:r>
            <a:r>
              <a:rPr lang="en-US" altLang="ja-JP" sz="1400" dirty="0"/>
              <a:t>.</a:t>
            </a:r>
            <a:r>
              <a:rPr lang="en-US" altLang="ja-JP" sz="1400" dirty="0" err="1"/>
              <a:t>rpmsave</a:t>
            </a:r>
            <a:r>
              <a:rPr lang="ja-JP" altLang="en-US" sz="1400" dirty="0"/>
              <a:t>または</a:t>
            </a:r>
            <a:r>
              <a:rPr lang="en-US" altLang="ja-JP" sz="1400" dirty="0"/>
              <a:t>.</a:t>
            </a:r>
            <a:r>
              <a:rPr lang="en-US" altLang="ja-JP" sz="1400" dirty="0" err="1"/>
              <a:t>rpmnew</a:t>
            </a:r>
            <a:r>
              <a:rPr lang="ja-JP" altLang="en-US" sz="1400" dirty="0"/>
              <a:t>）。</a:t>
            </a:r>
            <a:r>
              <a:rPr lang="ja-JP" altLang="en-US" sz="1400" dirty="0">
                <a:solidFill>
                  <a:srgbClr val="7030A0"/>
                </a:solidFill>
              </a:rPr>
              <a:t>ただし、予防策として、または特定の設定を復元するための参照手段として、それらの設定ファイルをバックアップす</a:t>
            </a:r>
            <a:r>
              <a:rPr lang="ja-JP" altLang="en-US" sz="1400" dirty="0" smtClean="0">
                <a:solidFill>
                  <a:srgbClr val="7030A0"/>
                </a:solidFill>
              </a:rPr>
              <a:t>る。</a:t>
            </a:r>
            <a:endParaRPr lang="en-US" altLang="ja-JP" sz="1400" dirty="0">
              <a:solidFill>
                <a:srgbClr val="7030A0"/>
              </a:solidFill>
            </a:endParaRPr>
          </a:p>
          <a:p>
            <a:pPr marL="522900" lvl="1" indent="-342900">
              <a:buFont typeface="+mj-lt"/>
              <a:buAutoNum type="arabicPeriod" startAt="5"/>
            </a:pPr>
            <a:endParaRPr lang="en-US" altLang="ja-JP" sz="1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92281" y="3532921"/>
            <a:ext cx="7803573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mysqldump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--databases db1 db2 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--single-transaction --</a:t>
            </a:r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user=</a:t>
            </a:r>
            <a:r>
              <a:rPr lang="en-US" altLang="ja-JP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myusr</a:t>
            </a:r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--password &gt; </a:t>
            </a:r>
            <a:r>
              <a:rPr lang="en-US" altLang="ja-JP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backup.sql</a:t>
            </a:r>
            <a:endParaRPr lang="en-US" altLang="ja-JP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49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000" dirty="0" smtClean="0"/>
              <a:t>２．</a:t>
            </a:r>
            <a:r>
              <a:rPr lang="en-US" altLang="ja-JP" sz="2000" dirty="0" smtClean="0"/>
              <a:t>MySQL</a:t>
            </a:r>
            <a:r>
              <a:rPr lang="ja-JP" altLang="en-US" sz="2000" dirty="0"/>
              <a:t>クラスタ</a:t>
            </a:r>
            <a:r>
              <a:rPr lang="en-US" altLang="ja-JP" sz="2000" dirty="0"/>
              <a:t>:</a:t>
            </a:r>
            <a:r>
              <a:rPr lang="ja-JP" altLang="en-US" sz="2000" dirty="0" smtClean="0"/>
              <a:t>バージョンダウングレード</a:t>
            </a:r>
            <a:r>
              <a:rPr lang="en-US" altLang="ja-JP" sz="2000" dirty="0"/>
              <a:t>(7.5 </a:t>
            </a:r>
            <a:r>
              <a:rPr lang="ja-JP" altLang="en-US" sz="2000" dirty="0"/>
              <a:t>⇒</a:t>
            </a:r>
            <a:r>
              <a:rPr lang="en-US" altLang="ja-JP" sz="2000" dirty="0"/>
              <a:t> 7.4</a:t>
            </a:r>
            <a:r>
              <a:rPr lang="ja-JP" altLang="en-US" sz="2000" dirty="0"/>
              <a:t>）</a:t>
            </a:r>
            <a:endParaRPr kumimoji="1" lang="ja-JP" altLang="en-US" sz="2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522900" lvl="1" indent="-342900">
              <a:buFont typeface="+mj-lt"/>
              <a:buAutoNum type="arabicPeriod" startAt="6"/>
            </a:pPr>
            <a:r>
              <a:rPr lang="ja-JP" altLang="en-US" sz="1400" dirty="0">
                <a:solidFill>
                  <a:srgbClr val="7030A0"/>
                </a:solidFill>
              </a:rPr>
              <a:t>全</a:t>
            </a:r>
            <a:r>
              <a:rPr lang="ja-JP" altLang="en-US" sz="1400" dirty="0"/>
              <a:t>ての</a:t>
            </a:r>
            <a:r>
              <a:rPr lang="ja-JP" altLang="en-US" sz="1400" dirty="0" smtClean="0"/>
              <a:t>ノードをシャットダウンする。</a:t>
            </a:r>
            <a:endParaRPr lang="en-US" altLang="ja-JP" sz="1400" i="1" dirty="0" smtClean="0"/>
          </a:p>
          <a:p>
            <a:pPr marL="180000" lvl="1" indent="0">
              <a:buNone/>
            </a:pPr>
            <a:r>
              <a:rPr lang="en-US" altLang="ja-JP" sz="1400" dirty="0" smtClean="0"/>
              <a:t>    [MGM</a:t>
            </a:r>
            <a:r>
              <a:rPr lang="ja-JP" altLang="en-US" sz="1400" dirty="0" smtClean="0"/>
              <a:t>ノード</a:t>
            </a:r>
            <a:r>
              <a:rPr lang="ja-JP" altLang="en-US" sz="1400" dirty="0">
                <a:solidFill>
                  <a:srgbClr val="7030A0"/>
                </a:solidFill>
              </a:rPr>
              <a:t>で以下のコマンドを実行</a:t>
            </a:r>
            <a:r>
              <a:rPr lang="en-US" altLang="ja-JP" sz="1400" dirty="0" smtClean="0"/>
              <a:t>]</a:t>
            </a:r>
          </a:p>
          <a:p>
            <a:pPr marL="180000" lvl="1" indent="0">
              <a:buNone/>
            </a:pPr>
            <a:endParaRPr lang="en-US" altLang="ja-JP" sz="1400" dirty="0"/>
          </a:p>
          <a:p>
            <a:pPr marL="180000" lvl="1" indent="0">
              <a:buNone/>
            </a:pPr>
            <a:endParaRPr lang="en-US" altLang="ja-JP" sz="1400" dirty="0" smtClean="0"/>
          </a:p>
          <a:p>
            <a:pPr marL="180000" lvl="1" indent="0">
              <a:buNone/>
            </a:pPr>
            <a:r>
              <a:rPr lang="en-US" altLang="ja-JP" sz="1400" dirty="0" smtClean="0"/>
              <a:t>    [SQL</a:t>
            </a:r>
            <a:r>
              <a:rPr lang="ja-JP" altLang="en-US" sz="1400" dirty="0" smtClean="0"/>
              <a:t>ノード</a:t>
            </a:r>
            <a:r>
              <a:rPr lang="ja-JP" altLang="en-US" sz="1400" dirty="0">
                <a:solidFill>
                  <a:srgbClr val="7030A0"/>
                </a:solidFill>
              </a:rPr>
              <a:t>で以下のコマンドを実行</a:t>
            </a:r>
            <a:r>
              <a:rPr lang="en-US" altLang="ja-JP" sz="1400" dirty="0" smtClean="0"/>
              <a:t>]</a:t>
            </a:r>
          </a:p>
          <a:p>
            <a:pPr marL="180000" lvl="1" indent="0">
              <a:buNone/>
            </a:pPr>
            <a:r>
              <a:rPr lang="en-US" altLang="ja-JP" sz="1400" dirty="0" smtClean="0"/>
              <a:t>        </a:t>
            </a:r>
            <a:r>
              <a:rPr lang="en-US" altLang="ja-JP" sz="1400" dirty="0" err="1" smtClean="0"/>
              <a:t>mysqladmin</a:t>
            </a:r>
            <a:r>
              <a:rPr lang="en-US" altLang="ja-JP" sz="1400" dirty="0" smtClean="0"/>
              <a:t> –u </a:t>
            </a:r>
            <a:r>
              <a:rPr lang="en-US" altLang="ja-JP" sz="1400" dirty="0" smtClean="0">
                <a:solidFill>
                  <a:srgbClr val="0000FF"/>
                </a:solidFill>
              </a:rPr>
              <a:t>&lt;</a:t>
            </a:r>
            <a:r>
              <a:rPr lang="en-US" altLang="ja-JP" sz="1400" dirty="0">
                <a:solidFill>
                  <a:srgbClr val="0000FF"/>
                </a:solidFill>
              </a:rPr>
              <a:t>1&gt;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-p shutdown</a:t>
            </a:r>
          </a:p>
          <a:p>
            <a:pPr marL="180000" lvl="1" indent="0">
              <a:buNone/>
            </a:pPr>
            <a:r>
              <a:rPr lang="en-US" altLang="ja-JP" sz="1400" dirty="0"/>
              <a:t>	</a:t>
            </a:r>
            <a:r>
              <a:rPr lang="ja-JP" altLang="en-US" sz="1400" dirty="0">
                <a:solidFill>
                  <a:srgbClr val="0000FF"/>
                </a:solidFill>
              </a:rPr>
              <a:t>＜＞</a:t>
            </a:r>
            <a:r>
              <a:rPr lang="ja-JP" altLang="en-US" sz="1400" dirty="0">
                <a:solidFill>
                  <a:srgbClr val="7030A0"/>
                </a:solidFill>
              </a:rPr>
              <a:t>に指定する値は次の通り。</a:t>
            </a:r>
            <a:endParaRPr lang="en-US" altLang="ja-JP" sz="1400" dirty="0">
              <a:solidFill>
                <a:srgbClr val="7030A0"/>
              </a:solidFill>
            </a:endParaRPr>
          </a:p>
          <a:p>
            <a:pPr marL="180000" lvl="1" indent="0">
              <a:buNone/>
            </a:pPr>
            <a:r>
              <a:rPr lang="en-US" altLang="ja-JP" sz="1400" dirty="0">
                <a:solidFill>
                  <a:srgbClr val="0000FF"/>
                </a:solidFill>
              </a:rPr>
              <a:t>	</a:t>
            </a:r>
            <a:r>
              <a:rPr lang="en-US" altLang="ja-JP" sz="1400" dirty="0" smtClean="0">
                <a:solidFill>
                  <a:srgbClr val="0000FF"/>
                </a:solidFill>
              </a:rPr>
              <a:t>1:</a:t>
            </a:r>
            <a:r>
              <a:rPr lang="en-US" altLang="ja-JP" sz="1400" dirty="0" smtClean="0"/>
              <a:t> </a:t>
            </a:r>
            <a:r>
              <a:rPr lang="en-US" altLang="ja-JP" sz="1400" dirty="0"/>
              <a:t>MySQL </a:t>
            </a:r>
            <a:r>
              <a:rPr lang="ja-JP" altLang="en-US" sz="1400" dirty="0" smtClean="0"/>
              <a:t>ユーザ名</a:t>
            </a:r>
            <a:endParaRPr lang="en-US" altLang="ja-JP" sz="1400" dirty="0" smtClean="0"/>
          </a:p>
          <a:p>
            <a:pPr marL="180000" lvl="1" indent="0">
              <a:buNone/>
            </a:pPr>
            <a:endParaRPr lang="en-US" altLang="ja-JP" sz="1400" dirty="0"/>
          </a:p>
          <a:p>
            <a:pPr marL="180000" lvl="1" indent="0">
              <a:buNone/>
            </a:pPr>
            <a:endParaRPr lang="en-US" altLang="ja-JP" sz="1400" dirty="0" smtClean="0"/>
          </a:p>
          <a:p>
            <a:pPr marL="522900" lvl="1" indent="-342900">
              <a:buFont typeface="+mj-lt"/>
              <a:buAutoNum type="arabicPeriod" startAt="7"/>
            </a:pPr>
            <a:r>
              <a:rPr lang="en-US" altLang="ja-JP" sz="1400" dirty="0" smtClean="0"/>
              <a:t>MySQL</a:t>
            </a:r>
            <a:r>
              <a:rPr lang="ja-JP" altLang="en-US" sz="1400" dirty="0"/>
              <a:t>クラスタ</a:t>
            </a:r>
            <a:r>
              <a:rPr lang="en-US" altLang="ja-JP" sz="1400" dirty="0" smtClean="0"/>
              <a:t>7.5 </a:t>
            </a:r>
            <a:r>
              <a:rPr lang="en-US" altLang="ja-JP" sz="1400" dirty="0"/>
              <a:t>RPM</a:t>
            </a:r>
            <a:r>
              <a:rPr lang="ja-JP" altLang="en-US" sz="1400" dirty="0"/>
              <a:t>パッケージをアンインストー</a:t>
            </a:r>
            <a:r>
              <a:rPr lang="ja-JP" altLang="en-US" sz="1400" dirty="0" smtClean="0"/>
              <a:t>ル</a:t>
            </a:r>
            <a:r>
              <a:rPr lang="ja-JP" altLang="en-US" sz="1400" dirty="0"/>
              <a:t>す</a:t>
            </a:r>
            <a:r>
              <a:rPr lang="ja-JP" altLang="en-US" sz="1400" dirty="0" smtClean="0"/>
              <a:t>る。</a:t>
            </a:r>
            <a:endParaRPr lang="en-US" altLang="ja-JP" sz="1400" dirty="0" smtClean="0"/>
          </a:p>
          <a:p>
            <a:pPr marL="180000" lvl="1" indent="0">
              <a:buNone/>
            </a:pPr>
            <a:r>
              <a:rPr lang="en-US" altLang="ja-JP" sz="1400" dirty="0" smtClean="0"/>
              <a:t>    [</a:t>
            </a:r>
            <a:r>
              <a:rPr lang="ja-JP" altLang="en-US" sz="1400" dirty="0"/>
              <a:t>全てのデータノード</a:t>
            </a:r>
            <a:r>
              <a:rPr lang="ja-JP" altLang="en-US" sz="1400" dirty="0">
                <a:solidFill>
                  <a:srgbClr val="7030A0"/>
                </a:solidFill>
              </a:rPr>
              <a:t>で以下のコマンドを実行</a:t>
            </a:r>
            <a:r>
              <a:rPr lang="en-US" altLang="ja-JP" sz="1400" dirty="0" smtClean="0"/>
              <a:t>]</a:t>
            </a:r>
          </a:p>
          <a:p>
            <a:pPr marL="180000" lvl="1" indent="0">
              <a:buNone/>
            </a:pPr>
            <a:endParaRPr lang="en-US" altLang="ja-JP" sz="1400" dirty="0"/>
          </a:p>
          <a:p>
            <a:pPr marL="180000" lvl="1" indent="0">
              <a:buNone/>
            </a:pPr>
            <a:endParaRPr lang="en-US" altLang="ja-JP" sz="1400" dirty="0" smtClean="0"/>
          </a:p>
          <a:p>
            <a:pPr marL="180000" lvl="1" indent="0">
              <a:buNone/>
            </a:pPr>
            <a:r>
              <a:rPr lang="en-US" altLang="ja-JP" sz="1400" dirty="0" smtClean="0"/>
              <a:t>    </a:t>
            </a:r>
            <a:r>
              <a:rPr lang="en-US" altLang="ja-JP" sz="1400" dirty="0"/>
              <a:t>[MGM</a:t>
            </a:r>
            <a:r>
              <a:rPr lang="ja-JP" altLang="en-US" sz="1400" dirty="0"/>
              <a:t>ノード</a:t>
            </a:r>
            <a:r>
              <a:rPr lang="ja-JP" altLang="en-US" sz="1400" dirty="0">
                <a:solidFill>
                  <a:srgbClr val="7030A0"/>
                </a:solidFill>
              </a:rPr>
              <a:t>で以下のコマンドを実行</a:t>
            </a:r>
            <a:r>
              <a:rPr lang="en-US" altLang="ja-JP" sz="1400" dirty="0" smtClean="0"/>
              <a:t>]</a:t>
            </a:r>
          </a:p>
          <a:p>
            <a:pPr marL="180000" lvl="1" indent="0">
              <a:buNone/>
            </a:pPr>
            <a:endParaRPr lang="en-US" altLang="ja-JP" sz="1400" dirty="0"/>
          </a:p>
          <a:p>
            <a:pPr marL="180000" lvl="1" indent="0">
              <a:buNone/>
            </a:pPr>
            <a:endParaRPr lang="en-US" altLang="ja-JP" sz="1400" dirty="0" smtClean="0"/>
          </a:p>
          <a:p>
            <a:pPr marL="180000" lvl="1" indent="0">
              <a:buNone/>
            </a:pPr>
            <a:r>
              <a:rPr lang="en-US" altLang="ja-JP" sz="1400" dirty="0" smtClean="0"/>
              <a:t>    </a:t>
            </a:r>
            <a:r>
              <a:rPr lang="en-US" altLang="ja-JP" sz="1400" dirty="0"/>
              <a:t>[SQL</a:t>
            </a:r>
            <a:r>
              <a:rPr lang="ja-JP" altLang="en-US" sz="1400" dirty="0"/>
              <a:t>ノード</a:t>
            </a:r>
            <a:r>
              <a:rPr lang="ja-JP" altLang="en-US" sz="1400" dirty="0">
                <a:solidFill>
                  <a:srgbClr val="7030A0"/>
                </a:solidFill>
              </a:rPr>
              <a:t>で以下のコマンドを実行</a:t>
            </a:r>
            <a:r>
              <a:rPr lang="en-US" altLang="ja-JP" sz="1400" dirty="0" smtClean="0"/>
              <a:t>]</a:t>
            </a:r>
          </a:p>
          <a:p>
            <a:pPr marL="180000" lvl="1" indent="0">
              <a:buNone/>
            </a:pPr>
            <a:endParaRPr lang="en-US" altLang="ja-JP" sz="1400" dirty="0"/>
          </a:p>
          <a:p>
            <a:pPr marL="180000" lvl="1" indent="0">
              <a:buNone/>
            </a:pPr>
            <a:endParaRPr lang="en-US" altLang="ja-JP" sz="1400" dirty="0" smtClean="0"/>
          </a:p>
          <a:p>
            <a:pPr marL="180000" lvl="1" indent="0">
              <a:buNone/>
            </a:pPr>
            <a:endParaRPr lang="en-US" altLang="ja-JP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744681" y="1431698"/>
            <a:ext cx="7803573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ndb_mgm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-e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shutdown</a:t>
            </a:r>
            <a:endParaRPr lang="en-US" altLang="ja-JP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6057" y="3099761"/>
            <a:ext cx="7803573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ja-JP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mysqladmin</a:t>
            </a:r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-u </a:t>
            </a:r>
            <a:r>
              <a:rPr lang="en-US" altLang="ja-JP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myusr</a:t>
            </a:r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shutdown</a:t>
            </a:r>
            <a:endParaRPr lang="en-US" altLang="ja-JP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983" y="4189086"/>
            <a:ext cx="7803573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#yum remove </a:t>
            </a:r>
            <a:r>
              <a:rPr lang="en-US" altLang="ja-JP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-cluster-community-data-node</a:t>
            </a:r>
            <a:endParaRPr lang="en-US" altLang="ja-JP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9518" y="5059333"/>
            <a:ext cx="7803573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#yum 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remove </a:t>
            </a:r>
            <a:r>
              <a:rPr lang="en-US" altLang="ja-JP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-cluster-community-management-server</a:t>
            </a:r>
            <a:endParaRPr lang="en-US" altLang="ja-JP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983" y="5848143"/>
            <a:ext cx="7803573" cy="55399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#yum 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remove 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-cluster-community-server</a:t>
            </a:r>
          </a:p>
          <a:p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#yum 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remove  mysql-cluster-community-client-7.5.6-1.el7.x86_64</a:t>
            </a:r>
          </a:p>
          <a:p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#yum 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remove </a:t>
            </a:r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mysql-cluster-community-common-7.5.6-1.el7.x86_64</a:t>
            </a:r>
            <a:endParaRPr lang="en-US" altLang="ja-JP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81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000" dirty="0" smtClean="0"/>
              <a:t>２．</a:t>
            </a:r>
            <a:r>
              <a:rPr lang="en-US" altLang="ja-JP" sz="2000" dirty="0" smtClean="0"/>
              <a:t>MySQL</a:t>
            </a:r>
            <a:r>
              <a:rPr lang="ja-JP" altLang="en-US" sz="2000" dirty="0"/>
              <a:t>クラスタ</a:t>
            </a:r>
            <a:r>
              <a:rPr lang="en-US" altLang="ja-JP" sz="2000" dirty="0"/>
              <a:t>:</a:t>
            </a:r>
            <a:r>
              <a:rPr lang="ja-JP" altLang="en-US" sz="2000" dirty="0" smtClean="0"/>
              <a:t>バージョンダウングレード</a:t>
            </a:r>
            <a:r>
              <a:rPr lang="en-US" altLang="ja-JP" sz="2000" dirty="0"/>
              <a:t>(7.5 </a:t>
            </a:r>
            <a:r>
              <a:rPr lang="ja-JP" altLang="en-US" sz="2000" dirty="0"/>
              <a:t>⇒</a:t>
            </a:r>
            <a:r>
              <a:rPr lang="en-US" altLang="ja-JP" sz="2000" dirty="0"/>
              <a:t> 7.4</a:t>
            </a:r>
            <a:r>
              <a:rPr lang="ja-JP" altLang="en-US" sz="2000" dirty="0"/>
              <a:t>）</a:t>
            </a:r>
            <a:endParaRPr kumimoji="1" lang="ja-JP" altLang="en-US" sz="2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522900" lvl="1" indent="-342900">
              <a:buFont typeface="+mj-lt"/>
              <a:buAutoNum type="arabicPeriod" startAt="8"/>
            </a:pPr>
            <a:r>
              <a:rPr lang="en-US" altLang="ja-JP" sz="1400" dirty="0" smtClean="0"/>
              <a:t>MySQL</a:t>
            </a:r>
            <a:r>
              <a:rPr lang="ja-JP" altLang="en-US" sz="1400" dirty="0"/>
              <a:t>クラスタ</a:t>
            </a:r>
            <a:r>
              <a:rPr lang="ja-JP" altLang="en-US" sz="1400" dirty="0" smtClean="0"/>
              <a:t>バ</a:t>
            </a:r>
            <a:r>
              <a:rPr lang="ja-JP" altLang="en-US" sz="1400" dirty="0"/>
              <a:t>イナリが存在しなくなったことを確</a:t>
            </a:r>
            <a:r>
              <a:rPr lang="ja-JP" altLang="en-US" sz="1400" dirty="0" smtClean="0"/>
              <a:t>認する。</a:t>
            </a:r>
            <a:endParaRPr lang="en-US" altLang="ja-JP" sz="1400" dirty="0" smtClean="0"/>
          </a:p>
          <a:p>
            <a:pPr marL="180000" lvl="1" indent="0">
              <a:buNone/>
            </a:pPr>
            <a:r>
              <a:rPr lang="en-US" altLang="ja-JP" sz="1400" dirty="0" smtClean="0"/>
              <a:t>    </a:t>
            </a:r>
            <a:r>
              <a:rPr lang="en-US" altLang="ja-JP" sz="1400" dirty="0"/>
              <a:t>[MGM</a:t>
            </a:r>
            <a:r>
              <a:rPr lang="ja-JP" altLang="en-US" sz="1400" dirty="0"/>
              <a:t>ノード</a:t>
            </a:r>
            <a:r>
              <a:rPr lang="ja-JP" altLang="en-US" sz="1400" dirty="0">
                <a:solidFill>
                  <a:srgbClr val="7030A0"/>
                </a:solidFill>
              </a:rPr>
              <a:t>で以下のコマンドを実行</a:t>
            </a:r>
            <a:r>
              <a:rPr lang="en-US" altLang="ja-JP" sz="1400" dirty="0" smtClean="0"/>
              <a:t>]</a:t>
            </a:r>
          </a:p>
          <a:p>
            <a:pPr marL="180000" lvl="1" indent="0">
              <a:buNone/>
            </a:pPr>
            <a:endParaRPr lang="en-US" altLang="ja-JP" sz="1400" dirty="0" smtClean="0"/>
          </a:p>
          <a:p>
            <a:pPr marL="180000" lvl="1" indent="0">
              <a:buNone/>
            </a:pPr>
            <a:endParaRPr lang="en-US" altLang="ja-JP" sz="1400" dirty="0"/>
          </a:p>
          <a:p>
            <a:pPr marL="180000" lvl="1" indent="0">
              <a:buNone/>
            </a:pPr>
            <a:r>
              <a:rPr lang="en-US" altLang="ja-JP" sz="1400" dirty="0" smtClean="0"/>
              <a:t>    [</a:t>
            </a:r>
            <a:r>
              <a:rPr lang="ja-JP" altLang="en-US" sz="1400" dirty="0"/>
              <a:t>全てのデータノード</a:t>
            </a:r>
            <a:r>
              <a:rPr lang="ja-JP" altLang="en-US" sz="1400" dirty="0">
                <a:solidFill>
                  <a:srgbClr val="7030A0"/>
                </a:solidFill>
              </a:rPr>
              <a:t>で以下のコマンドを実行</a:t>
            </a:r>
            <a:r>
              <a:rPr lang="en-US" altLang="ja-JP" sz="1400" dirty="0" smtClean="0"/>
              <a:t>]</a:t>
            </a:r>
            <a:endParaRPr lang="en-US" altLang="ja-JP" sz="1400" dirty="0"/>
          </a:p>
          <a:p>
            <a:pPr marL="180000" lvl="1" indent="0">
              <a:buNone/>
            </a:pPr>
            <a:endParaRPr lang="en-US" altLang="ja-JP" sz="1400" dirty="0" smtClean="0"/>
          </a:p>
          <a:p>
            <a:pPr marL="180000" lvl="1" indent="0">
              <a:buNone/>
            </a:pPr>
            <a:endParaRPr lang="en-US" altLang="ja-JP" sz="1400" dirty="0" smtClean="0"/>
          </a:p>
          <a:p>
            <a:pPr marL="180000" lvl="1" indent="0">
              <a:buNone/>
            </a:pPr>
            <a:r>
              <a:rPr lang="en-US" altLang="ja-JP" sz="1400" dirty="0"/>
              <a:t> </a:t>
            </a:r>
            <a:r>
              <a:rPr lang="en-US" altLang="ja-JP" sz="1400" dirty="0" smtClean="0"/>
              <a:t>   </a:t>
            </a:r>
            <a:r>
              <a:rPr lang="en-US" altLang="ja-JP" sz="1400" dirty="0"/>
              <a:t>[SQL</a:t>
            </a:r>
            <a:r>
              <a:rPr lang="ja-JP" altLang="en-US" sz="1400" dirty="0"/>
              <a:t>ノード</a:t>
            </a:r>
            <a:r>
              <a:rPr lang="ja-JP" altLang="en-US" sz="1400" dirty="0">
                <a:solidFill>
                  <a:srgbClr val="7030A0"/>
                </a:solidFill>
              </a:rPr>
              <a:t>で以下のコマンドを実行</a:t>
            </a:r>
            <a:r>
              <a:rPr lang="en-US" altLang="ja-JP" sz="1400" dirty="0" smtClean="0"/>
              <a:t>]</a:t>
            </a:r>
            <a:endParaRPr lang="en-US" altLang="ja-JP" sz="1400" dirty="0"/>
          </a:p>
          <a:p>
            <a:pPr marL="522900" lvl="1" indent="-342900">
              <a:buFont typeface="+mj-lt"/>
              <a:buAutoNum type="arabicPeriod" startAt="7"/>
            </a:pPr>
            <a:endParaRPr lang="en-US" altLang="ja-JP" sz="1400" dirty="0" smtClean="0"/>
          </a:p>
          <a:p>
            <a:pPr marL="522900" lvl="1" indent="-342900">
              <a:buFont typeface="+mj-lt"/>
              <a:buAutoNum type="arabicPeriod" startAt="7"/>
            </a:pPr>
            <a:endParaRPr lang="en-US" altLang="ja-JP" sz="1400" dirty="0"/>
          </a:p>
          <a:p>
            <a:pPr marL="449625" lvl="2" indent="-342900">
              <a:buFont typeface="+mj-lt"/>
              <a:buAutoNum type="arabicPeriod" startAt="9"/>
            </a:pPr>
            <a:r>
              <a:rPr lang="ja-JP" altLang="en-US" dirty="0"/>
              <a:t>また、（</a:t>
            </a:r>
            <a:r>
              <a:rPr lang="en-US" altLang="ja-JP" dirty="0" err="1"/>
              <a:t>my.cnf</a:t>
            </a:r>
            <a:r>
              <a:rPr lang="ja-JP" altLang="en-US" dirty="0"/>
              <a:t>で指定されている）</a:t>
            </a:r>
            <a:r>
              <a:rPr lang="en-US" altLang="ja-JP" dirty="0"/>
              <a:t>SQL</a:t>
            </a:r>
            <a:r>
              <a:rPr lang="ja-JP" altLang="en-US" dirty="0"/>
              <a:t>ノードデータディレクトリを削除または名前変更する（必要な場合は一時的に保持する）。 データディレクトリは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var</a:t>
            </a:r>
            <a:r>
              <a:rPr lang="en-US" altLang="ja-JP" dirty="0" smtClean="0"/>
              <a:t>/lib/</a:t>
            </a:r>
            <a:r>
              <a:rPr lang="en-US" altLang="ja-JP" dirty="0" err="1" smtClean="0"/>
              <a:t>mysql</a:t>
            </a:r>
            <a:r>
              <a:rPr lang="ja-JP" altLang="en-US" dirty="0" smtClean="0"/>
              <a:t>と仮定</a:t>
            </a:r>
            <a:r>
              <a:rPr lang="ja-JP" altLang="en-US" dirty="0"/>
              <a:t>す</a:t>
            </a:r>
            <a:r>
              <a:rPr lang="ja-JP" altLang="en-US" dirty="0" smtClean="0"/>
              <a:t>る</a:t>
            </a:r>
            <a:r>
              <a:rPr lang="ja-JP" altLang="en-US" dirty="0"/>
              <a:t>。</a:t>
            </a:r>
            <a:endParaRPr lang="en-US" altLang="ja-JP" dirty="0" smtClean="0"/>
          </a:p>
          <a:p>
            <a:pPr marL="106725" lvl="2" indent="0">
              <a:buNone/>
            </a:pPr>
            <a:endParaRPr lang="en-US" altLang="ja-JP" dirty="0"/>
          </a:p>
          <a:p>
            <a:pPr marL="180000" lvl="1" indent="0">
              <a:buNone/>
            </a:pPr>
            <a:r>
              <a:rPr lang="en-US" altLang="ja-JP" sz="1400" dirty="0" smtClean="0"/>
              <a:t>    </a:t>
            </a:r>
            <a:r>
              <a:rPr lang="ja-JP" altLang="en-US" sz="1400" dirty="0" smtClean="0"/>
              <a:t>削除</a:t>
            </a:r>
            <a:r>
              <a:rPr lang="en-US" altLang="ja-JP" sz="1400" dirty="0" smtClean="0"/>
              <a:t>:</a:t>
            </a:r>
          </a:p>
          <a:p>
            <a:pPr marL="106725" lvl="2" indent="0">
              <a:buNone/>
            </a:pPr>
            <a:endParaRPr lang="en-US" altLang="ja-JP" dirty="0"/>
          </a:p>
          <a:p>
            <a:pPr marL="106725" lvl="2" indent="0" algn="ctr">
              <a:buNone/>
            </a:pPr>
            <a:r>
              <a:rPr lang="en-US" altLang="ja-JP" dirty="0" smtClean="0"/>
              <a:t>- </a:t>
            </a:r>
            <a:r>
              <a:rPr lang="ja-JP" altLang="en-US" dirty="0"/>
              <a:t>または</a:t>
            </a:r>
            <a:r>
              <a:rPr lang="en-US" altLang="ja-JP" dirty="0"/>
              <a:t> -</a:t>
            </a:r>
          </a:p>
          <a:p>
            <a:pPr marL="106725" lvl="2" indent="0">
              <a:buNone/>
            </a:pPr>
            <a:r>
              <a:rPr lang="en-US" altLang="ja-JP" dirty="0" smtClean="0"/>
              <a:t> </a:t>
            </a:r>
            <a:r>
              <a:rPr lang="ja-JP" altLang="en-US" dirty="0" smtClean="0"/>
              <a:t>　  名前変更</a:t>
            </a:r>
            <a:r>
              <a:rPr lang="en-US" altLang="ja-JP" dirty="0" smtClean="0"/>
              <a:t>:</a:t>
            </a:r>
          </a:p>
          <a:p>
            <a:pPr marL="180000" lvl="1" indent="0">
              <a:buNone/>
            </a:pPr>
            <a:endParaRPr lang="en-US" altLang="ja-JP" sz="1400" dirty="0"/>
          </a:p>
          <a:p>
            <a:pPr marL="180000" lvl="1" indent="0">
              <a:buNone/>
            </a:pPr>
            <a:endParaRPr lang="en-US" altLang="ja-JP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737753" y="1400545"/>
            <a:ext cx="7803573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which 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ndb_mgmd</a:t>
            </a:r>
            <a:endParaRPr lang="en-U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/bin/which: no 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ndb_mgmd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in (/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/local/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sbin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/local/bin:/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sbin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/bin:/root/bin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ja-JP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4680" y="2203250"/>
            <a:ext cx="7803573" cy="4078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which 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ndbd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/bin/which: no 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ndbd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in (/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/local/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sbin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/local/bin:/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sbin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/bin:/root/bin)</a:t>
            </a:r>
            <a:endParaRPr lang="en-US" altLang="ja-JP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4680" y="3095138"/>
            <a:ext cx="7803573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which 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mysqld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/bin/which: no 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mysqld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in (/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/local/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sbin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/local/bin:/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sbin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/bin:/root/bin)</a:t>
            </a:r>
            <a:endParaRPr lang="en-US" altLang="ja-JP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7754" y="4631250"/>
            <a:ext cx="7803573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/lib/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endParaRPr lang="en-US" altLang="ja-JP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4680" y="5469458"/>
            <a:ext cx="7803573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mv /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/lib/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/lib/mysql.75</a:t>
            </a:r>
            <a:endParaRPr lang="en-US" altLang="ja-JP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10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000" dirty="0" smtClean="0"/>
              <a:t>２．</a:t>
            </a:r>
            <a:r>
              <a:rPr lang="en-US" altLang="ja-JP" sz="2000" dirty="0" smtClean="0"/>
              <a:t>MySQL</a:t>
            </a:r>
            <a:r>
              <a:rPr lang="ja-JP" altLang="en-US" sz="2000" dirty="0"/>
              <a:t>クラスタ</a:t>
            </a:r>
            <a:r>
              <a:rPr lang="en-US" altLang="ja-JP" sz="2000" dirty="0"/>
              <a:t>:</a:t>
            </a:r>
            <a:r>
              <a:rPr lang="ja-JP" altLang="en-US" sz="2000" dirty="0" smtClean="0"/>
              <a:t>バージョンダウングレード</a:t>
            </a:r>
            <a:r>
              <a:rPr lang="en-US" altLang="ja-JP" sz="2000" dirty="0"/>
              <a:t>(7.5 </a:t>
            </a:r>
            <a:r>
              <a:rPr lang="ja-JP" altLang="en-US" sz="2000" dirty="0"/>
              <a:t>⇒</a:t>
            </a:r>
            <a:r>
              <a:rPr lang="en-US" altLang="ja-JP" sz="2000" dirty="0"/>
              <a:t> 7.4</a:t>
            </a:r>
            <a:r>
              <a:rPr lang="ja-JP" altLang="en-US" sz="2000" dirty="0"/>
              <a:t>）</a:t>
            </a:r>
            <a:endParaRPr kumimoji="1" lang="ja-JP" altLang="en-US" sz="2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522900" lvl="1" indent="-342900">
              <a:buFont typeface="+mj-lt"/>
              <a:buAutoNum type="arabicPeriod" startAt="10"/>
            </a:pPr>
            <a:r>
              <a:rPr lang="en-US" altLang="ja-JP" sz="1400" dirty="0" smtClean="0"/>
              <a:t>MySQL</a:t>
            </a:r>
            <a:r>
              <a:rPr lang="ja-JP" altLang="en-US" sz="1400" dirty="0"/>
              <a:t>クラスタ</a:t>
            </a:r>
            <a:r>
              <a:rPr lang="en-US" altLang="ja-JP" sz="1400" dirty="0" smtClean="0"/>
              <a:t>7.4 </a:t>
            </a:r>
            <a:r>
              <a:rPr lang="en-US" altLang="ja-JP" sz="1400" dirty="0"/>
              <a:t>RPM</a:t>
            </a:r>
            <a:r>
              <a:rPr lang="ja-JP" altLang="en-US" sz="1400" dirty="0"/>
              <a:t>パッケージをインストー</a:t>
            </a:r>
            <a:r>
              <a:rPr lang="ja-JP" altLang="en-US" sz="1400" dirty="0" smtClean="0"/>
              <a:t>ル</a:t>
            </a:r>
            <a:r>
              <a:rPr lang="ja-JP" altLang="en-US" sz="1400" dirty="0"/>
              <a:t>する。</a:t>
            </a:r>
            <a:endParaRPr lang="en-US" altLang="ja-JP" sz="1400" dirty="0" smtClean="0"/>
          </a:p>
          <a:p>
            <a:pPr marL="180000" lvl="1" indent="0">
              <a:buNone/>
            </a:pPr>
            <a:r>
              <a:rPr lang="en-US" altLang="ja-JP" sz="1400" dirty="0" smtClean="0"/>
              <a:t>   [</a:t>
            </a:r>
            <a:r>
              <a:rPr lang="en-US" altLang="ja-JP" sz="1400" dirty="0"/>
              <a:t>MGM</a:t>
            </a:r>
            <a:r>
              <a:rPr lang="ja-JP" altLang="en-US" sz="1400" dirty="0"/>
              <a:t>ノード</a:t>
            </a:r>
            <a:r>
              <a:rPr lang="ja-JP" altLang="en-US" sz="1400" dirty="0">
                <a:solidFill>
                  <a:srgbClr val="7030A0"/>
                </a:solidFill>
              </a:rPr>
              <a:t>で以下のコマンドを実行</a:t>
            </a:r>
            <a:r>
              <a:rPr lang="en-US" altLang="ja-JP" sz="1400" dirty="0" smtClean="0"/>
              <a:t>]</a:t>
            </a:r>
          </a:p>
          <a:p>
            <a:pPr marL="106725" lvl="2" indent="0">
              <a:buNone/>
            </a:pPr>
            <a:endParaRPr lang="en-US" altLang="ja-JP" dirty="0" smtClean="0"/>
          </a:p>
          <a:p>
            <a:pPr marL="106725" lvl="2" indent="0">
              <a:buNone/>
            </a:pPr>
            <a:endParaRPr lang="en-US" altLang="ja-JP" dirty="0" smtClean="0"/>
          </a:p>
          <a:p>
            <a:pPr marL="106725" lvl="2" indent="0">
              <a:buNone/>
            </a:pPr>
            <a:r>
              <a:rPr lang="en-US" altLang="ja-JP" dirty="0" smtClean="0"/>
              <a:t>    [</a:t>
            </a:r>
            <a:r>
              <a:rPr lang="ja-JP" altLang="en-US" dirty="0"/>
              <a:t>全てのデータノード</a:t>
            </a:r>
            <a:r>
              <a:rPr lang="ja-JP" altLang="en-US" dirty="0">
                <a:solidFill>
                  <a:srgbClr val="7030A0"/>
                </a:solidFill>
              </a:rPr>
              <a:t>で以下のコマンドを実行</a:t>
            </a:r>
            <a:r>
              <a:rPr lang="en-US" altLang="ja-JP" dirty="0" smtClean="0"/>
              <a:t>]</a:t>
            </a:r>
          </a:p>
          <a:p>
            <a:pPr marL="106725" lvl="2" indent="0">
              <a:buNone/>
            </a:pPr>
            <a:endParaRPr lang="en-US" altLang="ja-JP" dirty="0" smtClean="0"/>
          </a:p>
          <a:p>
            <a:pPr marL="106725" lvl="2" indent="0">
              <a:buNone/>
            </a:pPr>
            <a:endParaRPr lang="en-US" altLang="ja-JP" dirty="0" smtClean="0"/>
          </a:p>
          <a:p>
            <a:pPr marL="106725" lvl="2" indent="0">
              <a:buNone/>
            </a:pPr>
            <a:r>
              <a:rPr lang="en-US" altLang="ja-JP" dirty="0" smtClean="0"/>
              <a:t>    [</a:t>
            </a:r>
            <a:r>
              <a:rPr lang="en-US" altLang="ja-JP" dirty="0"/>
              <a:t>SQL</a:t>
            </a:r>
            <a:r>
              <a:rPr lang="ja-JP" altLang="en-US" dirty="0"/>
              <a:t>ノードで以下のコマンドを実行</a:t>
            </a:r>
            <a:r>
              <a:rPr lang="en-US" altLang="ja-JP" dirty="0" smtClean="0"/>
              <a:t>]</a:t>
            </a:r>
          </a:p>
          <a:p>
            <a:pPr marL="106725" lvl="2" indent="0">
              <a:buNone/>
            </a:pPr>
            <a:r>
              <a:rPr lang="en-US" altLang="ja-JP" dirty="0" smtClean="0"/>
              <a:t>       </a:t>
            </a:r>
            <a:endParaRPr lang="en-US" altLang="ja-JP" dirty="0"/>
          </a:p>
          <a:p>
            <a:pPr marL="180000" lvl="1" indent="0">
              <a:buNone/>
            </a:pPr>
            <a:endParaRPr lang="en-US" altLang="ja-JP" sz="1400" dirty="0" smtClean="0"/>
          </a:p>
          <a:p>
            <a:pPr marL="180000" lvl="1" indent="0">
              <a:buNone/>
            </a:pPr>
            <a:endParaRPr lang="en-US" altLang="ja-JP" sz="1400" dirty="0" smtClean="0"/>
          </a:p>
          <a:p>
            <a:pPr marL="522900" lvl="1" indent="-342900">
              <a:buFont typeface="+mj-lt"/>
              <a:buAutoNum type="arabicPeriod" startAt="11"/>
            </a:pPr>
            <a:r>
              <a:rPr lang="ja-JP" altLang="en-US" sz="1400" dirty="0"/>
              <a:t>全てのノードの新しい構成ファイルに設定を復</a:t>
            </a:r>
            <a:r>
              <a:rPr lang="ja-JP" altLang="en-US" sz="1400" dirty="0" smtClean="0"/>
              <a:t>元</a:t>
            </a:r>
            <a:r>
              <a:rPr lang="ja-JP" altLang="en-US" sz="1400" dirty="0"/>
              <a:t>す</a:t>
            </a:r>
            <a:r>
              <a:rPr lang="ja-JP" altLang="en-US" sz="1400" dirty="0" smtClean="0"/>
              <a:t>る。</a:t>
            </a:r>
            <a:endParaRPr lang="en-US" altLang="ja-JP" sz="1400" dirty="0" smtClean="0"/>
          </a:p>
          <a:p>
            <a:pPr marL="180000" lvl="1" indent="0">
              <a:buNone/>
            </a:pPr>
            <a:r>
              <a:rPr lang="en-US" altLang="ja-JP" sz="1400" dirty="0" smtClean="0"/>
              <a:t>   [</a:t>
            </a:r>
            <a:r>
              <a:rPr lang="en-US" altLang="ja-JP" sz="1400" dirty="0"/>
              <a:t>MGM</a:t>
            </a:r>
            <a:r>
              <a:rPr lang="ja-JP" altLang="en-US" sz="1400" dirty="0"/>
              <a:t>ノード</a:t>
            </a:r>
            <a:r>
              <a:rPr lang="ja-JP" altLang="en-US" sz="1400" dirty="0">
                <a:solidFill>
                  <a:srgbClr val="7030A0"/>
                </a:solidFill>
              </a:rPr>
              <a:t>で以下のコマンドを実</a:t>
            </a:r>
            <a:r>
              <a:rPr lang="ja-JP" altLang="en-US" sz="1400" dirty="0" smtClean="0">
                <a:solidFill>
                  <a:srgbClr val="7030A0"/>
                </a:solidFill>
              </a:rPr>
              <a:t>行</a:t>
            </a:r>
            <a:r>
              <a:rPr lang="en-US" altLang="ja-JP" sz="1400" dirty="0" smtClean="0"/>
              <a:t>]</a:t>
            </a:r>
          </a:p>
          <a:p>
            <a:pPr marL="106725" lvl="2" indent="0">
              <a:buNone/>
            </a:pPr>
            <a:endParaRPr lang="en-US" altLang="ja-JP" dirty="0"/>
          </a:p>
          <a:p>
            <a:pPr marL="106725" lvl="2" indent="0">
              <a:buNone/>
            </a:pPr>
            <a:endParaRPr lang="en-US" altLang="ja-JP" dirty="0" smtClean="0"/>
          </a:p>
          <a:p>
            <a:pPr marL="106725" lvl="2" indent="0">
              <a:buNone/>
            </a:pPr>
            <a:r>
              <a:rPr lang="en-US" altLang="ja-JP" dirty="0" smtClean="0"/>
              <a:t>    [</a:t>
            </a:r>
            <a:r>
              <a:rPr lang="ja-JP" altLang="en-US" dirty="0"/>
              <a:t>全てのデータノード</a:t>
            </a:r>
            <a:r>
              <a:rPr lang="ja-JP" altLang="en-US" dirty="0">
                <a:solidFill>
                  <a:srgbClr val="7030A0"/>
                </a:solidFill>
              </a:rPr>
              <a:t>で以下のコマンドを実行</a:t>
            </a:r>
            <a:r>
              <a:rPr lang="en-US" altLang="ja-JP" dirty="0" smtClean="0"/>
              <a:t>]</a:t>
            </a:r>
          </a:p>
          <a:p>
            <a:pPr marL="106725" lvl="2" indent="0">
              <a:buNone/>
            </a:pPr>
            <a:endParaRPr lang="en-US" altLang="ja-JP" dirty="0"/>
          </a:p>
          <a:p>
            <a:pPr marL="106725" lvl="2" indent="0">
              <a:buNone/>
            </a:pPr>
            <a:endParaRPr lang="en-US" altLang="ja-JP" dirty="0"/>
          </a:p>
          <a:p>
            <a:pPr marL="106725" lvl="2" indent="0">
              <a:buNone/>
            </a:pPr>
            <a:r>
              <a:rPr lang="en-US" altLang="ja-JP" dirty="0"/>
              <a:t>    [SQL</a:t>
            </a:r>
            <a:r>
              <a:rPr lang="ja-JP" altLang="en-US" dirty="0"/>
              <a:t>ノード</a:t>
            </a:r>
            <a:r>
              <a:rPr lang="ja-JP" altLang="en-US" dirty="0">
                <a:solidFill>
                  <a:srgbClr val="7030A0"/>
                </a:solidFill>
              </a:rPr>
              <a:t>で以下のコマンドを実行</a:t>
            </a:r>
            <a:r>
              <a:rPr lang="en-US" altLang="ja-JP" dirty="0" smtClean="0"/>
              <a:t>]</a:t>
            </a:r>
            <a:endParaRPr lang="en-US" altLang="ja-JP" b="1" dirty="0"/>
          </a:p>
          <a:p>
            <a:pPr marL="522900" lvl="1" indent="-342900">
              <a:buFont typeface="+mj-lt"/>
              <a:buAutoNum type="arabicPeriod" startAt="9"/>
            </a:pPr>
            <a:endParaRPr lang="en-US" altLang="ja-JP" sz="1400" dirty="0"/>
          </a:p>
          <a:p>
            <a:pPr marL="180000" lvl="1" indent="0">
              <a:buNone/>
            </a:pPr>
            <a:endParaRPr lang="en-US" altLang="ja-JP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737754" y="1408338"/>
            <a:ext cx="7803573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rpm 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Uvh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MySQL-Cluster-server-gpl-7.4.16-1.el7.x86_64.rpm</a:t>
            </a:r>
            <a:endParaRPr lang="en-US" altLang="ja-JP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4680" y="3063099"/>
            <a:ext cx="7803573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#rpm -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Uvh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MySQL-Cluster-server-gpl-7.4.16-1.el7.x86_64.rpm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#rpm -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Uvh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MySQL-Cluster-client-gpl-7.4.16-1.el7.x86_64.rpm</a:t>
            </a:r>
            <a:endParaRPr lang="en-US" altLang="ja-JP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5155" y="2193573"/>
            <a:ext cx="7803573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rpm 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Uvh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MySQL-Cluster-server-gpl-7.4.16-1.el7.x86_64.rpm</a:t>
            </a:r>
            <a:endParaRPr lang="en-US" altLang="ja-JP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7754" y="4427573"/>
            <a:ext cx="7803573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#vi /</a:t>
            </a:r>
            <a:r>
              <a:rPr lang="en-US" altLang="ja-JP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/lib/</a:t>
            </a:r>
            <a:r>
              <a:rPr lang="en-US" altLang="ja-JP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-cluster/config.ini</a:t>
            </a:r>
            <a:endParaRPr lang="en-US" altLang="ja-JP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7754" y="5259713"/>
            <a:ext cx="7803573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#vi /</a:t>
            </a:r>
            <a:r>
              <a:rPr lang="en-US" altLang="ja-JP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ja-JP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my.cnf</a:t>
            </a:r>
            <a:endParaRPr lang="en-US" altLang="ja-JP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7754" y="6130819"/>
            <a:ext cx="7803573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#vi /</a:t>
            </a:r>
            <a:r>
              <a:rPr lang="en-US" altLang="ja-JP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ja-JP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my.cnf</a:t>
            </a:r>
            <a:endParaRPr lang="en-US" altLang="ja-JP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95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91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000" dirty="0" smtClean="0"/>
              <a:t>２．</a:t>
            </a:r>
            <a:r>
              <a:rPr lang="en-US" altLang="ja-JP" sz="2000" dirty="0" smtClean="0"/>
              <a:t>MySQL</a:t>
            </a:r>
            <a:r>
              <a:rPr lang="ja-JP" altLang="en-US" sz="2000" dirty="0"/>
              <a:t>クラスタ</a:t>
            </a:r>
            <a:r>
              <a:rPr lang="en-US" altLang="ja-JP" sz="2000" dirty="0"/>
              <a:t>:</a:t>
            </a:r>
            <a:r>
              <a:rPr lang="ja-JP" altLang="en-US" sz="2000" dirty="0" smtClean="0"/>
              <a:t>バージョンダウングレード</a:t>
            </a:r>
            <a:r>
              <a:rPr lang="en-US" altLang="ja-JP" sz="2000" dirty="0"/>
              <a:t>(7.5 </a:t>
            </a:r>
            <a:r>
              <a:rPr lang="ja-JP" altLang="en-US" sz="2000" dirty="0"/>
              <a:t>⇒</a:t>
            </a:r>
            <a:r>
              <a:rPr lang="en-US" altLang="ja-JP" sz="2000" dirty="0"/>
              <a:t> 7.4</a:t>
            </a:r>
            <a:r>
              <a:rPr lang="ja-JP" altLang="en-US" sz="2000" dirty="0"/>
              <a:t>）</a:t>
            </a:r>
            <a:endParaRPr kumimoji="1" lang="ja-JP" altLang="en-US" sz="2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522900" lvl="1" indent="-342900">
              <a:buFont typeface="+mj-lt"/>
              <a:buAutoNum type="arabicPeriod" startAt="12"/>
            </a:pPr>
            <a:r>
              <a:rPr lang="ja-JP" altLang="en-US" sz="1400" dirty="0">
                <a:solidFill>
                  <a:srgbClr val="7030A0"/>
                </a:solidFill>
              </a:rPr>
              <a:t>全</a:t>
            </a:r>
            <a:r>
              <a:rPr lang="ja-JP" altLang="en-US" sz="1400" dirty="0"/>
              <a:t>ての</a:t>
            </a:r>
            <a:r>
              <a:rPr lang="ja-JP" altLang="en-US" sz="1400" dirty="0" smtClean="0"/>
              <a:t>ノードの新しい構成ファイルに設定を復元する</a:t>
            </a:r>
            <a:endParaRPr lang="en-US" altLang="ja-JP" sz="1400" dirty="0" smtClean="0"/>
          </a:p>
          <a:p>
            <a:pPr marL="180000" lvl="1" indent="0">
              <a:buNone/>
            </a:pPr>
            <a:r>
              <a:rPr lang="en-US" altLang="ja-JP" sz="1400" dirty="0" smtClean="0"/>
              <a:t>   [</a:t>
            </a:r>
            <a:r>
              <a:rPr lang="en-US" altLang="ja-JP" sz="1400" dirty="0"/>
              <a:t>MGM</a:t>
            </a:r>
            <a:r>
              <a:rPr lang="ja-JP" altLang="en-US" sz="1400" dirty="0"/>
              <a:t>ノード</a:t>
            </a:r>
            <a:r>
              <a:rPr lang="ja-JP" altLang="en-US" sz="1400" dirty="0">
                <a:solidFill>
                  <a:srgbClr val="7030A0"/>
                </a:solidFill>
              </a:rPr>
              <a:t>で以下のコマンドを実行</a:t>
            </a:r>
            <a:r>
              <a:rPr lang="en-US" altLang="ja-JP" sz="1400" dirty="0" smtClean="0"/>
              <a:t>]</a:t>
            </a:r>
            <a:endParaRPr lang="en-US" altLang="ja-JP" sz="1400" dirty="0"/>
          </a:p>
          <a:p>
            <a:pPr marL="106725" lvl="2" indent="0">
              <a:buNone/>
            </a:pPr>
            <a:endParaRPr lang="en-US" altLang="ja-JP" dirty="0"/>
          </a:p>
          <a:p>
            <a:pPr marL="106725" lvl="2" indent="0">
              <a:buNone/>
            </a:pPr>
            <a:endParaRPr lang="en-US" altLang="ja-JP" dirty="0"/>
          </a:p>
          <a:p>
            <a:pPr marL="106725" lvl="2" indent="0">
              <a:buNone/>
            </a:pPr>
            <a:r>
              <a:rPr lang="en-US" altLang="ja-JP" dirty="0"/>
              <a:t>    </a:t>
            </a:r>
            <a:r>
              <a:rPr lang="en-US" altLang="ja-JP" dirty="0" smtClean="0"/>
              <a:t>[</a:t>
            </a:r>
            <a:r>
              <a:rPr lang="ja-JP" altLang="en-US" dirty="0"/>
              <a:t>全てのデータノード</a:t>
            </a:r>
            <a:r>
              <a:rPr lang="ja-JP" altLang="en-US" dirty="0">
                <a:solidFill>
                  <a:srgbClr val="7030A0"/>
                </a:solidFill>
              </a:rPr>
              <a:t>で以下のコマンドを実行</a:t>
            </a:r>
            <a:r>
              <a:rPr lang="en-US" altLang="ja-JP" dirty="0" smtClean="0"/>
              <a:t>]</a:t>
            </a:r>
            <a:endParaRPr lang="en-US" altLang="ja-JP" dirty="0"/>
          </a:p>
          <a:p>
            <a:pPr marL="106725" lvl="2" indent="0">
              <a:buNone/>
            </a:pPr>
            <a:endParaRPr lang="en-US" altLang="ja-JP" dirty="0"/>
          </a:p>
          <a:p>
            <a:pPr marL="106725" lvl="2" indent="0">
              <a:buNone/>
            </a:pPr>
            <a:endParaRPr lang="en-US" altLang="ja-JP" dirty="0"/>
          </a:p>
          <a:p>
            <a:pPr marL="180000" lvl="1" indent="0">
              <a:buNone/>
            </a:pPr>
            <a:r>
              <a:rPr lang="en-US" altLang="ja-JP" sz="1400" dirty="0"/>
              <a:t>   </a:t>
            </a:r>
            <a:r>
              <a:rPr lang="en-US" altLang="ja-JP" sz="1400" dirty="0" smtClean="0"/>
              <a:t>[</a:t>
            </a:r>
            <a:r>
              <a:rPr lang="en-US" altLang="ja-JP" sz="1400" dirty="0"/>
              <a:t>SQL</a:t>
            </a:r>
            <a:r>
              <a:rPr lang="ja-JP" altLang="en-US" sz="1400" dirty="0"/>
              <a:t>ノード</a:t>
            </a:r>
            <a:r>
              <a:rPr lang="ja-JP" altLang="en-US" sz="1400" dirty="0">
                <a:solidFill>
                  <a:srgbClr val="7030A0"/>
                </a:solidFill>
              </a:rPr>
              <a:t>で以下のコマンドを実行</a:t>
            </a:r>
            <a:r>
              <a:rPr lang="en-US" altLang="ja-JP" sz="1400" dirty="0" smtClean="0"/>
              <a:t>]</a:t>
            </a:r>
            <a:endParaRPr lang="en-US" altLang="ja-JP" sz="1400" dirty="0"/>
          </a:p>
          <a:p>
            <a:pPr marL="180000" lvl="1" indent="0">
              <a:buNone/>
            </a:pPr>
            <a:r>
              <a:rPr lang="en-US" altLang="ja-JP" sz="1400" dirty="0"/>
              <a:t>         </a:t>
            </a:r>
            <a:r>
              <a:rPr lang="en-US" altLang="ja-JP" sz="1400" dirty="0" err="1"/>
              <a:t>mysqladmin</a:t>
            </a:r>
            <a:r>
              <a:rPr lang="en-US" altLang="ja-JP" sz="1400" dirty="0"/>
              <a:t> –-user=“</a:t>
            </a:r>
            <a:r>
              <a:rPr lang="en-US" altLang="ja-JP" sz="1400" dirty="0">
                <a:solidFill>
                  <a:srgbClr val="0000FF"/>
                </a:solidFill>
              </a:rPr>
              <a:t>&lt;1&gt;”</a:t>
            </a:r>
            <a:r>
              <a:rPr lang="en-US" altLang="ja-JP" sz="1400" dirty="0"/>
              <a:t> &amp;</a:t>
            </a:r>
            <a:endParaRPr lang="en-US" altLang="ja-JP" sz="1400" dirty="0" smtClean="0"/>
          </a:p>
          <a:p>
            <a:pPr marL="180000" lvl="1" indent="0">
              <a:buNone/>
            </a:pPr>
            <a:r>
              <a:rPr lang="en-US" altLang="ja-JP" sz="1400" dirty="0" smtClean="0"/>
              <a:t>	</a:t>
            </a:r>
            <a:r>
              <a:rPr lang="ja-JP" altLang="en-US" sz="1400" dirty="0" smtClean="0">
                <a:solidFill>
                  <a:srgbClr val="0000FF"/>
                </a:solidFill>
              </a:rPr>
              <a:t>＜＞</a:t>
            </a:r>
            <a:r>
              <a:rPr lang="ja-JP" altLang="en-US" sz="1400" dirty="0" smtClean="0">
                <a:solidFill>
                  <a:srgbClr val="7030A0"/>
                </a:solidFill>
              </a:rPr>
              <a:t>に指定する値は次の通り。</a:t>
            </a:r>
            <a:endParaRPr lang="en-US" altLang="ja-JP" sz="1400" dirty="0" smtClean="0">
              <a:solidFill>
                <a:srgbClr val="7030A0"/>
              </a:solidFill>
            </a:endParaRPr>
          </a:p>
          <a:p>
            <a:pPr marL="180000" lvl="1" indent="0">
              <a:buNone/>
            </a:pPr>
            <a:r>
              <a:rPr lang="en-US" altLang="ja-JP" sz="1400" dirty="0">
                <a:solidFill>
                  <a:srgbClr val="0000FF"/>
                </a:solidFill>
              </a:rPr>
              <a:t>	1:</a:t>
            </a:r>
            <a:r>
              <a:rPr lang="en-US" altLang="ja-JP" sz="1400" dirty="0"/>
              <a:t> MySQL </a:t>
            </a:r>
            <a:r>
              <a:rPr lang="ja-JP" altLang="en-US" sz="1400" dirty="0" smtClean="0"/>
              <a:t>ユーザ名</a:t>
            </a:r>
            <a:endParaRPr lang="en-US" altLang="ja-JP" sz="1400" dirty="0" smtClean="0"/>
          </a:p>
          <a:p>
            <a:pPr marL="106725" lvl="2" indent="0">
              <a:buNone/>
            </a:pPr>
            <a:endParaRPr lang="en-US" altLang="ja-JP" dirty="0"/>
          </a:p>
          <a:p>
            <a:pPr marL="106725" lvl="2" indent="0">
              <a:buNone/>
            </a:pPr>
            <a:r>
              <a:rPr lang="en-US" altLang="ja-JP" dirty="0" smtClean="0"/>
              <a:t>   </a:t>
            </a:r>
          </a:p>
          <a:p>
            <a:pPr marL="522900" lvl="1" indent="-342900">
              <a:buFont typeface="+mj-lt"/>
              <a:buAutoNum type="arabicPeriod" startAt="13"/>
            </a:pPr>
            <a:r>
              <a:rPr lang="en-US" altLang="ja-JP" sz="1400" dirty="0" smtClean="0"/>
              <a:t> </a:t>
            </a:r>
            <a:r>
              <a:rPr lang="ja-JP" altLang="en-US" sz="1400" dirty="0" smtClean="0"/>
              <a:t>（＃</a:t>
            </a:r>
            <a:r>
              <a:rPr lang="en-US" altLang="ja-JP" sz="1400" dirty="0" smtClean="0"/>
              <a:t>4</a:t>
            </a:r>
            <a:r>
              <a:rPr lang="ja-JP" altLang="en-US" sz="1400" dirty="0" smtClean="0"/>
              <a:t>で</a:t>
            </a:r>
            <a:r>
              <a:rPr lang="ja-JP" altLang="en-US" sz="1400" dirty="0"/>
              <a:t>実行）</a:t>
            </a:r>
            <a:r>
              <a:rPr lang="ja-JP" altLang="en-US" sz="1400" dirty="0" smtClean="0"/>
              <a:t>バ</a:t>
            </a:r>
            <a:r>
              <a:rPr lang="ja-JP" altLang="en-US" sz="1400" dirty="0"/>
              <a:t>ックアップされたデータベースを復</a:t>
            </a:r>
            <a:r>
              <a:rPr lang="ja-JP" altLang="en-US" sz="1400" dirty="0" smtClean="0"/>
              <a:t>元</a:t>
            </a:r>
            <a:r>
              <a:rPr lang="ja-JP" altLang="en-US" sz="1400" dirty="0"/>
              <a:t>す</a:t>
            </a:r>
            <a:r>
              <a:rPr lang="ja-JP" altLang="en-US" sz="1400" dirty="0" smtClean="0"/>
              <a:t>る。</a:t>
            </a:r>
            <a:endParaRPr lang="en-US" altLang="ja-JP" sz="1400" b="1" dirty="0" smtClean="0"/>
          </a:p>
          <a:p>
            <a:pPr marL="180000" lvl="1" indent="0">
              <a:buNone/>
            </a:pPr>
            <a:r>
              <a:rPr lang="en-US" altLang="ja-JP" sz="1400" dirty="0" smtClean="0"/>
              <a:t>    </a:t>
            </a:r>
            <a:r>
              <a:rPr lang="en-US" altLang="ja-JP" sz="1400" dirty="0"/>
              <a:t>[SQL</a:t>
            </a:r>
            <a:r>
              <a:rPr lang="ja-JP" altLang="en-US" sz="1400" dirty="0"/>
              <a:t>ノード</a:t>
            </a:r>
            <a:r>
              <a:rPr lang="ja-JP" altLang="en-US" sz="1400" dirty="0">
                <a:solidFill>
                  <a:srgbClr val="7030A0"/>
                </a:solidFill>
              </a:rPr>
              <a:t>で以下のコマンドを実</a:t>
            </a:r>
            <a:r>
              <a:rPr lang="ja-JP" altLang="en-US" sz="1400" dirty="0" smtClean="0">
                <a:solidFill>
                  <a:srgbClr val="7030A0"/>
                </a:solidFill>
              </a:rPr>
              <a:t>行</a:t>
            </a:r>
            <a:r>
              <a:rPr lang="en-US" altLang="ja-JP" sz="1400" dirty="0" smtClean="0"/>
              <a:t>]</a:t>
            </a:r>
            <a:endParaRPr lang="en-US" altLang="ja-JP" sz="1400" dirty="0"/>
          </a:p>
          <a:p>
            <a:pPr marL="522900" lvl="1" indent="-342900">
              <a:buFont typeface="+mj-lt"/>
              <a:buAutoNum type="arabicPeriod" startAt="7"/>
            </a:pPr>
            <a:endParaRPr lang="en-US" altLang="ja-JP" sz="1400" dirty="0"/>
          </a:p>
          <a:p>
            <a:pPr marL="180000" lvl="1" indent="0">
              <a:buNone/>
            </a:pPr>
            <a:endParaRPr lang="en-US" altLang="ja-JP" sz="1400" dirty="0" smtClean="0"/>
          </a:p>
          <a:p>
            <a:pPr marL="180000" lvl="1" indent="0">
              <a:buNone/>
            </a:pPr>
            <a:endParaRPr lang="en-US" altLang="ja-JP" sz="1400" dirty="0" smtClean="0"/>
          </a:p>
          <a:p>
            <a:pPr marL="106725" lvl="2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endParaRPr lang="en-US" altLang="ja-JP" sz="1400" dirty="0"/>
          </a:p>
          <a:p>
            <a:pPr marL="180000" lvl="1" indent="0">
              <a:buNone/>
            </a:pPr>
            <a:endParaRPr lang="en-US" altLang="ja-JP" sz="1400" dirty="0"/>
          </a:p>
          <a:p>
            <a:pPr marL="180000" lvl="1" indent="0">
              <a:buNone/>
            </a:pPr>
            <a:endParaRPr lang="en-US" altLang="ja-JP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759518" y="3897252"/>
            <a:ext cx="7803573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ja-JP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mysqladmin</a:t>
            </a:r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--user=“</a:t>
            </a:r>
            <a:r>
              <a:rPr lang="en-US" altLang="ja-JP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myusr</a:t>
            </a:r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 &amp;</a:t>
            </a:r>
            <a:endParaRPr lang="en-US" altLang="ja-JP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6329" y="1420461"/>
            <a:ext cx="7803573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ndb_mgmd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-f 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/lib/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-cluster/config.ini --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skip-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-cache</a:t>
            </a:r>
            <a:endParaRPr lang="en-US" altLang="ja-JP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6329" y="2283774"/>
            <a:ext cx="7803573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ndbd</a:t>
            </a:r>
            <a:endParaRPr lang="en-US" altLang="ja-JP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9518" y="5035058"/>
            <a:ext cx="7803573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ja-JP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ja-JP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backup.sql</a:t>
            </a:r>
            <a:endParaRPr lang="en-US" altLang="ja-JP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22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522900" lvl="1" indent="-342900">
              <a:buFont typeface="+mj-lt"/>
              <a:buAutoNum type="arabicPeriod" startAt="14"/>
            </a:pPr>
            <a:r>
              <a:rPr lang="en-US" altLang="ja-JP" sz="1400" dirty="0"/>
              <a:t>MGM</a:t>
            </a:r>
            <a:r>
              <a:rPr lang="ja-JP" altLang="en-US" sz="1400" dirty="0"/>
              <a:t>クライアントから</a:t>
            </a:r>
            <a:r>
              <a:rPr lang="ja-JP" altLang="en-US" sz="1400" dirty="0" smtClean="0"/>
              <a:t>、</a:t>
            </a:r>
            <a:r>
              <a:rPr lang="ja-JP" altLang="en-US" sz="1400" dirty="0">
                <a:solidFill>
                  <a:srgbClr val="7030A0"/>
                </a:solidFill>
              </a:rPr>
              <a:t>全てのノードが</a:t>
            </a:r>
            <a:r>
              <a:rPr lang="en-US" altLang="ja-JP" sz="1400" dirty="0">
                <a:solidFill>
                  <a:srgbClr val="7030A0"/>
                </a:solidFill>
              </a:rPr>
              <a:t>MySQL</a:t>
            </a:r>
            <a:r>
              <a:rPr lang="ja-JP" altLang="en-US" sz="1400" dirty="0">
                <a:solidFill>
                  <a:srgbClr val="7030A0"/>
                </a:solidFill>
              </a:rPr>
              <a:t>クラスタ</a:t>
            </a:r>
            <a:r>
              <a:rPr lang="en-US" altLang="ja-JP" sz="1400" dirty="0">
                <a:solidFill>
                  <a:srgbClr val="7030A0"/>
                </a:solidFill>
              </a:rPr>
              <a:t>7.4</a:t>
            </a:r>
            <a:r>
              <a:rPr lang="ja-JP" altLang="en-US" sz="1400" dirty="0">
                <a:solidFill>
                  <a:srgbClr val="7030A0"/>
                </a:solidFill>
              </a:rPr>
              <a:t>バージョンへダウングレードされたことを確認する。</a:t>
            </a:r>
            <a:endParaRPr lang="en-US" altLang="ja-JP" sz="14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altLang="ja-JP" sz="1300" dirty="0" smtClean="0"/>
          </a:p>
          <a:p>
            <a:pPr marL="0" indent="0">
              <a:buNone/>
            </a:pPr>
            <a:endParaRPr lang="en-US" altLang="ja-JP" sz="1800" dirty="0" smtClean="0"/>
          </a:p>
          <a:p>
            <a:pPr marL="0" lvl="1" indent="0">
              <a:buNone/>
            </a:pPr>
            <a:endParaRPr lang="en-US" altLang="ja-JP" sz="1200" dirty="0" smtClean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000" dirty="0" smtClean="0"/>
              <a:t>２．</a:t>
            </a:r>
            <a:r>
              <a:rPr lang="en-US" altLang="ja-JP" sz="2000" dirty="0" smtClean="0"/>
              <a:t>MySQL</a:t>
            </a:r>
            <a:r>
              <a:rPr lang="ja-JP" altLang="en-US" sz="2000" dirty="0"/>
              <a:t>クラスタ</a:t>
            </a:r>
            <a:r>
              <a:rPr lang="en-US" altLang="ja-JP" sz="2000" dirty="0"/>
              <a:t>:</a:t>
            </a:r>
            <a:r>
              <a:rPr lang="ja-JP" altLang="en-US" sz="2000" dirty="0" smtClean="0"/>
              <a:t>バージョンダウングレード</a:t>
            </a:r>
            <a:r>
              <a:rPr lang="en-US" altLang="ja-JP" sz="2000" dirty="0"/>
              <a:t>(7.5 </a:t>
            </a:r>
            <a:r>
              <a:rPr lang="ja-JP" altLang="en-US" sz="2000" dirty="0"/>
              <a:t>⇒</a:t>
            </a:r>
            <a:r>
              <a:rPr lang="en-US" altLang="ja-JP" sz="2000" dirty="0"/>
              <a:t> 7.4</a:t>
            </a:r>
            <a:r>
              <a:rPr lang="ja-JP" altLang="en-US" sz="2000" dirty="0"/>
              <a:t>）</a:t>
            </a:r>
            <a:endParaRPr kumimoji="1" lang="ja-JP" altLang="en-US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2281242" y="1490229"/>
            <a:ext cx="4123373" cy="2280285"/>
            <a:chOff x="2281242" y="1895478"/>
            <a:chExt cx="4123373" cy="2280285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1242" y="1895478"/>
              <a:ext cx="4123373" cy="2280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3"/>
            <p:cNvSpPr/>
            <p:nvPr/>
          </p:nvSpPr>
          <p:spPr bwMode="auto">
            <a:xfrm>
              <a:off x="3571875" y="2562225"/>
              <a:ext cx="1285875" cy="149542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  <a:ex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b="1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974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000" dirty="0"/>
              <a:t>参考文献</a:t>
            </a:r>
            <a:endParaRPr kumimoji="1" lang="ja-JP" altLang="en-US" sz="2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ja-JP" sz="1400" dirty="0">
                <a:hlinkClick r:id="rId2"/>
              </a:rPr>
              <a:t>https://</a:t>
            </a:r>
            <a:r>
              <a:rPr lang="en-US" altLang="ja-JP" sz="1400" dirty="0" smtClean="0">
                <a:hlinkClick r:id="rId2"/>
              </a:rPr>
              <a:t>dev.mysql.com/doc/mysql-cluster-excerpt/5.7/en/mysql-cluster-install-linux-rpm.html</a:t>
            </a:r>
            <a:endParaRPr lang="en-US" altLang="ja-JP" sz="14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4182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41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変更履歴</a:t>
            </a:r>
            <a:endParaRPr kumimoji="1" lang="ja-JP" alt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458595"/>
              </p:ext>
            </p:extLst>
          </p:nvPr>
        </p:nvGraphicFramePr>
        <p:xfrm>
          <a:off x="342898" y="1141400"/>
          <a:ext cx="8672351" cy="3967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29030"/>
                <a:gridCol w="1151255"/>
                <a:gridCol w="1284483"/>
                <a:gridCol w="1284483"/>
                <a:gridCol w="402310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版数</a:t>
                      </a:r>
                      <a:endParaRPr kumimoji="1" lang="en-US" sz="12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日付</a:t>
                      </a:r>
                      <a:endParaRPr kumimoji="1" lang="en-US" sz="12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作成者</a:t>
                      </a:r>
                      <a:endParaRPr kumimoji="1" lang="en-US" sz="12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承認者</a:t>
                      </a:r>
                      <a:endParaRPr kumimoji="1" lang="en-US" sz="12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サマリー</a:t>
                      </a:r>
                      <a:endParaRPr kumimoji="1" lang="en-US" sz="12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+mj-lt"/>
                          <a:cs typeface="Calibri" panose="020F0502020204030204" pitchFamily="34" charset="0"/>
                        </a:rPr>
                        <a:t>00.01</a:t>
                      </a:r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+mj-lt"/>
                          <a:cs typeface="Calibri" panose="020F0502020204030204" pitchFamily="34" charset="0"/>
                        </a:rPr>
                        <a:t>2017/08/31</a:t>
                      </a:r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+mj-lt"/>
                          <a:cs typeface="Calibri" panose="020F0502020204030204" pitchFamily="34" charset="0"/>
                        </a:rPr>
                        <a:t>NSP-</a:t>
                      </a:r>
                      <a:r>
                        <a:rPr lang="en-US" sz="1200" b="0" dirty="0" err="1" smtClean="0">
                          <a:latin typeface="+mj-lt"/>
                          <a:cs typeface="Calibri" panose="020F0502020204030204" pitchFamily="34" charset="0"/>
                        </a:rPr>
                        <a:t>pgarcia</a:t>
                      </a:r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200" b="0" dirty="0" smtClean="0">
                          <a:latin typeface="+mj-lt"/>
                          <a:cs typeface="Calibri" panose="020F0502020204030204" pitchFamily="34" charset="0"/>
                        </a:rPr>
                        <a:t>日本語版 </a:t>
                      </a:r>
                      <a:r>
                        <a:rPr lang="en-US" sz="1200" b="0" dirty="0" smtClean="0">
                          <a:latin typeface="+mj-lt"/>
                          <a:cs typeface="Calibri" panose="020F0502020204030204" pitchFamily="34" charset="0"/>
                        </a:rPr>
                        <a:t>Draft version</a:t>
                      </a:r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+mj-lt"/>
                          <a:cs typeface="Calibri" panose="020F0502020204030204" pitchFamily="34" charset="0"/>
                        </a:rPr>
                        <a:t>00.02</a:t>
                      </a:r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+mj-lt"/>
                          <a:cs typeface="Calibri" panose="020F0502020204030204" pitchFamily="34" charset="0"/>
                        </a:rPr>
                        <a:t>2017/09/12</a:t>
                      </a:r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+mj-lt"/>
                          <a:cs typeface="Calibri" panose="020F0502020204030204" pitchFamily="34" charset="0"/>
                        </a:rPr>
                        <a:t>NSP-</a:t>
                      </a:r>
                      <a:r>
                        <a:rPr lang="en-US" sz="1200" b="0" dirty="0" err="1" smtClean="0">
                          <a:latin typeface="+mj-lt"/>
                          <a:cs typeface="Calibri" panose="020F0502020204030204" pitchFamily="34" charset="0"/>
                        </a:rPr>
                        <a:t>pgarcia</a:t>
                      </a:r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レビューコメントからの変更</a:t>
                      </a:r>
                      <a:endParaRPr kumimoji="1" lang="en-US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+mj-lt"/>
                          <a:cs typeface="Calibri" panose="020F0502020204030204" pitchFamily="34" charset="0"/>
                        </a:rPr>
                        <a:t>00.03</a:t>
                      </a:r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+mj-lt"/>
                          <a:cs typeface="Calibri" panose="020F0502020204030204" pitchFamily="34" charset="0"/>
                        </a:rPr>
                        <a:t>2017/09/21</a:t>
                      </a:r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+mj-lt"/>
                          <a:cs typeface="Calibri" panose="020F0502020204030204" pitchFamily="34" charset="0"/>
                        </a:rPr>
                        <a:t>NSP-</a:t>
                      </a:r>
                      <a:r>
                        <a:rPr lang="en-US" sz="1200" b="0" dirty="0" err="1" smtClean="0">
                          <a:latin typeface="+mj-lt"/>
                          <a:cs typeface="Calibri" panose="020F0502020204030204" pitchFamily="34" charset="0"/>
                        </a:rPr>
                        <a:t>pgarcia</a:t>
                      </a:r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200" b="0" dirty="0" smtClean="0">
                          <a:latin typeface="+mj-lt"/>
                          <a:cs typeface="Calibri" panose="020F0502020204030204" pitchFamily="34" charset="0"/>
                        </a:rPr>
                        <a:t>手順</a:t>
                      </a:r>
                      <a:r>
                        <a:rPr lang="en-US" altLang="ja-JP" sz="1200" b="0" dirty="0" smtClean="0">
                          <a:latin typeface="+mj-lt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ja-JP" altLang="en-US" sz="1200" b="0" dirty="0" smtClean="0">
                          <a:latin typeface="+mj-lt"/>
                          <a:cs typeface="Calibri" panose="020F0502020204030204" pitchFamily="34" charset="0"/>
                        </a:rPr>
                        <a:t>番の変更：</a:t>
                      </a:r>
                      <a:r>
                        <a:rPr lang="en-US" altLang="ja-JP" sz="1200" b="0" dirty="0" smtClean="0">
                          <a:latin typeface="+mj-lt"/>
                          <a:cs typeface="Calibri" panose="020F0502020204030204" pitchFamily="34" charset="0"/>
                        </a:rPr>
                        <a:t>rpm</a:t>
                      </a:r>
                      <a:r>
                        <a:rPr lang="ja-JP" altLang="en-US" sz="1200" b="0" dirty="0" smtClean="0">
                          <a:latin typeface="+mj-lt"/>
                          <a:cs typeface="Calibri" panose="020F0502020204030204" pitchFamily="34" charset="0"/>
                        </a:rPr>
                        <a:t>実行を</a:t>
                      </a:r>
                      <a:r>
                        <a:rPr lang="en-US" altLang="ja-JP" sz="1200" b="0" dirty="0" smtClean="0">
                          <a:latin typeface="+mj-lt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ja-JP" altLang="en-US" sz="1200" b="0" dirty="0" smtClean="0">
                          <a:latin typeface="+mj-lt"/>
                          <a:cs typeface="Calibri" panose="020F0502020204030204" pitchFamily="34" charset="0"/>
                        </a:rPr>
                        <a:t>行にした</a:t>
                      </a:r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+mj-lt"/>
                          <a:cs typeface="Calibri" panose="020F0502020204030204" pitchFamily="34" charset="0"/>
                        </a:rPr>
                        <a:t>00.04</a:t>
                      </a:r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2017/09/22</a:t>
                      </a:r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NSP-</a:t>
                      </a:r>
                      <a:r>
                        <a:rPr kumimoji="1" lang="en-US" altLang="ja-JP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pgarcia</a:t>
                      </a:r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NSP-</a:t>
                      </a:r>
                      <a:r>
                        <a:rPr kumimoji="1" lang="en-US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planteras.ra</a:t>
                      </a:r>
                      <a:endParaRPr kumimoji="1" lang="en-US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200" b="0" dirty="0" smtClean="0">
                          <a:latin typeface="+mj-lt"/>
                          <a:cs typeface="Calibri" panose="020F0502020204030204" pitchFamily="34" charset="0"/>
                        </a:rPr>
                        <a:t>１．目次、表題の見直し（章番号、表題の完全一致化）</a:t>
                      </a:r>
                      <a:endParaRPr lang="en-US" altLang="ja-JP" sz="1200" b="0" dirty="0" smtClean="0">
                        <a:latin typeface="+mj-lt"/>
                        <a:cs typeface="Calibri" panose="020F050202020403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２．</a:t>
                      </a:r>
                      <a:r>
                        <a:rPr lang="ja-JP" altLang="en-US" sz="1200" dirty="0" smtClean="0"/>
                        <a:t>参考文献の追加</a:t>
                      </a:r>
                      <a:endParaRPr kumimoji="1" lang="en-US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+mj-lt"/>
                          <a:cs typeface="Calibri" panose="020F0502020204030204" pitchFamily="34" charset="0"/>
                        </a:rPr>
                        <a:t>00.06</a:t>
                      </a:r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+mj-lt"/>
                          <a:cs typeface="Calibri" panose="020F0502020204030204" pitchFamily="34" charset="0"/>
                        </a:rPr>
                        <a:t>2017/09/25</a:t>
                      </a:r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+mj-lt"/>
                          <a:cs typeface="Calibri" panose="020F0502020204030204" pitchFamily="34" charset="0"/>
                        </a:rPr>
                        <a:t>NSP-</a:t>
                      </a:r>
                      <a:r>
                        <a:rPr lang="en-US" sz="1200" b="0" dirty="0" err="1" smtClean="0">
                          <a:latin typeface="+mj-lt"/>
                          <a:cs typeface="Calibri" panose="020F0502020204030204" pitchFamily="34" charset="0"/>
                        </a:rPr>
                        <a:t>pgarcia</a:t>
                      </a:r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NSP-</a:t>
                      </a:r>
                      <a:r>
                        <a:rPr kumimoji="1" lang="en-US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planteras.ra</a:t>
                      </a:r>
                      <a:endParaRPr kumimoji="1" lang="en-US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日本語の表現見直し</a:t>
                      </a:r>
                      <a:endParaRPr kumimoji="1" lang="en-US" sz="1200" b="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latin typeface="+mj-lt"/>
                          <a:cs typeface="Calibri" panose="020F0502020204030204" pitchFamily="34" charset="0"/>
                        </a:rPr>
                        <a:t>00.07</a:t>
                      </a:r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2017/09/28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NSP-</a:t>
                      </a:r>
                      <a:r>
                        <a:rPr kumimoji="1" lang="en-US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pgarcia</a:t>
                      </a:r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NSP-</a:t>
                      </a:r>
                      <a:r>
                        <a:rPr kumimoji="1" lang="en-US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planteras.ra</a:t>
                      </a:r>
                      <a:endParaRPr kumimoji="1" lang="en-US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ja-JP" sz="1200" b="0" dirty="0" smtClean="0">
                          <a:latin typeface="+mj-lt"/>
                          <a:cs typeface="Calibri" panose="020F0502020204030204" pitchFamily="34" charset="0"/>
                        </a:rPr>
                        <a:t>NSP</a:t>
                      </a:r>
                      <a:r>
                        <a:rPr lang="ja-JP" altLang="en-US" sz="1200" b="0" dirty="0" smtClean="0">
                          <a:latin typeface="+mj-lt"/>
                          <a:cs typeface="Calibri" panose="020F0502020204030204" pitchFamily="34" charset="0"/>
                        </a:rPr>
                        <a:t>内部レビューに基づいて修正</a:t>
                      </a:r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b="0" dirty="0"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170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374948"/>
            <a:ext cx="7344000" cy="461665"/>
          </a:xfrm>
        </p:spPr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altLang="ja-JP" sz="1400" dirty="0" smtClean="0"/>
              <a:t>MySQL</a:t>
            </a:r>
            <a:r>
              <a:rPr lang="ja-JP" altLang="en-US" sz="1400" dirty="0" smtClean="0"/>
              <a:t>クラスタ</a:t>
            </a:r>
            <a:r>
              <a:rPr lang="en-US" altLang="ja-JP" sz="1400" dirty="0" smtClean="0"/>
              <a:t>:</a:t>
            </a:r>
            <a:r>
              <a:rPr lang="ja-JP" altLang="en-US" sz="1400" dirty="0" smtClean="0"/>
              <a:t>バージョンアップ</a:t>
            </a:r>
            <a:r>
              <a:rPr lang="en-US" altLang="ja-JP" sz="1400" dirty="0" smtClean="0"/>
              <a:t>(</a:t>
            </a:r>
            <a:r>
              <a:rPr lang="en-US" altLang="ja-JP" sz="1400" dirty="0"/>
              <a:t>7.4 </a:t>
            </a:r>
            <a:r>
              <a:rPr lang="ja-JP" altLang="en-US" sz="1400" dirty="0" smtClean="0"/>
              <a:t>⇒</a:t>
            </a:r>
            <a:r>
              <a:rPr lang="en-US" altLang="ja-JP" sz="1400" dirty="0" smtClean="0"/>
              <a:t> 7.5)…………………………………	6</a:t>
            </a:r>
          </a:p>
          <a:p>
            <a:pPr lvl="2"/>
            <a:r>
              <a:rPr lang="en-US" altLang="ja-JP" dirty="0" smtClean="0"/>
              <a:t>1.1 </a:t>
            </a:r>
            <a:r>
              <a:rPr lang="ja-JP" altLang="en-US" dirty="0" smtClean="0"/>
              <a:t>概要</a:t>
            </a:r>
            <a:r>
              <a:rPr lang="en-US" altLang="ja-JP" dirty="0" smtClean="0"/>
              <a:t>………………………………………………………………………………………………	6</a:t>
            </a:r>
          </a:p>
          <a:p>
            <a:pPr lvl="2"/>
            <a:r>
              <a:rPr lang="en-US" altLang="ja-JP" dirty="0" smtClean="0"/>
              <a:t>1.2 </a:t>
            </a:r>
            <a:r>
              <a:rPr lang="ja-JP" altLang="en-US" dirty="0" smtClean="0"/>
              <a:t>手順</a:t>
            </a:r>
            <a:r>
              <a:rPr lang="en-US" altLang="ja-JP" dirty="0" smtClean="0"/>
              <a:t>……………………………………………………………………………………………..	7</a:t>
            </a:r>
          </a:p>
          <a:p>
            <a:pPr marL="346075" indent="-346075">
              <a:buFont typeface="+mj-lt"/>
              <a:buAutoNum type="arabicPeriod"/>
            </a:pPr>
            <a:r>
              <a:rPr lang="en-US" altLang="ja-JP" sz="1400" dirty="0" smtClean="0"/>
              <a:t>MySQL</a:t>
            </a:r>
            <a:r>
              <a:rPr lang="ja-JP" altLang="en-US" sz="1400" dirty="0" smtClean="0"/>
              <a:t>クラスタ</a:t>
            </a:r>
            <a:r>
              <a:rPr lang="en-US" altLang="ja-JP" sz="1400" dirty="0" smtClean="0"/>
              <a:t>:</a:t>
            </a:r>
            <a:r>
              <a:rPr lang="ja-JP" altLang="en-US" sz="1400" dirty="0" smtClean="0"/>
              <a:t>バージョンダウングレード</a:t>
            </a:r>
            <a:r>
              <a:rPr lang="en-US" altLang="ja-JP" sz="1400" dirty="0" smtClean="0"/>
              <a:t>(7.5 </a:t>
            </a:r>
            <a:r>
              <a:rPr lang="ja-JP" altLang="en-US" sz="1400" dirty="0" smtClean="0"/>
              <a:t>⇒</a:t>
            </a:r>
            <a:r>
              <a:rPr lang="en-US" altLang="ja-JP" sz="1400" dirty="0" smtClean="0"/>
              <a:t> 7.4)……………………..	13</a:t>
            </a:r>
          </a:p>
          <a:p>
            <a:pPr lvl="2"/>
            <a:r>
              <a:rPr lang="en-US" altLang="ja-JP" dirty="0"/>
              <a:t>2.1 </a:t>
            </a:r>
            <a:r>
              <a:rPr lang="ja-JP" altLang="en-US" dirty="0"/>
              <a:t>概要</a:t>
            </a:r>
            <a:r>
              <a:rPr lang="en-US" altLang="ja-JP" dirty="0"/>
              <a:t>……………………………………………………………………………………………..	13</a:t>
            </a:r>
          </a:p>
          <a:p>
            <a:pPr lvl="2"/>
            <a:r>
              <a:rPr lang="en-US" altLang="ja-JP" dirty="0"/>
              <a:t>2.2 </a:t>
            </a:r>
            <a:r>
              <a:rPr lang="ja-JP" altLang="en-US" dirty="0"/>
              <a:t>手順</a:t>
            </a:r>
            <a:r>
              <a:rPr lang="en-US" altLang="ja-JP" dirty="0"/>
              <a:t>………………………………………………………………………………………………	</a:t>
            </a:r>
            <a:r>
              <a:rPr lang="en-US" altLang="ja-JP" dirty="0" smtClean="0"/>
              <a:t>14</a:t>
            </a:r>
          </a:p>
          <a:p>
            <a:pPr lvl="2"/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182370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2989091"/>
            <a:ext cx="8784000" cy="523220"/>
          </a:xfrm>
        </p:spPr>
        <p:txBody>
          <a:bodyPr/>
          <a:lstStyle/>
          <a:p>
            <a:r>
              <a:rPr lang="en-US" altLang="ja-JP" dirty="0"/>
              <a:t>MySQL</a:t>
            </a:r>
            <a:r>
              <a:rPr lang="ja-JP" altLang="en-US" dirty="0"/>
              <a:t>クラスタの調査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179388" y="3852000"/>
            <a:ext cx="7200900" cy="400110"/>
          </a:xfrm>
        </p:spPr>
        <p:txBody>
          <a:bodyPr/>
          <a:lstStyle/>
          <a:p>
            <a:r>
              <a:rPr lang="ja-JP" altLang="en-US" dirty="0"/>
              <a:t>バージョンアップとダウングレード</a:t>
            </a:r>
            <a:endParaRPr lang="ja-JP" altLang="en-US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68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000" dirty="0" smtClean="0"/>
              <a:t>１．</a:t>
            </a:r>
            <a:r>
              <a:rPr lang="en-US" altLang="ja-JP" sz="2000" dirty="0" smtClean="0"/>
              <a:t>MySQL</a:t>
            </a:r>
            <a:r>
              <a:rPr lang="ja-JP" altLang="en-US" sz="2000" dirty="0"/>
              <a:t>クラスタ</a:t>
            </a:r>
            <a:r>
              <a:rPr kumimoji="1" lang="en-US" altLang="ja-JP" sz="2000" dirty="0" smtClean="0"/>
              <a:t>:</a:t>
            </a:r>
            <a:r>
              <a:rPr lang="ja-JP" altLang="en-US" sz="2000" dirty="0" smtClean="0"/>
              <a:t>バージョンアップ</a:t>
            </a:r>
            <a:r>
              <a:rPr lang="en-US" altLang="ja-JP" sz="2000" dirty="0"/>
              <a:t>(7.4 </a:t>
            </a:r>
            <a:r>
              <a:rPr lang="ja-JP" altLang="en-US" sz="2000" dirty="0"/>
              <a:t>⇒</a:t>
            </a:r>
            <a:r>
              <a:rPr lang="en-US" altLang="ja-JP" sz="2000" dirty="0"/>
              <a:t> </a:t>
            </a:r>
            <a:r>
              <a:rPr lang="en-US" altLang="ja-JP" sz="2000" dirty="0" smtClean="0"/>
              <a:t>7.5</a:t>
            </a:r>
            <a:r>
              <a:rPr lang="ja-JP" altLang="en-US" sz="2000" dirty="0" smtClean="0"/>
              <a:t>）</a:t>
            </a:r>
            <a:endParaRPr kumimoji="1" lang="ja-JP" altLang="en-US" sz="2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1400" dirty="0" smtClean="0"/>
              <a:t>1.1 </a:t>
            </a:r>
            <a:r>
              <a:rPr lang="ja-JP" altLang="en-US" sz="1400" dirty="0" smtClean="0"/>
              <a:t>概要</a:t>
            </a:r>
            <a:endParaRPr lang="en-US" altLang="ja-JP" sz="1400" dirty="0" smtClean="0"/>
          </a:p>
          <a:p>
            <a:pPr lvl="1"/>
            <a:r>
              <a:rPr lang="en-US" altLang="ja-JP" sz="1400" dirty="0"/>
              <a:t>MySQL</a:t>
            </a:r>
            <a:r>
              <a:rPr lang="ja-JP" altLang="en-US" sz="1400" dirty="0"/>
              <a:t>クラスタのインストールは、</a:t>
            </a:r>
            <a:r>
              <a:rPr lang="en-US" altLang="ja-JP" sz="1400" dirty="0"/>
              <a:t>YUM</a:t>
            </a:r>
            <a:r>
              <a:rPr lang="ja-JP" altLang="en-US" sz="1400" dirty="0"/>
              <a:t>のインストールまたは関連する</a:t>
            </a:r>
            <a:r>
              <a:rPr lang="en-US" altLang="ja-JP" sz="1400" dirty="0"/>
              <a:t>RPM</a:t>
            </a:r>
            <a:r>
              <a:rPr lang="ja-JP" altLang="en-US" sz="1400" dirty="0"/>
              <a:t>パッケージからのインストールによって実行できます。</a:t>
            </a:r>
            <a:r>
              <a:rPr lang="ja-JP" altLang="en-US" sz="1400" dirty="0">
                <a:solidFill>
                  <a:srgbClr val="7030A0"/>
                </a:solidFill>
              </a:rPr>
              <a:t>前のメジャーバージョン（このレポートでは</a:t>
            </a:r>
            <a:r>
              <a:rPr lang="en-US" altLang="ja-JP" sz="1400" dirty="0">
                <a:solidFill>
                  <a:srgbClr val="7030A0"/>
                </a:solidFill>
              </a:rPr>
              <a:t>7.4</a:t>
            </a:r>
            <a:r>
              <a:rPr lang="ja-JP" altLang="en-US" sz="1400" dirty="0">
                <a:solidFill>
                  <a:srgbClr val="7030A0"/>
                </a:solidFill>
              </a:rPr>
              <a:t>）から</a:t>
            </a:r>
            <a:r>
              <a:rPr lang="en-US" altLang="ja-JP" sz="1400" dirty="0">
                <a:solidFill>
                  <a:srgbClr val="7030A0"/>
                </a:solidFill>
              </a:rPr>
              <a:t>MySQL</a:t>
            </a:r>
            <a:r>
              <a:rPr lang="ja-JP" altLang="en-US" sz="1400" dirty="0">
                <a:solidFill>
                  <a:srgbClr val="7030A0"/>
                </a:solidFill>
              </a:rPr>
              <a:t>クラスタの上位バージョン（このレポートでは</a:t>
            </a:r>
            <a:r>
              <a:rPr lang="en-US" altLang="ja-JP" sz="1400" dirty="0">
                <a:solidFill>
                  <a:srgbClr val="7030A0"/>
                </a:solidFill>
              </a:rPr>
              <a:t>7.5</a:t>
            </a:r>
            <a:r>
              <a:rPr lang="ja-JP" altLang="en-US" sz="1400" dirty="0">
                <a:solidFill>
                  <a:srgbClr val="7030A0"/>
                </a:solidFill>
              </a:rPr>
              <a:t>）へアップグレードする場合、前のインストールが上書きされます。</a:t>
            </a:r>
            <a:endParaRPr lang="en-US" altLang="ja-JP" sz="1400" dirty="0">
              <a:solidFill>
                <a:srgbClr val="7030A0"/>
              </a:solidFill>
            </a:endParaRPr>
          </a:p>
          <a:p>
            <a:pPr lvl="1"/>
            <a:endParaRPr lang="en-US" altLang="ja-JP" sz="1400" dirty="0"/>
          </a:p>
          <a:p>
            <a:pPr lvl="1"/>
            <a:r>
              <a:rPr lang="en-US" altLang="ja-JP" sz="1400" dirty="0" smtClean="0"/>
              <a:t>MySQL</a:t>
            </a:r>
            <a:r>
              <a:rPr lang="ja-JP" altLang="en-US" sz="1400" dirty="0"/>
              <a:t>クラスタ</a:t>
            </a:r>
            <a:r>
              <a:rPr lang="en-US" altLang="ja-JP" sz="1400" dirty="0" smtClean="0"/>
              <a:t>7.5</a:t>
            </a:r>
            <a:r>
              <a:rPr lang="ja-JP" altLang="en-US" sz="1400" dirty="0"/>
              <a:t>のインストールには、次の</a:t>
            </a:r>
            <a:r>
              <a:rPr lang="en-US" altLang="ja-JP" sz="1400" dirty="0"/>
              <a:t>RPM</a:t>
            </a:r>
            <a:r>
              <a:rPr lang="ja-JP" altLang="en-US" sz="1400" dirty="0"/>
              <a:t>ファイルが必要です。このファイルは</a:t>
            </a:r>
            <a:r>
              <a:rPr lang="en-US" altLang="ja-JP" sz="1400" dirty="0">
                <a:solidFill>
                  <a:srgbClr val="0000FF"/>
                </a:solidFill>
              </a:rPr>
              <a:t>http://dev.mysql.com/downloads/cluster/</a:t>
            </a:r>
            <a:r>
              <a:rPr lang="ja-JP" altLang="en-US" sz="1400" dirty="0"/>
              <a:t>からダウンロードできま</a:t>
            </a:r>
            <a:r>
              <a:rPr lang="ja-JP" altLang="en-US" sz="1400" dirty="0" smtClean="0"/>
              <a:t>す：</a:t>
            </a:r>
            <a:endParaRPr lang="en-US" altLang="ja-JP" sz="1400" dirty="0" smtClean="0"/>
          </a:p>
          <a:p>
            <a:pPr lvl="2"/>
            <a:r>
              <a:rPr lang="en-US" altLang="ja-JP" dirty="0" smtClean="0"/>
              <a:t>mysql-cluster-community-data-node-7.5.7-1.el7.x86_64.rpm</a:t>
            </a:r>
          </a:p>
          <a:p>
            <a:pPr lvl="2"/>
            <a:r>
              <a:rPr lang="en-US" altLang="ja-JP" dirty="0" smtClean="0"/>
              <a:t>mysql-cluster-community-client-7.5.7-1.el7.x86_64.rpm</a:t>
            </a:r>
            <a:endParaRPr lang="en-US" altLang="ja-JP" dirty="0"/>
          </a:p>
          <a:p>
            <a:pPr lvl="2"/>
            <a:r>
              <a:rPr lang="en-US" altLang="ja-JP" dirty="0"/>
              <a:t>mysql-cluster-community-server-7.5.7-1.el7.x86_64.rpm</a:t>
            </a:r>
          </a:p>
          <a:p>
            <a:pPr lvl="2"/>
            <a:r>
              <a:rPr lang="en-US" altLang="ja-JP" dirty="0"/>
              <a:t>mysql-cluster-community-management-server-7.5.7-1.el7.x86_64.rpm</a:t>
            </a:r>
          </a:p>
          <a:p>
            <a:pPr lvl="2"/>
            <a:r>
              <a:rPr lang="en-US" altLang="ja-JP" dirty="0"/>
              <a:t>mysql-cluster-community-common-7.5.7-1.el7.x86_64.rpm</a:t>
            </a:r>
          </a:p>
          <a:p>
            <a:pPr lvl="2"/>
            <a:r>
              <a:rPr lang="en-US" altLang="ja-JP" dirty="0" smtClean="0"/>
              <a:t>mysql-cluster-community-libs-7.5.7-1.el7.x86_64.rpm</a:t>
            </a:r>
          </a:p>
        </p:txBody>
      </p:sp>
    </p:spTree>
    <p:extLst>
      <p:ext uri="{BB962C8B-B14F-4D97-AF65-F5344CB8AC3E}">
        <p14:creationId xmlns:p14="http://schemas.microsoft.com/office/powerpoint/2010/main" val="228212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000" dirty="0" smtClean="0"/>
              <a:t>１．</a:t>
            </a:r>
            <a:r>
              <a:rPr lang="en-US" altLang="ja-JP" sz="2000" dirty="0" smtClean="0"/>
              <a:t>MySQL</a:t>
            </a:r>
            <a:r>
              <a:rPr lang="ja-JP" altLang="en-US" sz="2000" dirty="0"/>
              <a:t>クラスタ</a:t>
            </a:r>
            <a:r>
              <a:rPr lang="en-US" altLang="ja-JP" sz="2000" dirty="0"/>
              <a:t>:</a:t>
            </a:r>
            <a:r>
              <a:rPr lang="ja-JP" altLang="en-US" sz="2000" dirty="0" smtClean="0"/>
              <a:t>バージョンアップ</a:t>
            </a:r>
            <a:r>
              <a:rPr lang="en-US" altLang="ja-JP" sz="2000" dirty="0"/>
              <a:t>(7.4 </a:t>
            </a:r>
            <a:r>
              <a:rPr lang="ja-JP" altLang="en-US" sz="2000" dirty="0"/>
              <a:t>⇒</a:t>
            </a:r>
            <a:r>
              <a:rPr lang="en-US" altLang="ja-JP" sz="2000" dirty="0"/>
              <a:t> 7.5</a:t>
            </a:r>
            <a:r>
              <a:rPr lang="ja-JP" altLang="en-US" sz="2000" dirty="0"/>
              <a:t>）</a:t>
            </a:r>
            <a:endParaRPr kumimoji="1" lang="ja-JP" altLang="en-US" sz="2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286725" lvl="2" indent="0">
              <a:buNone/>
            </a:pPr>
            <a:r>
              <a:rPr lang="ja-JP" altLang="en-US" dirty="0"/>
              <a:t>さらに、インストールには次の依存関係が必要になることがあります：</a:t>
            </a:r>
            <a:endParaRPr lang="en-US" altLang="ja-JP" dirty="0"/>
          </a:p>
          <a:p>
            <a:pPr lvl="2"/>
            <a:r>
              <a:rPr lang="en-US" altLang="ja-JP" dirty="0"/>
              <a:t>perl-Data-Dumper-2.145-3.el7.x86_64.rpm</a:t>
            </a:r>
          </a:p>
          <a:p>
            <a:pPr lvl="2"/>
            <a:r>
              <a:rPr lang="en-US" altLang="ja-JP" dirty="0"/>
              <a:t>perl-5.16.3-291.el7.x86_64.rpm</a:t>
            </a:r>
          </a:p>
          <a:p>
            <a:pPr lvl="2"/>
            <a:r>
              <a:rPr lang="en-US" altLang="ja-JP" dirty="0"/>
              <a:t>net-tools-2.0-0.17.20131004git.el7.x86_64.rpm</a:t>
            </a:r>
          </a:p>
          <a:p>
            <a:pPr marL="286725" lvl="2" indent="0">
              <a:buNone/>
            </a:pPr>
            <a:endParaRPr lang="en-US" altLang="ja-JP" dirty="0"/>
          </a:p>
          <a:p>
            <a:pPr marL="286725" lvl="2" indent="0">
              <a:buNone/>
            </a:pPr>
            <a:r>
              <a:rPr lang="en-US" altLang="ja-JP" sz="1200" dirty="0">
                <a:solidFill>
                  <a:srgbClr val="FF0000"/>
                </a:solidFill>
              </a:rPr>
              <a:t>[</a:t>
            </a:r>
            <a:r>
              <a:rPr lang="ja-JP" altLang="en-US" sz="1200" dirty="0">
                <a:solidFill>
                  <a:srgbClr val="FF0000"/>
                </a:solidFill>
              </a:rPr>
              <a:t>備考</a:t>
            </a:r>
            <a:r>
              <a:rPr lang="en-US" altLang="ja-JP" sz="1200" dirty="0">
                <a:solidFill>
                  <a:srgbClr val="FF0000"/>
                </a:solidFill>
              </a:rPr>
              <a:t>]</a:t>
            </a:r>
          </a:p>
          <a:p>
            <a:pPr lvl="2"/>
            <a:r>
              <a:rPr lang="en-US" altLang="ja-JP" sz="1200" dirty="0">
                <a:solidFill>
                  <a:srgbClr val="FF0000"/>
                </a:solidFill>
              </a:rPr>
              <a:t>7.4.16</a:t>
            </a:r>
            <a:r>
              <a:rPr lang="ja-JP" altLang="en-US" sz="1200" dirty="0">
                <a:solidFill>
                  <a:srgbClr val="FF0000"/>
                </a:solidFill>
              </a:rPr>
              <a:t>は、最新の</a:t>
            </a:r>
            <a:r>
              <a:rPr lang="en-US" altLang="ja-JP" sz="1200" dirty="0">
                <a:solidFill>
                  <a:srgbClr val="FF0000"/>
                </a:solidFill>
              </a:rPr>
              <a:t>MySQL</a:t>
            </a:r>
            <a:r>
              <a:rPr lang="ja-JP" altLang="en-US" sz="1200" dirty="0">
                <a:solidFill>
                  <a:srgbClr val="FF0000"/>
                </a:solidFill>
              </a:rPr>
              <a:t>クラスタ</a:t>
            </a:r>
            <a:r>
              <a:rPr lang="en-US" altLang="ja-JP" sz="1200" dirty="0">
                <a:solidFill>
                  <a:srgbClr val="FF0000"/>
                </a:solidFill>
              </a:rPr>
              <a:t>General Availability</a:t>
            </a:r>
            <a:r>
              <a:rPr lang="ja-JP" altLang="en-US" sz="1200" dirty="0">
                <a:solidFill>
                  <a:srgbClr val="FF0000"/>
                </a:solidFill>
              </a:rPr>
              <a:t>（</a:t>
            </a:r>
            <a:r>
              <a:rPr lang="en-US" altLang="ja-JP" sz="1200" dirty="0">
                <a:solidFill>
                  <a:srgbClr val="FF0000"/>
                </a:solidFill>
              </a:rPr>
              <a:t>GA</a:t>
            </a:r>
            <a:r>
              <a:rPr lang="ja-JP" altLang="en-US" sz="1200" dirty="0">
                <a:solidFill>
                  <a:srgbClr val="FF0000"/>
                </a:solidFill>
              </a:rPr>
              <a:t>）</a:t>
            </a:r>
            <a:r>
              <a:rPr lang="en-US" altLang="ja-JP" sz="1200" dirty="0">
                <a:solidFill>
                  <a:srgbClr val="FF0000"/>
                </a:solidFill>
              </a:rPr>
              <a:t>RPM</a:t>
            </a:r>
            <a:r>
              <a:rPr lang="ja-JP" altLang="en-US" sz="1200" dirty="0">
                <a:solidFill>
                  <a:srgbClr val="FF0000"/>
                </a:solidFill>
              </a:rPr>
              <a:t>リリース</a:t>
            </a:r>
            <a:r>
              <a:rPr lang="en-US" altLang="ja-JP" sz="1200" dirty="0">
                <a:solidFill>
                  <a:srgbClr val="FF0000"/>
                </a:solidFill>
              </a:rPr>
              <a:t>7.4</a:t>
            </a:r>
            <a:r>
              <a:rPr lang="ja-JP" altLang="en-US" sz="1200" dirty="0">
                <a:solidFill>
                  <a:srgbClr val="FF0000"/>
                </a:solidFill>
              </a:rPr>
              <a:t>です。</a:t>
            </a:r>
            <a:endParaRPr lang="en-US" altLang="ja-JP" sz="1200" dirty="0">
              <a:solidFill>
                <a:srgbClr val="FF0000"/>
              </a:solidFill>
            </a:endParaRPr>
          </a:p>
          <a:p>
            <a:pPr lvl="2"/>
            <a:r>
              <a:rPr lang="en-US" altLang="ja-JP" sz="1200" dirty="0">
                <a:solidFill>
                  <a:srgbClr val="FF0000"/>
                </a:solidFill>
              </a:rPr>
              <a:t>7.5.7</a:t>
            </a:r>
            <a:r>
              <a:rPr lang="ja-JP" altLang="en-US" sz="1200" dirty="0">
                <a:solidFill>
                  <a:srgbClr val="FF0000"/>
                </a:solidFill>
              </a:rPr>
              <a:t>はこのレポート時点での最新の</a:t>
            </a:r>
            <a:r>
              <a:rPr lang="en-US" altLang="ja-JP" sz="1200" dirty="0">
                <a:solidFill>
                  <a:srgbClr val="FF0000"/>
                </a:solidFill>
              </a:rPr>
              <a:t>MySQL</a:t>
            </a:r>
            <a:r>
              <a:rPr lang="ja-JP" altLang="en-US" sz="1200" dirty="0">
                <a:solidFill>
                  <a:srgbClr val="FF0000"/>
                </a:solidFill>
              </a:rPr>
              <a:t>クラスタ</a:t>
            </a:r>
            <a:r>
              <a:rPr lang="en-US" altLang="ja-JP" sz="1200" dirty="0">
                <a:solidFill>
                  <a:srgbClr val="FF0000"/>
                </a:solidFill>
              </a:rPr>
              <a:t>General Availability</a:t>
            </a:r>
            <a:r>
              <a:rPr lang="ja-JP" altLang="en-US" sz="1200" dirty="0">
                <a:solidFill>
                  <a:srgbClr val="FF0000"/>
                </a:solidFill>
              </a:rPr>
              <a:t>（</a:t>
            </a:r>
            <a:r>
              <a:rPr lang="en-US" altLang="ja-JP" sz="1200" dirty="0">
                <a:solidFill>
                  <a:srgbClr val="FF0000"/>
                </a:solidFill>
              </a:rPr>
              <a:t>GA</a:t>
            </a:r>
            <a:r>
              <a:rPr lang="ja-JP" altLang="en-US" sz="1200" dirty="0">
                <a:solidFill>
                  <a:srgbClr val="FF0000"/>
                </a:solidFill>
              </a:rPr>
              <a:t>）</a:t>
            </a:r>
            <a:r>
              <a:rPr lang="en-US" altLang="ja-JP" sz="1200" dirty="0">
                <a:solidFill>
                  <a:srgbClr val="FF0000"/>
                </a:solidFill>
              </a:rPr>
              <a:t>RPM</a:t>
            </a:r>
            <a:r>
              <a:rPr lang="ja-JP" altLang="en-US" sz="1200" dirty="0">
                <a:solidFill>
                  <a:srgbClr val="FF0000"/>
                </a:solidFill>
              </a:rPr>
              <a:t>リリースです。</a:t>
            </a:r>
            <a:endParaRPr lang="en-US" altLang="ja-JP" sz="1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400" dirty="0" smtClean="0"/>
          </a:p>
          <a:p>
            <a:pPr marL="0" indent="0">
              <a:buNone/>
            </a:pPr>
            <a:r>
              <a:rPr lang="en-US" altLang="ja-JP" sz="1400" dirty="0" smtClean="0"/>
              <a:t>1.2 </a:t>
            </a:r>
            <a:r>
              <a:rPr lang="ja-JP" altLang="en-US" sz="1400" dirty="0" smtClean="0"/>
              <a:t>手順</a:t>
            </a:r>
            <a:endParaRPr lang="en-US" altLang="ja-JP" sz="1400" dirty="0"/>
          </a:p>
          <a:p>
            <a:pPr marL="522900" lvl="1" indent="-342900">
              <a:buFont typeface="+mj-lt"/>
              <a:buAutoNum type="arabicPeriod"/>
            </a:pPr>
            <a:r>
              <a:rPr lang="ja-JP" altLang="en-US" sz="1400" dirty="0"/>
              <a:t>各ターゲットノードに依存ファイルが</a:t>
            </a:r>
            <a:r>
              <a:rPr lang="ja-JP" altLang="en-US" sz="1400" dirty="0">
                <a:solidFill>
                  <a:srgbClr val="7030A0"/>
                </a:solidFill>
              </a:rPr>
              <a:t>既に存在するか確認する。</a:t>
            </a:r>
            <a:endParaRPr lang="en-US" altLang="ja-JP" sz="1400" dirty="0">
              <a:solidFill>
                <a:srgbClr val="7030A0"/>
              </a:solidFill>
            </a:endParaRPr>
          </a:p>
          <a:p>
            <a:pPr marL="522900" lvl="1" indent="-342900">
              <a:buFont typeface="+mj-lt"/>
              <a:buAutoNum type="arabicPeriod"/>
            </a:pPr>
            <a:endParaRPr lang="en-US" altLang="ja-JP" sz="1400" dirty="0" smtClean="0"/>
          </a:p>
          <a:p>
            <a:pPr marL="522900" lvl="1" indent="-342900">
              <a:buFont typeface="+mj-lt"/>
              <a:buAutoNum type="arabicPeriod"/>
            </a:pPr>
            <a:endParaRPr lang="en-US" altLang="ja-JP" sz="1400" dirty="0"/>
          </a:p>
          <a:p>
            <a:pPr marL="522900" lvl="1" indent="-342900">
              <a:buFont typeface="+mj-lt"/>
              <a:buAutoNum type="arabicPeriod"/>
            </a:pPr>
            <a:endParaRPr lang="en-US" altLang="ja-JP" sz="1400" dirty="0" smtClean="0"/>
          </a:p>
          <a:p>
            <a:pPr marL="522900" lvl="1" indent="-342900">
              <a:buFont typeface="+mj-lt"/>
              <a:buAutoNum type="arabicPeriod"/>
            </a:pPr>
            <a:endParaRPr lang="en-US" altLang="ja-JP" sz="1400" dirty="0"/>
          </a:p>
          <a:p>
            <a:pPr marL="522900" lvl="1" indent="-342900">
              <a:buFont typeface="+mj-lt"/>
              <a:buAutoNum type="arabicPeriod"/>
            </a:pPr>
            <a:endParaRPr lang="en-US" altLang="ja-JP" sz="1400" dirty="0" smtClean="0"/>
          </a:p>
          <a:p>
            <a:pPr marL="522900" lvl="1" indent="-342900">
              <a:buFont typeface="+mj-lt"/>
              <a:buAutoNum type="arabicPeriod"/>
            </a:pPr>
            <a:r>
              <a:rPr lang="ja-JP" altLang="en-US" sz="1400" dirty="0" smtClean="0"/>
              <a:t>依</a:t>
            </a:r>
            <a:r>
              <a:rPr lang="ja-JP" altLang="en-US" sz="1400" dirty="0"/>
              <a:t>存ファイルが存在しない場合は、各ターゲット・ノードに依存ファイル</a:t>
            </a:r>
            <a:r>
              <a:rPr lang="ja-JP" altLang="en-US" sz="1400" dirty="0" smtClean="0"/>
              <a:t>のイ</a:t>
            </a:r>
            <a:r>
              <a:rPr lang="ja-JP" altLang="en-US" sz="1400" dirty="0"/>
              <a:t>ンストールを実行する。</a:t>
            </a:r>
            <a:endParaRPr lang="en-US" altLang="ja-JP" sz="1400" dirty="0" smtClean="0"/>
          </a:p>
          <a:p>
            <a:pPr marL="0" indent="0">
              <a:buNone/>
            </a:pPr>
            <a:endParaRPr lang="en-US" altLang="ja-JP" sz="1400" dirty="0" smtClean="0"/>
          </a:p>
          <a:p>
            <a:pPr marL="342900" indent="-342900">
              <a:buFont typeface="+mj-lt"/>
              <a:buAutoNum type="arabicPeriod"/>
            </a:pPr>
            <a:endParaRPr lang="en-US" altLang="ja-JP" sz="1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92281" y="3826465"/>
            <a:ext cx="7803573" cy="10156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#rpm -</a:t>
            </a:r>
            <a:r>
              <a:rPr lang="en-US" altLang="ja-JP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qa</a:t>
            </a:r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altLang="ja-JP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perl-Data-Dumper-2.145-3.el7.x86_64</a:t>
            </a:r>
          </a:p>
          <a:p>
            <a:r>
              <a:rPr lang="en-US" altLang="ja-JP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perl-Data-Dumper-2.145-3.el7.x86_64</a:t>
            </a:r>
          </a:p>
          <a:p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#rpm -</a:t>
            </a:r>
            <a:r>
              <a:rPr lang="en-US" altLang="ja-JP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qa</a:t>
            </a:r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perl-5.16.3-291.el7.x86_64</a:t>
            </a:r>
          </a:p>
          <a:p>
            <a:r>
              <a:rPr lang="en-US" altLang="ja-JP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perl-5.16.3-291.el7.x86_64</a:t>
            </a:r>
          </a:p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#rpm </a:t>
            </a:r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ja-JP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qa</a:t>
            </a:r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net-tools-2.0-0.17.20131004git.el7.x86_64 </a:t>
            </a:r>
            <a:endParaRPr lang="en-US" altLang="ja-JP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sz="1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net-tools-2.0-0.17.20131004git.el7.x86_64</a:t>
            </a:r>
            <a:endParaRPr lang="en-US" altLang="ja-JP" sz="1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806" y="5489873"/>
            <a:ext cx="7803573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#rpm -</a:t>
            </a:r>
            <a:r>
              <a:rPr lang="en-US" altLang="ja-JP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Uvh</a:t>
            </a:r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perl-Data-Dumper-2.145-3.el7.x86_64.rpm </a:t>
            </a:r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perl-5.16.3-291.el7.x86_64.rpm 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net-tools-2.0-0.17.20131004git.el7.x86_64.rpm</a:t>
            </a:r>
          </a:p>
        </p:txBody>
      </p:sp>
    </p:spTree>
    <p:extLst>
      <p:ext uri="{BB962C8B-B14F-4D97-AF65-F5344CB8AC3E}">
        <p14:creationId xmlns:p14="http://schemas.microsoft.com/office/powerpoint/2010/main" val="60503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000" dirty="0" smtClean="0"/>
              <a:t>１．</a:t>
            </a:r>
            <a:r>
              <a:rPr lang="en-US" altLang="ja-JP" sz="2000" dirty="0" smtClean="0"/>
              <a:t>MySQL</a:t>
            </a:r>
            <a:r>
              <a:rPr lang="ja-JP" altLang="en-US" sz="2000" dirty="0"/>
              <a:t>クラスタ</a:t>
            </a:r>
            <a:r>
              <a:rPr lang="en-US" altLang="ja-JP" sz="2000" dirty="0"/>
              <a:t>:</a:t>
            </a:r>
            <a:r>
              <a:rPr lang="ja-JP" altLang="en-US" sz="2000" dirty="0" smtClean="0"/>
              <a:t>バージョンアップ</a:t>
            </a:r>
            <a:r>
              <a:rPr lang="en-US" altLang="ja-JP" sz="2000" dirty="0"/>
              <a:t>(7.4 </a:t>
            </a:r>
            <a:r>
              <a:rPr lang="ja-JP" altLang="en-US" sz="2000" dirty="0"/>
              <a:t>⇒</a:t>
            </a:r>
            <a:r>
              <a:rPr lang="en-US" altLang="ja-JP" sz="2000" dirty="0"/>
              <a:t> 7.5</a:t>
            </a:r>
            <a:r>
              <a:rPr lang="ja-JP" altLang="en-US" sz="2000" dirty="0"/>
              <a:t>）</a:t>
            </a:r>
            <a:endParaRPr kumimoji="1" lang="ja-JP" altLang="en-US" sz="2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522900" lvl="1" indent="-342900">
              <a:buFont typeface="+mj-lt"/>
              <a:buAutoNum type="arabicPeriod" startAt="3"/>
            </a:pPr>
            <a:r>
              <a:rPr lang="ja-JP" altLang="en-US" sz="1400" dirty="0" smtClean="0"/>
              <a:t>関</a:t>
            </a:r>
            <a:r>
              <a:rPr lang="ja-JP" altLang="en-US" sz="1400" dirty="0"/>
              <a:t>連するノードに</a:t>
            </a:r>
            <a:r>
              <a:rPr lang="en-US" altLang="ja-JP" sz="1400" dirty="0" smtClean="0"/>
              <a:t>MySQL</a:t>
            </a:r>
            <a:r>
              <a:rPr lang="ja-JP" altLang="en-US" sz="1400" dirty="0"/>
              <a:t>クラスタ</a:t>
            </a:r>
            <a:r>
              <a:rPr lang="en-US" altLang="ja-JP" sz="1400" dirty="0" smtClean="0"/>
              <a:t>7.5 </a:t>
            </a:r>
            <a:r>
              <a:rPr lang="en-US" altLang="ja-JP" sz="1400" dirty="0"/>
              <a:t>RPM</a:t>
            </a:r>
            <a:r>
              <a:rPr lang="ja-JP" altLang="en-US" sz="1400" dirty="0"/>
              <a:t>パッケージをコピ</a:t>
            </a:r>
            <a:r>
              <a:rPr lang="ja-JP" altLang="en-US" sz="1400" dirty="0" smtClean="0"/>
              <a:t>ーする。</a:t>
            </a:r>
            <a:endParaRPr lang="en-US" altLang="ja-JP" sz="1400" dirty="0" smtClean="0"/>
          </a:p>
          <a:p>
            <a:pPr marL="522900" lvl="1" indent="-342900">
              <a:buFont typeface="+mj-lt"/>
              <a:buAutoNum type="arabicPeriod" startAt="3"/>
            </a:pPr>
            <a:endParaRPr lang="en-US" altLang="ja-JP" sz="1400" dirty="0" smtClean="0"/>
          </a:p>
          <a:p>
            <a:pPr marL="180000" lvl="1" indent="0">
              <a:buNone/>
            </a:pPr>
            <a:r>
              <a:rPr lang="en-US" altLang="ja-JP" sz="1400" dirty="0" smtClean="0"/>
              <a:t>     [NDB </a:t>
            </a:r>
            <a:r>
              <a:rPr lang="ja-JP" altLang="en-US" sz="1400" dirty="0"/>
              <a:t>ノード</a:t>
            </a:r>
            <a:r>
              <a:rPr lang="en-US" altLang="ja-JP" sz="1400" dirty="0" smtClean="0"/>
              <a:t>]</a:t>
            </a:r>
          </a:p>
          <a:p>
            <a:pPr marL="180000" lvl="1" indent="0">
              <a:buNone/>
            </a:pPr>
            <a:r>
              <a:rPr lang="en-US" altLang="ja-JP" sz="1400" dirty="0" smtClean="0"/>
              <a:t>     </a:t>
            </a:r>
            <a:r>
              <a:rPr lang="en-US" altLang="ja-JP" sz="1400" dirty="0" smtClean="0">
                <a:solidFill>
                  <a:srgbClr val="002060"/>
                </a:solidFill>
              </a:rPr>
              <a:t>mysql-cluster-community-data-node-7.5.7-1.el7.x86_64.rpm</a:t>
            </a:r>
          </a:p>
          <a:p>
            <a:pPr marL="522900" lvl="1" indent="-342900">
              <a:buFont typeface="+mj-lt"/>
              <a:buAutoNum type="arabicPeriod"/>
            </a:pPr>
            <a:endParaRPr lang="en-US" altLang="ja-JP" sz="1400" dirty="0"/>
          </a:p>
          <a:p>
            <a:pPr marL="180000" lvl="1" indent="0">
              <a:buNone/>
            </a:pPr>
            <a:r>
              <a:rPr lang="en-US" altLang="ja-JP" sz="1400" dirty="0"/>
              <a:t> </a:t>
            </a:r>
            <a:r>
              <a:rPr lang="en-US" altLang="ja-JP" sz="1400" dirty="0" smtClean="0"/>
              <a:t>    [MGM </a:t>
            </a:r>
            <a:r>
              <a:rPr lang="ja-JP" altLang="en-US" sz="1400" dirty="0" smtClean="0"/>
              <a:t>ノード</a:t>
            </a:r>
            <a:r>
              <a:rPr lang="en-US" altLang="ja-JP" sz="1400" dirty="0" smtClean="0"/>
              <a:t>]</a:t>
            </a:r>
          </a:p>
          <a:p>
            <a:pPr marL="180000" lvl="1" indent="0">
              <a:buNone/>
            </a:pPr>
            <a:r>
              <a:rPr lang="en-US" altLang="ja-JP" sz="1400" dirty="0" smtClean="0"/>
              <a:t>     </a:t>
            </a:r>
            <a:r>
              <a:rPr lang="en-US" altLang="ja-JP" sz="1400" dirty="0" smtClean="0">
                <a:solidFill>
                  <a:srgbClr val="002060"/>
                </a:solidFill>
              </a:rPr>
              <a:t>mysql-cluster-community-management-server-7.5.7-1.el7.x86_64.rpm</a:t>
            </a:r>
          </a:p>
          <a:p>
            <a:pPr marL="180000" lvl="1" indent="0">
              <a:buNone/>
            </a:pPr>
            <a:endParaRPr lang="en-US" altLang="ja-JP" sz="1400" dirty="0"/>
          </a:p>
          <a:p>
            <a:pPr marL="180000" lvl="1" indent="0">
              <a:buNone/>
            </a:pPr>
            <a:r>
              <a:rPr lang="en-US" altLang="ja-JP" sz="1400" dirty="0" smtClean="0"/>
              <a:t>     [SQL </a:t>
            </a:r>
            <a:r>
              <a:rPr lang="ja-JP" altLang="en-US" sz="1400" dirty="0" smtClean="0"/>
              <a:t>ノード</a:t>
            </a:r>
            <a:r>
              <a:rPr lang="en-US" altLang="ja-JP" sz="1400" dirty="0" smtClean="0"/>
              <a:t>]</a:t>
            </a:r>
          </a:p>
          <a:p>
            <a:pPr marL="180000" lvl="1" indent="0">
              <a:buNone/>
            </a:pPr>
            <a:r>
              <a:rPr lang="en-US" altLang="ja-JP" sz="1400" dirty="0" smtClean="0"/>
              <a:t>     </a:t>
            </a:r>
            <a:r>
              <a:rPr lang="en-US" altLang="ja-JP" sz="1400" dirty="0">
                <a:solidFill>
                  <a:srgbClr val="002060"/>
                </a:solidFill>
              </a:rPr>
              <a:t>mysql-cluster-community-common-7.5.7-1.el7.x86_64.rpm</a:t>
            </a:r>
          </a:p>
          <a:p>
            <a:pPr marL="180000" lvl="1" indent="0">
              <a:buNone/>
            </a:pPr>
            <a:r>
              <a:rPr lang="en-US" altLang="ja-JP" sz="1400" dirty="0">
                <a:solidFill>
                  <a:srgbClr val="002060"/>
                </a:solidFill>
              </a:rPr>
              <a:t>     mysql-cluster-community-libs-7.5.7-1.el7.x86_64.rpm</a:t>
            </a:r>
            <a:endParaRPr lang="en-US" altLang="ja-JP" sz="1400" dirty="0" smtClean="0">
              <a:solidFill>
                <a:srgbClr val="002060"/>
              </a:solidFill>
            </a:endParaRPr>
          </a:p>
          <a:p>
            <a:pPr marL="180000" lvl="1" indent="0">
              <a:buNone/>
            </a:pPr>
            <a:r>
              <a:rPr lang="en-US" altLang="ja-JP" sz="1400" dirty="0" smtClean="0"/>
              <a:t>     </a:t>
            </a:r>
            <a:r>
              <a:rPr lang="en-US" altLang="ja-JP" sz="1400" dirty="0" smtClean="0">
                <a:solidFill>
                  <a:srgbClr val="002060"/>
                </a:solidFill>
              </a:rPr>
              <a:t>mysql-cluster-community-client-7.5.7-1.el7.x86_64.rpm</a:t>
            </a:r>
          </a:p>
          <a:p>
            <a:pPr marL="180000" lvl="1" indent="0">
              <a:buNone/>
            </a:pPr>
            <a:r>
              <a:rPr lang="en-US" altLang="ja-JP" sz="1400" dirty="0" smtClean="0">
                <a:solidFill>
                  <a:srgbClr val="002060"/>
                </a:solidFill>
              </a:rPr>
              <a:t>     mysql-cluster-community-server-7.5.7-1.el7.x86_64.rpm</a:t>
            </a:r>
          </a:p>
        </p:txBody>
      </p:sp>
    </p:spTree>
    <p:extLst>
      <p:ext uri="{BB962C8B-B14F-4D97-AF65-F5344CB8AC3E}">
        <p14:creationId xmlns:p14="http://schemas.microsoft.com/office/powerpoint/2010/main" val="44157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000" dirty="0" smtClean="0"/>
              <a:t>１．</a:t>
            </a:r>
            <a:r>
              <a:rPr lang="en-US" altLang="ja-JP" sz="2000" dirty="0" smtClean="0"/>
              <a:t>MySQL</a:t>
            </a:r>
            <a:r>
              <a:rPr lang="ja-JP" altLang="en-US" sz="2000" dirty="0"/>
              <a:t>クラスタ</a:t>
            </a:r>
            <a:r>
              <a:rPr lang="en-US" altLang="ja-JP" sz="2000" dirty="0"/>
              <a:t>:</a:t>
            </a:r>
            <a:r>
              <a:rPr lang="ja-JP" altLang="en-US" sz="2000" dirty="0" smtClean="0"/>
              <a:t>バージョンアップ</a:t>
            </a:r>
            <a:r>
              <a:rPr lang="en-US" altLang="ja-JP" sz="2000" dirty="0"/>
              <a:t>(7.4 </a:t>
            </a:r>
            <a:r>
              <a:rPr lang="ja-JP" altLang="en-US" sz="2000" dirty="0"/>
              <a:t>⇒</a:t>
            </a:r>
            <a:r>
              <a:rPr lang="en-US" altLang="ja-JP" sz="2000" dirty="0"/>
              <a:t> 7.5</a:t>
            </a:r>
            <a:r>
              <a:rPr lang="ja-JP" altLang="en-US" sz="2000" dirty="0"/>
              <a:t>）</a:t>
            </a:r>
            <a:endParaRPr kumimoji="1" lang="ja-JP" altLang="en-US" sz="2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522900" lvl="1" indent="-342900">
              <a:buFont typeface="+mj-lt"/>
              <a:buAutoNum type="arabicPeriod" startAt="4"/>
            </a:pPr>
            <a:r>
              <a:rPr lang="en-US" altLang="ja-JP" sz="1400" dirty="0" err="1" smtClean="0"/>
              <a:t>mysqldump</a:t>
            </a:r>
            <a:r>
              <a:rPr lang="ja-JP" altLang="en-US" sz="1400" dirty="0"/>
              <a:t>コマンドを使用し</a:t>
            </a:r>
            <a:r>
              <a:rPr lang="ja-JP" altLang="en-US" sz="1400" dirty="0" smtClean="0"/>
              <a:t>て、</a:t>
            </a:r>
            <a:r>
              <a:rPr lang="en-US" altLang="ja-JP" sz="1400" dirty="0" smtClean="0"/>
              <a:t>MySQL</a:t>
            </a:r>
            <a:r>
              <a:rPr lang="ja-JP" altLang="en-US" sz="1400" dirty="0"/>
              <a:t>クラスタ</a:t>
            </a:r>
            <a:r>
              <a:rPr lang="en-US" altLang="ja-JP" sz="1400" dirty="0" smtClean="0"/>
              <a:t>7.5</a:t>
            </a:r>
            <a:r>
              <a:rPr lang="ja-JP" altLang="en-US" sz="1400" dirty="0"/>
              <a:t>のインストール後のデータベースの初期化後に再生成される</a:t>
            </a:r>
            <a:r>
              <a:rPr lang="en-US" altLang="ja-JP" sz="1400" dirty="0" err="1"/>
              <a:t>information_schema</a:t>
            </a:r>
            <a:r>
              <a:rPr lang="ja-JP" altLang="en-US" sz="1400" dirty="0"/>
              <a:t>などのシステムデータベースを除いて、データベースのみをバックアッ</a:t>
            </a:r>
            <a:r>
              <a:rPr lang="ja-JP" altLang="en-US" sz="1400" dirty="0" smtClean="0"/>
              <a:t>プする。</a:t>
            </a:r>
            <a:endParaRPr lang="en-US" altLang="ja-JP" sz="1400" dirty="0" smtClean="0"/>
          </a:p>
          <a:p>
            <a:pPr marL="522900" lvl="1" indent="-342900">
              <a:buFont typeface="+mj-lt"/>
              <a:buAutoNum type="arabicPeriod" startAt="4"/>
            </a:pPr>
            <a:endParaRPr lang="en-US" altLang="ja-JP" sz="1400" dirty="0" smtClean="0"/>
          </a:p>
          <a:p>
            <a:pPr marL="180000" lvl="1" indent="0">
              <a:buNone/>
            </a:pPr>
            <a:r>
              <a:rPr lang="en-US" altLang="ja-JP" sz="1400" dirty="0" smtClean="0"/>
              <a:t>     [</a:t>
            </a:r>
            <a:r>
              <a:rPr lang="ja-JP" altLang="en-US" sz="1400" dirty="0" smtClean="0"/>
              <a:t>コマンド</a:t>
            </a:r>
            <a:r>
              <a:rPr lang="en-US" altLang="ja-JP" sz="1400" dirty="0" smtClean="0"/>
              <a:t>]</a:t>
            </a:r>
          </a:p>
          <a:p>
            <a:pPr marL="180000" lvl="1" indent="0">
              <a:buNone/>
            </a:pPr>
            <a:r>
              <a:rPr lang="en-US" altLang="ja-JP" sz="1400" dirty="0" smtClean="0"/>
              <a:t>    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 </a:t>
            </a:r>
            <a:r>
              <a:rPr lang="en-US" altLang="ja-JP" sz="1400" dirty="0" err="1" smtClean="0"/>
              <a:t>mysqldump</a:t>
            </a:r>
            <a:r>
              <a:rPr lang="en-US" altLang="ja-JP" sz="1400" dirty="0" smtClean="0"/>
              <a:t> </a:t>
            </a:r>
            <a:r>
              <a:rPr lang="en-US" altLang="ja-JP" sz="1400" dirty="0"/>
              <a:t>--databases </a:t>
            </a:r>
            <a:r>
              <a:rPr lang="en-US" altLang="ja-JP" sz="1400" dirty="0" smtClean="0">
                <a:solidFill>
                  <a:srgbClr val="0000FF"/>
                </a:solidFill>
              </a:rPr>
              <a:t>&lt;1&gt;</a:t>
            </a:r>
            <a:r>
              <a:rPr lang="en-US" altLang="ja-JP" sz="1400" dirty="0" smtClean="0"/>
              <a:t> </a:t>
            </a:r>
            <a:r>
              <a:rPr lang="en-US" altLang="ja-JP" sz="1400" dirty="0"/>
              <a:t>--single-transaction --user</a:t>
            </a:r>
            <a:r>
              <a:rPr lang="en-US" altLang="ja-JP" sz="1400" dirty="0" smtClean="0"/>
              <a:t>=</a:t>
            </a:r>
            <a:r>
              <a:rPr lang="en-US" altLang="ja-JP" sz="1400" dirty="0" smtClean="0">
                <a:solidFill>
                  <a:srgbClr val="0000FF"/>
                </a:solidFill>
              </a:rPr>
              <a:t>&lt;2&gt;</a:t>
            </a:r>
            <a:r>
              <a:rPr lang="en-US" altLang="ja-JP" sz="1400" dirty="0" smtClean="0"/>
              <a:t> </a:t>
            </a:r>
            <a:r>
              <a:rPr lang="en-US" altLang="ja-JP" sz="1400" dirty="0"/>
              <a:t>--password &gt; </a:t>
            </a:r>
            <a:r>
              <a:rPr lang="en-US" altLang="ja-JP" sz="1400" dirty="0" smtClean="0">
                <a:solidFill>
                  <a:srgbClr val="0000FF"/>
                </a:solidFill>
              </a:rPr>
              <a:t>&lt;3&gt;</a:t>
            </a:r>
          </a:p>
          <a:p>
            <a:pPr marL="180000" lvl="1" indent="0">
              <a:buNone/>
            </a:pPr>
            <a:r>
              <a:rPr lang="en-US" altLang="ja-JP" sz="1400" dirty="0"/>
              <a:t>	</a:t>
            </a:r>
            <a:r>
              <a:rPr lang="ja-JP" altLang="en-US" sz="1400" dirty="0" smtClean="0">
                <a:solidFill>
                  <a:srgbClr val="0000FF"/>
                </a:solidFill>
              </a:rPr>
              <a:t>＜＞</a:t>
            </a:r>
            <a:r>
              <a:rPr lang="ja-JP" altLang="en-US" sz="1400" dirty="0">
                <a:solidFill>
                  <a:srgbClr val="7030A0"/>
                </a:solidFill>
              </a:rPr>
              <a:t>に指定する値は次の通り</a:t>
            </a:r>
            <a:r>
              <a:rPr lang="ja-JP" altLang="en-US" sz="1400" dirty="0" smtClean="0">
                <a:solidFill>
                  <a:srgbClr val="7030A0"/>
                </a:solidFill>
              </a:rPr>
              <a:t>。</a:t>
            </a:r>
            <a:endParaRPr lang="en-US" altLang="ja-JP" sz="1400" dirty="0">
              <a:solidFill>
                <a:srgbClr val="7030A0"/>
              </a:solidFill>
            </a:endParaRPr>
          </a:p>
          <a:p>
            <a:pPr marL="180000" lvl="1" indent="0">
              <a:buNone/>
            </a:pPr>
            <a:r>
              <a:rPr lang="en-US" altLang="ja-JP" sz="1400" dirty="0" smtClean="0">
                <a:solidFill>
                  <a:srgbClr val="0000FF"/>
                </a:solidFill>
              </a:rPr>
              <a:t>	1:</a:t>
            </a:r>
            <a:r>
              <a:rPr lang="en-US" altLang="ja-JP" sz="1400" dirty="0" smtClean="0"/>
              <a:t> </a:t>
            </a:r>
            <a:r>
              <a:rPr lang="ja-JP" altLang="en-US" sz="1400" dirty="0"/>
              <a:t>バックアップするデータベースの名前、空白で区切られた名前</a:t>
            </a:r>
            <a:endParaRPr lang="en-US" altLang="ja-JP" sz="1400" dirty="0" smtClean="0"/>
          </a:p>
          <a:p>
            <a:pPr marL="180000" lvl="1" indent="0">
              <a:buNone/>
            </a:pPr>
            <a:r>
              <a:rPr lang="en-US" altLang="ja-JP" sz="1400" dirty="0" smtClean="0">
                <a:solidFill>
                  <a:srgbClr val="0000FF"/>
                </a:solidFill>
              </a:rPr>
              <a:t>	2:</a:t>
            </a:r>
            <a:r>
              <a:rPr lang="en-US" altLang="ja-JP" sz="1400" dirty="0" smtClean="0"/>
              <a:t> MySQL </a:t>
            </a:r>
            <a:r>
              <a:rPr lang="ja-JP" altLang="en-US" sz="1400" dirty="0" smtClean="0"/>
              <a:t>ユーザ名</a:t>
            </a:r>
            <a:endParaRPr lang="en-US" altLang="ja-JP" sz="1400" dirty="0" smtClean="0"/>
          </a:p>
          <a:p>
            <a:pPr marL="180000" lvl="1" indent="0">
              <a:buNone/>
            </a:pPr>
            <a:r>
              <a:rPr lang="en-US" altLang="ja-JP" sz="1400" dirty="0" smtClean="0">
                <a:solidFill>
                  <a:srgbClr val="0000FF"/>
                </a:solidFill>
              </a:rPr>
              <a:t>	3: </a:t>
            </a:r>
            <a:r>
              <a:rPr lang="ja-JP" altLang="en-US" sz="1400" dirty="0"/>
              <a:t>書き込むバックアップファイルの名前</a:t>
            </a:r>
            <a:endParaRPr lang="en-US" altLang="ja-JP" sz="1400" dirty="0" smtClean="0"/>
          </a:p>
          <a:p>
            <a:pPr marL="180000" lvl="1" indent="0">
              <a:buNone/>
            </a:pPr>
            <a:endParaRPr lang="en-US" altLang="ja-JP" sz="1400" dirty="0"/>
          </a:p>
          <a:p>
            <a:pPr marL="180000" lvl="1" indent="0">
              <a:buNone/>
            </a:pPr>
            <a:endParaRPr lang="en-US" altLang="ja-JP" sz="1400" dirty="0" smtClean="0"/>
          </a:p>
          <a:p>
            <a:pPr marL="522900" lvl="1" indent="-342900">
              <a:buFont typeface="+mj-lt"/>
              <a:buAutoNum type="arabicPeriod" startAt="5"/>
            </a:pPr>
            <a:r>
              <a:rPr lang="en-US" altLang="ja-JP" sz="1400" dirty="0"/>
              <a:t>RPM</a:t>
            </a:r>
            <a:r>
              <a:rPr lang="ja-JP" altLang="en-US" sz="1400" dirty="0"/>
              <a:t>のインストール時には、通常、既存の設定ファイルがバックアップされます（名前が</a:t>
            </a:r>
            <a:r>
              <a:rPr lang="en-US" altLang="ja-JP" sz="1400" dirty="0"/>
              <a:t>.</a:t>
            </a:r>
            <a:r>
              <a:rPr lang="en-US" altLang="ja-JP" sz="1400" dirty="0" err="1"/>
              <a:t>rpmsave</a:t>
            </a:r>
            <a:r>
              <a:rPr lang="ja-JP" altLang="en-US" sz="1400" dirty="0"/>
              <a:t>または</a:t>
            </a:r>
            <a:r>
              <a:rPr lang="en-US" altLang="ja-JP" sz="1400" dirty="0"/>
              <a:t>.</a:t>
            </a:r>
            <a:r>
              <a:rPr lang="en-US" altLang="ja-JP" sz="1400" dirty="0" err="1"/>
              <a:t>rpmnew</a:t>
            </a:r>
            <a:r>
              <a:rPr lang="ja-JP" altLang="en-US" sz="1400" dirty="0"/>
              <a:t>に変更されます）が、予防措置としてそれらの設定ファイルをバックアッ</a:t>
            </a:r>
            <a:r>
              <a:rPr lang="ja-JP" altLang="en-US" sz="1400" dirty="0" smtClean="0"/>
              <a:t>プする。</a:t>
            </a:r>
            <a:endParaRPr lang="en-US" altLang="ja-JP" sz="1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92281" y="3603928"/>
            <a:ext cx="7803573" cy="2462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ja-JP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mysqldump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–databases db1 db2 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--single-transaction --</a:t>
            </a:r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user=</a:t>
            </a:r>
            <a:r>
              <a:rPr lang="en-US" altLang="ja-JP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myusr</a:t>
            </a:r>
            <a:r>
              <a:rPr lang="en-US" altLang="ja-JP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--password &gt; </a:t>
            </a:r>
            <a:r>
              <a:rPr lang="en-US" altLang="ja-JP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backup.sql</a:t>
            </a:r>
            <a:endParaRPr lang="en-US" altLang="ja-JP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65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_4_3_en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_font">
      <a:majorFont>
        <a:latin typeface="Verdana"/>
        <a:ea typeface="メイリオ"/>
        <a:cs typeface=""/>
        <a:font script="Jpan" typeface="メイリオ"/>
        <a:font script="Hans" typeface="微軟雅黒"/>
        <a:font script="Hant" typeface="微軟雅黒"/>
      </a:majorFont>
      <a:minorFont>
        <a:latin typeface="Verdana"/>
        <a:ea typeface="メイリオ"/>
        <a:cs typeface=""/>
        <a:font script="Jpan" typeface="メイリオ"/>
        <a:font script="Hans" typeface="微軟雅黒"/>
        <a:font script="Hant" typeface="微軟雅黒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/>
        </a:solidFill>
        <a:ln>
          <a:noFill/>
        </a:ln>
        <a:effectLst/>
        <a:ex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>
            <a:latin typeface="+mj-ea"/>
            <a:ea typeface="+mj-ea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accent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en_2015">
      <a:majorFont>
        <a:latin typeface="Verdana"/>
        <a:ea typeface="メイリオ"/>
        <a:cs typeface=""/>
        <a:font script="Jpan" typeface="メイリオ"/>
        <a:font script="Hans" typeface="微軟雅黒"/>
        <a:font script="Hant" typeface="微軟雅黒"/>
      </a:majorFont>
      <a:minorFont>
        <a:latin typeface="Verdana"/>
        <a:ea typeface="メイリオ"/>
        <a:cs typeface=""/>
        <a:font script="Jpan" typeface="メイリオ"/>
        <a:font script="Hans" typeface="微軟雅黒"/>
        <a:font script="Hant" typeface="微軟雅黒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NEC_standard_4_3_en</Template>
  <TotalTime>0</TotalTime>
  <Words>2781</Words>
  <Application>Microsoft Office PowerPoint</Application>
  <PresentationFormat>On-screen Show (4:3)</PresentationFormat>
  <Paragraphs>348</Paragraphs>
  <Slides>23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NEC_standard_4_3_en</vt:lpstr>
      <vt:lpstr>MySQLクラスタ バージョンアップとダウングレード（日本語版）</vt:lpstr>
      <vt:lpstr>PowerPoint Presentation</vt:lpstr>
      <vt:lpstr>変更履歴</vt:lpstr>
      <vt:lpstr>目次</vt:lpstr>
      <vt:lpstr>MySQLクラスタの調査</vt:lpstr>
      <vt:lpstr>１．MySQLクラスタ:バージョンアップ(7.4 ⇒ 7.5）</vt:lpstr>
      <vt:lpstr>１．MySQLクラスタ:バージョンアップ(7.4 ⇒ 7.5）</vt:lpstr>
      <vt:lpstr>１．MySQLクラスタ:バージョンアップ(7.4 ⇒ 7.5）</vt:lpstr>
      <vt:lpstr>１．MySQLクラスタ:バージョンアップ(7.4 ⇒ 7.5）</vt:lpstr>
      <vt:lpstr>１．MySQLクラスタ:バージョンアップ(7.4 ⇒ 7.5）</vt:lpstr>
      <vt:lpstr>１．MySQLクラスタ:バージョンアップ(7.4 ⇒ 7.5）</vt:lpstr>
      <vt:lpstr>１．MySQLクラスタ:バージョンアップ(7.4 ⇒ 7.5）</vt:lpstr>
      <vt:lpstr>２．MySQLクラスタ:バージョンダウングレード(7.5 ⇒ 7.4）</vt:lpstr>
      <vt:lpstr>２．MySQLクラスタ:バージョンダウングレード(7.5 ⇒ 7.4）</vt:lpstr>
      <vt:lpstr>２．MySQLクラスタ:バージョンダウングレード(7.5 ⇒ 7.4）</vt:lpstr>
      <vt:lpstr>２．MySQLクラスタ:バージョンダウングレード(7.5 ⇒ 7.4）</vt:lpstr>
      <vt:lpstr>２．MySQLクラスタ:バージョンダウングレード(7.5 ⇒ 7.4）</vt:lpstr>
      <vt:lpstr>２．MySQLクラスタ:バージョンダウングレード(7.5 ⇒ 7.4）</vt:lpstr>
      <vt:lpstr>２．MySQLクラスタ:バージョンダウングレード(7.5 ⇒ 7.4）</vt:lpstr>
      <vt:lpstr>２．MySQLクラスタ:バージョンダウングレード(7.5 ⇒ 7.4）</vt:lpstr>
      <vt:lpstr>２．MySQLクラスタ:バージョンダウングレード(7.5 ⇒ 7.4）</vt:lpstr>
      <vt:lpstr>参考文献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2015-07-21T05:37:26Z</dcterms:created>
  <dcterms:modified xsi:type="dcterms:W3CDTF">2017-09-28T12:56:22Z</dcterms:modified>
</cp:coreProperties>
</file>