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18"/>
  </p:notesMasterIdLst>
  <p:handoutMasterIdLst>
    <p:handoutMasterId r:id="rId19"/>
  </p:handoutMasterIdLst>
  <p:sldIdLst>
    <p:sldId id="262" r:id="rId2"/>
    <p:sldId id="268" r:id="rId3"/>
    <p:sldId id="272" r:id="rId4"/>
    <p:sldId id="263" r:id="rId5"/>
    <p:sldId id="264" r:id="rId6"/>
    <p:sldId id="269" r:id="rId7"/>
    <p:sldId id="270" r:id="rId8"/>
    <p:sldId id="277" r:id="rId9"/>
    <p:sldId id="273" r:id="rId10"/>
    <p:sldId id="278" r:id="rId11"/>
    <p:sldId id="276" r:id="rId12"/>
    <p:sldId id="275" r:id="rId13"/>
    <p:sldId id="279" r:id="rId14"/>
    <p:sldId id="274" r:id="rId15"/>
    <p:sldId id="271" r:id="rId16"/>
    <p:sldId id="266" r:id="rId1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72"/>
            <p14:sldId id="263"/>
          </p14:sldIdLst>
        </p14:section>
        <p14:section name="Body" id="{18FAE958-DF6E-4AAC-835E-E68BDECA82A9}">
          <p14:sldIdLst>
            <p14:sldId id="264"/>
            <p14:sldId id="269"/>
            <p14:sldId id="270"/>
            <p14:sldId id="277"/>
            <p14:sldId id="273"/>
            <p14:sldId id="278"/>
            <p14:sldId id="276"/>
            <p14:sldId id="275"/>
            <p14:sldId id="279"/>
            <p14:sldId id="274"/>
            <p14:sldId id="271"/>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80900"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66" d="100"/>
        <a:sy n="66"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dirty="0" smtClean="0"/>
              <a:t>-</a:t>
            </a:r>
            <a:r>
              <a:rPr lang="ja-JP" altLang="en-US" dirty="0" smtClean="0">
                <a:solidFill>
                  <a:srgbClr val="7030A0"/>
                </a:solidFill>
              </a:rPr>
              <a:t>情報は</a:t>
            </a:r>
            <a:r>
              <a:rPr lang="en-US" altLang="ja-JP" dirty="0" smtClean="0">
                <a:solidFill>
                  <a:srgbClr val="7030A0"/>
                </a:solidFill>
              </a:rPr>
              <a:t>1</a:t>
            </a:r>
            <a:r>
              <a:rPr lang="ja-JP" altLang="en-US" dirty="0" smtClean="0">
                <a:solidFill>
                  <a:srgbClr val="7030A0"/>
                </a:solidFill>
              </a:rPr>
              <a:t>か所でのみ更新する必要があるため、ノードが復旧して再び稼働している場合と比較して、実際にデータベースが高速化される可能性があります。（見直し）</a:t>
            </a:r>
            <a:endParaRPr lang="en-US" altLang="ja-JP" dirty="0" smtClean="0">
              <a:solidFill>
                <a:srgbClr val="7030A0"/>
              </a:solidFill>
            </a:endParaRPr>
          </a:p>
          <a:p>
            <a:r>
              <a:rPr lang="en-US" dirty="0" smtClean="0">
                <a:solidFill>
                  <a:schemeClr val="tx1"/>
                </a:solidFill>
              </a:rPr>
              <a:t>English</a:t>
            </a:r>
            <a:r>
              <a:rPr lang="en-US" baseline="0" dirty="0" smtClean="0">
                <a:solidFill>
                  <a:schemeClr val="tx1"/>
                </a:solidFill>
              </a:rPr>
              <a:t>:</a:t>
            </a:r>
          </a:p>
          <a:p>
            <a:pPr marL="171450" indent="-171450">
              <a:buFontTx/>
              <a:buChar char="-"/>
            </a:pPr>
            <a:r>
              <a:rPr lang="en-US" sz="1100" dirty="0" smtClean="0"/>
              <a:t>Since information is only required to be updated in one place, this may actually make the database faster compared to when the node has recovered and is up and running again</a:t>
            </a:r>
            <a:r>
              <a:rPr lang="en-US" sz="1100" dirty="0" smtClean="0">
                <a:solidFill>
                  <a:srgbClr val="7030A0"/>
                </a:solidFill>
              </a:rPr>
              <a:t>.</a:t>
            </a:r>
          </a:p>
          <a:p>
            <a:pPr marL="0" indent="0">
              <a:buFontTx/>
              <a:buNone/>
            </a:pPr>
            <a:r>
              <a:rPr lang="en-US" sz="1100" dirty="0" smtClean="0">
                <a:solidFill>
                  <a:srgbClr val="7030A0"/>
                </a:solidFill>
              </a:rPr>
              <a:t>NSPs</a:t>
            </a:r>
            <a:r>
              <a:rPr lang="en-US" sz="1100" baseline="0" dirty="0" smtClean="0">
                <a:solidFill>
                  <a:srgbClr val="7030A0"/>
                </a:solidFill>
              </a:rPr>
              <a:t> remarks:</a:t>
            </a:r>
            <a:br>
              <a:rPr lang="en-US" sz="1100" baseline="0" dirty="0" smtClean="0">
                <a:solidFill>
                  <a:srgbClr val="7030A0"/>
                </a:solidFill>
              </a:rPr>
            </a:br>
            <a:r>
              <a:rPr lang="en-US" sz="1100" baseline="0" dirty="0" smtClean="0">
                <a:solidFill>
                  <a:srgbClr val="7030A0"/>
                </a:solidFill>
              </a:rPr>
              <a:t>- No modification needed. It is just stating a fact.</a:t>
            </a:r>
          </a:p>
          <a:p>
            <a:pPr marL="0" indent="0">
              <a:buFontTx/>
              <a:buNone/>
            </a:pPr>
            <a:endParaRPr lang="en-US" sz="1100" baseline="0" dirty="0" smtClean="0">
              <a:solidFill>
                <a:srgbClr val="7030A0"/>
              </a:solidFill>
            </a:endParaRPr>
          </a:p>
          <a:p>
            <a:pPr marL="0" indent="0">
              <a:buFontTx/>
              <a:buNone/>
            </a:pPr>
            <a:r>
              <a:rPr lang="en-US" sz="1100" baseline="0" dirty="0" smtClean="0">
                <a:solidFill>
                  <a:srgbClr val="7030A0"/>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Matsumoto-san’s comment:</a:t>
            </a:r>
            <a:endParaRPr lang="en-US" sz="1100" baseline="0" dirty="0" smtClean="0">
              <a:solidFill>
                <a:srgbClr val="7030A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7030A0"/>
                </a:solidFill>
              </a:rPr>
              <a:t>-</a:t>
            </a:r>
            <a:r>
              <a:rPr lang="ja-JP" altLang="en-US" dirty="0" smtClean="0"/>
              <a:t>次に、マスターノードは、単一ノード回復と同じ方法で</a:t>
            </a:r>
            <a:r>
              <a:rPr lang="ja-JP" altLang="en-US" dirty="0" smtClean="0">
                <a:solidFill>
                  <a:srgbClr val="7030A0"/>
                </a:solidFill>
              </a:rPr>
              <a:t>ノード回復を行うように、一度に</a:t>
            </a:r>
            <a:r>
              <a:rPr lang="en-US" altLang="ja-JP" dirty="0" smtClean="0">
                <a:solidFill>
                  <a:srgbClr val="7030A0"/>
                </a:solidFill>
              </a:rPr>
              <a:t>1</a:t>
            </a:r>
            <a:r>
              <a:rPr lang="ja-JP" altLang="en-US" dirty="0" smtClean="0">
                <a:solidFill>
                  <a:srgbClr val="7030A0"/>
                </a:solidFill>
              </a:rPr>
              <a:t>つのノードに指示します。</a:t>
            </a:r>
            <a:endParaRPr lang="en-US" altLang="ja-JP" dirty="0" smtClean="0">
              <a:solidFill>
                <a:srgbClr val="7030A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7030A0"/>
                </a:solidFill>
              </a:rPr>
              <a:t>English:</a:t>
            </a:r>
          </a:p>
          <a:p>
            <a:pPr marL="171450" indent="-171450">
              <a:buFontTx/>
              <a:buChar char="-"/>
            </a:pPr>
            <a:r>
              <a:rPr lang="en-US" dirty="0" smtClean="0">
                <a:solidFill>
                  <a:srgbClr val="7030A0"/>
                </a:solidFill>
              </a:rPr>
              <a:t>- </a:t>
            </a:r>
            <a:r>
              <a:rPr lang="en-US" sz="1100" dirty="0" smtClean="0"/>
              <a:t>The master node then instructs one node at a time to do a node recovery in the same way as for single node recovery.</a:t>
            </a:r>
            <a:endParaRPr lang="en-US" sz="1100" dirty="0" smtClean="0">
              <a:solidFill>
                <a:srgbClr val="7030A0"/>
              </a:solidFill>
            </a:endParaRPr>
          </a:p>
          <a:p>
            <a:pPr marL="0" indent="0">
              <a:buFontTx/>
              <a:buNone/>
            </a:pPr>
            <a:r>
              <a:rPr lang="en-US" sz="1100" dirty="0" smtClean="0">
                <a:solidFill>
                  <a:srgbClr val="7030A0"/>
                </a:solidFill>
              </a:rPr>
              <a:t>NSPs</a:t>
            </a:r>
            <a:r>
              <a:rPr lang="en-US" sz="1100" baseline="0" dirty="0" smtClean="0">
                <a:solidFill>
                  <a:srgbClr val="7030A0"/>
                </a:solidFill>
              </a:rPr>
              <a:t> remarks:</a:t>
            </a:r>
            <a:br>
              <a:rPr lang="en-US" sz="1100" baseline="0" dirty="0" smtClean="0">
                <a:solidFill>
                  <a:srgbClr val="7030A0"/>
                </a:solidFill>
              </a:rPr>
            </a:br>
            <a:r>
              <a:rPr lang="en-US" sz="1100" baseline="0" dirty="0" smtClean="0">
                <a:solidFill>
                  <a:srgbClr val="7030A0"/>
                </a:solidFill>
              </a:rPr>
              <a:t>- No modification needed. It is just stating a fact.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149435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dirty="0" smtClean="0"/>
              <a:t>-</a:t>
            </a:r>
            <a:r>
              <a:rPr lang="ja-JP" altLang="en-US" dirty="0" smtClean="0"/>
              <a:t>ログは、各ストレージノードのファイルシステムに格納され、</a:t>
            </a:r>
            <a:r>
              <a:rPr lang="ja-JP" altLang="en-US" b="1" dirty="0" smtClean="0">
                <a:solidFill>
                  <a:srgbClr val="7030A0"/>
                </a:solidFill>
              </a:rPr>
              <a:t>システム障害の場合、つまりすべてのストレージノードが同時に故障した場合（変）</a:t>
            </a:r>
            <a:r>
              <a:rPr lang="ja-JP" altLang="en-US" dirty="0" smtClean="0"/>
              <a:t>にのみ使用されます。</a:t>
            </a:r>
            <a:endParaRPr lang="en-US" altLang="ja-JP" dirty="0" smtClean="0"/>
          </a:p>
          <a:p>
            <a:r>
              <a:rPr lang="en-US" dirty="0" smtClean="0"/>
              <a:t>English:</a:t>
            </a:r>
          </a:p>
          <a:p>
            <a:pPr marL="171450" indent="-171450">
              <a:buFontTx/>
              <a:buChar char="-"/>
            </a:pPr>
            <a:r>
              <a:rPr lang="en-US" sz="1100" dirty="0" smtClean="0"/>
              <a:t>The log is stored on the file system for each storage node and is only used in case of system failures, i.e. if all storage nodes fail at the same time.</a:t>
            </a:r>
          </a:p>
          <a:p>
            <a:pPr marL="0" indent="0">
              <a:buFontTx/>
              <a:buNone/>
            </a:pPr>
            <a:r>
              <a:rPr lang="en-US" sz="1100" dirty="0" smtClean="0"/>
              <a:t>NSPs</a:t>
            </a:r>
            <a:r>
              <a:rPr lang="en-US" sz="1100" baseline="0" dirty="0" smtClean="0"/>
              <a:t> comment:</a:t>
            </a:r>
          </a:p>
          <a:p>
            <a:pPr marL="171450" indent="-171450">
              <a:buFontTx/>
              <a:buChar char="-"/>
            </a:pPr>
            <a:r>
              <a:rPr lang="en-US" sz="1100" baseline="0" dirty="0" smtClean="0"/>
              <a:t>The thought of the </a:t>
            </a:r>
            <a:r>
              <a:rPr lang="en-US" sz="1100" baseline="0" dirty="0" err="1" smtClean="0"/>
              <a:t>english</a:t>
            </a:r>
            <a:r>
              <a:rPr lang="en-US" sz="1100" baseline="0" dirty="0" smtClean="0"/>
              <a:t> translation is the same.</a:t>
            </a:r>
          </a:p>
          <a:p>
            <a:pPr marL="0" indent="0">
              <a:buFontTx/>
              <a:buNone/>
            </a:pPr>
            <a:endParaRPr lang="en-US" sz="1100" baseline="0" dirty="0" smtClean="0"/>
          </a:p>
          <a:p>
            <a:pPr marL="0" indent="0">
              <a:buFontTx/>
              <a:buNone/>
            </a:pPr>
            <a:r>
              <a:rPr lang="en-US" sz="1100" baseline="0" dirty="0" smtClean="0"/>
              <a:t>--------------------------------</a:t>
            </a:r>
          </a:p>
          <a:p>
            <a:pPr marL="0" indent="0">
              <a:buFontTx/>
              <a:buNone/>
            </a:pPr>
            <a:r>
              <a:rPr lang="en-US" dirty="0" err="1" smtClean="0"/>
              <a:t>Matsumot</a:t>
            </a:r>
            <a:r>
              <a:rPr lang="en-US" dirty="0" smtClean="0"/>
              <a:t>-san’s comment:</a:t>
            </a:r>
          </a:p>
          <a:p>
            <a:pPr marL="0" indent="0">
              <a:buFontTx/>
              <a:buNone/>
            </a:pPr>
            <a:r>
              <a:rPr lang="en-US" dirty="0" smtClean="0"/>
              <a:t>-</a:t>
            </a:r>
            <a:r>
              <a:rPr lang="ja-JP" altLang="en-US" dirty="0" smtClean="0">
                <a:solidFill>
                  <a:srgbClr val="7030A0"/>
                </a:solidFill>
              </a:rPr>
              <a:t>履歴を再生してシステムの復旧中にデータベースを最新にするために使用されます。（履歴はシステムのデータベースを最新状態へ復旧させるために使用します。）</a:t>
            </a:r>
            <a:endParaRPr lang="en-US" dirty="0" smtClean="0"/>
          </a:p>
          <a:p>
            <a:pPr marL="0" indent="0">
              <a:buFontTx/>
              <a:buNone/>
            </a:pPr>
            <a:r>
              <a:rPr lang="en-US" dirty="0" smtClean="0"/>
              <a:t>English:</a:t>
            </a:r>
          </a:p>
          <a:p>
            <a:pPr marL="0" indent="0">
              <a:buFontTx/>
              <a:buNone/>
            </a:pPr>
            <a:r>
              <a:rPr lang="en-US" dirty="0" smtClean="0"/>
              <a:t>-</a:t>
            </a:r>
            <a:r>
              <a:rPr lang="en-US" sz="1100" dirty="0" smtClean="0"/>
              <a:t>Since the log contains all database operations, it is used to replay history to get the database up-to-date during a system recovery. </a:t>
            </a:r>
          </a:p>
          <a:p>
            <a:pPr marL="0" indent="0">
              <a:buFontTx/>
              <a:buNone/>
            </a:pPr>
            <a:r>
              <a:rPr lang="en-US" sz="1100" dirty="0" smtClean="0"/>
              <a:t>NSPs comment:</a:t>
            </a:r>
          </a:p>
          <a:p>
            <a:pPr marL="0" indent="0">
              <a:buFontTx/>
              <a:buNone/>
            </a:pPr>
            <a:r>
              <a:rPr lang="en-US" sz="1100" dirty="0" smtClean="0"/>
              <a:t>- No need to modify.</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7</a:t>
            </a:fld>
            <a:endParaRPr lang="ja-JP" altLang="en-US" dirty="0"/>
          </a:p>
        </p:txBody>
      </p:sp>
    </p:spTree>
    <p:extLst>
      <p:ext uri="{BB962C8B-B14F-4D97-AF65-F5344CB8AC3E}">
        <p14:creationId xmlns:p14="http://schemas.microsoft.com/office/powerpoint/2010/main" val="333408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Matsumot</a:t>
            </a:r>
            <a:r>
              <a:rPr lang="en-US" dirty="0" smtClean="0"/>
              <a:t>-san’s comment:</a:t>
            </a:r>
          </a:p>
          <a:p>
            <a:pPr marL="171450" indent="-171450">
              <a:buFontTx/>
              <a:buChar char="-"/>
            </a:pPr>
            <a:r>
              <a:rPr lang="ja-JP" altLang="en-US" sz="1100" dirty="0" smtClean="0">
                <a:solidFill>
                  <a:srgbClr val="7030A0"/>
                </a:solidFill>
              </a:rPr>
              <a:t>問題のローカライズ（意味が不明：問題の確認方法）</a:t>
            </a:r>
            <a:endParaRPr lang="en-US" altLang="ja-JP" sz="1100" dirty="0" smtClean="0">
              <a:solidFill>
                <a:srgbClr val="7030A0"/>
              </a:solidFill>
            </a:endParaRPr>
          </a:p>
          <a:p>
            <a:pPr marL="0" indent="0">
              <a:buFontTx/>
              <a:buNone/>
            </a:pPr>
            <a:r>
              <a:rPr lang="en-US" sz="1100" dirty="0" smtClean="0">
                <a:solidFill>
                  <a:srgbClr val="7030A0"/>
                </a:solidFill>
              </a:rPr>
              <a:t>NSPs</a:t>
            </a:r>
            <a:r>
              <a:rPr lang="en-US" sz="1100" baseline="0" dirty="0" smtClean="0">
                <a:solidFill>
                  <a:srgbClr val="7030A0"/>
                </a:solidFill>
              </a:rPr>
              <a:t> comment:</a:t>
            </a:r>
            <a:endParaRPr lang="en-US" sz="1100" dirty="0" smtClean="0">
              <a:solidFill>
                <a:srgbClr val="7030A0"/>
              </a:solidFill>
            </a:endParaRPr>
          </a:p>
          <a:p>
            <a:pPr marL="171450" indent="-171450">
              <a:buFontTx/>
              <a:buChar char="-"/>
            </a:pPr>
            <a:r>
              <a:rPr lang="en-US" sz="1100" dirty="0" smtClean="0">
                <a:solidFill>
                  <a:srgbClr val="7030A0"/>
                </a:solidFill>
              </a:rPr>
              <a:t>It is a general procedure, no need for</a:t>
            </a:r>
            <a:r>
              <a:rPr lang="en-US" sz="1100" baseline="0" dirty="0" smtClean="0">
                <a:solidFill>
                  <a:srgbClr val="7030A0"/>
                </a:solidFill>
              </a:rPr>
              <a:t> a specific problem yet. That’s why localization of the problem should be done to identify the problem.</a:t>
            </a:r>
          </a:p>
          <a:p>
            <a:pPr marL="171450" indent="-171450">
              <a:buFontTx/>
              <a:buChar char="-"/>
            </a:pPr>
            <a:endParaRPr lang="en-US" sz="1100" baseline="0" dirty="0" smtClean="0">
              <a:solidFill>
                <a:srgbClr val="7030A0"/>
              </a:solidFill>
            </a:endParaRPr>
          </a:p>
          <a:p>
            <a:pPr marL="0" indent="0">
              <a:buFontTx/>
              <a:buNone/>
            </a:pPr>
            <a:r>
              <a:rPr lang="en-US" sz="1100" baseline="0" dirty="0" smtClean="0">
                <a:solidFill>
                  <a:srgbClr val="7030A0"/>
                </a:solidFill>
              </a:rPr>
              <a:t>------------------------------------------------</a:t>
            </a:r>
          </a:p>
          <a:p>
            <a:pPr marL="0" indent="0">
              <a:buFontTx/>
              <a:buNone/>
            </a:pP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9</a:t>
            </a:fld>
            <a:endParaRPr lang="ja-JP" altLang="en-US" dirty="0"/>
          </a:p>
        </p:txBody>
      </p:sp>
    </p:spTree>
    <p:extLst>
      <p:ext uri="{BB962C8B-B14F-4D97-AF65-F5344CB8AC3E}">
        <p14:creationId xmlns:p14="http://schemas.microsoft.com/office/powerpoint/2010/main" val="204043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dirty="0" smtClean="0"/>
              <a:t>-</a:t>
            </a:r>
            <a:r>
              <a:rPr lang="ja-JP" altLang="en-US" dirty="0" smtClean="0"/>
              <a:t>最初のステップは、障害が発生したノードを再起動することです</a:t>
            </a:r>
            <a:r>
              <a:rPr lang="ja-JP" altLang="en-US" b="1" dirty="0" smtClean="0">
                <a:solidFill>
                  <a:srgbClr val="7030A0"/>
                </a:solidFill>
              </a:rPr>
              <a:t>。（変）</a:t>
            </a:r>
            <a:endParaRPr lang="en-US" dirty="0" smtClean="0"/>
          </a:p>
          <a:p>
            <a:r>
              <a:rPr lang="en-US" dirty="0" smtClean="0"/>
              <a:t>English</a:t>
            </a:r>
            <a:r>
              <a:rPr lang="en-US" baseline="0" dirty="0" smtClean="0"/>
              <a:t> Translation:</a:t>
            </a:r>
          </a:p>
          <a:p>
            <a:pPr marL="171450" indent="-171450">
              <a:buFontTx/>
              <a:buChar char="-"/>
            </a:pPr>
            <a:r>
              <a:rPr lang="en-US" sz="1100" dirty="0" smtClean="0"/>
              <a:t>First step is to try restarting the failed node</a:t>
            </a:r>
          </a:p>
          <a:p>
            <a:pPr marL="0" indent="0">
              <a:buFontTx/>
              <a:buNone/>
            </a:pPr>
            <a:r>
              <a:rPr lang="en-US" sz="1100" dirty="0" smtClean="0"/>
              <a:t>NSP</a:t>
            </a:r>
            <a:r>
              <a:rPr lang="en-US" sz="1100" baseline="0" dirty="0" smtClean="0"/>
              <a:t>s Comment:</a:t>
            </a:r>
          </a:p>
          <a:p>
            <a:pPr marL="171450" indent="-171450">
              <a:buFontTx/>
              <a:buChar char="-"/>
            </a:pPr>
            <a:r>
              <a:rPr lang="en-US" sz="1100" baseline="0" dirty="0" smtClean="0"/>
              <a:t>No modification needed</a:t>
            </a:r>
          </a:p>
          <a:p>
            <a:pPr marL="0" indent="0">
              <a:buFontTx/>
              <a:buNone/>
            </a:pPr>
            <a:r>
              <a:rPr lang="en-US" sz="1100" baseline="0" dirty="0" smtClean="0"/>
              <a:t>-----------------------</a:t>
            </a:r>
          </a:p>
          <a:p>
            <a:pPr marL="0" indent="0">
              <a:buFontTx/>
              <a:buNone/>
            </a:pPr>
            <a:r>
              <a:rPr lang="en-US" sz="1100" baseline="0" dirty="0" smtClean="0"/>
              <a:t>Matsumoto-san’s comment:</a:t>
            </a:r>
          </a:p>
          <a:p>
            <a:pPr marL="0" indent="0">
              <a:buFontTx/>
              <a:buNone/>
            </a:pPr>
            <a:r>
              <a:rPr lang="en-US" sz="1100" baseline="0" dirty="0" smtClean="0"/>
              <a:t>- </a:t>
            </a:r>
            <a:r>
              <a:rPr lang="en-US" altLang="ja-JP" dirty="0" smtClean="0">
                <a:solidFill>
                  <a:srgbClr val="7030A0"/>
                </a:solidFill>
              </a:rPr>
              <a:t>INR</a:t>
            </a:r>
            <a:r>
              <a:rPr lang="ja-JP" altLang="en-US" dirty="0" smtClean="0">
                <a:solidFill>
                  <a:srgbClr val="7030A0"/>
                </a:solidFill>
              </a:rPr>
              <a:t>の間、データノードは （変）</a:t>
            </a:r>
            <a:endParaRPr lang="en-US" sz="1100" baseline="0" dirty="0" smtClean="0"/>
          </a:p>
          <a:p>
            <a:pPr marL="0" indent="0">
              <a:buFontTx/>
              <a:buNone/>
            </a:pPr>
            <a:r>
              <a:rPr lang="en-US" sz="1100" baseline="0" dirty="0" smtClean="0"/>
              <a:t>English:</a:t>
            </a:r>
          </a:p>
          <a:p>
            <a:pPr marL="171450" indent="-171450">
              <a:buFontTx/>
              <a:buChar char="-"/>
            </a:pPr>
            <a:r>
              <a:rPr lang="en-US" sz="1100" baseline="0" dirty="0" smtClean="0"/>
              <a:t>- </a:t>
            </a:r>
            <a:r>
              <a:rPr lang="en-US" sz="1100" dirty="0" smtClean="0"/>
              <a:t>During INR, the data node will:</a:t>
            </a:r>
          </a:p>
          <a:p>
            <a:pPr marL="0" indent="0">
              <a:buFontTx/>
              <a:buNone/>
            </a:pPr>
            <a:r>
              <a:rPr lang="en-US" sz="1100" dirty="0" smtClean="0"/>
              <a:t>NSP</a:t>
            </a:r>
            <a:r>
              <a:rPr lang="en-US" sz="1100" baseline="0" dirty="0" smtClean="0"/>
              <a:t>s Comment:</a:t>
            </a:r>
          </a:p>
          <a:p>
            <a:pPr marL="171450" indent="-171450">
              <a:buFontTx/>
              <a:buChar char="-"/>
            </a:pPr>
            <a:r>
              <a:rPr lang="en-US" sz="1100" baseline="0" dirty="0" smtClean="0"/>
              <a:t>No modification needed</a:t>
            </a:r>
          </a:p>
          <a:p>
            <a:pPr marL="0" indent="0">
              <a:buFontTx/>
              <a:buNone/>
            </a:pPr>
            <a:endParaRPr lang="en-US" sz="1100" dirty="0" smtClean="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12</a:t>
            </a:fld>
            <a:endParaRPr lang="ja-JP" altLang="en-US" dirty="0"/>
          </a:p>
        </p:txBody>
      </p:sp>
    </p:spTree>
    <p:extLst>
      <p:ext uri="{BB962C8B-B14F-4D97-AF65-F5344CB8AC3E}">
        <p14:creationId xmlns:p14="http://schemas.microsoft.com/office/powerpoint/2010/main" val="1535542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dirty="0" smtClean="0"/>
              <a:t>-</a:t>
            </a:r>
            <a:r>
              <a:rPr lang="ja-JP" altLang="en-US" dirty="0" smtClean="0"/>
              <a:t>一部のデータノードはエラーログに書き出します</a:t>
            </a:r>
            <a:r>
              <a:rPr lang="ja-JP" altLang="en-US" b="1" dirty="0" smtClean="0">
                <a:solidFill>
                  <a:srgbClr val="7030A0"/>
                </a:solidFill>
              </a:rPr>
              <a:t>。（変）</a:t>
            </a:r>
            <a:endParaRPr lang="en-US" altLang="ja-JP" b="1" dirty="0" smtClean="0">
              <a:solidFill>
                <a:srgbClr val="7030A0"/>
              </a:solidFill>
            </a:endParaRPr>
          </a:p>
          <a:p>
            <a:r>
              <a:rPr lang="en-US" b="0" dirty="0" smtClean="0">
                <a:solidFill>
                  <a:srgbClr val="7030A0"/>
                </a:solidFill>
              </a:rPr>
              <a:t>English:</a:t>
            </a:r>
          </a:p>
          <a:p>
            <a:pPr marL="171450" indent="-171450">
              <a:buFontTx/>
              <a:buChar char="-"/>
            </a:pPr>
            <a:r>
              <a:rPr lang="en-US" b="0" dirty="0" smtClean="0">
                <a:solidFill>
                  <a:srgbClr val="7030A0"/>
                </a:solidFill>
              </a:rPr>
              <a:t>-</a:t>
            </a:r>
            <a:r>
              <a:rPr lang="en-US" b="0" baseline="0" dirty="0" smtClean="0">
                <a:solidFill>
                  <a:srgbClr val="7030A0"/>
                </a:solidFill>
              </a:rPr>
              <a:t> </a:t>
            </a:r>
            <a:r>
              <a:rPr lang="en-US" sz="1100" dirty="0" smtClean="0"/>
              <a:t>Some data node will write out in the error log</a:t>
            </a:r>
          </a:p>
          <a:p>
            <a:pPr marL="0" indent="0">
              <a:buFontTx/>
              <a:buNone/>
            </a:pPr>
            <a:r>
              <a:rPr lang="en-US" sz="1100" dirty="0" smtClean="0"/>
              <a:t>NSP</a:t>
            </a:r>
            <a:r>
              <a:rPr lang="en-US" sz="1100" baseline="0" dirty="0" smtClean="0"/>
              <a:t>s Comment:</a:t>
            </a:r>
          </a:p>
          <a:p>
            <a:pPr marL="171450" indent="-171450">
              <a:buFontTx/>
              <a:buChar char="-"/>
            </a:pPr>
            <a:r>
              <a:rPr lang="en-US" sz="1100" baseline="0" dirty="0" smtClean="0"/>
              <a:t>No modification needed</a:t>
            </a:r>
          </a:p>
          <a:p>
            <a:r>
              <a:rPr lang="en-US" b="0" dirty="0" smtClean="0"/>
              <a:t>----------------------------</a:t>
            </a:r>
          </a:p>
          <a:p>
            <a:r>
              <a:rPr lang="en-US" b="0" dirty="0" smtClean="0"/>
              <a:t>Japanese:</a:t>
            </a:r>
          </a:p>
          <a:p>
            <a:pPr lvl="2"/>
            <a:r>
              <a:rPr lang="ja-JP" altLang="en-US" dirty="0" smtClean="0"/>
              <a:t>一部のデータノードはエラーログに書き出します</a:t>
            </a:r>
            <a:r>
              <a:rPr lang="ja-JP" altLang="en-US" b="1" dirty="0" smtClean="0">
                <a:solidFill>
                  <a:srgbClr val="7030A0"/>
                </a:solidFill>
              </a:rPr>
              <a:t>。（変）</a:t>
            </a:r>
            <a:endParaRPr lang="en-US" b="1" dirty="0" smtClean="0">
              <a:solidFill>
                <a:srgbClr val="7030A0"/>
              </a:solidFill>
            </a:endParaRPr>
          </a:p>
          <a:p>
            <a:pPr lvl="3"/>
            <a:r>
              <a:rPr lang="en-US" sz="1400" dirty="0" smtClean="0"/>
              <a:t>“Another data node failed during system restart…”</a:t>
            </a:r>
            <a:r>
              <a:rPr lang="ja-JP" altLang="en-US" sz="1400" dirty="0" smtClean="0"/>
              <a:t> </a:t>
            </a:r>
            <a:r>
              <a:rPr lang="ja-JP" altLang="en-US" sz="1400" dirty="0" smtClean="0">
                <a:solidFill>
                  <a:srgbClr val="7030A0"/>
                </a:solidFill>
              </a:rPr>
              <a:t>（変）</a:t>
            </a:r>
            <a:endParaRPr lang="en-US" sz="1400" dirty="0" smtClean="0">
              <a:solidFill>
                <a:srgbClr val="7030A0"/>
              </a:solidFill>
            </a:endParaRPr>
          </a:p>
          <a:p>
            <a:pPr lvl="3"/>
            <a:r>
              <a:rPr lang="ja-JP" altLang="en-US" sz="1400" dirty="0" smtClean="0"/>
              <a:t>これらのノードを </a:t>
            </a:r>
            <a:r>
              <a:rPr lang="en-US" sz="1400" dirty="0" smtClean="0"/>
              <a:t>: </a:t>
            </a:r>
            <a:r>
              <a:rPr lang="en-US" sz="1400" i="1" dirty="0" err="1" smtClean="0"/>
              <a:t>ndbd</a:t>
            </a:r>
            <a:r>
              <a:rPr lang="en-US" sz="1400" dirty="0" smtClean="0"/>
              <a:t> (</a:t>
            </a:r>
            <a:r>
              <a:rPr lang="en-US" sz="1400" i="1" dirty="0" err="1" smtClean="0"/>
              <a:t>ndbmtd</a:t>
            </a:r>
            <a:r>
              <a:rPr lang="en-US" sz="1400" dirty="0" smtClean="0"/>
              <a:t>)</a:t>
            </a:r>
            <a:r>
              <a:rPr lang="ja-JP" altLang="en-US" sz="1400" dirty="0" smtClean="0"/>
              <a:t>　</a:t>
            </a:r>
            <a:r>
              <a:rPr lang="ja-JP" altLang="en-US" sz="1400" dirty="0" smtClean="0">
                <a:solidFill>
                  <a:srgbClr val="7030A0"/>
                </a:solidFill>
              </a:rPr>
              <a:t>（変）</a:t>
            </a:r>
            <a:endParaRPr lang="en-US" sz="1400" dirty="0" smtClean="0">
              <a:solidFill>
                <a:srgbClr val="7030A0"/>
              </a:solidFill>
            </a:endParaRPr>
          </a:p>
          <a:p>
            <a:pPr lvl="3"/>
            <a:r>
              <a:rPr lang="ja-JP" altLang="en-US" sz="1400" dirty="0" smtClean="0"/>
              <a:t>クラスタを部分的に起動させる（各ノードグループから少なくとも</a:t>
            </a:r>
            <a:r>
              <a:rPr lang="en-US" altLang="ja-JP" sz="1400" dirty="0" smtClean="0"/>
              <a:t>1</a:t>
            </a:r>
            <a:r>
              <a:rPr lang="ja-JP" altLang="en-US" sz="1400" dirty="0" smtClean="0"/>
              <a:t>つ、クラスタを完成させたノードから開始する）</a:t>
            </a:r>
            <a:endParaRPr lang="en-US" sz="1400" dirty="0" smtClean="0"/>
          </a:p>
          <a:p>
            <a:pPr lvl="4"/>
            <a:r>
              <a:rPr lang="ja-JP" altLang="en-US" sz="1400" dirty="0" smtClean="0"/>
              <a:t>目標は、エラーログに記載されている</a:t>
            </a:r>
            <a:r>
              <a:rPr lang="en-US" altLang="ja-JP" sz="1400" dirty="0" smtClean="0"/>
              <a:t>”Another data node”</a:t>
            </a:r>
            <a:r>
              <a:rPr lang="ja-JP" altLang="en-US" sz="1400" dirty="0" smtClean="0"/>
              <a:t>を見つけることです。</a:t>
            </a:r>
            <a:r>
              <a:rPr lang="ja-JP" altLang="en-US" sz="1400" dirty="0" smtClean="0">
                <a:solidFill>
                  <a:srgbClr val="7030A0"/>
                </a:solidFill>
              </a:rPr>
              <a:t>（変）</a:t>
            </a:r>
            <a:endParaRPr lang="en-US" altLang="ja-JP" sz="1400" dirty="0" smtClean="0">
              <a:solidFill>
                <a:srgbClr val="7030A0"/>
              </a:solidFill>
            </a:endParaRPr>
          </a:p>
          <a:p>
            <a:pPr lvl="4"/>
            <a:endParaRPr lang="en-US" sz="1400" dirty="0" smtClean="0"/>
          </a:p>
          <a:p>
            <a:pPr lvl="3"/>
            <a:r>
              <a:rPr lang="en-US" sz="1400" dirty="0" smtClean="0"/>
              <a:t>“Filesystem inconsistency”, “DBDIH pointer too large”</a:t>
            </a:r>
          </a:p>
          <a:p>
            <a:pPr lvl="3"/>
            <a:r>
              <a:rPr lang="ja-JP" altLang="en-US" sz="1400" dirty="0" smtClean="0"/>
              <a:t>このノードを </a:t>
            </a:r>
            <a:r>
              <a:rPr lang="en-US" sz="1400" dirty="0" smtClean="0"/>
              <a:t>: </a:t>
            </a:r>
            <a:r>
              <a:rPr lang="en-US" sz="1400" i="1" dirty="0" err="1" smtClean="0"/>
              <a:t>ndbd</a:t>
            </a:r>
            <a:r>
              <a:rPr lang="en-US" sz="1400" i="1" dirty="0" smtClean="0"/>
              <a:t> –initial</a:t>
            </a:r>
            <a:r>
              <a:rPr lang="en-US" sz="1400" dirty="0" smtClean="0"/>
              <a:t> (</a:t>
            </a:r>
            <a:r>
              <a:rPr lang="en-US" sz="1400" i="1" dirty="0" err="1" smtClean="0"/>
              <a:t>ndbmtd</a:t>
            </a:r>
            <a:r>
              <a:rPr lang="en-US" sz="1400" i="1" dirty="0" smtClean="0"/>
              <a:t> –initial</a:t>
            </a:r>
            <a:r>
              <a:rPr lang="en-US" sz="1400" dirty="0" smtClean="0"/>
              <a:t>)</a:t>
            </a:r>
            <a:r>
              <a:rPr lang="ja-JP" altLang="en-US" sz="1400" dirty="0" smtClean="0"/>
              <a:t>　</a:t>
            </a:r>
            <a:r>
              <a:rPr lang="ja-JP" altLang="en-US" sz="1400" dirty="0" smtClean="0">
                <a:solidFill>
                  <a:srgbClr val="7030A0"/>
                </a:solidFill>
              </a:rPr>
              <a:t>（変）</a:t>
            </a:r>
            <a:endParaRPr lang="en-US" sz="1400" dirty="0" smtClean="0">
              <a:solidFill>
                <a:srgbClr val="7030A0"/>
              </a:solidFill>
            </a:endParaRPr>
          </a:p>
          <a:p>
            <a:pPr lvl="2"/>
            <a:r>
              <a:rPr lang="en-US" altLang="ja-JP" dirty="0" smtClean="0"/>
              <a:t>1</a:t>
            </a:r>
            <a:r>
              <a:rPr lang="ja-JP" altLang="en-US" dirty="0" smtClean="0"/>
              <a:t>つのノードグループ内のすべてのノードが </a:t>
            </a:r>
            <a:r>
              <a:rPr lang="en-US" dirty="0" smtClean="0"/>
              <a:t>:</a:t>
            </a:r>
            <a:r>
              <a:rPr lang="ja-JP" altLang="en-US" b="1" dirty="0" smtClean="0">
                <a:solidFill>
                  <a:srgbClr val="7030A0"/>
                </a:solidFill>
              </a:rPr>
              <a:t>（変）</a:t>
            </a:r>
            <a:endParaRPr lang="en-US" b="1" dirty="0" smtClean="0">
              <a:solidFill>
                <a:srgbClr val="7030A0"/>
              </a:solidFill>
            </a:endParaRPr>
          </a:p>
          <a:p>
            <a:pPr lvl="3"/>
            <a:r>
              <a:rPr lang="en-US" sz="1400" dirty="0" smtClean="0"/>
              <a:t>“Filesystem inconsistency”, “DBDIH pointer too large”</a:t>
            </a:r>
            <a:r>
              <a:rPr lang="ja-JP" altLang="en-US" sz="1400" dirty="0" smtClean="0"/>
              <a:t> </a:t>
            </a:r>
            <a:r>
              <a:rPr lang="ja-JP" altLang="en-US" sz="1400" dirty="0" smtClean="0">
                <a:solidFill>
                  <a:srgbClr val="7030A0"/>
                </a:solidFill>
              </a:rPr>
              <a:t>（変）</a:t>
            </a:r>
            <a:endParaRPr lang="en-US" sz="1400" dirty="0" smtClean="0">
              <a:solidFill>
                <a:srgbClr val="7030A0"/>
              </a:solidFill>
            </a:endParaRPr>
          </a:p>
          <a:p>
            <a:pPr lvl="3"/>
            <a:r>
              <a:rPr lang="ja-JP" altLang="en-US" sz="1400" dirty="0" smtClean="0"/>
              <a:t>システムの再起動はできません</a:t>
            </a:r>
            <a:r>
              <a:rPr lang="ja-JP" altLang="en-US" sz="1400" b="1" dirty="0" smtClean="0">
                <a:solidFill>
                  <a:srgbClr val="7030A0"/>
                </a:solidFill>
              </a:rPr>
              <a:t>。</a:t>
            </a:r>
            <a:endParaRPr lang="en-US" sz="1400" b="1" dirty="0" smtClean="0">
              <a:solidFill>
                <a:srgbClr val="7030A0"/>
              </a:solidFill>
            </a:endParaRPr>
          </a:p>
          <a:p>
            <a:pPr lvl="2"/>
            <a:r>
              <a:rPr lang="ja-JP" altLang="en-US" dirty="0" smtClean="0"/>
              <a:t>システムの再起動が不可能な場合は、</a:t>
            </a:r>
            <a:r>
              <a:rPr lang="en-US" altLang="ja-JP" dirty="0" smtClean="0"/>
              <a:t>Initial System Restart</a:t>
            </a:r>
            <a:r>
              <a:rPr lang="ja-JP" altLang="en-US" dirty="0" smtClean="0"/>
              <a:t>が必要です</a:t>
            </a:r>
            <a:r>
              <a:rPr lang="ja-JP" altLang="en-US" b="1" dirty="0" smtClean="0">
                <a:solidFill>
                  <a:srgbClr val="7030A0"/>
                </a:solidFill>
              </a:rPr>
              <a:t>。</a:t>
            </a:r>
            <a:endParaRPr lang="en-US" b="1" dirty="0" smtClean="0">
              <a:solidFill>
                <a:srgbClr val="7030A0"/>
              </a:solidFill>
            </a:endParaRPr>
          </a:p>
          <a:p>
            <a:pPr lvl="3"/>
            <a:r>
              <a:rPr lang="ja-JP" altLang="en-US" sz="1400" dirty="0" smtClean="0"/>
              <a:t>バックアップからの復元が必要です</a:t>
            </a:r>
            <a:r>
              <a:rPr lang="ja-JP" altLang="en-US" sz="1400" b="1" dirty="0" smtClean="0">
                <a:solidFill>
                  <a:srgbClr val="7030A0"/>
                </a:solidFill>
              </a:rPr>
              <a:t>。</a:t>
            </a:r>
            <a:endParaRPr lang="en-US" b="0" dirty="0" smtClean="0"/>
          </a:p>
          <a:p>
            <a:r>
              <a:rPr lang="en-US" b="0" dirty="0" smtClean="0"/>
              <a:t>English:</a:t>
            </a:r>
          </a:p>
          <a:p>
            <a:pPr lvl="2"/>
            <a:r>
              <a:rPr lang="en-US" sz="1000" dirty="0" smtClean="0"/>
              <a:t>Some data node will write out in the error log</a:t>
            </a:r>
          </a:p>
          <a:p>
            <a:pPr lvl="3"/>
            <a:r>
              <a:rPr lang="en-US" sz="800" dirty="0" smtClean="0"/>
              <a:t>“Another data node failed during system restart…”</a:t>
            </a:r>
            <a:endParaRPr lang="en-US" b="0" dirty="0" smtClean="0"/>
          </a:p>
          <a:p>
            <a:pPr lvl="3"/>
            <a:r>
              <a:rPr lang="en-US" sz="800" dirty="0" smtClean="0"/>
              <a:t>Start these nodes with: </a:t>
            </a:r>
            <a:r>
              <a:rPr lang="en-US" sz="800" i="1" dirty="0" err="1" smtClean="0"/>
              <a:t>ndbd</a:t>
            </a:r>
            <a:r>
              <a:rPr lang="en-US" sz="800" dirty="0" smtClean="0"/>
              <a:t> (</a:t>
            </a:r>
            <a:r>
              <a:rPr lang="en-US" sz="800" i="1" dirty="0" err="1" smtClean="0"/>
              <a:t>ndbmtd</a:t>
            </a:r>
            <a:r>
              <a:rPr lang="en-US" sz="800" dirty="0" smtClean="0"/>
              <a:t>)</a:t>
            </a:r>
          </a:p>
          <a:p>
            <a:pPr lvl="3"/>
            <a:r>
              <a:rPr lang="en-US" sz="800" dirty="0" smtClean="0"/>
              <a:t>Let the cluster perform a partial start (start with the nodes that are ok that completes a cluster, at least one from each node group)</a:t>
            </a:r>
          </a:p>
          <a:p>
            <a:pPr lvl="4"/>
            <a:r>
              <a:rPr lang="en-US" sz="800" dirty="0" smtClean="0"/>
              <a:t>The goal is to find the “Another data node” mentioned in the error log.</a:t>
            </a:r>
          </a:p>
          <a:p>
            <a:pPr lvl="4"/>
            <a:endParaRPr lang="en-US" sz="800" dirty="0" smtClean="0"/>
          </a:p>
          <a:p>
            <a:pPr lvl="3"/>
            <a:r>
              <a:rPr lang="en-US" sz="800" dirty="0" smtClean="0"/>
              <a:t>“Filesystem inconsistency”, “DBDIH pointer too large”</a:t>
            </a:r>
          </a:p>
          <a:p>
            <a:pPr lvl="3"/>
            <a:r>
              <a:rPr lang="en-US" sz="800" dirty="0" smtClean="0"/>
              <a:t>Start this node with: </a:t>
            </a:r>
            <a:r>
              <a:rPr lang="en-US" sz="800" i="1" dirty="0" err="1" smtClean="0"/>
              <a:t>ndbd</a:t>
            </a:r>
            <a:r>
              <a:rPr lang="en-US" sz="800" i="1" dirty="0" smtClean="0"/>
              <a:t> –initial</a:t>
            </a:r>
            <a:r>
              <a:rPr lang="en-US" sz="800" dirty="0" smtClean="0"/>
              <a:t> (</a:t>
            </a:r>
            <a:r>
              <a:rPr lang="en-US" sz="800" i="1" dirty="0" err="1" smtClean="0"/>
              <a:t>ndbmtd</a:t>
            </a:r>
            <a:r>
              <a:rPr lang="en-US" sz="800" i="1" dirty="0" smtClean="0"/>
              <a:t> –initial</a:t>
            </a:r>
            <a:r>
              <a:rPr lang="en-US" sz="800" dirty="0" smtClean="0"/>
              <a:t>)</a:t>
            </a:r>
          </a:p>
          <a:p>
            <a:pPr lvl="2"/>
            <a:r>
              <a:rPr lang="en-US" sz="1000" dirty="0" smtClean="0"/>
              <a:t>If all nodes in one node group has written out something like:</a:t>
            </a:r>
          </a:p>
          <a:p>
            <a:pPr lvl="3"/>
            <a:r>
              <a:rPr lang="en-US" sz="800" dirty="0" smtClean="0"/>
              <a:t>“Filesystem inconsistency”, “DBDIH pointer too large”</a:t>
            </a:r>
          </a:p>
          <a:p>
            <a:pPr lvl="3"/>
            <a:r>
              <a:rPr lang="en-US" sz="800" dirty="0" smtClean="0"/>
              <a:t>System restart is not possible</a:t>
            </a:r>
          </a:p>
          <a:p>
            <a:pPr lvl="2"/>
            <a:r>
              <a:rPr lang="en-US" sz="1000" dirty="0" smtClean="0"/>
              <a:t>If system restart is not possible, then Initial System Restart is needed</a:t>
            </a:r>
          </a:p>
          <a:p>
            <a:pPr lvl="3"/>
            <a:r>
              <a:rPr lang="en-US" sz="800" dirty="0" smtClean="0"/>
              <a:t>Restoration from backup is needed</a:t>
            </a:r>
          </a:p>
          <a:p>
            <a:endParaRPr lang="en-US" b="0"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13</a:t>
            </a:fld>
            <a:endParaRPr lang="ja-JP" altLang="en-US" dirty="0"/>
          </a:p>
        </p:txBody>
      </p:sp>
    </p:spTree>
    <p:extLst>
      <p:ext uri="{BB962C8B-B14F-4D97-AF65-F5344CB8AC3E}">
        <p14:creationId xmlns:p14="http://schemas.microsoft.com/office/powerpoint/2010/main" val="234081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900" dirty="0" smtClean="0">
                <a:solidFill>
                  <a:schemeClr val="bg1"/>
                </a:solidFill>
              </a:rPr>
              <a:t>NEC Group Internal Use Only</a:t>
            </a:r>
            <a:endParaRPr kumimoji="1" lang="en-US" altLang="ja-JP" sz="900" b="0" i="0" u="none" strike="noStrike" kern="1200" cap="none" spc="0" normalizeH="0" baseline="0" noProof="0" dirty="0" smtClean="0">
              <a:ln>
                <a:noFill/>
              </a:ln>
              <a:solidFill>
                <a:schemeClr val="bg1"/>
              </a:solidFill>
              <a:effectLst/>
              <a:uLnTx/>
              <a:uFillTx/>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618500"/>
            <a:ext cx="8784000" cy="1015663"/>
          </a:xfrm>
        </p:spPr>
        <p:txBody>
          <a:bodyPr/>
          <a:lstStyle/>
          <a:p>
            <a:r>
              <a:rPr lang="en-US" altLang="ja-JP" dirty="0"/>
              <a:t>MySQL</a:t>
            </a:r>
            <a:r>
              <a:rPr lang="ja-JP" altLang="en-US" dirty="0"/>
              <a:t>クラス</a:t>
            </a:r>
            <a:r>
              <a:rPr lang="ja-JP" altLang="en-US" dirty="0" smtClean="0"/>
              <a:t>タ</a:t>
            </a:r>
            <a:r>
              <a:rPr lang="en-US" altLang="ja-JP" dirty="0"/>
              <a:t/>
            </a:r>
            <a:br>
              <a:rPr lang="en-US" altLang="ja-JP" dirty="0"/>
            </a:br>
            <a:r>
              <a:rPr lang="zh-TW" altLang="en-US" sz="2800" dirty="0" smtClean="0">
                <a:solidFill>
                  <a:srgbClr val="FD670B"/>
                </a:solidFill>
              </a:rPr>
              <a:t>障</a:t>
            </a:r>
            <a:r>
              <a:rPr lang="zh-TW" altLang="en-US" sz="2800" dirty="0">
                <a:solidFill>
                  <a:srgbClr val="FD670B"/>
                </a:solidFill>
              </a:rPr>
              <a:t>害回復（日本語版</a:t>
            </a:r>
            <a:r>
              <a:rPr lang="zh-TW" altLang="en-US" sz="2800" dirty="0" smtClean="0">
                <a:solidFill>
                  <a:srgbClr val="FD670B"/>
                </a:solidFill>
              </a:rPr>
              <a:t>）</a:t>
            </a:r>
            <a:endParaRPr lang="ja-JP" altLang="en-US" sz="2800" dirty="0">
              <a:solidFill>
                <a:srgbClr val="FD670B"/>
              </a:solidFill>
            </a:endParaRPr>
          </a:p>
        </p:txBody>
      </p:sp>
      <p:sp>
        <p:nvSpPr>
          <p:cNvPr id="4" name="テキスト プレースホルダー 3"/>
          <p:cNvSpPr>
            <a:spLocks noGrp="1"/>
          </p:cNvSpPr>
          <p:nvPr>
            <p:ph type="body" sz="quarter" idx="10"/>
          </p:nvPr>
        </p:nvSpPr>
        <p:spPr>
          <a:xfrm>
            <a:off x="179513" y="4032000"/>
            <a:ext cx="6552727" cy="188769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p>
          <a:p>
            <a:endParaRPr lang="en-US" altLang="ja-JP" dirty="0"/>
          </a:p>
          <a:p>
            <a:r>
              <a:rPr lang="en-US" dirty="0" smtClean="0">
                <a:cs typeface="Calibri" panose="020F0502020204030204" pitchFamily="34" charset="0"/>
              </a:rPr>
              <a:t>Version </a:t>
            </a:r>
            <a:r>
              <a:rPr lang="en-US" dirty="0">
                <a:cs typeface="Calibri" panose="020F0502020204030204" pitchFamily="34" charset="0"/>
              </a:rPr>
              <a:t>00.07</a:t>
            </a:r>
          </a:p>
          <a:p>
            <a:r>
              <a:rPr lang="en-US" altLang="ja-JP" dirty="0" smtClean="0"/>
              <a:t>2017</a:t>
            </a:r>
            <a:r>
              <a:rPr lang="ja-JP" altLang="en-US" dirty="0"/>
              <a:t>年</a:t>
            </a:r>
            <a:r>
              <a:rPr lang="en-US" altLang="ja-JP" dirty="0"/>
              <a:t>9</a:t>
            </a:r>
            <a:r>
              <a:rPr lang="ja-JP" altLang="en-US" dirty="0" smtClean="0"/>
              <a:t>月</a:t>
            </a:r>
            <a:r>
              <a:rPr lang="en-US" altLang="ja-JP" dirty="0" smtClean="0"/>
              <a:t>28</a:t>
            </a:r>
            <a:r>
              <a:rPr lang="ja-JP" altLang="en-US" dirty="0" smtClean="0"/>
              <a:t>日</a:t>
            </a:r>
            <a:endParaRPr lang="en-US" altLang="ja-JP"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a:t>
            </a:r>
            <a:r>
              <a:rPr lang="ja-JP" altLang="en-US" sz="2000" dirty="0" smtClean="0"/>
              <a:t>ト</a:t>
            </a:r>
            <a:r>
              <a:rPr lang="ja-JP" altLang="en-US" sz="2000" dirty="0"/>
              <a:t>ラブルシューティングガイド</a:t>
            </a:r>
            <a:endParaRPr lang="en-US" sz="2000" dirty="0"/>
          </a:p>
        </p:txBody>
      </p:sp>
      <p:sp>
        <p:nvSpPr>
          <p:cNvPr id="3" name="Content Placeholder 2"/>
          <p:cNvSpPr>
            <a:spLocks noGrp="1"/>
          </p:cNvSpPr>
          <p:nvPr>
            <p:ph sz="quarter" idx="10"/>
          </p:nvPr>
        </p:nvSpPr>
        <p:spPr/>
        <p:txBody>
          <a:bodyPr>
            <a:noAutofit/>
          </a:bodyPr>
          <a:lstStyle/>
          <a:p>
            <a:pPr marL="580050" lvl="1" indent="-400050">
              <a:buFont typeface="+mj-lt"/>
              <a:buAutoNum type="romanLcPeriod" startAt="2"/>
            </a:pPr>
            <a:r>
              <a:rPr lang="ja-JP" altLang="en-US" sz="1400" dirty="0" smtClean="0"/>
              <a:t>デ</a:t>
            </a:r>
            <a:r>
              <a:rPr lang="ja-JP" altLang="en-US" sz="1400" dirty="0"/>
              <a:t>バッグログ</a:t>
            </a:r>
            <a:endParaRPr lang="en-US" sz="1400" dirty="0" smtClean="0"/>
          </a:p>
          <a:p>
            <a:pPr marL="572475" lvl="2" indent="-285750"/>
            <a:r>
              <a:rPr lang="ja-JP" altLang="en-US" dirty="0"/>
              <a:t>ファイル名</a:t>
            </a:r>
            <a:r>
              <a:rPr lang="en-US" dirty="0" smtClean="0"/>
              <a:t>: ndb_</a:t>
            </a:r>
            <a:r>
              <a:rPr lang="en-US" i="1" dirty="0" smtClean="0"/>
              <a:t>node_id_</a:t>
            </a:r>
            <a:r>
              <a:rPr lang="en-US" dirty="0" smtClean="0"/>
              <a:t>out.log</a:t>
            </a:r>
          </a:p>
          <a:p>
            <a:pPr marL="572475" lvl="2" indent="-285750"/>
            <a:r>
              <a:rPr lang="ja-JP" altLang="en-US" dirty="0"/>
              <a:t>ノードがシャットダウンされるなどのデバッグメッセージとノード情報が含まれます。</a:t>
            </a:r>
            <a:endParaRPr lang="en-US" dirty="0" smtClean="0"/>
          </a:p>
          <a:p>
            <a:pPr marL="572475" lvl="2" indent="-285750"/>
            <a:r>
              <a:rPr lang="en-US" altLang="ja-JP" dirty="0" err="1"/>
              <a:t>ndbd</a:t>
            </a:r>
            <a:r>
              <a:rPr lang="ja-JP" altLang="en-US" dirty="0"/>
              <a:t>プロセスが出力するデータを含むファイルです。 このファイルは、</a:t>
            </a:r>
            <a:r>
              <a:rPr lang="en-US" altLang="ja-JP" dirty="0" err="1"/>
              <a:t>ndbd</a:t>
            </a:r>
            <a:r>
              <a:rPr lang="ja-JP" altLang="en-US" dirty="0"/>
              <a:t>がデーモンとして起動された場合にのみ作成されます。これはデフォルト動作です。</a:t>
            </a:r>
            <a:endParaRPr lang="en-US" dirty="0" smtClean="0"/>
          </a:p>
          <a:p>
            <a:pPr marL="465750" lvl="1" indent="-285750">
              <a:buFont typeface="+mj-lt"/>
              <a:buAutoNum type="romanLcPeriod" startAt="2"/>
            </a:pPr>
            <a:r>
              <a:rPr lang="en-US" sz="1400" dirty="0" smtClean="0"/>
              <a:t>Trace Logs</a:t>
            </a:r>
          </a:p>
          <a:p>
            <a:pPr marL="572475" lvl="2" indent="-285750"/>
            <a:r>
              <a:rPr lang="ja-JP" altLang="en-US" dirty="0" smtClean="0"/>
              <a:t>フ</a:t>
            </a:r>
            <a:r>
              <a:rPr lang="ja-JP" altLang="en-US" dirty="0"/>
              <a:t>ァイル名</a:t>
            </a:r>
            <a:r>
              <a:rPr lang="en-US" dirty="0" smtClean="0"/>
              <a:t>: </a:t>
            </a:r>
            <a:r>
              <a:rPr lang="en-US" dirty="0" err="1" smtClean="0"/>
              <a:t>ndb_</a:t>
            </a:r>
            <a:r>
              <a:rPr lang="en-US" i="1" dirty="0" err="1" smtClean="0"/>
              <a:t>node_id_</a:t>
            </a:r>
            <a:r>
              <a:rPr lang="en-US" dirty="0" err="1" smtClean="0"/>
              <a:t>trace.log.n</a:t>
            </a:r>
            <a:endParaRPr lang="en-US" dirty="0" smtClean="0"/>
          </a:p>
          <a:p>
            <a:pPr marL="572475" lvl="2" indent="-285750"/>
            <a:r>
              <a:rPr lang="ja-JP" altLang="en-US" dirty="0"/>
              <a:t>ノードが停止</a:t>
            </a:r>
            <a:r>
              <a:rPr lang="en-US" altLang="ja-JP" dirty="0"/>
              <a:t>/</a:t>
            </a:r>
            <a:r>
              <a:rPr lang="ja-JP" altLang="en-US" dirty="0"/>
              <a:t>クラッシュする前の最後の実行ステップが含まれます。</a:t>
            </a:r>
            <a:endParaRPr lang="en-US" dirty="0" smtClean="0"/>
          </a:p>
          <a:p>
            <a:pPr marL="572475" lvl="2" indent="-285750"/>
            <a:r>
              <a:rPr lang="ja-JP" altLang="en-US" dirty="0"/>
              <a:t>トレースファイルは、エラーが発生する直前に起こったことを正確に記述したものです。 この情報は、</a:t>
            </a:r>
            <a:r>
              <a:rPr lang="en-US" altLang="ja-JP" dirty="0"/>
              <a:t>NDB Cluster</a:t>
            </a:r>
            <a:r>
              <a:rPr lang="ja-JP" altLang="en-US" dirty="0"/>
              <a:t>開発チームによる分析に役立ちます</a:t>
            </a:r>
            <a:r>
              <a:rPr lang="ja-JP" altLang="en-US" dirty="0" smtClean="0"/>
              <a:t>。</a:t>
            </a:r>
            <a:endParaRPr lang="en-US" dirty="0" smtClean="0"/>
          </a:p>
          <a:p>
            <a:pPr marL="572475" lvl="2" indent="-285750"/>
            <a:endParaRPr lang="en-US" dirty="0" smtClean="0"/>
          </a:p>
          <a:p>
            <a:pPr marL="0" lvl="1" indent="0">
              <a:buNone/>
            </a:pPr>
            <a:r>
              <a:rPr lang="en-US" altLang="ja-JP" sz="1400" dirty="0" smtClean="0"/>
              <a:t>2.3 </a:t>
            </a:r>
            <a:r>
              <a:rPr lang="ja-JP" altLang="en-US" sz="1400" dirty="0" smtClean="0"/>
              <a:t>例</a:t>
            </a:r>
            <a:endParaRPr lang="en-US" sz="1400" dirty="0"/>
          </a:p>
          <a:p>
            <a:pPr marL="506775" lvl="2" indent="-400050">
              <a:buFont typeface="+mj-lt"/>
              <a:buAutoNum type="romanLcPeriod"/>
            </a:pPr>
            <a:r>
              <a:rPr lang="ja-JP" altLang="en-US" dirty="0"/>
              <a:t>進行中のシステム再起動</a:t>
            </a:r>
            <a:endParaRPr lang="en-US" dirty="0"/>
          </a:p>
          <a:p>
            <a:pPr marL="616050" lvl="3" indent="-400050">
              <a:buFont typeface="Arial" panose="020B0604020202020204" pitchFamily="34" charset="0"/>
              <a:buChar char="•"/>
            </a:pPr>
            <a:r>
              <a:rPr lang="en-US" sz="1400" dirty="0"/>
              <a:t>Node 3 </a:t>
            </a:r>
            <a:r>
              <a:rPr lang="ja-JP" altLang="en-US" sz="1400" dirty="0"/>
              <a:t>クラッシ</a:t>
            </a:r>
            <a:r>
              <a:rPr lang="ja-JP" altLang="en-US" sz="1400" dirty="0" smtClean="0"/>
              <a:t>ュ</a:t>
            </a:r>
            <a:r>
              <a:rPr lang="ja-JP" altLang="en-US" sz="1400" dirty="0">
                <a:solidFill>
                  <a:srgbClr val="92D050"/>
                </a:solidFill>
              </a:rPr>
              <a:t>した場合</a:t>
            </a:r>
            <a:endParaRPr lang="en-US" sz="1400" dirty="0">
              <a:solidFill>
                <a:srgbClr val="92D050"/>
              </a:solidFill>
            </a:endParaRPr>
          </a:p>
          <a:p>
            <a:pPr marL="775063" lvl="4" indent="-400050">
              <a:buFont typeface="Wingdings" panose="05000000000000000000" pitchFamily="2" charset="2"/>
              <a:buChar char="Ø"/>
            </a:pPr>
            <a:r>
              <a:rPr lang="en-US" sz="1400" b="0" dirty="0"/>
              <a:t>“Forced node shutdown completed. Occurred during </a:t>
            </a:r>
            <a:r>
              <a:rPr lang="en-US" sz="1400" b="0" dirty="0" err="1"/>
              <a:t>startphase</a:t>
            </a:r>
            <a:r>
              <a:rPr lang="en-US" sz="1400" b="0" dirty="0"/>
              <a:t> 4…”</a:t>
            </a:r>
          </a:p>
          <a:p>
            <a:pPr marL="616050" lvl="3" indent="-400050">
              <a:buFont typeface="Arial" panose="020B0604020202020204" pitchFamily="34" charset="0"/>
              <a:buChar char="•"/>
            </a:pPr>
            <a:r>
              <a:rPr lang="en-US" sz="1400" dirty="0"/>
              <a:t>Node </a:t>
            </a:r>
            <a:r>
              <a:rPr lang="en-US" sz="1400" dirty="0" smtClean="0"/>
              <a:t>4 </a:t>
            </a:r>
            <a:r>
              <a:rPr lang="ja-JP" altLang="en-US" sz="1400" dirty="0" smtClean="0">
                <a:solidFill>
                  <a:srgbClr val="92D050"/>
                </a:solidFill>
              </a:rPr>
              <a:t>が</a:t>
            </a:r>
            <a:r>
              <a:rPr lang="ja-JP" altLang="en-US" sz="1400" dirty="0">
                <a:solidFill>
                  <a:srgbClr val="92D050"/>
                </a:solidFill>
              </a:rPr>
              <a:t>クラッシュした場合（ノード</a:t>
            </a:r>
            <a:r>
              <a:rPr lang="en-US" altLang="ja-JP" sz="1400" dirty="0">
                <a:solidFill>
                  <a:srgbClr val="92D050"/>
                </a:solidFill>
              </a:rPr>
              <a:t>3</a:t>
            </a:r>
            <a:r>
              <a:rPr lang="ja-JP" altLang="en-US" sz="1400" dirty="0">
                <a:solidFill>
                  <a:srgbClr val="92D050"/>
                </a:solidFill>
              </a:rPr>
              <a:t>が</a:t>
            </a:r>
            <a:r>
              <a:rPr lang="ja-JP" altLang="en-US" sz="1400" dirty="0" smtClean="0">
                <a:solidFill>
                  <a:srgbClr val="92D050"/>
                </a:solidFill>
              </a:rPr>
              <a:t>クラッシュのため）</a:t>
            </a:r>
            <a:endParaRPr lang="en-US" sz="1400" dirty="0">
              <a:solidFill>
                <a:srgbClr val="92D050"/>
              </a:solidFill>
            </a:endParaRPr>
          </a:p>
          <a:p>
            <a:pPr marL="775063" lvl="4" indent="-400050">
              <a:buFont typeface="Wingdings" panose="05000000000000000000" pitchFamily="2" charset="2"/>
              <a:buChar char="Ø"/>
            </a:pPr>
            <a:r>
              <a:rPr lang="en-US" sz="1400" b="0" dirty="0"/>
              <a:t>“Forced node shutdown completed. Occurred during </a:t>
            </a:r>
            <a:r>
              <a:rPr lang="en-US" sz="1400" b="0" dirty="0" err="1"/>
              <a:t>startphase</a:t>
            </a:r>
            <a:r>
              <a:rPr lang="en-US" sz="1400" b="0" dirty="0"/>
              <a:t> 4…Another node failed during system restart…”</a:t>
            </a:r>
          </a:p>
          <a:p>
            <a:pPr marL="465750" lvl="1" indent="-285750"/>
            <a:endParaRPr lang="en-US" dirty="0"/>
          </a:p>
          <a:p>
            <a:pPr marL="572475" lvl="2" indent="-285750">
              <a:buFont typeface="+mj-lt"/>
              <a:buAutoNum type="romanLcPeriod"/>
            </a:pPr>
            <a:endParaRPr lang="en-US" dirty="0" smtClean="0"/>
          </a:p>
        </p:txBody>
      </p:sp>
    </p:spTree>
    <p:extLst>
      <p:ext uri="{BB962C8B-B14F-4D97-AF65-F5344CB8AC3E}">
        <p14:creationId xmlns:p14="http://schemas.microsoft.com/office/powerpoint/2010/main" val="228176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a:t>
            </a:r>
            <a:r>
              <a:rPr lang="ja-JP" altLang="en-US" sz="2000" dirty="0" smtClean="0"/>
              <a:t>トラ</a:t>
            </a:r>
            <a:r>
              <a:rPr lang="ja-JP" altLang="en-US" sz="2000" dirty="0"/>
              <a:t>ブルシューティングガイド</a:t>
            </a:r>
            <a:endParaRPr lang="en-US" sz="2000" dirty="0"/>
          </a:p>
        </p:txBody>
      </p:sp>
      <p:sp>
        <p:nvSpPr>
          <p:cNvPr id="3" name="Content Placeholder 2"/>
          <p:cNvSpPr>
            <a:spLocks noGrp="1"/>
          </p:cNvSpPr>
          <p:nvPr>
            <p:ph sz="quarter" idx="10"/>
          </p:nvPr>
        </p:nvSpPr>
        <p:spPr/>
        <p:txBody>
          <a:bodyPr>
            <a:normAutofit/>
          </a:bodyPr>
          <a:lstStyle/>
          <a:p>
            <a:pPr marL="506775" lvl="2" indent="-400050">
              <a:buFont typeface="+mj-lt"/>
              <a:buAutoNum type="romanLcPeriod" startAt="2"/>
            </a:pPr>
            <a:r>
              <a:rPr lang="ja-JP" altLang="en-US" dirty="0" smtClean="0"/>
              <a:t>ク</a:t>
            </a:r>
            <a:r>
              <a:rPr lang="ja-JP" altLang="en-US" dirty="0"/>
              <a:t>ラッシュしたデータノードのエラーログを確認する</a:t>
            </a:r>
            <a:endParaRPr lang="en-US" b="0" dirty="0" smtClean="0"/>
          </a:p>
          <a:p>
            <a:pPr marL="562075" lvl="3" indent="-346075">
              <a:buFont typeface="Arial" panose="020B0604020202020204" pitchFamily="34" charset="0"/>
              <a:buChar char="•"/>
            </a:pPr>
            <a:r>
              <a:rPr lang="en-US" sz="1400" dirty="0" smtClean="0"/>
              <a:t>Ndb_3_error.log</a:t>
            </a:r>
          </a:p>
          <a:p>
            <a:pPr marL="562075" lvl="3" indent="-346075">
              <a:buFont typeface="Arial" panose="020B0604020202020204" pitchFamily="34" charset="0"/>
              <a:buChar char="•"/>
            </a:pPr>
            <a:r>
              <a:rPr lang="en-US" sz="1400" dirty="0" smtClean="0"/>
              <a:t>Ndb_4_error.log</a:t>
            </a:r>
          </a:p>
          <a:p>
            <a:pPr marL="562075" lvl="3" indent="-346075">
              <a:buFont typeface="Wingdings" panose="05000000000000000000" pitchFamily="2" charset="2"/>
              <a:buChar char="q"/>
            </a:pPr>
            <a:r>
              <a:rPr lang="ja-JP" altLang="en-US" sz="1400" dirty="0"/>
              <a:t>エラーログで、 </a:t>
            </a:r>
            <a:r>
              <a:rPr lang="en-US" altLang="ja-JP" sz="1400" dirty="0" smtClean="0"/>
              <a:t>“Message"</a:t>
            </a:r>
            <a:r>
              <a:rPr lang="ja-JP" altLang="en-US" sz="1400" dirty="0"/>
              <a:t>と </a:t>
            </a:r>
            <a:r>
              <a:rPr lang="en-US" altLang="ja-JP" sz="1400" dirty="0" smtClean="0"/>
              <a:t>“error data"</a:t>
            </a:r>
            <a:r>
              <a:rPr lang="ja-JP" altLang="en-US" sz="1400" dirty="0"/>
              <a:t>の値を確認してください。</a:t>
            </a:r>
            <a:endParaRPr lang="en-US" sz="1400" dirty="0"/>
          </a:p>
        </p:txBody>
      </p:sp>
    </p:spTree>
    <p:extLst>
      <p:ext uri="{BB962C8B-B14F-4D97-AF65-F5344CB8AC3E}">
        <p14:creationId xmlns:p14="http://schemas.microsoft.com/office/powerpoint/2010/main" val="1844728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回復とエスカレーションの手順</a:t>
            </a:r>
            <a:endParaRPr lang="en-US" sz="2000" dirty="0"/>
          </a:p>
        </p:txBody>
      </p:sp>
      <p:sp>
        <p:nvSpPr>
          <p:cNvPr id="3" name="Content Placeholder 2"/>
          <p:cNvSpPr>
            <a:spLocks noGrp="1"/>
          </p:cNvSpPr>
          <p:nvPr>
            <p:ph sz="quarter" idx="10"/>
          </p:nvPr>
        </p:nvSpPr>
        <p:spPr/>
        <p:txBody>
          <a:bodyPr>
            <a:noAutofit/>
          </a:bodyPr>
          <a:lstStyle/>
          <a:p>
            <a:pPr marL="0" indent="0">
              <a:buNone/>
            </a:pPr>
            <a:r>
              <a:rPr lang="en-US" altLang="ja-JP" sz="1400" dirty="0" smtClean="0"/>
              <a:t>3.1 </a:t>
            </a:r>
            <a:r>
              <a:rPr lang="ja-JP" altLang="en-US" sz="1400" dirty="0" smtClean="0"/>
              <a:t>失</a:t>
            </a:r>
            <a:r>
              <a:rPr lang="ja-JP" altLang="en-US" sz="1400" dirty="0"/>
              <a:t>敗したデータノードを回復するための段階的な手順 </a:t>
            </a:r>
            <a:r>
              <a:rPr lang="en-US" altLang="ja-JP" sz="1400" dirty="0"/>
              <a:t> </a:t>
            </a:r>
            <a:r>
              <a:rPr lang="en-US" altLang="ja-JP" sz="1400" dirty="0" smtClean="0"/>
              <a:t>(</a:t>
            </a:r>
            <a:r>
              <a:rPr lang="ja-JP" altLang="en-US" sz="1400" dirty="0" smtClean="0"/>
              <a:t>こ</a:t>
            </a:r>
            <a:r>
              <a:rPr lang="ja-JP" altLang="en-US" sz="1400" dirty="0"/>
              <a:t>の場合はクラスタはまだ</a:t>
            </a:r>
            <a:r>
              <a:rPr lang="en-US" altLang="ja-JP" sz="1400" dirty="0"/>
              <a:t>STARTED</a:t>
            </a:r>
            <a:r>
              <a:rPr lang="ja-JP" altLang="en-US" sz="1400" dirty="0"/>
              <a:t>で</a:t>
            </a:r>
            <a:r>
              <a:rPr lang="ja-JP" altLang="en-US" sz="1400" dirty="0" smtClean="0"/>
              <a:t>す</a:t>
            </a:r>
            <a:r>
              <a:rPr lang="en-US" altLang="ja-JP" sz="1400" dirty="0" smtClean="0"/>
              <a:t>)</a:t>
            </a:r>
            <a:endParaRPr lang="en-US" sz="1400" dirty="0" smtClean="0"/>
          </a:p>
          <a:p>
            <a:pPr marL="180000" lvl="1" indent="0">
              <a:buNone/>
            </a:pPr>
            <a:r>
              <a:rPr lang="en-US" sz="1400" dirty="0" smtClean="0"/>
              <a:t>3.1.1 Optimized Node Recovery (NR)</a:t>
            </a:r>
          </a:p>
          <a:p>
            <a:pPr lvl="2"/>
            <a:r>
              <a:rPr lang="ja-JP" altLang="en-US" dirty="0"/>
              <a:t>障害ノードは</a:t>
            </a:r>
            <a:r>
              <a:rPr lang="ja-JP" altLang="en-US" dirty="0" smtClean="0"/>
              <a:t>、</a:t>
            </a:r>
            <a:r>
              <a:rPr lang="en-US" altLang="ja-JP" dirty="0" smtClean="0"/>
              <a:t>Optimized </a:t>
            </a:r>
            <a:r>
              <a:rPr lang="en-US" dirty="0" smtClean="0"/>
              <a:t>Node Recovery</a:t>
            </a:r>
            <a:r>
              <a:rPr lang="ja-JP" altLang="en-US" dirty="0" smtClean="0"/>
              <a:t>を</a:t>
            </a:r>
            <a:r>
              <a:rPr lang="ja-JP" altLang="en-US" dirty="0"/>
              <a:t>使用して回復できま</a:t>
            </a:r>
            <a:r>
              <a:rPr lang="ja-JP" altLang="en-US" dirty="0" smtClean="0"/>
              <a:t>す</a:t>
            </a:r>
            <a:r>
              <a:rPr lang="ja-JP" altLang="en-US" dirty="0"/>
              <a:t>。</a:t>
            </a:r>
            <a:endParaRPr lang="en-US" dirty="0" smtClean="0"/>
          </a:p>
          <a:p>
            <a:pPr lvl="3"/>
            <a:r>
              <a:rPr lang="ja-JP" altLang="en-US" sz="1400" dirty="0"/>
              <a:t>これは、障害が発生したノードを復旧する最速の方法です。</a:t>
            </a:r>
            <a:endParaRPr lang="en-US" sz="1400" dirty="0" smtClean="0"/>
          </a:p>
          <a:p>
            <a:pPr lvl="3"/>
            <a:r>
              <a:rPr lang="ja-JP" altLang="en-US" sz="1400" dirty="0"/>
              <a:t>ノードはローカルチェックポイントから復旧し、</a:t>
            </a:r>
            <a:r>
              <a:rPr lang="en-US" altLang="ja-JP" sz="1400" dirty="0"/>
              <a:t>REDO</a:t>
            </a:r>
            <a:r>
              <a:rPr lang="ja-JP" altLang="en-US" sz="1400" dirty="0"/>
              <a:t>ログを適用して、同じノードグループ内の他のノードから変更をコピーします。</a:t>
            </a:r>
            <a:endParaRPr lang="en-US" sz="1400" dirty="0" smtClean="0"/>
          </a:p>
          <a:p>
            <a:pPr lvl="2"/>
            <a:r>
              <a:rPr lang="ja-JP" altLang="en-US" dirty="0"/>
              <a:t>複数の障害が発生したノードは並列で回復できま</a:t>
            </a:r>
            <a:r>
              <a:rPr lang="ja-JP" altLang="en-US" dirty="0" smtClean="0"/>
              <a:t>す</a:t>
            </a:r>
            <a:r>
              <a:rPr lang="ja-JP" altLang="en-US" dirty="0"/>
              <a:t>。</a:t>
            </a:r>
            <a:endParaRPr lang="en-US" dirty="0" smtClean="0"/>
          </a:p>
          <a:p>
            <a:pPr lvl="2"/>
            <a:r>
              <a:rPr lang="ja-JP" altLang="en-US" dirty="0"/>
              <a:t>最初のステップは、障害が発生したノードを再起動することで</a:t>
            </a:r>
            <a:r>
              <a:rPr lang="ja-JP" altLang="en-US" dirty="0" smtClean="0"/>
              <a:t>す</a:t>
            </a:r>
            <a:r>
              <a:rPr lang="ja-JP" altLang="en-US" dirty="0"/>
              <a:t>。</a:t>
            </a:r>
            <a:endParaRPr lang="en-US" dirty="0" smtClean="0"/>
          </a:p>
          <a:p>
            <a:pPr marL="180000" lvl="1" indent="0">
              <a:buNone/>
            </a:pPr>
            <a:r>
              <a:rPr lang="en-US" sz="1400" dirty="0" smtClean="0"/>
              <a:t>3.1.2 Initial Node Recovery (INR)</a:t>
            </a:r>
          </a:p>
          <a:p>
            <a:pPr lvl="2"/>
            <a:r>
              <a:rPr lang="ja-JP" altLang="en-US" dirty="0"/>
              <a:t>ノード</a:t>
            </a:r>
            <a:r>
              <a:rPr lang="ja-JP" altLang="en-US" dirty="0" smtClean="0"/>
              <a:t>が</a:t>
            </a:r>
            <a:r>
              <a:rPr lang="en-US" altLang="ja-JP" dirty="0"/>
              <a:t>Optimized </a:t>
            </a:r>
            <a:r>
              <a:rPr lang="en-US" dirty="0"/>
              <a:t>Node Recovery</a:t>
            </a:r>
            <a:r>
              <a:rPr lang="ja-JP" altLang="en-US" dirty="0" smtClean="0"/>
              <a:t>を</a:t>
            </a:r>
            <a:r>
              <a:rPr lang="ja-JP" altLang="en-US" dirty="0"/>
              <a:t>完了できない場合、エスカレーションチェーンの次のステップは</a:t>
            </a:r>
            <a:r>
              <a:rPr lang="ja-JP" altLang="en-US" dirty="0" smtClean="0"/>
              <a:t>、</a:t>
            </a:r>
            <a:r>
              <a:rPr lang="en-US" dirty="0"/>
              <a:t> Initial Node Recovery</a:t>
            </a:r>
            <a:r>
              <a:rPr lang="ja-JP" altLang="en-US" dirty="0" smtClean="0"/>
              <a:t>を</a:t>
            </a:r>
            <a:r>
              <a:rPr lang="ja-JP" altLang="en-US" dirty="0"/>
              <a:t>実行することです。</a:t>
            </a:r>
            <a:endParaRPr lang="en-US" dirty="0" smtClean="0"/>
          </a:p>
          <a:p>
            <a:pPr lvl="3"/>
            <a:r>
              <a:rPr lang="ja-JP" altLang="en-US" sz="1400" dirty="0">
                <a:solidFill>
                  <a:srgbClr val="92D050"/>
                </a:solidFill>
              </a:rPr>
              <a:t>この場合</a:t>
            </a:r>
            <a:r>
              <a:rPr lang="ja-JP" altLang="en-US" sz="1400" dirty="0" smtClean="0"/>
              <a:t>、</a:t>
            </a:r>
            <a:r>
              <a:rPr lang="ja-JP" altLang="en-US" sz="1400" dirty="0"/>
              <a:t>ファイルシステムが壊れている可能性があります。</a:t>
            </a:r>
            <a:endParaRPr lang="en-US" sz="1400" dirty="0" smtClean="0"/>
          </a:p>
          <a:p>
            <a:pPr lvl="2"/>
            <a:r>
              <a:rPr lang="en-US" altLang="ja-JP" dirty="0"/>
              <a:t>INR</a:t>
            </a:r>
            <a:r>
              <a:rPr lang="ja-JP" altLang="en-US" dirty="0"/>
              <a:t>の間、データノードは </a:t>
            </a:r>
            <a:r>
              <a:rPr lang="en-US" dirty="0" smtClean="0"/>
              <a:t>:</a:t>
            </a:r>
          </a:p>
          <a:p>
            <a:pPr lvl="3"/>
            <a:r>
              <a:rPr lang="ja-JP" altLang="en-US" sz="1400" dirty="0"/>
              <a:t>ローカルファイルシステムをクリアする。</a:t>
            </a:r>
            <a:r>
              <a:rPr lang="en-US" sz="1400" dirty="0" smtClean="0"/>
              <a:t> (</a:t>
            </a:r>
            <a:r>
              <a:rPr lang="en-US" sz="1400" dirty="0" err="1" smtClean="0"/>
              <a:t>rm</a:t>
            </a:r>
            <a:r>
              <a:rPr lang="en-US" sz="1400" dirty="0" smtClean="0"/>
              <a:t> –</a:t>
            </a:r>
            <a:r>
              <a:rPr lang="en-US" sz="1400" dirty="0" err="1" smtClean="0"/>
              <a:t>rf</a:t>
            </a:r>
            <a:r>
              <a:rPr lang="en-US" sz="1400" dirty="0" smtClean="0"/>
              <a:t> /</a:t>
            </a:r>
            <a:r>
              <a:rPr lang="en-US" sz="1400" dirty="0" err="1" smtClean="0"/>
              <a:t>datadir</a:t>
            </a:r>
            <a:r>
              <a:rPr lang="en-US" sz="1400" dirty="0" smtClean="0"/>
              <a:t>/</a:t>
            </a:r>
            <a:r>
              <a:rPr lang="en-US" sz="1400" dirty="0" err="1" smtClean="0"/>
              <a:t>ndbd</a:t>
            </a:r>
            <a:r>
              <a:rPr lang="en-US" sz="1400" dirty="0" smtClean="0"/>
              <a:t>/*)</a:t>
            </a:r>
          </a:p>
          <a:p>
            <a:pPr lvl="3"/>
            <a:r>
              <a:rPr lang="en-US" altLang="ja-JP" sz="1400" dirty="0"/>
              <a:t>REDO</a:t>
            </a:r>
            <a:r>
              <a:rPr lang="ja-JP" altLang="en-US" sz="1400" dirty="0"/>
              <a:t>ログを再作成する。</a:t>
            </a:r>
            <a:endParaRPr lang="en-US" sz="1400" dirty="0" smtClean="0"/>
          </a:p>
          <a:p>
            <a:pPr lvl="3"/>
            <a:r>
              <a:rPr lang="ja-JP" altLang="en-US" sz="1400" dirty="0"/>
              <a:t>ノードグループ内の他のノードか</a:t>
            </a:r>
            <a:r>
              <a:rPr lang="ja-JP" altLang="en-US" sz="1400" dirty="0" smtClean="0"/>
              <a:t>ら</a:t>
            </a:r>
            <a:r>
              <a:rPr lang="ja-JP" altLang="en-US" sz="1400" dirty="0" smtClean="0">
                <a:solidFill>
                  <a:srgbClr val="92D050"/>
                </a:solidFill>
              </a:rPr>
              <a:t>全て</a:t>
            </a:r>
            <a:r>
              <a:rPr lang="ja-JP" altLang="en-US" sz="1400" dirty="0" smtClean="0"/>
              <a:t>の</a:t>
            </a:r>
            <a:r>
              <a:rPr lang="ja-JP" altLang="en-US" sz="1400" dirty="0"/>
              <a:t>データをコピーする。</a:t>
            </a:r>
            <a:endParaRPr lang="en-US" sz="1400" dirty="0" smtClean="0"/>
          </a:p>
          <a:p>
            <a:pPr lvl="2"/>
            <a:r>
              <a:rPr lang="ja-JP" altLang="en-US" dirty="0"/>
              <a:t>通常、この回復には</a:t>
            </a:r>
            <a:r>
              <a:rPr lang="en-US" altLang="ja-JP" dirty="0"/>
              <a:t>NR</a:t>
            </a:r>
            <a:r>
              <a:rPr lang="ja-JP" altLang="en-US" dirty="0"/>
              <a:t>よりも時間がかかりま</a:t>
            </a:r>
            <a:r>
              <a:rPr lang="ja-JP" altLang="en-US" dirty="0" smtClean="0"/>
              <a:t>す</a:t>
            </a:r>
            <a:r>
              <a:rPr lang="ja-JP" altLang="en-US" dirty="0"/>
              <a:t>。</a:t>
            </a:r>
            <a:endParaRPr lang="en-US" sz="1400" dirty="0" smtClean="0"/>
          </a:p>
        </p:txBody>
      </p:sp>
    </p:spTree>
    <p:extLst>
      <p:ext uri="{BB962C8B-B14F-4D97-AF65-F5344CB8AC3E}">
        <p14:creationId xmlns:p14="http://schemas.microsoft.com/office/powerpoint/2010/main" val="909002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3. MySQL</a:t>
            </a:r>
            <a:r>
              <a:rPr lang="ja-JP" altLang="en-US" sz="2000" dirty="0"/>
              <a:t>クラスタ</a:t>
            </a:r>
            <a:r>
              <a:rPr lang="en-US" altLang="ja-JP" sz="2000" dirty="0" smtClean="0"/>
              <a:t>:</a:t>
            </a:r>
            <a:r>
              <a:rPr lang="ja-JP" altLang="en-US" sz="2000" dirty="0" smtClean="0"/>
              <a:t>回</a:t>
            </a:r>
            <a:r>
              <a:rPr lang="ja-JP" altLang="en-US" sz="2000" dirty="0"/>
              <a:t>復とエスカレーションの手順</a:t>
            </a:r>
            <a:endParaRPr lang="en-US" sz="2000" dirty="0"/>
          </a:p>
        </p:txBody>
      </p:sp>
      <p:sp>
        <p:nvSpPr>
          <p:cNvPr id="3" name="Content Placeholder 2"/>
          <p:cNvSpPr>
            <a:spLocks noGrp="1"/>
          </p:cNvSpPr>
          <p:nvPr>
            <p:ph sz="quarter" idx="10"/>
          </p:nvPr>
        </p:nvSpPr>
        <p:spPr/>
        <p:txBody>
          <a:bodyPr>
            <a:normAutofit/>
          </a:bodyPr>
          <a:lstStyle/>
          <a:p>
            <a:pPr marL="0" indent="0">
              <a:buNone/>
            </a:pPr>
            <a:r>
              <a:rPr lang="en-US" altLang="ja-JP" sz="1400" dirty="0" smtClean="0"/>
              <a:t>3.2 </a:t>
            </a:r>
            <a:r>
              <a:rPr lang="ja-JP" altLang="en-US" sz="1400" dirty="0" smtClean="0"/>
              <a:t>回</a:t>
            </a:r>
            <a:r>
              <a:rPr lang="ja-JP" altLang="en-US" sz="1400" dirty="0"/>
              <a:t>復</a:t>
            </a:r>
            <a:endParaRPr lang="en-US" sz="1400" dirty="0" smtClean="0"/>
          </a:p>
          <a:p>
            <a:pPr marL="180000" lvl="1" indent="0">
              <a:buNone/>
            </a:pPr>
            <a:r>
              <a:rPr lang="en-US" altLang="ja-JP" sz="1400" dirty="0" smtClean="0"/>
              <a:t>3.2.1 System Restart</a:t>
            </a:r>
            <a:endParaRPr lang="en-US" sz="1400" dirty="0" smtClean="0"/>
          </a:p>
          <a:p>
            <a:pPr lvl="2"/>
            <a:r>
              <a:rPr lang="en-US" altLang="ja-JP" dirty="0"/>
              <a:t>NR</a:t>
            </a:r>
            <a:r>
              <a:rPr lang="ja-JP" altLang="en-US" dirty="0"/>
              <a:t>と</a:t>
            </a:r>
            <a:r>
              <a:rPr lang="en-US" altLang="ja-JP" dirty="0"/>
              <a:t>INR</a:t>
            </a:r>
            <a:r>
              <a:rPr lang="ja-JP" altLang="en-US" dirty="0"/>
              <a:t>の組み合わせによるノードの個々の再起動</a:t>
            </a:r>
            <a:endParaRPr lang="en-US" dirty="0" smtClean="0"/>
          </a:p>
          <a:p>
            <a:pPr lvl="3"/>
            <a:r>
              <a:rPr lang="en-US" altLang="ja-JP" sz="1400" dirty="0" err="1"/>
              <a:t>ndbd</a:t>
            </a:r>
            <a:r>
              <a:rPr lang="ja-JP" altLang="en-US" sz="1400" dirty="0"/>
              <a:t>を実行すると</a:t>
            </a:r>
            <a:r>
              <a:rPr lang="ja-JP" altLang="en-US" sz="1400" dirty="0" smtClean="0"/>
              <a:t>、</a:t>
            </a:r>
            <a:r>
              <a:rPr lang="ja-JP" altLang="en-US" sz="1400" dirty="0" smtClean="0">
                <a:solidFill>
                  <a:srgbClr val="92D050"/>
                </a:solidFill>
              </a:rPr>
              <a:t>全て</a:t>
            </a:r>
            <a:r>
              <a:rPr lang="ja-JP" altLang="en-US" sz="1400" dirty="0" smtClean="0"/>
              <a:t>の</a:t>
            </a:r>
            <a:r>
              <a:rPr lang="ja-JP" altLang="en-US" sz="1400" dirty="0"/>
              <a:t>データノードを再起動することができます。</a:t>
            </a:r>
            <a:endParaRPr lang="en-US" sz="1400" dirty="0" smtClean="0"/>
          </a:p>
          <a:p>
            <a:pPr lvl="2"/>
            <a:r>
              <a:rPr lang="ja-JP" altLang="en-US" dirty="0"/>
              <a:t>システムの再起動中に</a:t>
            </a:r>
            <a:r>
              <a:rPr lang="en-US" altLang="ja-JP" dirty="0"/>
              <a:t>1</a:t>
            </a:r>
            <a:r>
              <a:rPr lang="ja-JP" altLang="en-US" dirty="0"/>
              <a:t>つのノードで障害が発生すると、システムの再起動が中止されま</a:t>
            </a:r>
            <a:r>
              <a:rPr lang="ja-JP" altLang="en-US" dirty="0" smtClean="0"/>
              <a:t>す</a:t>
            </a:r>
            <a:r>
              <a:rPr lang="ja-JP" altLang="en-US" dirty="0"/>
              <a:t>。</a:t>
            </a:r>
            <a:endParaRPr lang="en-US" dirty="0" smtClean="0"/>
          </a:p>
          <a:p>
            <a:pPr lvl="3"/>
            <a:r>
              <a:rPr lang="ja-JP" altLang="en-US" sz="1400" dirty="0" smtClean="0">
                <a:solidFill>
                  <a:srgbClr val="92D050"/>
                </a:solidFill>
              </a:rPr>
              <a:t>全て</a:t>
            </a:r>
            <a:r>
              <a:rPr lang="ja-JP" altLang="en-US" sz="1400" dirty="0" smtClean="0"/>
              <a:t>の</a:t>
            </a:r>
            <a:r>
              <a:rPr lang="ja-JP" altLang="en-US" sz="1400" dirty="0"/>
              <a:t>ノードが再びクラッシュする。</a:t>
            </a:r>
            <a:endParaRPr lang="en-US" sz="1400" dirty="0" smtClean="0"/>
          </a:p>
          <a:p>
            <a:pPr lvl="3"/>
            <a:r>
              <a:rPr lang="ja-JP" altLang="en-US" sz="1400" dirty="0"/>
              <a:t>この場合、エラーログを検査する必要があります。</a:t>
            </a:r>
            <a:endParaRPr lang="en-US" sz="1400" dirty="0" smtClean="0"/>
          </a:p>
          <a:p>
            <a:pPr lvl="2"/>
            <a:r>
              <a:rPr lang="ja-JP" altLang="en-US" dirty="0"/>
              <a:t>一部のデータノードはエラーログに書き出しま</a:t>
            </a:r>
            <a:r>
              <a:rPr lang="ja-JP" altLang="en-US" dirty="0" smtClean="0"/>
              <a:t>す</a:t>
            </a:r>
            <a:r>
              <a:rPr lang="ja-JP" altLang="en-US" dirty="0"/>
              <a:t>。</a:t>
            </a:r>
            <a:endParaRPr lang="en-US" dirty="0" smtClean="0"/>
          </a:p>
          <a:p>
            <a:pPr lvl="3"/>
            <a:r>
              <a:rPr lang="en-US" sz="1400" dirty="0" smtClean="0"/>
              <a:t>“Another data node failed during system restart…”</a:t>
            </a:r>
          </a:p>
          <a:p>
            <a:pPr lvl="3"/>
            <a:r>
              <a:rPr lang="ja-JP" altLang="en-US" sz="1400" dirty="0"/>
              <a:t>これらのノードを </a:t>
            </a:r>
            <a:r>
              <a:rPr lang="en-US" sz="1400" dirty="0"/>
              <a:t>: </a:t>
            </a:r>
            <a:r>
              <a:rPr lang="en-US" sz="1400" i="1" dirty="0" err="1"/>
              <a:t>ndbd</a:t>
            </a:r>
            <a:r>
              <a:rPr lang="en-US" sz="1400" dirty="0"/>
              <a:t> (</a:t>
            </a:r>
            <a:r>
              <a:rPr lang="en-US" sz="1400" i="1" dirty="0" err="1"/>
              <a:t>ndbmtd</a:t>
            </a:r>
            <a:r>
              <a:rPr lang="en-US" sz="1400" dirty="0" smtClean="0"/>
              <a:t>)</a:t>
            </a:r>
            <a:r>
              <a:rPr lang="ja-JP" altLang="en-US" sz="1400" dirty="0"/>
              <a:t> 。</a:t>
            </a:r>
            <a:endParaRPr lang="en-US" sz="1400" dirty="0"/>
          </a:p>
          <a:p>
            <a:pPr lvl="3"/>
            <a:r>
              <a:rPr lang="ja-JP" altLang="en-US" sz="1400" dirty="0"/>
              <a:t>クラスタを部分的に起動させる（各ノードグループから少なくとも</a:t>
            </a:r>
            <a:r>
              <a:rPr lang="en-US" altLang="ja-JP" sz="1400" dirty="0"/>
              <a:t>1</a:t>
            </a:r>
            <a:r>
              <a:rPr lang="ja-JP" altLang="en-US" sz="1400" dirty="0"/>
              <a:t>つ、クラスタを完成させたノードから開始す</a:t>
            </a:r>
            <a:r>
              <a:rPr lang="ja-JP" altLang="en-US" sz="1400" dirty="0" smtClean="0"/>
              <a:t>る） 。</a:t>
            </a:r>
            <a:endParaRPr lang="en-US" sz="1400" dirty="0"/>
          </a:p>
          <a:p>
            <a:pPr lvl="4"/>
            <a:r>
              <a:rPr lang="ja-JP" altLang="en-US" sz="1400" dirty="0"/>
              <a:t>目標は、エラーログに記載されている</a:t>
            </a:r>
            <a:r>
              <a:rPr lang="en-US" altLang="ja-JP" sz="1400" dirty="0"/>
              <a:t>”Another data node”</a:t>
            </a:r>
            <a:r>
              <a:rPr lang="ja-JP" altLang="en-US" sz="1400" dirty="0"/>
              <a:t>を見つけることです</a:t>
            </a:r>
            <a:r>
              <a:rPr lang="ja-JP" altLang="en-US" sz="1400" dirty="0" smtClean="0"/>
              <a:t>。</a:t>
            </a:r>
            <a:endParaRPr lang="en-US" sz="1400" dirty="0"/>
          </a:p>
          <a:p>
            <a:pPr lvl="3"/>
            <a:r>
              <a:rPr lang="en-US" sz="1400" dirty="0"/>
              <a:t>“Filesystem inconsistency”, “DBDIH pointer too large”</a:t>
            </a:r>
          </a:p>
          <a:p>
            <a:pPr lvl="3"/>
            <a:r>
              <a:rPr lang="ja-JP" altLang="en-US" sz="1400" dirty="0"/>
              <a:t>このノードを </a:t>
            </a:r>
            <a:r>
              <a:rPr lang="en-US" sz="1400" dirty="0"/>
              <a:t>: </a:t>
            </a:r>
            <a:r>
              <a:rPr lang="en-US" sz="1400" i="1" dirty="0" err="1"/>
              <a:t>ndbd</a:t>
            </a:r>
            <a:r>
              <a:rPr lang="en-US" sz="1400" i="1" dirty="0"/>
              <a:t> –initial</a:t>
            </a:r>
            <a:r>
              <a:rPr lang="en-US" sz="1400" dirty="0"/>
              <a:t> (</a:t>
            </a:r>
            <a:r>
              <a:rPr lang="en-US" sz="1400" i="1" dirty="0" err="1"/>
              <a:t>ndbmtd</a:t>
            </a:r>
            <a:r>
              <a:rPr lang="en-US" sz="1400" i="1" dirty="0"/>
              <a:t> –initial</a:t>
            </a:r>
            <a:r>
              <a:rPr lang="en-US" sz="1400" dirty="0" smtClean="0"/>
              <a:t>)</a:t>
            </a:r>
            <a:r>
              <a:rPr lang="ja-JP" altLang="en-US" sz="1400" dirty="0"/>
              <a:t> 。</a:t>
            </a:r>
            <a:endParaRPr lang="en-US" sz="1400" dirty="0"/>
          </a:p>
          <a:p>
            <a:pPr lvl="2"/>
            <a:r>
              <a:rPr lang="en-US" altLang="ja-JP" dirty="0"/>
              <a:t>1</a:t>
            </a:r>
            <a:r>
              <a:rPr lang="ja-JP" altLang="en-US" dirty="0"/>
              <a:t>つのノードグループ内</a:t>
            </a:r>
            <a:r>
              <a:rPr lang="ja-JP" altLang="en-US" dirty="0" smtClean="0"/>
              <a:t>の</a:t>
            </a:r>
            <a:r>
              <a:rPr lang="ja-JP" altLang="en-US" dirty="0" smtClean="0">
                <a:solidFill>
                  <a:srgbClr val="92D050"/>
                </a:solidFill>
              </a:rPr>
              <a:t>全て</a:t>
            </a:r>
            <a:r>
              <a:rPr lang="ja-JP" altLang="en-US" dirty="0" smtClean="0"/>
              <a:t>の</a:t>
            </a:r>
            <a:r>
              <a:rPr lang="ja-JP" altLang="en-US" dirty="0"/>
              <a:t>ノードが </a:t>
            </a:r>
            <a:r>
              <a:rPr lang="en-US" dirty="0"/>
              <a:t>:</a:t>
            </a:r>
          </a:p>
          <a:p>
            <a:pPr lvl="3"/>
            <a:r>
              <a:rPr lang="en-US" sz="1400" dirty="0"/>
              <a:t>“Filesystem inconsistency”, “DBDIH pointer too large”</a:t>
            </a:r>
          </a:p>
          <a:p>
            <a:pPr lvl="3"/>
            <a:r>
              <a:rPr lang="ja-JP" altLang="en-US" sz="1400" dirty="0"/>
              <a:t>システムの再起動はできません。</a:t>
            </a:r>
            <a:endParaRPr lang="en-US" sz="1400" dirty="0"/>
          </a:p>
          <a:p>
            <a:pPr lvl="2"/>
            <a:r>
              <a:rPr lang="ja-JP" altLang="en-US" dirty="0"/>
              <a:t>システムの再起動が不可能な場合は、</a:t>
            </a:r>
            <a:r>
              <a:rPr lang="en-US" altLang="ja-JP" dirty="0"/>
              <a:t>Initial System Restart</a:t>
            </a:r>
            <a:r>
              <a:rPr lang="ja-JP" altLang="en-US" dirty="0"/>
              <a:t>が必要です</a:t>
            </a:r>
            <a:endParaRPr lang="en-US" dirty="0"/>
          </a:p>
          <a:p>
            <a:pPr lvl="3"/>
            <a:r>
              <a:rPr lang="ja-JP" altLang="en-US" sz="1400" dirty="0"/>
              <a:t>バックアップからの復元が必要です。</a:t>
            </a:r>
            <a:endParaRPr lang="en-US" sz="1400" dirty="0"/>
          </a:p>
          <a:p>
            <a:pPr lvl="3"/>
            <a:endParaRPr lang="en-US" sz="1400" dirty="0" smtClean="0"/>
          </a:p>
        </p:txBody>
      </p:sp>
    </p:spTree>
    <p:extLst>
      <p:ext uri="{BB962C8B-B14F-4D97-AF65-F5344CB8AC3E}">
        <p14:creationId xmlns:p14="http://schemas.microsoft.com/office/powerpoint/2010/main" val="2970117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3. MySQL</a:t>
            </a:r>
            <a:r>
              <a:rPr lang="ja-JP" altLang="en-US" sz="2000" dirty="0"/>
              <a:t>クラス</a:t>
            </a:r>
            <a:r>
              <a:rPr lang="ja-JP" altLang="en-US" sz="2000" dirty="0" smtClean="0"/>
              <a:t>タ</a:t>
            </a:r>
            <a:r>
              <a:rPr lang="en-US" altLang="ja-JP" sz="2000" dirty="0" smtClean="0"/>
              <a:t>:</a:t>
            </a:r>
            <a:r>
              <a:rPr lang="ja-JP" altLang="en-US" sz="2000" dirty="0" smtClean="0"/>
              <a:t>回</a:t>
            </a:r>
            <a:r>
              <a:rPr lang="ja-JP" altLang="en-US" sz="2000" dirty="0"/>
              <a:t>復とエスカレーションの手順</a:t>
            </a:r>
            <a:endParaRPr lang="en-US" sz="2000" dirty="0"/>
          </a:p>
        </p:txBody>
      </p:sp>
      <p:sp>
        <p:nvSpPr>
          <p:cNvPr id="3" name="Content Placeholder 2"/>
          <p:cNvSpPr>
            <a:spLocks noGrp="1"/>
          </p:cNvSpPr>
          <p:nvPr>
            <p:ph sz="quarter" idx="10"/>
          </p:nvPr>
        </p:nvSpPr>
        <p:spPr/>
        <p:txBody>
          <a:bodyPr>
            <a:normAutofit/>
          </a:bodyPr>
          <a:lstStyle/>
          <a:p>
            <a:pPr marL="180000" lvl="1" indent="0">
              <a:buNone/>
            </a:pPr>
            <a:r>
              <a:rPr lang="en-US" sz="1400" dirty="0" smtClean="0"/>
              <a:t>3.2.2 Initial System Restart</a:t>
            </a:r>
            <a:r>
              <a:rPr lang="en-US" altLang="ja-JP" sz="1050" dirty="0"/>
              <a:t> </a:t>
            </a:r>
            <a:r>
              <a:rPr lang="en-US" altLang="ja-JP" sz="1400" dirty="0"/>
              <a:t>+ Restore Backup</a:t>
            </a:r>
            <a:endParaRPr lang="en-US" sz="1400" dirty="0" smtClean="0"/>
          </a:p>
          <a:p>
            <a:pPr lvl="2"/>
            <a:r>
              <a:rPr lang="en-US" altLang="ja-JP" dirty="0"/>
              <a:t>1</a:t>
            </a:r>
            <a:r>
              <a:rPr lang="ja-JP" altLang="en-US" dirty="0"/>
              <a:t>つのノードグループ内</a:t>
            </a:r>
            <a:r>
              <a:rPr lang="ja-JP" altLang="en-US" dirty="0" smtClean="0"/>
              <a:t>の</a:t>
            </a:r>
            <a:r>
              <a:rPr lang="ja-JP" altLang="en-US" dirty="0" smtClean="0">
                <a:solidFill>
                  <a:srgbClr val="92D050"/>
                </a:solidFill>
              </a:rPr>
              <a:t>全て</a:t>
            </a:r>
            <a:r>
              <a:rPr lang="ja-JP" altLang="en-US" dirty="0" smtClean="0"/>
              <a:t>の</a:t>
            </a:r>
            <a:r>
              <a:rPr lang="ja-JP" altLang="en-US" dirty="0"/>
              <a:t>ノードが障害を起こして再起動できない場合</a:t>
            </a:r>
            <a:endParaRPr lang="en-US" dirty="0" smtClean="0"/>
          </a:p>
          <a:p>
            <a:pPr lvl="3"/>
            <a:r>
              <a:rPr lang="ja-JP" altLang="en-US" sz="1400" dirty="0" smtClean="0">
                <a:solidFill>
                  <a:srgbClr val="92D050"/>
                </a:solidFill>
              </a:rPr>
              <a:t>全て</a:t>
            </a:r>
            <a:r>
              <a:rPr lang="ja-JP" altLang="en-US" sz="1400" dirty="0" smtClean="0"/>
              <a:t>の</a:t>
            </a:r>
            <a:r>
              <a:rPr lang="ja-JP" altLang="en-US" sz="1400" dirty="0"/>
              <a:t>ノードを再起動する </a:t>
            </a:r>
            <a:r>
              <a:rPr lang="en-US" sz="1400" dirty="0" smtClean="0"/>
              <a:t>: </a:t>
            </a:r>
            <a:r>
              <a:rPr lang="en-US" sz="1400" i="1" dirty="0" err="1" smtClean="0"/>
              <a:t>ndbd</a:t>
            </a:r>
            <a:r>
              <a:rPr lang="en-US" sz="1400" i="1" dirty="0" smtClean="0"/>
              <a:t> –initial</a:t>
            </a:r>
            <a:r>
              <a:rPr lang="en-US" sz="1400" dirty="0" smtClean="0"/>
              <a:t> (</a:t>
            </a:r>
            <a:r>
              <a:rPr lang="en-US" sz="1400" i="1" dirty="0" err="1" smtClean="0"/>
              <a:t>ndbmtd</a:t>
            </a:r>
            <a:r>
              <a:rPr lang="en-US" sz="1400" i="1" dirty="0" smtClean="0"/>
              <a:t> –initial</a:t>
            </a:r>
            <a:r>
              <a:rPr lang="en-US" sz="1400" dirty="0" smtClean="0"/>
              <a:t>)</a:t>
            </a:r>
            <a:r>
              <a:rPr lang="ja-JP" altLang="en-US" sz="1400" dirty="0"/>
              <a:t> 。</a:t>
            </a:r>
            <a:endParaRPr lang="en-US" sz="1400" dirty="0" smtClean="0"/>
          </a:p>
          <a:p>
            <a:pPr lvl="3"/>
            <a:r>
              <a:rPr lang="ja-JP" altLang="en-US" sz="1400" dirty="0"/>
              <a:t>バックアップから復元する。</a:t>
            </a:r>
            <a:endParaRPr lang="en-US" sz="1400" dirty="0"/>
          </a:p>
        </p:txBody>
      </p:sp>
    </p:spTree>
    <p:extLst>
      <p:ext uri="{BB962C8B-B14F-4D97-AF65-F5344CB8AC3E}">
        <p14:creationId xmlns:p14="http://schemas.microsoft.com/office/powerpoint/2010/main" val="2391494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参考文献</a:t>
            </a:r>
            <a:endParaRPr kumimoji="1" lang="ja-JP" altLang="en-US" sz="2000"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400" dirty="0" err="1"/>
              <a:t>Severalnines</a:t>
            </a:r>
            <a:r>
              <a:rPr lang="en-US" sz="1400" dirty="0"/>
              <a:t> Training: MySQL Cluster - Part </a:t>
            </a:r>
            <a:r>
              <a:rPr lang="en-US" sz="1400" dirty="0" smtClean="0"/>
              <a:t>X</a:t>
            </a:r>
          </a:p>
          <a:p>
            <a:pPr>
              <a:buFont typeface="Wingdings" panose="05000000000000000000" pitchFamily="2" charset="2"/>
              <a:buChar char="§"/>
            </a:pPr>
            <a:r>
              <a:rPr lang="en-US" sz="1400" dirty="0"/>
              <a:t>mysql-cluster-technical-whitepaper.pdf</a:t>
            </a:r>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改訂履歴</a:t>
            </a:r>
            <a:endParaRPr kumimoji="1" lang="ja-JP" alt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430118409"/>
              </p:ext>
            </p:extLst>
          </p:nvPr>
        </p:nvGraphicFramePr>
        <p:xfrm>
          <a:off x="230313" y="1141400"/>
          <a:ext cx="8672351" cy="3855720"/>
        </p:xfrm>
        <a:graphic>
          <a:graphicData uri="http://schemas.openxmlformats.org/drawingml/2006/table">
            <a:tbl>
              <a:tblPr firstRow="1" bandRow="1">
                <a:tableStyleId>{93296810-A885-4BE3-A3E7-6D5BEEA58F35}</a:tableStyleId>
              </a:tblPr>
              <a:tblGrid>
                <a:gridCol w="929030"/>
                <a:gridCol w="1151255"/>
                <a:gridCol w="1284483"/>
                <a:gridCol w="1284483"/>
                <a:gridCol w="4023100"/>
              </a:tblGrid>
              <a:tr h="370840">
                <a:tc>
                  <a:txBody>
                    <a:bodyPr/>
                    <a:lstStyle/>
                    <a:p>
                      <a:r>
                        <a:rPr lang="ja-JP" altLang="en-US" sz="1200" b="0" dirty="0" smtClean="0">
                          <a:latin typeface="+mj-lt"/>
                          <a:cs typeface="Calibri" panose="020F0502020204030204" pitchFamily="34" charset="0"/>
                        </a:rPr>
                        <a:t>版数</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日付</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作成者</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承認者</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内容</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日本語版 </a:t>
                      </a:r>
                      <a:r>
                        <a:rPr kumimoji="1" lang="en-US" sz="1200" b="0" kern="1200" dirty="0" smtClean="0">
                          <a:solidFill>
                            <a:schemeClr val="dk1"/>
                          </a:solidFill>
                          <a:latin typeface="+mn-lt"/>
                          <a:ea typeface="+mn-ea"/>
                          <a:cs typeface="Calibri" panose="020F0502020204030204" pitchFamily="34" charset="0"/>
                        </a:rPr>
                        <a:t>Draft version</a:t>
                      </a:r>
                      <a:endParaRPr kumimoji="1" lang="en-US" sz="1200" b="0" kern="1200" dirty="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2017/09/13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dk1"/>
                          </a:solidFill>
                          <a:latin typeface="+mn-lt"/>
                          <a:ea typeface="+mn-ea"/>
                          <a:cs typeface="Calibri" panose="020F0502020204030204" pitchFamily="34" charset="0"/>
                        </a:rPr>
                        <a:t>レビューコメントからの変更</a:t>
                      </a:r>
                      <a:endParaRPr kumimoji="1" lang="en-US" sz="1200" b="0" kern="1200" dirty="0" smtClean="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00.03</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変更されたフォントサイズ</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00.04</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2017/09/21</a:t>
                      </a: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スライド内の章名と一致するように章名が更新されました。</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00.05</a:t>
                      </a:r>
                      <a:endParaRPr lang="en-US" sz="1200" b="0" dirty="0">
                        <a:latin typeface="+mj-lt"/>
                        <a:cs typeface="Calibri" panose="020F0502020204030204" pitchFamily="34" charset="0"/>
                      </a:endParaRPr>
                    </a:p>
                  </a:txBody>
                  <a:tcPr anchor="ctr"/>
                </a:tc>
                <a:tc>
                  <a:txBody>
                    <a:bodyPr/>
                    <a:lstStyle/>
                    <a:p>
                      <a:r>
                        <a:rPr kumimoji="1" lang="en-US" altLang="ja-JP" sz="1200" b="0" kern="1200" dirty="0" smtClean="0">
                          <a:solidFill>
                            <a:schemeClr val="dk1"/>
                          </a:solidFill>
                          <a:latin typeface="+mn-lt"/>
                          <a:ea typeface="+mn-ea"/>
                          <a:cs typeface="Calibri" panose="020F0502020204030204" pitchFamily="34" charset="0"/>
                        </a:rPr>
                        <a:t>2017/09/22</a:t>
                      </a:r>
                      <a:endParaRPr lang="en-US" sz="1200" b="0" dirty="0">
                        <a:latin typeface="+mj-lt"/>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kern="1200" dirty="0" smtClean="0">
                          <a:solidFill>
                            <a:schemeClr val="dk1"/>
                          </a:solidFill>
                          <a:latin typeface="+mn-lt"/>
                          <a:ea typeface="+mn-ea"/>
                          <a:cs typeface="Calibri" panose="020F0502020204030204" pitchFamily="34" charset="0"/>
                        </a:rPr>
                        <a:t>NSP-</a:t>
                      </a:r>
                      <a:r>
                        <a:rPr kumimoji="1" lang="en-US" altLang="ja-JP" sz="1200" b="0" kern="1200" dirty="0" err="1" smtClean="0">
                          <a:solidFill>
                            <a:schemeClr val="dk1"/>
                          </a:solidFill>
                          <a:latin typeface="+mn-lt"/>
                          <a:ea typeface="+mn-ea"/>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smtClean="0">
                        <a:solidFill>
                          <a:schemeClr val="dk1"/>
                        </a:solidFill>
                        <a:latin typeface="+mn-lt"/>
                        <a:ea typeface="+mn-ea"/>
                        <a:cs typeface="Calibri" panose="020F0502020204030204" pitchFamily="34" charset="0"/>
                      </a:endParaRPr>
                    </a:p>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目次、表題の見直し（章番号、表題の完全一致化）</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00.06</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r>
                        <a:rPr kumimoji="1" lang="en-US" altLang="ja-JP" sz="1200" b="0" kern="1200" dirty="0" smtClean="0">
                          <a:solidFill>
                            <a:schemeClr val="dk1"/>
                          </a:solidFill>
                          <a:latin typeface="+mn-lt"/>
                          <a:ea typeface="+mn-ea"/>
                          <a:cs typeface="Calibri" panose="020F0502020204030204" pitchFamily="34" charset="0"/>
                        </a:rPr>
                        <a:t>NCOS</a:t>
                      </a:r>
                      <a:r>
                        <a:rPr kumimoji="1" lang="ja-JP" altLang="en-US" sz="1200" b="0" kern="1200" dirty="0" smtClean="0">
                          <a:solidFill>
                            <a:schemeClr val="dk1"/>
                          </a:solidFill>
                          <a:latin typeface="+mn-lt"/>
                          <a:ea typeface="+mn-ea"/>
                          <a:cs typeface="Calibri" panose="020F0502020204030204" pitchFamily="34" charset="0"/>
                        </a:rPr>
                        <a:t>レビューに基づいて修正されました </a:t>
                      </a:r>
                      <a:r>
                        <a:rPr kumimoji="1" lang="en-US" altLang="ja-JP" sz="1200" b="0" kern="1200" dirty="0" smtClean="0">
                          <a:solidFill>
                            <a:schemeClr val="dk1"/>
                          </a:solidFill>
                          <a:latin typeface="+mn-lt"/>
                          <a:ea typeface="+mn-ea"/>
                          <a:cs typeface="Calibri" panose="020F0502020204030204" pitchFamily="34" charset="0"/>
                        </a:rPr>
                        <a:t>- 9/25</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00.07</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2017/09/28</a:t>
                      </a: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r>
                        <a:rPr lang="en-US" altLang="ja-JP" sz="1200" b="0" dirty="0" smtClean="0">
                          <a:latin typeface="+mj-lt"/>
                          <a:cs typeface="Calibri" panose="020F0502020204030204" pitchFamily="34" charset="0"/>
                        </a:rPr>
                        <a:t>NSP</a:t>
                      </a:r>
                      <a:r>
                        <a:rPr lang="ja-JP" altLang="en-US" sz="1200" b="0" dirty="0" smtClean="0">
                          <a:latin typeface="+mj-lt"/>
                          <a:cs typeface="Calibri" panose="020F0502020204030204" pitchFamily="34" charset="0"/>
                        </a:rPr>
                        <a:t>内部レビューに基づいて修正</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926166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400" dirty="0"/>
              <a:t>MySQL</a:t>
            </a:r>
            <a:r>
              <a:rPr lang="ja-JP" altLang="en-US" sz="1400" dirty="0"/>
              <a:t>クラスタ</a:t>
            </a:r>
            <a:r>
              <a:rPr lang="en-US" altLang="ja-JP" sz="1400" dirty="0" smtClean="0"/>
              <a:t>:</a:t>
            </a:r>
            <a:r>
              <a:rPr lang="ja-JP" altLang="en-US" sz="1400" dirty="0" smtClean="0"/>
              <a:t>回</a:t>
            </a:r>
            <a:r>
              <a:rPr lang="ja-JP" altLang="en-US" sz="1400" dirty="0"/>
              <a:t>復の</a:t>
            </a:r>
            <a:r>
              <a:rPr lang="ja-JP" altLang="en-US" sz="1400" dirty="0" smtClean="0"/>
              <a:t>概要</a:t>
            </a:r>
            <a:r>
              <a:rPr lang="en-US" altLang="ja-JP" sz="1400" dirty="0" smtClean="0"/>
              <a:t>........................................................	6</a:t>
            </a:r>
            <a:endParaRPr lang="en-US" altLang="ja-JP" sz="1400" dirty="0" smtClean="0">
              <a:latin typeface="+mj-lt"/>
            </a:endParaRPr>
          </a:p>
          <a:p>
            <a:pPr lvl="1"/>
            <a:r>
              <a:rPr lang="en-US" altLang="ja-JP" sz="1400" dirty="0" smtClean="0">
                <a:latin typeface="+mj-lt"/>
              </a:rPr>
              <a:t>1.1</a:t>
            </a:r>
            <a:r>
              <a:rPr lang="ja-JP" altLang="en-US" sz="1400" dirty="0"/>
              <a:t> ノード回復 </a:t>
            </a:r>
            <a:r>
              <a:rPr lang="en-US" altLang="ja-JP" sz="1400" dirty="0" smtClean="0"/>
              <a:t>…...........................................</a:t>
            </a:r>
            <a:r>
              <a:rPr lang="en-US" altLang="ja-JP" sz="1400" dirty="0" smtClean="0">
                <a:latin typeface="+mj-lt"/>
              </a:rPr>
              <a:t>..............................	6</a:t>
            </a:r>
          </a:p>
          <a:p>
            <a:pPr lvl="2"/>
            <a:r>
              <a:rPr lang="en-US" altLang="ja-JP" dirty="0" smtClean="0">
                <a:latin typeface="+mj-lt"/>
              </a:rPr>
              <a:t>1.1.1 </a:t>
            </a:r>
            <a:r>
              <a:rPr lang="ja-JP" altLang="en-US" dirty="0" smtClean="0">
                <a:latin typeface="+mj-lt"/>
              </a:rPr>
              <a:t>単</a:t>
            </a:r>
            <a:r>
              <a:rPr lang="ja-JP" altLang="en-US" dirty="0">
                <a:latin typeface="+mj-lt"/>
              </a:rPr>
              <a:t>一ノードの回</a:t>
            </a:r>
            <a:r>
              <a:rPr lang="ja-JP" altLang="en-US" dirty="0" smtClean="0">
                <a:latin typeface="+mj-lt"/>
              </a:rPr>
              <a:t>復</a:t>
            </a:r>
            <a:r>
              <a:rPr lang="en-US" altLang="ja-JP" dirty="0" smtClean="0"/>
              <a:t>..............................................................	</a:t>
            </a:r>
            <a:r>
              <a:rPr lang="en-US" altLang="ja-JP" dirty="0">
                <a:latin typeface="+mj-lt"/>
              </a:rPr>
              <a:t>6</a:t>
            </a:r>
            <a:r>
              <a:rPr lang="ja-JP" altLang="en-US" dirty="0" smtClean="0">
                <a:latin typeface="+mj-lt"/>
              </a:rPr>
              <a:t>    </a:t>
            </a:r>
            <a:endParaRPr lang="en-US" altLang="ja-JP" dirty="0" smtClean="0">
              <a:latin typeface="+mj-lt"/>
            </a:endParaRPr>
          </a:p>
          <a:p>
            <a:pPr lvl="2"/>
            <a:r>
              <a:rPr lang="en-US" altLang="ja-JP" dirty="0" smtClean="0">
                <a:latin typeface="+mj-lt"/>
              </a:rPr>
              <a:t>1.1.2 </a:t>
            </a:r>
            <a:r>
              <a:rPr lang="ja-JP" altLang="en-US" dirty="0" smtClean="0">
                <a:latin typeface="+mj-lt"/>
              </a:rPr>
              <a:t>複</a:t>
            </a:r>
            <a:r>
              <a:rPr lang="ja-JP" altLang="en-US" dirty="0">
                <a:latin typeface="+mj-lt"/>
              </a:rPr>
              <a:t>数ノードの復</a:t>
            </a:r>
            <a:r>
              <a:rPr lang="ja-JP" altLang="en-US" dirty="0" smtClean="0">
                <a:latin typeface="+mj-lt"/>
              </a:rPr>
              <a:t>旧</a:t>
            </a:r>
            <a:r>
              <a:rPr lang="en-US" altLang="ja-JP" dirty="0" smtClean="0"/>
              <a:t>..............................................................	6</a:t>
            </a:r>
            <a:endParaRPr lang="en-US" altLang="ja-JP" dirty="0" smtClean="0">
              <a:latin typeface="+mj-lt"/>
            </a:endParaRPr>
          </a:p>
          <a:p>
            <a:pPr lvl="1"/>
            <a:r>
              <a:rPr lang="en-US" altLang="ja-JP" sz="1400" dirty="0" smtClean="0">
                <a:latin typeface="+mj-lt"/>
              </a:rPr>
              <a:t>1.2 </a:t>
            </a:r>
            <a:r>
              <a:rPr lang="ja-JP" altLang="en-US" sz="1400" dirty="0" smtClean="0">
                <a:latin typeface="+mj-lt"/>
              </a:rPr>
              <a:t>シ</a:t>
            </a:r>
            <a:r>
              <a:rPr lang="ja-JP" altLang="en-US" sz="1400" dirty="0">
                <a:latin typeface="+mj-lt"/>
              </a:rPr>
              <a:t>ステム回</a:t>
            </a:r>
            <a:r>
              <a:rPr lang="ja-JP" altLang="en-US" sz="1400" dirty="0" smtClean="0">
                <a:latin typeface="+mj-lt"/>
              </a:rPr>
              <a:t>復</a:t>
            </a:r>
            <a:r>
              <a:rPr lang="en-US" altLang="ja-JP" sz="1400" dirty="0" smtClean="0"/>
              <a:t>.........................................................................	</a:t>
            </a:r>
            <a:r>
              <a:rPr lang="en-US" altLang="ja-JP" sz="1400" dirty="0" smtClean="0">
                <a:latin typeface="+mj-lt"/>
              </a:rPr>
              <a:t>7</a:t>
            </a:r>
            <a:endParaRPr lang="en-US" altLang="ja-JP" sz="1400" dirty="0">
              <a:latin typeface="+mj-lt"/>
            </a:endParaRPr>
          </a:p>
          <a:p>
            <a:pPr marL="342900" indent="-342900">
              <a:buAutoNum type="arabicPeriod"/>
            </a:pPr>
            <a:r>
              <a:rPr lang="en-US" altLang="ja-JP" sz="1400" dirty="0"/>
              <a:t>MySQL</a:t>
            </a:r>
            <a:r>
              <a:rPr lang="ja-JP" altLang="en-US" sz="1400" dirty="0"/>
              <a:t>クラスタ</a:t>
            </a:r>
            <a:r>
              <a:rPr lang="en-US" altLang="ja-JP" sz="1400" dirty="0" smtClean="0"/>
              <a:t>:</a:t>
            </a:r>
            <a:r>
              <a:rPr lang="ja-JP" altLang="en-US" sz="1400" dirty="0" smtClean="0"/>
              <a:t>ト</a:t>
            </a:r>
            <a:r>
              <a:rPr lang="ja-JP" altLang="en-US" sz="1400" dirty="0"/>
              <a:t>ラブルシューティングガイ</a:t>
            </a:r>
            <a:r>
              <a:rPr lang="ja-JP" altLang="en-US" sz="1400" dirty="0" smtClean="0"/>
              <a:t>ド</a:t>
            </a:r>
            <a:r>
              <a:rPr lang="en-US" altLang="ja-JP" sz="1400" dirty="0" smtClean="0">
                <a:latin typeface="+mj-lt"/>
              </a:rPr>
              <a:t>................................	9</a:t>
            </a:r>
          </a:p>
          <a:p>
            <a:pPr lvl="1"/>
            <a:r>
              <a:rPr lang="en-US" altLang="ja-JP" sz="1400" dirty="0" smtClean="0">
                <a:latin typeface="+mj-lt"/>
              </a:rPr>
              <a:t>2.1 </a:t>
            </a:r>
            <a:r>
              <a:rPr lang="ja-JP" altLang="en-US" sz="1400" dirty="0" smtClean="0">
                <a:latin typeface="+mj-lt"/>
              </a:rPr>
              <a:t>問</a:t>
            </a:r>
            <a:r>
              <a:rPr lang="ja-JP" altLang="en-US" sz="1400" dirty="0">
                <a:latin typeface="+mj-lt"/>
              </a:rPr>
              <a:t>題のローカライ</a:t>
            </a:r>
            <a:r>
              <a:rPr lang="ja-JP" altLang="en-US" sz="1400" dirty="0" smtClean="0">
                <a:latin typeface="+mj-lt"/>
              </a:rPr>
              <a:t>ズ</a:t>
            </a:r>
            <a:r>
              <a:rPr lang="en-US" altLang="ja-JP" sz="1400" dirty="0" smtClean="0">
                <a:latin typeface="+mj-lt"/>
              </a:rPr>
              <a:t>……………………………………………………………………………	9</a:t>
            </a:r>
          </a:p>
          <a:p>
            <a:pPr lvl="1"/>
            <a:r>
              <a:rPr lang="en-US" altLang="ja-JP" sz="1400" dirty="0" smtClean="0">
                <a:latin typeface="+mj-lt"/>
              </a:rPr>
              <a:t>2.2 </a:t>
            </a:r>
            <a:r>
              <a:rPr lang="ja-JP" altLang="en-US" sz="1400" dirty="0" smtClean="0">
                <a:latin typeface="+mj-lt"/>
              </a:rPr>
              <a:t>エ</a:t>
            </a:r>
            <a:r>
              <a:rPr lang="ja-JP" altLang="en-US" sz="1400" dirty="0">
                <a:latin typeface="+mj-lt"/>
              </a:rPr>
              <a:t>ラーロ</a:t>
            </a:r>
            <a:r>
              <a:rPr lang="ja-JP" altLang="en-US" sz="1400" dirty="0" smtClean="0">
                <a:latin typeface="+mj-lt"/>
              </a:rPr>
              <a:t>グ</a:t>
            </a:r>
            <a:r>
              <a:rPr lang="en-US" altLang="ja-JP" sz="1400" dirty="0" smtClean="0">
                <a:latin typeface="+mj-lt"/>
              </a:rPr>
              <a:t>…………………………………………………………………………………….….	9</a:t>
            </a:r>
          </a:p>
          <a:p>
            <a:pPr lvl="1"/>
            <a:r>
              <a:rPr lang="en-US" altLang="ja-JP" sz="1400" dirty="0" smtClean="0">
                <a:latin typeface="+mj-lt"/>
              </a:rPr>
              <a:t>2.3 </a:t>
            </a:r>
            <a:r>
              <a:rPr lang="ja-JP" altLang="en-US" sz="1400" dirty="0" smtClean="0">
                <a:latin typeface="+mj-lt"/>
              </a:rPr>
              <a:t>例</a:t>
            </a:r>
            <a:r>
              <a:rPr lang="en-US" altLang="ja-JP" sz="1400" dirty="0" smtClean="0">
                <a:latin typeface="+mj-lt"/>
              </a:rPr>
              <a:t>……………………………………………………………………………………………........	10</a:t>
            </a:r>
          </a:p>
          <a:p>
            <a:pPr marL="342900" indent="-342900">
              <a:buAutoNum type="arabicPeriod"/>
            </a:pPr>
            <a:r>
              <a:rPr lang="en-US" altLang="ja-JP" sz="1400" dirty="0"/>
              <a:t>MySQL</a:t>
            </a:r>
            <a:r>
              <a:rPr lang="ja-JP" altLang="en-US" sz="1400" dirty="0"/>
              <a:t>クラスタ</a:t>
            </a:r>
            <a:r>
              <a:rPr lang="en-US" altLang="ja-JP" sz="1400" dirty="0" smtClean="0"/>
              <a:t>:</a:t>
            </a:r>
            <a:r>
              <a:rPr lang="ja-JP" altLang="en-US" sz="1400" dirty="0" smtClean="0"/>
              <a:t>回</a:t>
            </a:r>
            <a:r>
              <a:rPr lang="ja-JP" altLang="en-US" sz="1400" dirty="0"/>
              <a:t>復とエスカレーションの手</a:t>
            </a:r>
            <a:r>
              <a:rPr lang="ja-JP" altLang="en-US" sz="1400" dirty="0" smtClean="0"/>
              <a:t>順</a:t>
            </a:r>
            <a:r>
              <a:rPr lang="en-US" altLang="ja-JP" sz="1400" dirty="0" smtClean="0">
                <a:latin typeface="+mj-lt"/>
              </a:rPr>
              <a:t>……………………………………	12</a:t>
            </a:r>
          </a:p>
          <a:p>
            <a:pPr lvl="1"/>
            <a:r>
              <a:rPr lang="en-US" altLang="ja-JP" sz="1400" dirty="0" smtClean="0">
                <a:latin typeface="+mj-lt"/>
              </a:rPr>
              <a:t>3.1 </a:t>
            </a:r>
            <a:r>
              <a:rPr lang="ja-JP" altLang="en-US" sz="1400" dirty="0">
                <a:latin typeface="+mj-lt"/>
              </a:rPr>
              <a:t>失敗したデータノードを回復するための段階的な手順 </a:t>
            </a:r>
            <a:r>
              <a:rPr lang="en-US" altLang="ja-JP" sz="1400" dirty="0" smtClean="0">
                <a:latin typeface="+mj-lt"/>
              </a:rPr>
              <a:t>………….…….……….	12</a:t>
            </a:r>
          </a:p>
          <a:p>
            <a:pPr lvl="2"/>
            <a:r>
              <a:rPr lang="en-US" altLang="ja-JP" dirty="0" smtClean="0">
                <a:latin typeface="+mj-lt"/>
              </a:rPr>
              <a:t>3.1.1 Optimized Node Recovery……………………………………………….……….	12</a:t>
            </a:r>
          </a:p>
          <a:p>
            <a:pPr lvl="2"/>
            <a:r>
              <a:rPr lang="en-US" altLang="ja-JP" dirty="0" smtClean="0">
                <a:latin typeface="+mj-lt"/>
              </a:rPr>
              <a:t>3.1.2 Initial Node Recovery………………………………………………………........	12</a:t>
            </a:r>
          </a:p>
          <a:p>
            <a:pPr lvl="1"/>
            <a:r>
              <a:rPr lang="en-US" altLang="ja-JP" sz="1400" dirty="0" smtClean="0">
                <a:latin typeface="+mj-lt"/>
              </a:rPr>
              <a:t>3.2 </a:t>
            </a:r>
            <a:r>
              <a:rPr lang="ja-JP" altLang="en-US" sz="1400" dirty="0" smtClean="0">
                <a:latin typeface="+mj-lt"/>
              </a:rPr>
              <a:t>回復</a:t>
            </a:r>
            <a:r>
              <a:rPr lang="en-US" altLang="ja-JP" sz="1400" dirty="0" smtClean="0">
                <a:latin typeface="+mj-lt"/>
              </a:rPr>
              <a:t>………………………………………………………………………………………………….	13</a:t>
            </a:r>
          </a:p>
          <a:p>
            <a:pPr lvl="2"/>
            <a:r>
              <a:rPr lang="en-US" altLang="ja-JP" dirty="0" smtClean="0">
                <a:latin typeface="+mj-lt"/>
              </a:rPr>
              <a:t>3.2.1 System Restart…………………………………………………………………………	13</a:t>
            </a:r>
          </a:p>
          <a:p>
            <a:pPr lvl="2"/>
            <a:r>
              <a:rPr lang="en-US" altLang="ja-JP" dirty="0" smtClean="0">
                <a:latin typeface="+mj-lt"/>
              </a:rPr>
              <a:t>3.2.2 Initial System Restart + Restore Backup………………………………..	14</a:t>
            </a:r>
          </a:p>
          <a:p>
            <a:pPr marL="522900" lvl="1" indent="-342900">
              <a:buAutoNum type="arabicPeriod"/>
            </a:pPr>
            <a:endParaRPr lang="en-US" altLang="ja-JP" sz="1400" dirty="0" smtClean="0">
              <a:latin typeface="+mj-lt"/>
            </a:endParaRPr>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ja-JP" altLang="en-US" dirty="0">
                <a:solidFill>
                  <a:schemeClr val="accent6">
                    <a:lumMod val="90000"/>
                    <a:lumOff val="10000"/>
                  </a:schemeClr>
                </a:solidFill>
              </a:rPr>
              <a:t>障害回復</a:t>
            </a:r>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回</a:t>
            </a:r>
            <a:r>
              <a:rPr lang="ja-JP" altLang="en-US" sz="2000" dirty="0"/>
              <a:t>復の概要</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1.1 </a:t>
            </a:r>
            <a:r>
              <a:rPr lang="ja-JP" altLang="en-US" sz="1400" dirty="0" smtClean="0"/>
              <a:t>ノ</a:t>
            </a:r>
            <a:r>
              <a:rPr lang="ja-JP" altLang="en-US" sz="1400" dirty="0"/>
              <a:t>ード回復</a:t>
            </a:r>
            <a:endParaRPr lang="en-US" altLang="ja-JP" sz="1400" dirty="0" smtClean="0"/>
          </a:p>
          <a:p>
            <a:pPr marL="180000" lvl="1" indent="0">
              <a:buNone/>
            </a:pPr>
            <a:r>
              <a:rPr lang="en-US" altLang="ja-JP" sz="1400" dirty="0" smtClean="0"/>
              <a:t>1.1.1 </a:t>
            </a:r>
            <a:r>
              <a:rPr lang="ja-JP" altLang="en-US" sz="1400" dirty="0" smtClean="0"/>
              <a:t>単</a:t>
            </a:r>
            <a:r>
              <a:rPr lang="ja-JP" altLang="en-US" sz="1400" dirty="0"/>
              <a:t>一ノードの回復</a:t>
            </a:r>
            <a:endParaRPr lang="en-US" sz="1400" dirty="0" smtClean="0"/>
          </a:p>
          <a:p>
            <a:pPr lvl="2"/>
            <a:r>
              <a:rPr lang="en-US" altLang="ja-JP" dirty="0"/>
              <a:t>1</a:t>
            </a:r>
            <a:r>
              <a:rPr lang="ja-JP" altLang="en-US" dirty="0"/>
              <a:t>つのストレージノードに障害が発生すると、そのノードは、バックアップノードに保存する必要があるパーティションデータ</a:t>
            </a:r>
            <a:r>
              <a:rPr lang="ja-JP" altLang="en-US" dirty="0" smtClean="0"/>
              <a:t>を</a:t>
            </a:r>
            <a:r>
              <a:rPr lang="ja-JP" altLang="en-US" dirty="0">
                <a:solidFill>
                  <a:srgbClr val="92D050"/>
                </a:solidFill>
              </a:rPr>
              <a:t>問合せる</a:t>
            </a:r>
            <a:r>
              <a:rPr lang="ja-JP" altLang="en-US" dirty="0" smtClean="0"/>
              <a:t>こ</a:t>
            </a:r>
            <a:r>
              <a:rPr lang="ja-JP" altLang="en-US" dirty="0"/>
              <a:t>とによって再開されます。 バックアップノードは、この情報をパーティションごとに再起動中のノードに送信します</a:t>
            </a:r>
            <a:r>
              <a:rPr lang="ja-JP" altLang="en-US" dirty="0" smtClean="0"/>
              <a:t>。</a:t>
            </a:r>
            <a:endParaRPr lang="en-US" dirty="0" smtClean="0"/>
          </a:p>
          <a:p>
            <a:pPr lvl="2"/>
            <a:r>
              <a:rPr lang="ja-JP" altLang="en-US" dirty="0"/>
              <a:t>再始動しているノードは、再始動すると直ちにトランザクションの処理を開始する準備ができています。 トランザクションがパーティションからデータを読み取ろうとする場合、そのパーティションの主ノード、すなわち主にそのパーティションを担当するノー</a:t>
            </a:r>
            <a:r>
              <a:rPr lang="ja-JP" altLang="en-US" dirty="0" smtClean="0"/>
              <a:t>ド</a:t>
            </a:r>
            <a:r>
              <a:rPr lang="ja-JP" altLang="en-US" dirty="0">
                <a:solidFill>
                  <a:srgbClr val="92D050"/>
                </a:solidFill>
              </a:rPr>
              <a:t>へ</a:t>
            </a:r>
            <a:r>
              <a:rPr lang="ja-JP" altLang="en-US" dirty="0" smtClean="0"/>
              <a:t>自</a:t>
            </a:r>
            <a:r>
              <a:rPr lang="ja-JP" altLang="en-US" dirty="0"/>
              <a:t>動的に転</a:t>
            </a:r>
            <a:r>
              <a:rPr lang="ja-JP" altLang="en-US" dirty="0" smtClean="0"/>
              <a:t>送</a:t>
            </a:r>
            <a:r>
              <a:rPr lang="ja-JP" altLang="en-US" dirty="0">
                <a:solidFill>
                  <a:srgbClr val="92D050"/>
                </a:solidFill>
              </a:rPr>
              <a:t>します</a:t>
            </a:r>
            <a:r>
              <a:rPr lang="ja-JP" altLang="en-US" dirty="0"/>
              <a:t>。 </a:t>
            </a:r>
            <a:r>
              <a:rPr lang="ja-JP" altLang="en-US" dirty="0">
                <a:solidFill>
                  <a:srgbClr val="92D050"/>
                </a:solidFill>
              </a:rPr>
              <a:t>このノード</a:t>
            </a:r>
            <a:r>
              <a:rPr lang="ja-JP" altLang="en-US" dirty="0" smtClean="0">
                <a:solidFill>
                  <a:srgbClr val="92D050"/>
                </a:solidFill>
              </a:rPr>
              <a:t>は</a:t>
            </a:r>
            <a:r>
              <a:rPr lang="ja-JP" altLang="en-US" dirty="0">
                <a:solidFill>
                  <a:srgbClr val="92D050"/>
                </a:solidFill>
              </a:rPr>
              <a:t>再起動中のため、プライマリノードではありません。こため、処理に関わりません。</a:t>
            </a:r>
            <a:endParaRPr lang="en-US" dirty="0">
              <a:solidFill>
                <a:srgbClr val="92D050"/>
              </a:solidFill>
            </a:endParaRPr>
          </a:p>
          <a:p>
            <a:pPr lvl="2"/>
            <a:r>
              <a:rPr lang="ja-JP" altLang="en-US" dirty="0"/>
              <a:t>トランザクションが再起動ノードにまだコピーされていないパーティションを更新したい場合、これは標準的な方法で行われます。 つまり、最初にプライマリパーティションが更新され、次にバックアップパーティションが更新されま</a:t>
            </a:r>
            <a:r>
              <a:rPr lang="ja-JP" altLang="en-US" dirty="0" smtClean="0"/>
              <a:t>す。</a:t>
            </a:r>
            <a:endParaRPr lang="en-US" dirty="0" smtClean="0"/>
          </a:p>
          <a:p>
            <a:pPr lvl="2"/>
            <a:r>
              <a:rPr lang="ja-JP" altLang="en-US" dirty="0" smtClean="0"/>
              <a:t>ト</a:t>
            </a:r>
            <a:r>
              <a:rPr lang="ja-JP" altLang="en-US" dirty="0"/>
              <a:t>ランザクションが開始ノードにまだ転送されていないパーティションを更新したい場合、パーティションは再起動ノードに後で転送されるため、プライマリノードでのみ更新されます。 情報は</a:t>
            </a:r>
            <a:r>
              <a:rPr lang="en-US" altLang="ja-JP" dirty="0"/>
              <a:t>1</a:t>
            </a:r>
            <a:r>
              <a:rPr lang="ja-JP" altLang="en-US" dirty="0"/>
              <a:t>か所でのみ更新する必要があるため、ノードが復旧して再び稼働している場合と比較して、実際にデータベースが高速化される可能性があります</a:t>
            </a:r>
            <a:r>
              <a:rPr lang="ja-JP" altLang="en-US" dirty="0" smtClean="0"/>
              <a:t>。</a:t>
            </a:r>
            <a:endParaRPr lang="en-US" altLang="ja-JP" dirty="0" smtClean="0"/>
          </a:p>
          <a:p>
            <a:pPr lvl="2"/>
            <a:endParaRPr lang="en-US" dirty="0"/>
          </a:p>
          <a:p>
            <a:pPr marL="180000" lvl="1" indent="0">
              <a:buNone/>
            </a:pPr>
            <a:r>
              <a:rPr lang="en-US" altLang="ja-JP" sz="1400" dirty="0" smtClean="0"/>
              <a:t>1.1.2 </a:t>
            </a:r>
            <a:r>
              <a:rPr lang="ja-JP" altLang="en-US" sz="1400" dirty="0" smtClean="0"/>
              <a:t>複</a:t>
            </a:r>
            <a:r>
              <a:rPr lang="ja-JP" altLang="en-US" sz="1400" dirty="0"/>
              <a:t>数ノードの復旧</a:t>
            </a:r>
            <a:endParaRPr lang="en-US" sz="1400" dirty="0" smtClean="0"/>
          </a:p>
          <a:p>
            <a:pPr lvl="2"/>
            <a:r>
              <a:rPr lang="ja-JP" altLang="en-US" dirty="0"/>
              <a:t>複数のノードを回復する必要がある場合、故障判定プロトコルによって決定された順序を使用して、それらを回復すべき順序を決</a:t>
            </a:r>
            <a:r>
              <a:rPr lang="ja-JP" altLang="en-US" dirty="0" smtClean="0"/>
              <a:t>定</a:t>
            </a:r>
            <a:r>
              <a:rPr lang="ja-JP" altLang="en-US" dirty="0">
                <a:solidFill>
                  <a:srgbClr val="92D050"/>
                </a:solidFill>
              </a:rPr>
              <a:t>します</a:t>
            </a:r>
            <a:r>
              <a:rPr lang="ja-JP" altLang="en-US" dirty="0" smtClean="0"/>
              <a:t>。 </a:t>
            </a:r>
            <a:r>
              <a:rPr lang="ja-JP" altLang="en-US" dirty="0"/>
              <a:t>次に、マスターノードは、単一ノード回復と同じ方法でノード回復を行うように、一度に</a:t>
            </a:r>
            <a:r>
              <a:rPr lang="en-US" altLang="ja-JP" dirty="0"/>
              <a:t>1</a:t>
            </a:r>
            <a:r>
              <a:rPr lang="ja-JP" altLang="en-US" dirty="0"/>
              <a:t>つのノードに指示します。</a:t>
            </a:r>
            <a:endParaRPr lang="en-US" dirty="0"/>
          </a:p>
        </p:txBody>
      </p:sp>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回</a:t>
            </a:r>
            <a:r>
              <a:rPr lang="ja-JP" altLang="en-US" sz="2000" dirty="0"/>
              <a:t>復の概要</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1.2 </a:t>
            </a:r>
            <a:r>
              <a:rPr lang="ja-JP" altLang="en-US" sz="1400" dirty="0" smtClean="0"/>
              <a:t>シ</a:t>
            </a:r>
            <a:r>
              <a:rPr lang="ja-JP" altLang="en-US" sz="1400" dirty="0"/>
              <a:t>ステム回</a:t>
            </a:r>
            <a:r>
              <a:rPr lang="ja-JP" altLang="en-US" sz="1400" dirty="0" smtClean="0"/>
              <a:t>復</a:t>
            </a:r>
            <a:endParaRPr lang="en-US" altLang="ja-JP" sz="1400" dirty="0"/>
          </a:p>
          <a:p>
            <a:pPr lvl="1">
              <a:buFont typeface="Arial" panose="020B0604020202020204" pitchFamily="34" charset="0"/>
              <a:buChar char="•"/>
            </a:pPr>
            <a:r>
              <a:rPr lang="ja-JP" altLang="en-US" sz="1400" dirty="0" smtClean="0"/>
              <a:t>シ</a:t>
            </a:r>
            <a:r>
              <a:rPr lang="ja-JP" altLang="en-US" sz="1400" dirty="0"/>
              <a:t>ステムリカバリは、システム障害後にシステム全体をリカバリするプロセスです</a:t>
            </a:r>
            <a:r>
              <a:rPr lang="ja-JP" altLang="en-US" sz="1400" dirty="0" smtClean="0"/>
              <a:t>。</a:t>
            </a:r>
            <a:endParaRPr lang="en-US" altLang="ja-JP" sz="1400" dirty="0" smtClean="0"/>
          </a:p>
          <a:p>
            <a:pPr lvl="1">
              <a:buFont typeface="Arial" panose="020B0604020202020204" pitchFamily="34" charset="0"/>
              <a:buChar char="•"/>
            </a:pPr>
            <a:endParaRPr lang="en-US" sz="1400" dirty="0"/>
          </a:p>
          <a:p>
            <a:pPr lvl="1"/>
            <a:r>
              <a:rPr lang="ja-JP" altLang="en-US" sz="1400" dirty="0"/>
              <a:t>ロギング</a:t>
            </a:r>
            <a:endParaRPr lang="en-US" sz="1400" dirty="0" smtClean="0"/>
          </a:p>
          <a:p>
            <a:pPr lvl="2">
              <a:buFont typeface="Wingdings" panose="05000000000000000000" pitchFamily="2" charset="2"/>
              <a:buChar char="Ø"/>
            </a:pPr>
            <a:r>
              <a:rPr lang="ja-JP" altLang="en-US" dirty="0"/>
              <a:t>通常の操作では</a:t>
            </a:r>
            <a:r>
              <a:rPr lang="ja-JP" altLang="en-US" dirty="0" smtClean="0"/>
              <a:t>、</a:t>
            </a:r>
            <a:r>
              <a:rPr lang="ja-JP" altLang="en-US" dirty="0">
                <a:solidFill>
                  <a:srgbClr val="92D050"/>
                </a:solidFill>
                <a:latin typeface="+mj-ea"/>
              </a:rPr>
              <a:t>全て</a:t>
            </a:r>
            <a:r>
              <a:rPr lang="ja-JP" altLang="en-US" dirty="0" smtClean="0"/>
              <a:t>の</a:t>
            </a:r>
            <a:r>
              <a:rPr lang="ja-JP" altLang="en-US" dirty="0"/>
              <a:t>データベース操作（挿入、削除、更新など）を格納するログがディスクに書き込まれます。 ログは、各ストレージノードのファイルシステムに格納され、システム障害の場合、つま</a:t>
            </a:r>
            <a:r>
              <a:rPr lang="ja-JP" altLang="en-US" dirty="0" smtClean="0"/>
              <a:t>り</a:t>
            </a:r>
            <a:r>
              <a:rPr lang="ja-JP" altLang="en-US" dirty="0" smtClean="0">
                <a:solidFill>
                  <a:srgbClr val="92D050"/>
                </a:solidFill>
              </a:rPr>
              <a:t>全て</a:t>
            </a:r>
            <a:r>
              <a:rPr lang="ja-JP" altLang="en-US" dirty="0" smtClean="0"/>
              <a:t>の</a:t>
            </a:r>
            <a:r>
              <a:rPr lang="ja-JP" altLang="en-US" dirty="0"/>
              <a:t>ストレージノードが同時に故障した場合にのみ使用されます。 ログに</a:t>
            </a:r>
            <a:r>
              <a:rPr lang="ja-JP" altLang="en-US" dirty="0" smtClean="0"/>
              <a:t>は</a:t>
            </a:r>
            <a:r>
              <a:rPr lang="ja-JP" altLang="en-US" dirty="0" smtClean="0">
                <a:solidFill>
                  <a:srgbClr val="92D050"/>
                </a:solidFill>
              </a:rPr>
              <a:t>全て</a:t>
            </a:r>
            <a:r>
              <a:rPr lang="ja-JP" altLang="en-US" dirty="0" smtClean="0"/>
              <a:t>の</a:t>
            </a:r>
            <a:r>
              <a:rPr lang="ja-JP" altLang="en-US" dirty="0"/>
              <a:t>データベース操作が含まれているため、履歴を再生してシステムの復旧中にデータベースを最新にするために使用されます</a:t>
            </a:r>
            <a:r>
              <a:rPr lang="ja-JP" altLang="en-US" dirty="0" smtClean="0"/>
              <a:t>。</a:t>
            </a:r>
            <a:endParaRPr lang="en-US" altLang="ja-JP" dirty="0" smtClean="0"/>
          </a:p>
          <a:p>
            <a:pPr lvl="2"/>
            <a:endParaRPr lang="en-US" dirty="0"/>
          </a:p>
          <a:p>
            <a:pPr lvl="1"/>
            <a:r>
              <a:rPr lang="en-US" sz="1400" dirty="0"/>
              <a:t>Local </a:t>
            </a:r>
            <a:r>
              <a:rPr lang="en-US" sz="1400" dirty="0" smtClean="0"/>
              <a:t>Checkpoints</a:t>
            </a:r>
          </a:p>
          <a:p>
            <a:pPr lvl="2">
              <a:buFont typeface="Wingdings" panose="05000000000000000000" pitchFamily="2" charset="2"/>
              <a:buChar char="Ø"/>
            </a:pPr>
            <a:r>
              <a:rPr lang="ja-JP" altLang="en-US" dirty="0"/>
              <a:t>ログは操作の数とともに急速に増加するため、ローカルチェックポイントプロトコルを使用してログの末尾を削除します。 ローカルチェックポイントアルゴリズムは</a:t>
            </a:r>
            <a:r>
              <a:rPr lang="ja-JP" altLang="en-US" dirty="0" smtClean="0"/>
              <a:t>、</a:t>
            </a:r>
            <a:r>
              <a:rPr lang="ja-JP" altLang="en-US" dirty="0" smtClean="0">
                <a:solidFill>
                  <a:srgbClr val="92D050"/>
                </a:solidFill>
              </a:rPr>
              <a:t>全て</a:t>
            </a:r>
            <a:r>
              <a:rPr lang="ja-JP" altLang="en-US" dirty="0" smtClean="0"/>
              <a:t>の</a:t>
            </a:r>
            <a:r>
              <a:rPr lang="ja-JP" altLang="en-US" dirty="0"/>
              <a:t>ノードデータのトランザクション一貫性スナップショットをディスクに作成します。 このスナップショットをロードした後にログを適用すると、データベースが最新の状態になります</a:t>
            </a:r>
            <a:r>
              <a:rPr lang="ja-JP" altLang="en-US" dirty="0" smtClean="0"/>
              <a:t>。</a:t>
            </a:r>
            <a:endParaRPr lang="en-US" altLang="ja-JP" dirty="0" smtClean="0"/>
          </a:p>
          <a:p>
            <a:pPr lvl="2"/>
            <a:endParaRPr lang="en-US" dirty="0"/>
          </a:p>
          <a:p>
            <a:pPr lvl="1"/>
            <a:r>
              <a:rPr lang="en-US" sz="1400" dirty="0" smtClean="0"/>
              <a:t>Global </a:t>
            </a:r>
            <a:r>
              <a:rPr lang="en-US" sz="1400" dirty="0"/>
              <a:t>Checkpoints	</a:t>
            </a:r>
            <a:endParaRPr lang="en-US" sz="1400" dirty="0" smtClean="0"/>
          </a:p>
          <a:p>
            <a:pPr lvl="2">
              <a:buFont typeface="Wingdings" panose="05000000000000000000" pitchFamily="2" charset="2"/>
              <a:buChar char="Ø"/>
            </a:pPr>
            <a:r>
              <a:rPr lang="en-US" altLang="ja-JP" dirty="0"/>
              <a:t>MySQL Cluster</a:t>
            </a:r>
            <a:r>
              <a:rPr lang="ja-JP" altLang="en-US" dirty="0"/>
              <a:t>はメインメモリデータベースであるため、トランザクション</a:t>
            </a:r>
            <a:r>
              <a:rPr lang="ja-JP" altLang="en-US" dirty="0" smtClean="0"/>
              <a:t>は</a:t>
            </a:r>
            <a:r>
              <a:rPr lang="ja-JP" altLang="en-US" dirty="0">
                <a:solidFill>
                  <a:srgbClr val="92D050"/>
                </a:solidFill>
              </a:rPr>
              <a:t>先ず</a:t>
            </a:r>
            <a:r>
              <a:rPr lang="ja-JP" altLang="en-US" dirty="0" smtClean="0"/>
              <a:t>メ</a:t>
            </a:r>
            <a:r>
              <a:rPr lang="ja-JP" altLang="en-US" dirty="0"/>
              <a:t>インメモリにコミットされます。 </a:t>
            </a:r>
            <a:r>
              <a:rPr lang="ja-JP" altLang="en-US" dirty="0" smtClean="0">
                <a:solidFill>
                  <a:srgbClr val="92D050"/>
                </a:solidFill>
              </a:rPr>
              <a:t>全て</a:t>
            </a:r>
            <a:r>
              <a:rPr lang="ja-JP" altLang="en-US" dirty="0" smtClean="0"/>
              <a:t>の</a:t>
            </a:r>
            <a:r>
              <a:rPr lang="ja-JP" altLang="en-US" dirty="0"/>
              <a:t>ノードグループにまだライブノードが存在する限り、レプリケーションはデータを安全</a:t>
            </a:r>
            <a:r>
              <a:rPr lang="ja-JP" altLang="en-US" dirty="0" smtClean="0"/>
              <a:t>に</a:t>
            </a:r>
            <a:r>
              <a:rPr lang="ja-JP" altLang="en-US" dirty="0">
                <a:solidFill>
                  <a:srgbClr val="92D050"/>
                </a:solidFill>
              </a:rPr>
              <a:t>保ちます</a:t>
            </a:r>
            <a:r>
              <a:rPr lang="ja-JP" altLang="en-US" dirty="0" smtClean="0"/>
              <a:t>。 </a:t>
            </a:r>
            <a:r>
              <a:rPr lang="ja-JP" altLang="en-US" dirty="0"/>
              <a:t>システム障害から回復するには（全ノードに障害が発生した場合）、グローバルチェックポイント時に</a:t>
            </a:r>
            <a:r>
              <a:rPr lang="en-US" altLang="ja-JP" dirty="0"/>
              <a:t>MySQL Cluster</a:t>
            </a:r>
            <a:r>
              <a:rPr lang="ja-JP" altLang="en-US" dirty="0"/>
              <a:t>がログをディスクにフラッシュします。グループコミットと呼ばれることもあります。 グローバルチェックポイントの後</a:t>
            </a:r>
            <a:r>
              <a:rPr lang="ja-JP" altLang="en-US" dirty="0" smtClean="0"/>
              <a:t>、</a:t>
            </a:r>
            <a:r>
              <a:rPr lang="ja-JP" altLang="en-US" dirty="0" smtClean="0">
                <a:solidFill>
                  <a:srgbClr val="92D050"/>
                </a:solidFill>
              </a:rPr>
              <a:t>全て</a:t>
            </a:r>
            <a:r>
              <a:rPr lang="ja-JP" altLang="en-US" dirty="0" smtClean="0"/>
              <a:t>の</a:t>
            </a:r>
            <a:r>
              <a:rPr lang="ja-JP" altLang="en-US" dirty="0"/>
              <a:t>トランザクションもディスクにコミットされます</a:t>
            </a:r>
            <a:r>
              <a:rPr lang="ja-JP" altLang="en-US" dirty="0" smtClean="0"/>
              <a:t>。</a:t>
            </a:r>
            <a:endParaRPr lang="en-US"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altLang="ja-JP" sz="2000" dirty="0" smtClean="0"/>
              <a:t>:</a:t>
            </a:r>
            <a:r>
              <a:rPr lang="ja-JP" altLang="en-US" sz="2000" dirty="0" smtClean="0"/>
              <a:t>回</a:t>
            </a:r>
            <a:r>
              <a:rPr lang="ja-JP" altLang="en-US" sz="2000" dirty="0"/>
              <a:t>復の概要</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2">
              <a:buFont typeface="Wingdings" panose="05000000000000000000" pitchFamily="2" charset="2"/>
              <a:buChar char="Ø"/>
            </a:pPr>
            <a:r>
              <a:rPr lang="ja-JP" altLang="en-US" dirty="0" smtClean="0"/>
              <a:t>トランザクションのコミット状態を制御するために、</a:t>
            </a:r>
            <a:r>
              <a:rPr lang="en-US" altLang="ja-JP" dirty="0" smtClean="0"/>
              <a:t>MySQL Cluster</a:t>
            </a:r>
            <a:r>
              <a:rPr lang="ja-JP" altLang="en-US" dirty="0" smtClean="0"/>
              <a:t>はコミットされた各トランザクションにグローバルチェックポイント</a:t>
            </a:r>
            <a:r>
              <a:rPr lang="en-US" altLang="ja-JP" dirty="0" smtClean="0"/>
              <a:t>ID</a:t>
            </a:r>
            <a:r>
              <a:rPr lang="ja-JP" altLang="en-US" dirty="0" smtClean="0"/>
              <a:t>を割り当てます。 グローバルチェックポイント</a:t>
            </a:r>
            <a:r>
              <a:rPr lang="en-US" altLang="ja-JP" dirty="0" smtClean="0"/>
              <a:t>ID</a:t>
            </a:r>
            <a:r>
              <a:rPr lang="ja-JP" altLang="en-US" dirty="0" smtClean="0"/>
              <a:t>は、トランザクションが属するグローバルチェックポイントを指定し、トランザクションがディスクにコミットされたことを確認するために使用できます。 たとえば、グローバル・チェックポイント</a:t>
            </a:r>
            <a:r>
              <a:rPr lang="en-US" altLang="ja-JP" dirty="0" smtClean="0"/>
              <a:t>15</a:t>
            </a:r>
            <a:r>
              <a:rPr lang="ja-JP" altLang="en-US" dirty="0" smtClean="0"/>
              <a:t>が終了すると、</a:t>
            </a:r>
            <a:r>
              <a:rPr lang="en-US" altLang="ja-JP" dirty="0" smtClean="0"/>
              <a:t>GCI</a:t>
            </a:r>
            <a:r>
              <a:rPr lang="ja-JP" altLang="en-US" dirty="0" smtClean="0"/>
              <a:t>が</a:t>
            </a:r>
            <a:r>
              <a:rPr lang="en-US" altLang="ja-JP" dirty="0" smtClean="0"/>
              <a:t>15</a:t>
            </a:r>
            <a:r>
              <a:rPr lang="ja-JP" altLang="en-US" dirty="0" smtClean="0"/>
              <a:t>以下の</a:t>
            </a:r>
            <a:r>
              <a:rPr lang="ja-JP" altLang="en-US" dirty="0" smtClean="0">
                <a:solidFill>
                  <a:srgbClr val="92D050"/>
                </a:solidFill>
              </a:rPr>
              <a:t>全て</a:t>
            </a:r>
            <a:r>
              <a:rPr lang="ja-JP" altLang="en-US" dirty="0" smtClean="0"/>
              <a:t>のトランザクションの結果がディスクに保存されます。</a:t>
            </a:r>
            <a:endParaRPr lang="en-US" dirty="0" smtClean="0"/>
          </a:p>
          <a:p>
            <a:endParaRPr lang="en-US" sz="1400" dirty="0"/>
          </a:p>
        </p:txBody>
      </p:sp>
    </p:spTree>
    <p:extLst>
      <p:ext uri="{BB962C8B-B14F-4D97-AF65-F5344CB8AC3E}">
        <p14:creationId xmlns:p14="http://schemas.microsoft.com/office/powerpoint/2010/main" val="1764980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a:t>
            </a:r>
            <a:r>
              <a:rPr lang="ja-JP" altLang="en-US" sz="2000" dirty="0" smtClean="0"/>
              <a:t>ト</a:t>
            </a:r>
            <a:r>
              <a:rPr lang="ja-JP" altLang="en-US" sz="2000" dirty="0"/>
              <a:t>ラブルシューティングガイド</a:t>
            </a:r>
            <a:endParaRPr lang="en-US" sz="2000" dirty="0"/>
          </a:p>
        </p:txBody>
      </p:sp>
      <p:sp>
        <p:nvSpPr>
          <p:cNvPr id="3" name="Content Placeholder 2"/>
          <p:cNvSpPr>
            <a:spLocks noGrp="1"/>
          </p:cNvSpPr>
          <p:nvPr>
            <p:ph sz="quarter" idx="10"/>
          </p:nvPr>
        </p:nvSpPr>
        <p:spPr/>
        <p:txBody>
          <a:bodyPr>
            <a:noAutofit/>
          </a:bodyPr>
          <a:lstStyle/>
          <a:p>
            <a:pPr marL="0" indent="0">
              <a:buNone/>
            </a:pPr>
            <a:r>
              <a:rPr lang="en-US" altLang="ja-JP" sz="1400" dirty="0" smtClean="0"/>
              <a:t>2.1 </a:t>
            </a:r>
            <a:r>
              <a:rPr lang="ja-JP" altLang="en-US" sz="1400" dirty="0" smtClean="0"/>
              <a:t>問</a:t>
            </a:r>
            <a:r>
              <a:rPr lang="ja-JP" altLang="en-US" sz="1400" dirty="0"/>
              <a:t>題のローカライズ</a:t>
            </a:r>
            <a:endParaRPr lang="en-US" sz="1400" dirty="0" smtClean="0"/>
          </a:p>
          <a:p>
            <a:pPr marL="522900" lvl="1" indent="-342900">
              <a:buFont typeface="+mj-lt"/>
              <a:buAutoNum type="romanLcPeriod"/>
            </a:pPr>
            <a:r>
              <a:rPr lang="ja-JP" altLang="en-US" sz="1400" dirty="0"/>
              <a:t>管理ノードのクラスタログを調べる</a:t>
            </a:r>
            <a:endParaRPr lang="en-US" sz="1400" dirty="0" smtClean="0"/>
          </a:p>
          <a:p>
            <a:pPr marL="522900" lvl="1" indent="-342900">
              <a:buFont typeface="+mj-lt"/>
              <a:buAutoNum type="romanLcPeriod"/>
            </a:pPr>
            <a:r>
              <a:rPr lang="ja-JP" altLang="en-US" sz="1400" dirty="0">
                <a:solidFill>
                  <a:srgbClr val="92D050"/>
                </a:solidFill>
              </a:rPr>
              <a:t>どのデータノードがクラッシュしているかをチェックし</a:t>
            </a:r>
            <a:r>
              <a:rPr lang="ja-JP" altLang="en-US" sz="1400" dirty="0" smtClean="0">
                <a:solidFill>
                  <a:srgbClr val="92D050"/>
                </a:solidFill>
              </a:rPr>
              <a:t>、</a:t>
            </a:r>
            <a:r>
              <a:rPr lang="ja-JP" altLang="en-US" sz="1400" dirty="0">
                <a:solidFill>
                  <a:srgbClr val="92D050"/>
                </a:solidFill>
              </a:rPr>
              <a:t>クラッシュしたノードの順序を特定する</a:t>
            </a:r>
            <a:endParaRPr lang="en-US" sz="1400" dirty="0" smtClean="0">
              <a:solidFill>
                <a:srgbClr val="92D050"/>
              </a:solidFill>
            </a:endParaRPr>
          </a:p>
          <a:p>
            <a:pPr marL="522900" lvl="1" indent="-342900">
              <a:buFont typeface="+mj-lt"/>
              <a:buAutoNum type="romanLcPeriod"/>
            </a:pPr>
            <a:r>
              <a:rPr lang="ja-JP" altLang="en-US" sz="1400" dirty="0">
                <a:solidFill>
                  <a:srgbClr val="92D050"/>
                </a:solidFill>
              </a:rPr>
              <a:t>クラッシュした各ノードを確認する</a:t>
            </a:r>
            <a:endParaRPr lang="en-US" sz="1400" dirty="0" smtClean="0">
              <a:solidFill>
                <a:srgbClr val="92D050"/>
              </a:solidFill>
            </a:endParaRPr>
          </a:p>
          <a:p>
            <a:pPr marL="629625" lvl="2" indent="-342900">
              <a:buFont typeface="+mj-lt"/>
              <a:buAutoNum type="alphaLcPeriod"/>
            </a:pPr>
            <a:r>
              <a:rPr lang="ja-JP" altLang="en-US" dirty="0"/>
              <a:t>各ノードのエラーログファイルを表示する</a:t>
            </a:r>
            <a:endParaRPr lang="en-US" dirty="0" smtClean="0"/>
          </a:p>
          <a:p>
            <a:pPr marL="629625" lvl="2" indent="-342900">
              <a:buFont typeface="+mj-lt"/>
              <a:buAutoNum type="alphaLcPeriod"/>
            </a:pPr>
            <a:r>
              <a:rPr lang="ja-JP" altLang="en-US" dirty="0"/>
              <a:t>推奨される再起動アクションを見てください</a:t>
            </a:r>
            <a:endParaRPr lang="en-US" dirty="0" smtClean="0"/>
          </a:p>
          <a:p>
            <a:pPr marL="738900" lvl="3" indent="-342900">
              <a:buFont typeface="Wingdings" panose="05000000000000000000" pitchFamily="2" charset="2"/>
              <a:buChar char="Ø"/>
            </a:pPr>
            <a:r>
              <a:rPr lang="en-US" sz="1400" dirty="0" smtClean="0"/>
              <a:t>Initial node recovery</a:t>
            </a:r>
          </a:p>
          <a:p>
            <a:pPr marL="738900" lvl="3" indent="-342900">
              <a:buFont typeface="Wingdings" panose="05000000000000000000" pitchFamily="2" charset="2"/>
              <a:buChar char="Ø"/>
            </a:pPr>
            <a:r>
              <a:rPr lang="en-US" sz="1400" dirty="0" smtClean="0"/>
              <a:t>Node recovery</a:t>
            </a:r>
          </a:p>
          <a:p>
            <a:pPr marL="286725" lvl="2" indent="0">
              <a:buNone/>
            </a:pPr>
            <a:r>
              <a:rPr lang="en-US" dirty="0" smtClean="0"/>
              <a:t>NOTE: </a:t>
            </a:r>
            <a:r>
              <a:rPr lang="en-US" altLang="ja-JP" dirty="0" smtClean="0"/>
              <a:t>Filesystem</a:t>
            </a:r>
            <a:r>
              <a:rPr lang="ja-JP" altLang="en-US" dirty="0" smtClean="0"/>
              <a:t>が</a:t>
            </a:r>
            <a:r>
              <a:rPr lang="ja-JP" altLang="en-US" dirty="0"/>
              <a:t>いっぱいであるかディレクトリが存在しないなど、エラーが永続的になる可能性があります。</a:t>
            </a:r>
            <a:endParaRPr lang="en-US" dirty="0" smtClean="0"/>
          </a:p>
          <a:p>
            <a:pPr marL="396000" lvl="3" indent="0">
              <a:buNone/>
            </a:pPr>
            <a:endParaRPr lang="en-US" sz="1400" dirty="0"/>
          </a:p>
          <a:p>
            <a:pPr marL="0" indent="0">
              <a:buNone/>
            </a:pPr>
            <a:r>
              <a:rPr lang="en-US" altLang="ja-JP" sz="1400" dirty="0" smtClean="0"/>
              <a:t>2.2 </a:t>
            </a:r>
            <a:r>
              <a:rPr lang="ja-JP" altLang="en-US" sz="1400" dirty="0" smtClean="0"/>
              <a:t>エ</a:t>
            </a:r>
            <a:r>
              <a:rPr lang="ja-JP" altLang="en-US" sz="1400" dirty="0"/>
              <a:t>ラーログ</a:t>
            </a:r>
            <a:endParaRPr lang="en-US" sz="1400" dirty="0" smtClean="0"/>
          </a:p>
          <a:p>
            <a:pPr marL="465750" lvl="1" indent="-285750">
              <a:buFont typeface="+mj-lt"/>
              <a:buAutoNum type="romanLcPeriod"/>
            </a:pPr>
            <a:r>
              <a:rPr lang="ja-JP" altLang="en-US" sz="1400" dirty="0"/>
              <a:t>エラーログ</a:t>
            </a:r>
            <a:endParaRPr lang="en-US" sz="1400" dirty="0" smtClean="0"/>
          </a:p>
          <a:p>
            <a:pPr marL="572475" lvl="2" indent="-285750"/>
            <a:r>
              <a:rPr lang="ja-JP" altLang="en-US" dirty="0"/>
              <a:t>ファイル名 </a:t>
            </a:r>
            <a:r>
              <a:rPr lang="en-US" dirty="0" smtClean="0"/>
              <a:t>: ndb_</a:t>
            </a:r>
            <a:r>
              <a:rPr lang="en-US" i="1" dirty="0" smtClean="0"/>
              <a:t>node_id</a:t>
            </a:r>
            <a:r>
              <a:rPr lang="en-US" dirty="0" smtClean="0"/>
              <a:t>_error.log</a:t>
            </a:r>
          </a:p>
          <a:p>
            <a:pPr marL="572475" lvl="2" indent="-285750"/>
            <a:r>
              <a:rPr lang="en-US" altLang="ja-JP" dirty="0" err="1">
                <a:solidFill>
                  <a:srgbClr val="92D050"/>
                </a:solidFill>
              </a:rPr>
              <a:t>ndbd</a:t>
            </a:r>
            <a:r>
              <a:rPr lang="ja-JP" altLang="en-US" dirty="0">
                <a:solidFill>
                  <a:srgbClr val="92D050"/>
                </a:solidFill>
              </a:rPr>
              <a:t>プロセスが遭遇したすべてのデータ・ノード・クラッシュのレコードを含みます。</a:t>
            </a:r>
            <a:endParaRPr lang="en-US" dirty="0" smtClean="0">
              <a:solidFill>
                <a:srgbClr val="92D050"/>
              </a:solidFill>
            </a:endParaRPr>
          </a:p>
          <a:p>
            <a:pPr marL="572475" lvl="2" indent="-285750"/>
            <a:r>
              <a:rPr lang="ja-JP" altLang="en-US" dirty="0"/>
              <a:t>このファイルの各レコードには、簡単なエラー文字列とこのクラッシュのトレースファイルへの参照が含まれています</a:t>
            </a:r>
            <a:r>
              <a:rPr lang="ja-JP" altLang="en-US" dirty="0" smtClean="0"/>
              <a:t>。</a:t>
            </a:r>
            <a:endParaRPr lang="en-US" dirty="0" smtClean="0"/>
          </a:p>
        </p:txBody>
      </p:sp>
    </p:spTree>
    <p:extLst>
      <p:ext uri="{BB962C8B-B14F-4D97-AF65-F5344CB8AC3E}">
        <p14:creationId xmlns:p14="http://schemas.microsoft.com/office/powerpoint/2010/main" val="146768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3830</Words>
  <Application>Microsoft Office PowerPoint</Application>
  <PresentationFormat>On-screen Show (4:3)</PresentationFormat>
  <Paragraphs>256</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NEC_standard_4_3_en</vt:lpstr>
      <vt:lpstr>MySQLクラスタ 障害回復（日本語版）</vt:lpstr>
      <vt:lpstr>PowerPoint Presentation</vt:lpstr>
      <vt:lpstr>改訂履歴</vt:lpstr>
      <vt:lpstr>目次</vt:lpstr>
      <vt:lpstr>MySQLクラスタの調査</vt:lpstr>
      <vt:lpstr>1. MySQLクラスタ:回復の概要</vt:lpstr>
      <vt:lpstr>1. MySQLクラスタ:回復の概要</vt:lpstr>
      <vt:lpstr>1. MySQLクラスタ:回復の概要</vt:lpstr>
      <vt:lpstr>2. MySQLクラスタ:トラブルシューティングガイド</vt:lpstr>
      <vt:lpstr>2. MySQLクラスタ:トラブルシューティングガイド</vt:lpstr>
      <vt:lpstr>2. MySQLクラスタ:トラブルシューティングガイド</vt:lpstr>
      <vt:lpstr>3. MySQLクラスタ:回復とエスカレーションの手順</vt:lpstr>
      <vt:lpstr>3. MySQLクラスタ:回復とエスカレーションの手順</vt:lpstr>
      <vt:lpstr>3. MySQLクラスタ:回復とエスカレーションの手順</vt:lpstr>
      <vt:lpstr>参考文献</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2017-09-28T12:59:38Z</dcterms:modified>
</cp:coreProperties>
</file>