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9"/>
  </p:notesMasterIdLst>
  <p:handoutMasterIdLst>
    <p:handoutMasterId r:id="rId30"/>
  </p:handoutMasterIdLst>
  <p:sldIdLst>
    <p:sldId id="262" r:id="rId2"/>
    <p:sldId id="268" r:id="rId3"/>
    <p:sldId id="263" r:id="rId4"/>
    <p:sldId id="296" r:id="rId5"/>
    <p:sldId id="318" r:id="rId6"/>
    <p:sldId id="319" r:id="rId7"/>
    <p:sldId id="320" r:id="rId8"/>
    <p:sldId id="321" r:id="rId9"/>
    <p:sldId id="322" r:id="rId10"/>
    <p:sldId id="323" r:id="rId11"/>
    <p:sldId id="324" r:id="rId12"/>
    <p:sldId id="307" r:id="rId13"/>
    <p:sldId id="308" r:id="rId14"/>
    <p:sldId id="309" r:id="rId15"/>
    <p:sldId id="310" r:id="rId16"/>
    <p:sldId id="325" r:id="rId17"/>
    <p:sldId id="326" r:id="rId18"/>
    <p:sldId id="327" r:id="rId19"/>
    <p:sldId id="328" r:id="rId20"/>
    <p:sldId id="314" r:id="rId21"/>
    <p:sldId id="317" r:id="rId22"/>
    <p:sldId id="311" r:id="rId23"/>
    <p:sldId id="329" r:id="rId24"/>
    <p:sldId id="312" r:id="rId25"/>
    <p:sldId id="313" r:id="rId26"/>
    <p:sldId id="315" r:id="rId27"/>
    <p:sldId id="266" r:id="rId2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63"/>
          </p14:sldIdLst>
        </p14:section>
        <p14:section name="Body" id="{18FAE958-DF6E-4AAC-835E-E68BDECA82A9}">
          <p14:sldIdLst>
            <p14:sldId id="296"/>
            <p14:sldId id="318"/>
            <p14:sldId id="319"/>
            <p14:sldId id="320"/>
            <p14:sldId id="321"/>
            <p14:sldId id="322"/>
            <p14:sldId id="323"/>
            <p14:sldId id="324"/>
            <p14:sldId id="307"/>
            <p14:sldId id="308"/>
            <p14:sldId id="309"/>
            <p14:sldId id="310"/>
            <p14:sldId id="325"/>
            <p14:sldId id="326"/>
            <p14:sldId id="327"/>
            <p14:sldId id="328"/>
            <p14:sldId id="314"/>
            <p14:sldId id="317"/>
            <p14:sldId id="311"/>
            <p14:sldId id="329"/>
            <p14:sldId id="312"/>
            <p14:sldId id="313"/>
            <p14:sldId id="315"/>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2017/9/29</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0">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latin typeface="+mj-lt"/>
              </a:rPr>
              <a:t>NDB Cluster Commands</a:t>
            </a:r>
          </a:p>
          <a:p>
            <a:pPr lvl="1"/>
            <a:r>
              <a:rPr lang="en-US" altLang="ja-JP" sz="1200" dirty="0" err="1" smtClean="0">
                <a:latin typeface="+mj-lt"/>
              </a:rPr>
              <a:t>ndb_desc</a:t>
            </a:r>
            <a:endParaRPr lang="en-US" altLang="ja-JP" sz="1200" dirty="0" smtClean="0">
              <a:latin typeface="+mj-lt"/>
            </a:endParaRPr>
          </a:p>
          <a:p>
            <a:pPr lvl="2"/>
            <a:r>
              <a:rPr lang="en-US" altLang="ja-JP" sz="1000" dirty="0" smtClean="0">
                <a:latin typeface="+mj-lt"/>
              </a:rPr>
              <a:t>provides </a:t>
            </a:r>
            <a:r>
              <a:rPr lang="en-US" altLang="ja-JP" sz="1000" dirty="0">
                <a:latin typeface="+mj-lt"/>
              </a:rPr>
              <a:t>a detailed description of one or more NDB </a:t>
            </a:r>
            <a:r>
              <a:rPr lang="en-US" altLang="ja-JP" sz="1000" dirty="0" smtClean="0">
                <a:latin typeface="+mj-lt"/>
              </a:rPr>
              <a:t>tables</a:t>
            </a:r>
          </a:p>
          <a:p>
            <a:pPr lvl="2"/>
            <a:r>
              <a:rPr lang="en-US" altLang="ja-JP" sz="1000" dirty="0" smtClean="0">
                <a:latin typeface="+mj-lt"/>
              </a:rPr>
              <a:t>Usage: </a:t>
            </a:r>
          </a:p>
          <a:p>
            <a:pPr marL="627013" lvl="4" indent="0">
              <a:buNone/>
            </a:pPr>
            <a:r>
              <a:rPr lang="en-US" altLang="ja-JP" sz="1000" b="0" dirty="0" err="1" smtClean="0">
                <a:latin typeface="+mj-lt"/>
              </a:rPr>
              <a:t>ndb_desc</a:t>
            </a:r>
            <a:r>
              <a:rPr lang="en-US" altLang="ja-JP" sz="1000" b="0" dirty="0" smtClean="0">
                <a:latin typeface="+mj-lt"/>
              </a:rPr>
              <a:t> -c </a:t>
            </a:r>
            <a:r>
              <a:rPr lang="en-US" altLang="ja-JP" sz="1000" b="0" dirty="0" err="1" smtClean="0">
                <a:latin typeface="+mj-lt"/>
              </a:rPr>
              <a:t>connection_string</a:t>
            </a:r>
            <a:r>
              <a:rPr lang="en-US" altLang="ja-JP" sz="1000" b="0" dirty="0" smtClean="0">
                <a:latin typeface="+mj-lt"/>
              </a:rPr>
              <a:t> </a:t>
            </a:r>
            <a:r>
              <a:rPr lang="en-US" altLang="ja-JP" sz="1000" b="0" dirty="0" err="1" smtClean="0">
                <a:latin typeface="+mj-lt"/>
              </a:rPr>
              <a:t>tbl_name</a:t>
            </a:r>
            <a:r>
              <a:rPr lang="en-US" altLang="ja-JP" sz="1000" b="0" dirty="0" smtClean="0">
                <a:latin typeface="+mj-lt"/>
              </a:rPr>
              <a:t>-d </a:t>
            </a:r>
            <a:r>
              <a:rPr lang="en-US" altLang="ja-JP" sz="1000" b="0" dirty="0" err="1" smtClean="0">
                <a:latin typeface="+mj-lt"/>
              </a:rPr>
              <a:t>db_name</a:t>
            </a:r>
            <a:r>
              <a:rPr lang="en-US" altLang="ja-JP" sz="1000" b="0" dirty="0" smtClean="0">
                <a:latin typeface="+mj-lt"/>
              </a:rPr>
              <a:t>[options]</a:t>
            </a:r>
          </a:p>
          <a:p>
            <a:pPr marL="627013" lvl="4" indent="0">
              <a:buNone/>
            </a:pPr>
            <a:r>
              <a:rPr lang="en-US" altLang="ja-JP" sz="1000" b="0" dirty="0" err="1" smtClean="0">
                <a:latin typeface="+mj-lt"/>
              </a:rPr>
              <a:t>ndb_desc</a:t>
            </a:r>
            <a:r>
              <a:rPr lang="en-US" altLang="ja-JP" sz="1000" b="0" dirty="0" smtClean="0">
                <a:latin typeface="+mj-lt"/>
              </a:rPr>
              <a:t> -c </a:t>
            </a:r>
            <a:r>
              <a:rPr lang="en-US" altLang="ja-JP" sz="1000" b="0" dirty="0" err="1" smtClean="0">
                <a:latin typeface="+mj-lt"/>
              </a:rPr>
              <a:t>connection_string</a:t>
            </a:r>
            <a:r>
              <a:rPr lang="en-US" altLang="ja-JP" sz="1000" b="0" dirty="0" smtClean="0">
                <a:latin typeface="+mj-lt"/>
              </a:rPr>
              <a:t> </a:t>
            </a:r>
            <a:r>
              <a:rPr lang="en-US" altLang="ja-JP" sz="1000" b="0" dirty="0" err="1" smtClean="0">
                <a:latin typeface="+mj-lt"/>
              </a:rPr>
              <a:t>index_name</a:t>
            </a:r>
            <a:r>
              <a:rPr lang="en-US" altLang="ja-JP" sz="1000" b="0" dirty="0" smtClean="0">
                <a:latin typeface="+mj-lt"/>
              </a:rPr>
              <a:t>-d </a:t>
            </a:r>
            <a:r>
              <a:rPr lang="en-US" altLang="ja-JP" sz="1000" b="0" dirty="0" err="1" smtClean="0">
                <a:latin typeface="+mj-lt"/>
              </a:rPr>
              <a:t>db_name</a:t>
            </a:r>
            <a:r>
              <a:rPr lang="en-US" altLang="ja-JP" sz="1000" b="0" dirty="0" smtClean="0">
                <a:latin typeface="+mj-lt"/>
              </a:rPr>
              <a:t>-t </a:t>
            </a:r>
            <a:r>
              <a:rPr lang="en-US" altLang="ja-JP" sz="1000" b="0" dirty="0" err="1" smtClean="0">
                <a:latin typeface="+mj-lt"/>
              </a:rPr>
              <a:t>tbl_name</a:t>
            </a:r>
            <a:endParaRPr lang="en-US" altLang="ja-JP" sz="1000" b="0" dirty="0" smtClean="0">
              <a:latin typeface="+mj-lt"/>
            </a:endParaRPr>
          </a:p>
          <a:p>
            <a:pPr lvl="1"/>
            <a:r>
              <a:rPr lang="en-US" altLang="ja-JP" sz="1000" dirty="0" smtClean="0">
                <a:latin typeface="+mj-lt"/>
              </a:rPr>
              <a:t> </a:t>
            </a:r>
            <a:r>
              <a:rPr lang="en-US" altLang="ja-JP" sz="1200" dirty="0" err="1" smtClean="0">
                <a:latin typeface="+mj-lt"/>
              </a:rPr>
              <a:t>ndb_show_tables</a:t>
            </a:r>
            <a:endParaRPr lang="en-US" altLang="ja-JP" sz="1200" dirty="0" smtClean="0">
              <a:latin typeface="+mj-lt"/>
            </a:endParaRPr>
          </a:p>
          <a:p>
            <a:pPr lvl="2"/>
            <a:r>
              <a:rPr lang="en-US" altLang="ja-JP" sz="1000" dirty="0" smtClean="0">
                <a:latin typeface="+mj-lt"/>
              </a:rPr>
              <a:t>displays </a:t>
            </a:r>
            <a:r>
              <a:rPr lang="en-US" altLang="ja-JP" sz="1000" dirty="0">
                <a:latin typeface="+mj-lt"/>
              </a:rPr>
              <a:t>a list of all NDB database objects in the cluster. By default, this includes not only both user-created tables and </a:t>
            </a:r>
            <a:r>
              <a:rPr lang="en-US" altLang="ja-JP" sz="1000" dirty="0" smtClean="0">
                <a:latin typeface="+mj-lt"/>
              </a:rPr>
              <a:t>NDB system </a:t>
            </a:r>
            <a:r>
              <a:rPr lang="en-US" altLang="ja-JP" sz="1000" dirty="0">
                <a:latin typeface="+mj-lt"/>
              </a:rPr>
              <a:t>tables, but NDB-specific indexes, internal triggers, and NDB Cluster Disk Data objects as well</a:t>
            </a:r>
            <a:r>
              <a:rPr lang="en-US" altLang="ja-JP" sz="1000" dirty="0" smtClean="0">
                <a:latin typeface="+mj-lt"/>
              </a:rPr>
              <a:t>.</a:t>
            </a:r>
            <a:endParaRPr lang="en-US" altLang="ja-JP" sz="1000" dirty="0"/>
          </a:p>
          <a:p>
            <a:pPr lvl="2"/>
            <a:r>
              <a:rPr lang="en-US" altLang="ja-JP" sz="1000" dirty="0"/>
              <a:t>Usage: </a:t>
            </a:r>
            <a:r>
              <a:rPr lang="en-US" altLang="ja-JP" sz="1000" dirty="0" err="1"/>
              <a:t>ndb_show_tables</a:t>
            </a:r>
            <a:r>
              <a:rPr lang="en-US" altLang="ja-JP" sz="1000" dirty="0"/>
              <a:t> [-c </a:t>
            </a:r>
            <a:r>
              <a:rPr lang="en-US" altLang="ja-JP" sz="1000" dirty="0" err="1"/>
              <a:t>connection_string</a:t>
            </a:r>
            <a:r>
              <a:rPr lang="en-US" altLang="ja-JP" sz="1000" dirty="0"/>
              <a:t>]</a:t>
            </a:r>
            <a:endParaRPr lang="en-US" altLang="ja-JP" sz="1000" dirty="0" smtClean="0">
              <a:latin typeface="+mj-lt"/>
            </a:endParaRPr>
          </a:p>
          <a:p>
            <a:pPr lvl="1"/>
            <a:r>
              <a:rPr lang="en-US" altLang="ja-JP" sz="1200" dirty="0" err="1" smtClean="0">
                <a:latin typeface="+mj-lt"/>
              </a:rPr>
              <a:t>ndb_restore</a:t>
            </a:r>
            <a:endParaRPr lang="en-US" altLang="ja-JP" sz="1200" dirty="0" smtClean="0">
              <a:latin typeface="+mj-lt"/>
            </a:endParaRPr>
          </a:p>
          <a:p>
            <a:pPr lvl="2"/>
            <a:r>
              <a:rPr lang="en-US" altLang="ja-JP" sz="1000" dirty="0">
                <a:latin typeface="+mj-lt"/>
              </a:rPr>
              <a:t>This program reads the files created as </a:t>
            </a:r>
            <a:r>
              <a:rPr lang="en-US" altLang="ja-JP" sz="1000" dirty="0" smtClean="0">
                <a:latin typeface="+mj-lt"/>
              </a:rPr>
              <a:t>a result </a:t>
            </a:r>
            <a:r>
              <a:rPr lang="en-US" altLang="ja-JP" sz="1000" dirty="0">
                <a:latin typeface="+mj-lt"/>
              </a:rPr>
              <a:t>of the backup and inserts the stored information into the database. </a:t>
            </a:r>
            <a:endParaRPr lang="en-US" altLang="ja-JP" sz="1000" dirty="0"/>
          </a:p>
          <a:p>
            <a:pPr lvl="2"/>
            <a:r>
              <a:rPr lang="en-US" altLang="ja-JP" sz="1000" dirty="0"/>
              <a:t>Usage: </a:t>
            </a:r>
            <a:r>
              <a:rPr lang="en-US" altLang="ja-JP" sz="1000" dirty="0" err="1"/>
              <a:t>ndb_restore</a:t>
            </a:r>
            <a:r>
              <a:rPr lang="en-US" altLang="ja-JP" sz="1000" dirty="0"/>
              <a:t> [-c </a:t>
            </a:r>
            <a:r>
              <a:rPr lang="en-US" altLang="ja-JP" sz="1000" dirty="0" err="1"/>
              <a:t>connection_string</a:t>
            </a:r>
            <a:r>
              <a:rPr lang="en-US" altLang="ja-JP" sz="1000" dirty="0"/>
              <a:t>] -n </a:t>
            </a:r>
            <a:r>
              <a:rPr lang="en-US" altLang="ja-JP" sz="1000" dirty="0" err="1"/>
              <a:t>node_id</a:t>
            </a:r>
            <a:r>
              <a:rPr lang="en-US" altLang="ja-JP" sz="1000" dirty="0"/>
              <a:t>-b </a:t>
            </a:r>
            <a:r>
              <a:rPr lang="en-US" altLang="ja-JP" sz="1000" dirty="0" err="1" smtClean="0"/>
              <a:t>backup_id</a:t>
            </a:r>
            <a:r>
              <a:rPr lang="en-US" altLang="ja-JP" sz="1000" dirty="0"/>
              <a:t> </a:t>
            </a:r>
            <a:r>
              <a:rPr lang="en-US" altLang="ja-JP" sz="1000" dirty="0" smtClean="0"/>
              <a:t>[-</a:t>
            </a:r>
            <a:r>
              <a:rPr lang="en-US" altLang="ja-JP" sz="1000" dirty="0"/>
              <a:t>m] -r --</a:t>
            </a:r>
            <a:r>
              <a:rPr lang="en-US" altLang="ja-JP" sz="1000" dirty="0" err="1"/>
              <a:t>backup_path</a:t>
            </a:r>
            <a:r>
              <a:rPr lang="en-US" altLang="ja-JP" sz="1000" dirty="0"/>
              <a:t>=/path/to/backup/files</a:t>
            </a:r>
            <a:endParaRPr lang="en-US" altLang="ja-JP" sz="1000" dirty="0" smtClean="0">
              <a:latin typeface="+mj-lt"/>
            </a:endParaRPr>
          </a:p>
          <a:p>
            <a:pPr lvl="1"/>
            <a:r>
              <a:rPr lang="en-US" altLang="ja-JP" sz="1200" dirty="0" err="1" smtClean="0">
                <a:latin typeface="+mj-lt"/>
              </a:rPr>
              <a:t>ndb_select_all</a:t>
            </a:r>
            <a:endParaRPr lang="en-US" altLang="ja-JP" sz="1200" dirty="0" smtClean="0">
              <a:latin typeface="+mj-lt"/>
            </a:endParaRPr>
          </a:p>
          <a:p>
            <a:pPr lvl="2"/>
            <a:r>
              <a:rPr lang="en-US" altLang="ja-JP" sz="1000" dirty="0">
                <a:latin typeface="+mj-lt"/>
              </a:rPr>
              <a:t>prints all rows from an </a:t>
            </a:r>
            <a:r>
              <a:rPr lang="en-US" altLang="ja-JP" sz="1000" dirty="0" smtClean="0">
                <a:latin typeface="+mj-lt"/>
              </a:rPr>
              <a:t>NDB table </a:t>
            </a:r>
            <a:r>
              <a:rPr lang="en-US" altLang="ja-JP" sz="1000" dirty="0">
                <a:latin typeface="+mj-lt"/>
              </a:rPr>
              <a:t>to </a:t>
            </a:r>
            <a:r>
              <a:rPr lang="en-US" altLang="ja-JP" sz="1000" dirty="0" err="1" smtClean="0">
                <a:latin typeface="+mj-lt"/>
              </a:rPr>
              <a:t>stdout</a:t>
            </a:r>
            <a:r>
              <a:rPr lang="en-US" altLang="ja-JP" sz="1000" dirty="0">
                <a:latin typeface="+mj-lt"/>
              </a:rPr>
              <a:t> </a:t>
            </a:r>
            <a:r>
              <a:rPr lang="en-US" altLang="ja-JP" sz="1000" dirty="0" smtClean="0">
                <a:latin typeface="+mj-lt"/>
              </a:rPr>
              <a:t>or can be redirected to a file.</a:t>
            </a:r>
            <a:endParaRPr lang="en-US" altLang="ja-JP" sz="1000" dirty="0"/>
          </a:p>
          <a:p>
            <a:pPr lvl="2"/>
            <a:r>
              <a:rPr lang="en-US" altLang="ja-JP" sz="1000" dirty="0"/>
              <a:t>Usage: </a:t>
            </a:r>
            <a:r>
              <a:rPr lang="en-US" altLang="ja-JP" sz="1000" dirty="0" err="1"/>
              <a:t>ndb_select_all</a:t>
            </a:r>
            <a:r>
              <a:rPr lang="en-US" altLang="ja-JP" sz="1000" dirty="0"/>
              <a:t> -c </a:t>
            </a:r>
            <a:r>
              <a:rPr lang="en-US" altLang="ja-JP" sz="1000" dirty="0" err="1"/>
              <a:t>connection_string</a:t>
            </a:r>
            <a:r>
              <a:rPr lang="en-US" altLang="ja-JP" sz="1000" dirty="0"/>
              <a:t> </a:t>
            </a:r>
            <a:r>
              <a:rPr lang="en-US" altLang="ja-JP" sz="1000" dirty="0" err="1"/>
              <a:t>tbl_name</a:t>
            </a:r>
            <a:r>
              <a:rPr lang="en-US" altLang="ja-JP" sz="1000" dirty="0"/>
              <a:t>-d </a:t>
            </a:r>
            <a:r>
              <a:rPr lang="en-US" altLang="ja-JP" sz="1000" dirty="0" err="1"/>
              <a:t>db_name</a:t>
            </a:r>
            <a:r>
              <a:rPr lang="en-US" altLang="ja-JP" sz="1000" dirty="0"/>
              <a:t>[&gt; </a:t>
            </a:r>
            <a:r>
              <a:rPr lang="en-US" altLang="ja-JP" sz="1000" dirty="0" err="1"/>
              <a:t>file_name</a:t>
            </a:r>
            <a:r>
              <a:rPr lang="en-US" altLang="ja-JP" sz="1000" dirty="0" smtClean="0"/>
              <a:t>]</a:t>
            </a:r>
          </a:p>
          <a:p>
            <a:pPr lvl="1"/>
            <a:r>
              <a:rPr lang="en-US" altLang="ja-JP" sz="1200" dirty="0" err="1" smtClean="0"/>
              <a:t>ndb_config</a:t>
            </a:r>
            <a:endParaRPr lang="en-US" altLang="ja-JP" sz="1200" dirty="0" smtClean="0"/>
          </a:p>
          <a:p>
            <a:pPr lvl="2"/>
            <a:r>
              <a:rPr lang="en-US" altLang="ja-JP" sz="1000" dirty="0"/>
              <a:t>extracts current configuration information for data nodes, SQL nodes, and API nodes </a:t>
            </a:r>
            <a:r>
              <a:rPr lang="en-US" altLang="ja-JP" sz="1000" dirty="0" smtClean="0"/>
              <a:t>from one </a:t>
            </a:r>
            <a:r>
              <a:rPr lang="en-US" altLang="ja-JP" sz="1000" dirty="0"/>
              <a:t>of a number of sources: an NDB Cluster management node, or its </a:t>
            </a:r>
            <a:r>
              <a:rPr lang="en-US" altLang="ja-JP" sz="1000" dirty="0" smtClean="0"/>
              <a:t>config.ini or </a:t>
            </a:r>
            <a:r>
              <a:rPr lang="en-US" altLang="ja-JP" sz="1000" dirty="0" err="1" smtClean="0"/>
              <a:t>my.cnf</a:t>
            </a:r>
            <a:r>
              <a:rPr lang="en-US" altLang="ja-JP" sz="1000" dirty="0" smtClean="0"/>
              <a:t> file.</a:t>
            </a:r>
          </a:p>
          <a:p>
            <a:pPr lvl="2"/>
            <a:r>
              <a:rPr lang="en-US" altLang="ja-JP" sz="1000" dirty="0" smtClean="0"/>
              <a:t>By default</a:t>
            </a:r>
            <a:r>
              <a:rPr lang="en-US" altLang="ja-JP" sz="1000" dirty="0"/>
              <a:t>, the management node is the source for </a:t>
            </a:r>
            <a:r>
              <a:rPr lang="en-US" altLang="ja-JP" sz="1000" dirty="0" smtClean="0"/>
              <a:t>the </a:t>
            </a:r>
            <a:r>
              <a:rPr lang="en-US" altLang="ja-JP" sz="1000" dirty="0"/>
              <a:t>configuration data; to override the default, </a:t>
            </a:r>
            <a:r>
              <a:rPr lang="en-US" altLang="ja-JP" sz="1000" dirty="0" smtClean="0"/>
              <a:t>execute </a:t>
            </a:r>
            <a:r>
              <a:rPr lang="en-US" altLang="ja-JP" sz="1000" dirty="0" err="1" smtClean="0"/>
              <a:t>ndb_config</a:t>
            </a:r>
            <a:r>
              <a:rPr lang="en-US" altLang="ja-JP" sz="1000" dirty="0" smtClean="0"/>
              <a:t> </a:t>
            </a:r>
            <a:r>
              <a:rPr lang="en-US" altLang="ja-JP" sz="1000" dirty="0"/>
              <a:t>with the --</a:t>
            </a:r>
            <a:r>
              <a:rPr lang="en-US" altLang="ja-JP" sz="1000" dirty="0" err="1" smtClean="0"/>
              <a:t>config</a:t>
            </a:r>
            <a:r>
              <a:rPr lang="en-US" altLang="ja-JP" sz="1000" dirty="0" smtClean="0"/>
              <a:t>-file or –</a:t>
            </a:r>
            <a:r>
              <a:rPr lang="en-US" altLang="ja-JP" sz="1000" dirty="0" err="1" smtClean="0"/>
              <a:t>mycnf</a:t>
            </a:r>
            <a:r>
              <a:rPr lang="en-US" altLang="ja-JP" sz="1000" dirty="0" smtClean="0"/>
              <a:t> option.</a:t>
            </a:r>
          </a:p>
          <a:p>
            <a:pPr lvl="2"/>
            <a:r>
              <a:rPr lang="en-US" altLang="ja-JP" sz="1000" dirty="0"/>
              <a:t> It is also possible to use a data node as </a:t>
            </a:r>
            <a:r>
              <a:rPr lang="en-US" altLang="ja-JP" sz="1000" dirty="0" smtClean="0"/>
              <a:t>the source </a:t>
            </a:r>
            <a:r>
              <a:rPr lang="en-US" altLang="ja-JP" sz="1000" dirty="0"/>
              <a:t>by specifying its node ID with --</a:t>
            </a:r>
            <a:r>
              <a:rPr lang="en-US" altLang="ja-JP" sz="1000" dirty="0" err="1"/>
              <a:t>config_from_node</a:t>
            </a:r>
            <a:r>
              <a:rPr lang="en-US" altLang="ja-JP" sz="1000" dirty="0"/>
              <a:t>=</a:t>
            </a:r>
            <a:r>
              <a:rPr lang="en-US" altLang="ja-JP" sz="1000" dirty="0" err="1"/>
              <a:t>node_id</a:t>
            </a:r>
            <a:r>
              <a:rPr lang="en-US" altLang="ja-JP" sz="1000" dirty="0" smtClean="0"/>
              <a:t>.</a:t>
            </a:r>
          </a:p>
          <a:p>
            <a:pPr lvl="2"/>
            <a:r>
              <a:rPr lang="en-US" altLang="ja-JP" sz="1000" dirty="0"/>
              <a:t>Usage: </a:t>
            </a:r>
            <a:r>
              <a:rPr lang="en-US" altLang="ja-JP" sz="1000" dirty="0" err="1"/>
              <a:t>ndb_config</a:t>
            </a:r>
            <a:r>
              <a:rPr lang="en-US" altLang="ja-JP" sz="1000" dirty="0"/>
              <a:t> --</a:t>
            </a:r>
            <a:r>
              <a:rPr lang="en-US" altLang="ja-JP" sz="1000" dirty="0" err="1"/>
              <a:t>configinfo</a:t>
            </a:r>
            <a:endParaRPr lang="en-US" altLang="ja-JP" sz="1000" dirty="0" smtClean="0"/>
          </a:p>
          <a:p>
            <a:pPr lvl="2"/>
            <a:endParaRPr lang="en-US" altLang="ja-JP" sz="1000" dirty="0">
              <a:latin typeface="+mj-lt"/>
            </a:endParaRPr>
          </a:p>
          <a:p>
            <a:endParaRPr lang="en-US" altLang="ja-JP" sz="1600" dirty="0">
              <a:latin typeface="+mj-lt"/>
            </a:endParaRPr>
          </a:p>
        </p:txBody>
      </p:sp>
    </p:spTree>
    <p:extLst>
      <p:ext uri="{BB962C8B-B14F-4D97-AF65-F5344CB8AC3E}">
        <p14:creationId xmlns:p14="http://schemas.microsoft.com/office/powerpoint/2010/main" val="3194445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kumimoji="1" lang="en-US" altLang="ja-JP" sz="1600" dirty="0" smtClean="0">
                <a:latin typeface="+mj-lt"/>
              </a:rPr>
              <a:t>Database Administrative Statements</a:t>
            </a:r>
          </a:p>
          <a:p>
            <a:pPr>
              <a:buFont typeface="Arial" panose="020B0604020202020204" pitchFamily="34" charset="0"/>
              <a:buChar char="•"/>
            </a:pPr>
            <a:r>
              <a:rPr lang="en-US" altLang="ja-JP" sz="1400" dirty="0" smtClean="0">
                <a:latin typeface="+mj-lt"/>
              </a:rPr>
              <a:t>SHOW Syntax</a:t>
            </a:r>
          </a:p>
          <a:p>
            <a:pPr lvl="1"/>
            <a:r>
              <a:rPr kumimoji="1" lang="en-US" altLang="ja-JP" sz="1200" dirty="0" smtClean="0">
                <a:latin typeface="+mj-lt"/>
              </a:rPr>
              <a:t>SHOW STATUS</a:t>
            </a:r>
          </a:p>
          <a:p>
            <a:pPr lvl="2"/>
            <a:r>
              <a:rPr lang="en-US" altLang="ja-JP" sz="1000" dirty="0">
                <a:latin typeface="+mj-lt"/>
              </a:rPr>
              <a:t>Syntax: SHOW [GLOBAL | SESSION] </a:t>
            </a:r>
            <a:r>
              <a:rPr lang="en-US" altLang="ja-JP" sz="1000" dirty="0" smtClean="0">
                <a:latin typeface="+mj-lt"/>
              </a:rPr>
              <a:t>STATUS [LIKE </a:t>
            </a:r>
            <a:r>
              <a:rPr lang="en-US" altLang="ja-JP" sz="1000" dirty="0">
                <a:latin typeface="+mj-lt"/>
              </a:rPr>
              <a:t>'pattern' | WHERE expr</a:t>
            </a:r>
            <a:r>
              <a:rPr lang="en-US" altLang="ja-JP" sz="1000" dirty="0" smtClean="0">
                <a:latin typeface="+mj-lt"/>
              </a:rPr>
              <a:t>]</a:t>
            </a:r>
          </a:p>
          <a:p>
            <a:pPr lvl="2"/>
            <a:r>
              <a:rPr lang="en-US" altLang="ja-JP" sz="1000" dirty="0">
                <a:latin typeface="+mj-lt"/>
              </a:rPr>
              <a:t>SHOW </a:t>
            </a:r>
            <a:r>
              <a:rPr lang="en-US" altLang="ja-JP" sz="1000" dirty="0" smtClean="0">
                <a:latin typeface="+mj-lt"/>
              </a:rPr>
              <a:t>STATUS provides </a:t>
            </a:r>
            <a:r>
              <a:rPr lang="en-US" altLang="ja-JP" sz="1000" dirty="0">
                <a:latin typeface="+mj-lt"/>
              </a:rPr>
              <a:t>server status </a:t>
            </a:r>
            <a:r>
              <a:rPr lang="en-US" altLang="ja-JP" sz="1000" dirty="0" smtClean="0">
                <a:latin typeface="+mj-lt"/>
              </a:rPr>
              <a:t>information</a:t>
            </a:r>
          </a:p>
          <a:p>
            <a:pPr lvl="2"/>
            <a:r>
              <a:rPr lang="en-US" altLang="ja-JP" sz="1000" dirty="0" smtClean="0">
                <a:latin typeface="+mj-lt"/>
              </a:rPr>
              <a:t>This statement </a:t>
            </a:r>
            <a:r>
              <a:rPr lang="en-US" altLang="ja-JP" sz="1000" dirty="0">
                <a:latin typeface="+mj-lt"/>
              </a:rPr>
              <a:t>does not require any privilege. It requires only the ability to connect to the server.</a:t>
            </a:r>
            <a:endParaRPr kumimoji="1" lang="en-US" altLang="ja-JP" sz="1000" dirty="0" smtClean="0">
              <a:latin typeface="+mj-lt"/>
            </a:endParaRPr>
          </a:p>
          <a:p>
            <a:pPr lvl="2"/>
            <a:r>
              <a:rPr lang="en-US" altLang="ja-JP" sz="1000" dirty="0">
                <a:latin typeface="+mj-lt"/>
              </a:rPr>
              <a:t>GLOBAL </a:t>
            </a:r>
            <a:r>
              <a:rPr lang="en-US" altLang="ja-JP" sz="1000" dirty="0" smtClean="0">
                <a:latin typeface="+mj-lt"/>
              </a:rPr>
              <a:t>option: the </a:t>
            </a:r>
            <a:r>
              <a:rPr lang="en-US" altLang="ja-JP" sz="1000" dirty="0">
                <a:latin typeface="+mj-lt"/>
              </a:rPr>
              <a:t>statement displays the global status values</a:t>
            </a:r>
            <a:r>
              <a:rPr lang="en-US" altLang="ja-JP" sz="1000" dirty="0" smtClean="0">
                <a:latin typeface="+mj-lt"/>
              </a:rPr>
              <a:t>.</a:t>
            </a:r>
          </a:p>
          <a:p>
            <a:pPr lvl="2"/>
            <a:r>
              <a:rPr lang="en-US" altLang="ja-JP" sz="1000" dirty="0">
                <a:latin typeface="+mj-lt"/>
              </a:rPr>
              <a:t>SESSION option:  the statement displays the status variable values for the </a:t>
            </a:r>
            <a:r>
              <a:rPr lang="en-US" altLang="ja-JP" sz="1000" dirty="0" smtClean="0">
                <a:latin typeface="+mj-lt"/>
              </a:rPr>
              <a:t>current connection.</a:t>
            </a:r>
          </a:p>
          <a:p>
            <a:pPr lvl="1"/>
            <a:r>
              <a:rPr lang="en-US" altLang="ja-JP" sz="1200" dirty="0" smtClean="0">
                <a:latin typeface="+mj-lt"/>
              </a:rPr>
              <a:t>SHOW TABLE STATUS</a:t>
            </a:r>
          </a:p>
          <a:p>
            <a:pPr lvl="2"/>
            <a:r>
              <a:rPr lang="en-US" altLang="ja-JP" sz="1000" dirty="0">
                <a:latin typeface="+mj-lt"/>
              </a:rPr>
              <a:t>Syntax: SHOW TABLE </a:t>
            </a:r>
            <a:r>
              <a:rPr lang="en-US" altLang="ja-JP" sz="1000" dirty="0" smtClean="0">
                <a:latin typeface="+mj-lt"/>
              </a:rPr>
              <a:t>STATUS [{</a:t>
            </a:r>
            <a:r>
              <a:rPr lang="en-US" altLang="ja-JP" sz="1000" dirty="0">
                <a:latin typeface="+mj-lt"/>
              </a:rPr>
              <a:t>FROM | IN} </a:t>
            </a:r>
            <a:r>
              <a:rPr lang="en-US" altLang="ja-JP" sz="1000" dirty="0" err="1">
                <a:latin typeface="+mj-lt"/>
              </a:rPr>
              <a:t>db_name</a:t>
            </a:r>
            <a:r>
              <a:rPr lang="en-US" altLang="ja-JP" sz="1000" dirty="0" smtClean="0">
                <a:latin typeface="+mj-lt"/>
              </a:rPr>
              <a:t>] [</a:t>
            </a:r>
            <a:r>
              <a:rPr lang="en-US" altLang="ja-JP" sz="1000" dirty="0">
                <a:latin typeface="+mj-lt"/>
              </a:rPr>
              <a:t>LIKE 'pattern' | WHERE expr</a:t>
            </a:r>
            <a:r>
              <a:rPr lang="en-US" altLang="ja-JP" sz="1000" dirty="0" smtClean="0">
                <a:latin typeface="+mj-lt"/>
              </a:rPr>
              <a:t>]</a:t>
            </a:r>
          </a:p>
          <a:p>
            <a:pPr lvl="2"/>
            <a:r>
              <a:rPr lang="en-US" altLang="ja-JP" sz="1000" dirty="0">
                <a:latin typeface="+mj-lt"/>
              </a:rPr>
              <a:t>works likes SHOW TABLES, but provides a lot of information about </a:t>
            </a:r>
            <a:r>
              <a:rPr lang="en-US" altLang="ja-JP" sz="1000" dirty="0" smtClean="0">
                <a:latin typeface="+mj-lt"/>
              </a:rPr>
              <a:t>each non-TEMPORARY table.</a:t>
            </a:r>
            <a:endParaRPr lang="en-US" altLang="ja-JP" sz="1000" dirty="0"/>
          </a:p>
          <a:p>
            <a:pPr lvl="1"/>
            <a:r>
              <a:rPr lang="en-US" altLang="ja-JP" sz="1200" dirty="0"/>
              <a:t>SHOW </a:t>
            </a:r>
            <a:r>
              <a:rPr lang="en-US" altLang="ja-JP" sz="1200" dirty="0" smtClean="0"/>
              <a:t>MASTER STATUS</a:t>
            </a:r>
            <a:endParaRPr lang="en-US" altLang="ja-JP" sz="1200" dirty="0"/>
          </a:p>
          <a:p>
            <a:pPr lvl="2"/>
            <a:r>
              <a:rPr lang="en-US" altLang="ja-JP" sz="1000" dirty="0"/>
              <a:t>Syntax: SHOW MASTER </a:t>
            </a:r>
            <a:r>
              <a:rPr lang="en-US" altLang="ja-JP" sz="1000" dirty="0" smtClean="0"/>
              <a:t>STATUS</a:t>
            </a:r>
            <a:r>
              <a:rPr lang="en-US" altLang="ja-JP" sz="1000" dirty="0"/>
              <a:t>; or SHOW MASTER </a:t>
            </a:r>
            <a:r>
              <a:rPr lang="en-US" altLang="ja-JP" sz="1000" dirty="0" smtClean="0"/>
              <a:t>STATUS </a:t>
            </a:r>
            <a:r>
              <a:rPr lang="en-US" altLang="ja-JP" sz="1000" dirty="0"/>
              <a:t>\G;</a:t>
            </a:r>
          </a:p>
          <a:p>
            <a:pPr lvl="2"/>
            <a:r>
              <a:rPr lang="en-US" altLang="ja-JP" sz="1000" dirty="0"/>
              <a:t>provides status information about the binary log files of the master.</a:t>
            </a:r>
          </a:p>
          <a:p>
            <a:pPr lvl="1"/>
            <a:r>
              <a:rPr lang="en-US" altLang="ja-JP" sz="1200" dirty="0"/>
              <a:t>SHOW SLAVE STATUS</a:t>
            </a:r>
          </a:p>
          <a:p>
            <a:pPr lvl="2"/>
            <a:r>
              <a:rPr lang="en-US" altLang="ja-JP" sz="1000" dirty="0"/>
              <a:t>Syntax: SHOW SLAVE STATUS; or SHOW SLAVE STATUS \G;</a:t>
            </a:r>
          </a:p>
          <a:p>
            <a:pPr lvl="2"/>
            <a:r>
              <a:rPr lang="en-US" altLang="ja-JP" sz="1000" dirty="0"/>
              <a:t>provides status information on essential parameters of the slave threads</a:t>
            </a:r>
            <a:r>
              <a:rPr lang="en-US" altLang="ja-JP" sz="1000" dirty="0" smtClean="0"/>
              <a:t>.</a:t>
            </a:r>
          </a:p>
          <a:p>
            <a:pPr lvl="1"/>
            <a:r>
              <a:rPr lang="en-US" altLang="ja-JP" sz="1200" dirty="0" smtClean="0">
                <a:latin typeface="+mj-lt"/>
              </a:rPr>
              <a:t>SHOW PROCESSLIST</a:t>
            </a:r>
          </a:p>
          <a:p>
            <a:pPr lvl="2"/>
            <a:r>
              <a:rPr lang="en-US" altLang="ja-JP" sz="1000" dirty="0" smtClean="0">
                <a:latin typeface="+mj-lt"/>
              </a:rPr>
              <a:t>Syntax: SHOW PROCESSLIST;</a:t>
            </a:r>
          </a:p>
          <a:p>
            <a:pPr lvl="2"/>
            <a:r>
              <a:rPr lang="en-US" altLang="ja-JP" sz="1000" dirty="0">
                <a:latin typeface="+mj-lt"/>
              </a:rPr>
              <a:t>shows you which threads are running</a:t>
            </a:r>
            <a:r>
              <a:rPr lang="en-US" altLang="ja-JP" sz="1000" dirty="0" smtClean="0">
                <a:latin typeface="+mj-lt"/>
              </a:rPr>
              <a:t>.</a:t>
            </a:r>
          </a:p>
          <a:p>
            <a:pPr lvl="2"/>
            <a:r>
              <a:rPr lang="en-US" altLang="ja-JP" sz="1000" dirty="0">
                <a:latin typeface="+mj-lt"/>
              </a:rPr>
              <a:t>is very useful if you get the “too many </a:t>
            </a:r>
            <a:r>
              <a:rPr lang="en-US" altLang="ja-JP" sz="1000" dirty="0" smtClean="0">
                <a:latin typeface="+mj-lt"/>
              </a:rPr>
              <a:t>connections” error message </a:t>
            </a:r>
            <a:r>
              <a:rPr lang="en-US" altLang="ja-JP" sz="1000" dirty="0">
                <a:latin typeface="+mj-lt"/>
              </a:rPr>
              <a:t>and want to find out what is going on</a:t>
            </a:r>
            <a:r>
              <a:rPr lang="en-US" altLang="ja-JP" sz="1000" dirty="0" smtClean="0">
                <a:latin typeface="+mj-lt"/>
              </a:rPr>
              <a:t>.</a:t>
            </a:r>
          </a:p>
          <a:p>
            <a:pPr lvl="1"/>
            <a:r>
              <a:rPr lang="en-US" altLang="ja-JP" sz="1200" dirty="0" smtClean="0">
                <a:latin typeface="+mj-lt"/>
              </a:rPr>
              <a:t>SHOW ENGINES</a:t>
            </a:r>
          </a:p>
          <a:p>
            <a:pPr lvl="2"/>
            <a:r>
              <a:rPr lang="en-US" altLang="ja-JP" sz="1000" dirty="0" smtClean="0">
                <a:latin typeface="+mj-lt"/>
              </a:rPr>
              <a:t>Syntax: SHOW ENGINES \G;</a:t>
            </a:r>
          </a:p>
          <a:p>
            <a:pPr lvl="2"/>
            <a:r>
              <a:rPr lang="en-US" altLang="ja-JP" sz="1000" dirty="0">
                <a:latin typeface="+mj-lt"/>
              </a:rPr>
              <a:t>displays status information about the server's storage engines</a:t>
            </a:r>
            <a:r>
              <a:rPr lang="en-US" altLang="ja-JP" sz="1000" dirty="0" smtClean="0">
                <a:latin typeface="+mj-lt"/>
              </a:rPr>
              <a:t>.</a:t>
            </a:r>
          </a:p>
          <a:p>
            <a:pPr lvl="2"/>
            <a:r>
              <a:rPr lang="en-US" altLang="ja-JP" sz="1000" dirty="0">
                <a:latin typeface="+mj-lt"/>
              </a:rPr>
              <a:t>useful for checking whether a storage engine is supported, or to see what the default engine is</a:t>
            </a:r>
            <a:r>
              <a:rPr lang="en-US" altLang="ja-JP" sz="1000" dirty="0" smtClean="0">
                <a:latin typeface="+mj-lt"/>
              </a:rPr>
              <a:t>.</a:t>
            </a:r>
          </a:p>
          <a:p>
            <a:pPr lvl="1"/>
            <a:r>
              <a:rPr lang="en-US" altLang="ja-JP" sz="1200" dirty="0" smtClean="0">
                <a:latin typeface="+mj-lt"/>
              </a:rPr>
              <a:t>SHOW CREATE TABLE</a:t>
            </a:r>
          </a:p>
          <a:p>
            <a:pPr lvl="2"/>
            <a:r>
              <a:rPr lang="en-US" altLang="ja-JP" sz="1000" dirty="0">
                <a:latin typeface="+mj-lt"/>
              </a:rPr>
              <a:t>Syntax: SHOW CREATE TABLE </a:t>
            </a:r>
            <a:r>
              <a:rPr lang="en-US" altLang="ja-JP" sz="1000" dirty="0" err="1" smtClean="0">
                <a:latin typeface="+mj-lt"/>
              </a:rPr>
              <a:t>tbl_name</a:t>
            </a:r>
            <a:endParaRPr lang="en-US" altLang="ja-JP" sz="1000" dirty="0" smtClean="0">
              <a:latin typeface="+mj-lt"/>
            </a:endParaRPr>
          </a:p>
          <a:p>
            <a:pPr lvl="2"/>
            <a:r>
              <a:rPr lang="en-US" altLang="ja-JP" sz="1000" dirty="0">
                <a:latin typeface="+mj-lt"/>
              </a:rPr>
              <a:t>Shows the CREATE </a:t>
            </a:r>
            <a:r>
              <a:rPr lang="en-US" altLang="ja-JP" sz="1000" dirty="0" err="1">
                <a:latin typeface="+mj-lt"/>
              </a:rPr>
              <a:t>TABLEstatement</a:t>
            </a:r>
            <a:r>
              <a:rPr lang="en-US" altLang="ja-JP" sz="1000" dirty="0">
                <a:latin typeface="+mj-lt"/>
              </a:rPr>
              <a:t> that creates the named table.</a:t>
            </a:r>
          </a:p>
          <a:p>
            <a:endParaRPr lang="en-US" altLang="ja-JP" sz="1600" dirty="0">
              <a:latin typeface="+mj-lt"/>
            </a:endParaRPr>
          </a:p>
        </p:txBody>
      </p:sp>
    </p:spTree>
    <p:extLst>
      <p:ext uri="{BB962C8B-B14F-4D97-AF65-F5344CB8AC3E}">
        <p14:creationId xmlns:p14="http://schemas.microsoft.com/office/powerpoint/2010/main" val="994016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Backup (Native Backup)</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sz="1600" dirty="0" smtClean="0"/>
              <a:t>Native NDB Cluster Backup</a:t>
            </a:r>
          </a:p>
          <a:p>
            <a:pPr lvl="1"/>
            <a:r>
              <a:rPr lang="en-US" altLang="ja-JP" sz="1200" dirty="0" smtClean="0"/>
              <a:t>Backup perform or executed in </a:t>
            </a:r>
            <a:r>
              <a:rPr lang="en-US" altLang="ja-JP" sz="1200" dirty="0" err="1" smtClean="0"/>
              <a:t>ndb_mgm</a:t>
            </a:r>
            <a:r>
              <a:rPr lang="en-US" altLang="ja-JP" sz="1200" dirty="0" smtClean="0"/>
              <a:t> management client.</a:t>
            </a:r>
          </a:p>
          <a:p>
            <a:pPr lvl="1"/>
            <a:r>
              <a:rPr kumimoji="1" lang="en-US" altLang="ja-JP" sz="1200" dirty="0" smtClean="0"/>
              <a:t>Also know as online backup of NDB Cluster</a:t>
            </a:r>
          </a:p>
          <a:p>
            <a:pPr lvl="1"/>
            <a:endParaRPr lang="en-US" altLang="ja-JP" sz="1200" dirty="0"/>
          </a:p>
          <a:p>
            <a:r>
              <a:rPr kumimoji="1" lang="en-US" altLang="ja-JP" sz="1600" dirty="0" smtClean="0"/>
              <a:t>NDB Cluster Backup Concepts</a:t>
            </a:r>
          </a:p>
          <a:p>
            <a:pPr lvl="1"/>
            <a:r>
              <a:rPr lang="en-US" altLang="ja-JP" sz="1200" dirty="0" smtClean="0"/>
              <a:t>A backup is a snapshot of the database at a given time.</a:t>
            </a:r>
          </a:p>
          <a:p>
            <a:pPr lvl="1"/>
            <a:r>
              <a:rPr kumimoji="1" lang="en-US" altLang="ja-JP" sz="1200" dirty="0" smtClean="0"/>
              <a:t>The backup consists of three main parts:</a:t>
            </a:r>
          </a:p>
          <a:p>
            <a:pPr lvl="2"/>
            <a:r>
              <a:rPr lang="en-US" altLang="ja-JP" sz="1000" b="1" dirty="0" smtClean="0"/>
              <a:t>Metadata</a:t>
            </a:r>
            <a:r>
              <a:rPr lang="en-US" altLang="ja-JP" sz="1000" dirty="0" smtClean="0"/>
              <a:t>.	The names and definitions of all database tables</a:t>
            </a:r>
          </a:p>
          <a:p>
            <a:pPr marL="358775" lvl="2" indent="0">
              <a:buNone/>
            </a:pPr>
            <a:r>
              <a:rPr lang="en-US" altLang="ja-JP" sz="1000" i="1" dirty="0" smtClean="0"/>
              <a:t>		BACKUP-</a:t>
            </a:r>
            <a:r>
              <a:rPr lang="en-US" altLang="ja-JP" sz="1000" i="1" dirty="0" err="1" smtClean="0"/>
              <a:t>backup_id.node_id.ctl</a:t>
            </a:r>
            <a:r>
              <a:rPr lang="en-US" altLang="ja-JP" sz="1000" i="1" dirty="0" smtClean="0"/>
              <a:t>*</a:t>
            </a:r>
            <a:endParaRPr lang="en-US" altLang="ja-JP" sz="1000" i="1" dirty="0"/>
          </a:p>
          <a:p>
            <a:pPr marL="358775" lvl="2" indent="0">
              <a:buNone/>
            </a:pPr>
            <a:r>
              <a:rPr lang="en-US" altLang="ja-JP" sz="1000" dirty="0"/>
              <a:t>		A control file containing control information and metadata. Each node saves the same table</a:t>
            </a:r>
          </a:p>
          <a:p>
            <a:pPr marL="358775" lvl="2" indent="0">
              <a:buNone/>
            </a:pPr>
            <a:r>
              <a:rPr lang="en-US" altLang="ja-JP" sz="1000" dirty="0" smtClean="0"/>
              <a:t>		definitions </a:t>
            </a:r>
            <a:r>
              <a:rPr lang="en-US" altLang="ja-JP" sz="1000" dirty="0"/>
              <a:t>(for all tables in the cluster) to its own version of this file</a:t>
            </a:r>
            <a:r>
              <a:rPr lang="en-US" altLang="ja-JP" sz="1000" dirty="0" smtClean="0"/>
              <a:t>.</a:t>
            </a:r>
            <a:endParaRPr lang="en-US" altLang="ja-JP" sz="1000" i="1" dirty="0" smtClean="0"/>
          </a:p>
          <a:p>
            <a:pPr lvl="2"/>
            <a:r>
              <a:rPr lang="en-US" altLang="ja-JP" sz="1000" b="1" dirty="0" smtClean="0"/>
              <a:t>Table records</a:t>
            </a:r>
            <a:r>
              <a:rPr lang="en-US" altLang="ja-JP" sz="1000" dirty="0" smtClean="0"/>
              <a:t>.	The data actually stored in the database tables at the same time that the backup was made</a:t>
            </a:r>
          </a:p>
          <a:p>
            <a:pPr marL="358775" lvl="2" indent="0">
              <a:buNone/>
            </a:pPr>
            <a:r>
              <a:rPr lang="en-US" altLang="ja-JP" sz="1000" i="1" dirty="0" smtClean="0"/>
              <a:t>		BACKUP-backup_id-0.node_id.data*</a:t>
            </a:r>
            <a:endParaRPr lang="en-US" altLang="ja-JP" sz="1000" dirty="0" smtClean="0"/>
          </a:p>
          <a:p>
            <a:pPr marL="358775" lvl="2" indent="0">
              <a:buNone/>
            </a:pPr>
            <a:r>
              <a:rPr lang="en-US" altLang="ja-JP" sz="1000" dirty="0"/>
              <a:t>		A data file containing the table records, which are saved on a per-fragment basis. That is, different</a:t>
            </a:r>
          </a:p>
          <a:p>
            <a:pPr marL="358775" lvl="2" indent="0">
              <a:buNone/>
            </a:pPr>
            <a:r>
              <a:rPr lang="en-US" altLang="ja-JP" sz="1000" dirty="0" smtClean="0"/>
              <a:t>		nodes </a:t>
            </a:r>
            <a:r>
              <a:rPr lang="en-US" altLang="ja-JP" sz="1000" dirty="0"/>
              <a:t>save different fragments during the backup. The file saved by each node starts with a header</a:t>
            </a:r>
          </a:p>
          <a:p>
            <a:pPr marL="358775" lvl="2" indent="0">
              <a:buNone/>
            </a:pPr>
            <a:r>
              <a:rPr lang="en-US" altLang="ja-JP" sz="1000" dirty="0" smtClean="0"/>
              <a:t>		that </a:t>
            </a:r>
            <a:r>
              <a:rPr lang="en-US" altLang="ja-JP" sz="1000" dirty="0"/>
              <a:t>states the tables to which the records belong. Following the list of records there is a footer</a:t>
            </a:r>
          </a:p>
          <a:p>
            <a:pPr marL="358775" lvl="2" indent="0">
              <a:buNone/>
            </a:pPr>
            <a:r>
              <a:rPr lang="en-US" altLang="ja-JP" sz="1000" dirty="0" smtClean="0"/>
              <a:t>		containing </a:t>
            </a:r>
            <a:r>
              <a:rPr lang="en-US" altLang="ja-JP" sz="1000" dirty="0"/>
              <a:t>a checksum for all records</a:t>
            </a:r>
            <a:r>
              <a:rPr lang="en-US" altLang="ja-JP" sz="1000" dirty="0" smtClean="0"/>
              <a:t>.</a:t>
            </a:r>
            <a:endParaRPr lang="en-US" altLang="ja-JP" sz="1000" i="1" dirty="0" smtClean="0"/>
          </a:p>
          <a:p>
            <a:pPr lvl="2"/>
            <a:r>
              <a:rPr lang="en-US" altLang="ja-JP" sz="1000" b="1" dirty="0" smtClean="0"/>
              <a:t>Transaction log</a:t>
            </a:r>
            <a:r>
              <a:rPr lang="en-US" altLang="ja-JP" sz="1000" dirty="0" smtClean="0"/>
              <a:t>.	A sequential record telling how and when data was stored in the database</a:t>
            </a:r>
            <a:endParaRPr lang="en-US" altLang="ja-JP" sz="600" dirty="0"/>
          </a:p>
          <a:p>
            <a:pPr marL="358775" lvl="2" indent="0">
              <a:buNone/>
            </a:pPr>
            <a:r>
              <a:rPr lang="en-US" altLang="ja-JP" sz="1000" dirty="0"/>
              <a:t>		</a:t>
            </a:r>
            <a:r>
              <a:rPr lang="en-US" altLang="ja-JP" sz="1000" i="1" dirty="0" smtClean="0"/>
              <a:t>BACKUP-backup_id.node_id.log*</a:t>
            </a:r>
            <a:endParaRPr lang="en-US" altLang="ja-JP" sz="1000" dirty="0" smtClean="0"/>
          </a:p>
          <a:p>
            <a:pPr marL="358775" lvl="2" indent="0">
              <a:buNone/>
            </a:pPr>
            <a:r>
              <a:rPr lang="en-US" altLang="ja-JP" sz="1000" b="1" dirty="0"/>
              <a:t>		</a:t>
            </a:r>
            <a:r>
              <a:rPr lang="en-US" altLang="ja-JP" sz="1000" dirty="0"/>
              <a:t>A log file containing records of committed transactions. Only transactions on tables stored in the</a:t>
            </a:r>
          </a:p>
          <a:p>
            <a:pPr marL="358775" lvl="2" indent="0">
              <a:buNone/>
            </a:pPr>
            <a:r>
              <a:rPr lang="en-US" altLang="ja-JP" sz="1000" dirty="0" smtClean="0"/>
              <a:t>		backup </a:t>
            </a:r>
            <a:r>
              <a:rPr lang="en-US" altLang="ja-JP" sz="1000" dirty="0"/>
              <a:t>are stored in the log. Nodes involved in the backup save different records because different</a:t>
            </a:r>
          </a:p>
          <a:p>
            <a:pPr marL="358775" lvl="2" indent="0">
              <a:buNone/>
            </a:pPr>
            <a:r>
              <a:rPr lang="en-US" altLang="ja-JP" sz="1000" dirty="0" smtClean="0"/>
              <a:t>		nodes </a:t>
            </a:r>
            <a:r>
              <a:rPr lang="en-US" altLang="ja-JP" sz="1000" dirty="0"/>
              <a:t>host different database fragments</a:t>
            </a:r>
            <a:r>
              <a:rPr lang="en-US" altLang="ja-JP" sz="1000" dirty="0" smtClean="0"/>
              <a:t>.</a:t>
            </a:r>
          </a:p>
          <a:p>
            <a:pPr marL="72050" indent="0">
              <a:buNone/>
            </a:pPr>
            <a:endParaRPr lang="en-US" altLang="ja-JP" sz="1600" dirty="0" smtClean="0"/>
          </a:p>
          <a:p>
            <a:pPr marL="457200" lvl="2" indent="0">
              <a:buNone/>
            </a:pPr>
            <a:r>
              <a:rPr lang="en-US" altLang="ja-JP" sz="800" i="1" dirty="0"/>
              <a:t>*</a:t>
            </a:r>
            <a:r>
              <a:rPr lang="en-US" altLang="ja-JP" sz="800" i="1" dirty="0" err="1"/>
              <a:t>backup_id</a:t>
            </a:r>
            <a:r>
              <a:rPr lang="en-US" altLang="ja-JP" sz="800" i="1" dirty="0"/>
              <a:t> stands for the backup identifier and </a:t>
            </a:r>
            <a:endParaRPr lang="en-US" altLang="ja-JP" sz="800" i="1" dirty="0" smtClean="0"/>
          </a:p>
          <a:p>
            <a:pPr marL="457200" lvl="2" indent="0">
              <a:buNone/>
            </a:pPr>
            <a:r>
              <a:rPr lang="en-US" altLang="ja-JP" sz="800" i="1" dirty="0"/>
              <a:t>*</a:t>
            </a:r>
            <a:r>
              <a:rPr lang="en-US" altLang="ja-JP" sz="800" i="1" dirty="0" err="1" smtClean="0"/>
              <a:t>node_id</a:t>
            </a:r>
            <a:r>
              <a:rPr lang="en-US" altLang="ja-JP" sz="800" i="1" dirty="0" smtClean="0"/>
              <a:t> </a:t>
            </a:r>
            <a:r>
              <a:rPr lang="en-US" altLang="ja-JP" sz="800" i="1" dirty="0"/>
              <a:t>is the unique identifier for the node creating the file.</a:t>
            </a:r>
          </a:p>
          <a:p>
            <a:pPr marL="457200" lvl="2" indent="0">
              <a:buNone/>
            </a:pPr>
            <a:r>
              <a:rPr lang="en-US" altLang="ja-JP" sz="800" i="1" dirty="0"/>
              <a:t>*backup files are found in </a:t>
            </a:r>
            <a:r>
              <a:rPr lang="en-US" altLang="ja-JP" sz="800" i="1" dirty="0" smtClean="0"/>
              <a:t>data nodes.</a:t>
            </a:r>
            <a:endParaRPr lang="en-US" altLang="ja-JP" sz="800" i="1" dirty="0"/>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(Native Backup)</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en-US" altLang="ja-JP" sz="1200" dirty="0"/>
              <a:t>The location of the backup files is determined by the </a:t>
            </a:r>
            <a:r>
              <a:rPr lang="en-US" altLang="ja-JP" sz="1200" i="1" dirty="0" err="1" smtClean="0"/>
              <a:t>BackupDataDir</a:t>
            </a:r>
            <a:r>
              <a:rPr lang="en-US" altLang="ja-JP" sz="1200" dirty="0" smtClean="0"/>
              <a:t> parameter. If parameter is not specified, a </a:t>
            </a:r>
            <a:r>
              <a:rPr lang="en-US" altLang="ja-JP" sz="1200" dirty="0" err="1" smtClean="0"/>
              <a:t>directoy</a:t>
            </a:r>
            <a:r>
              <a:rPr lang="en-US" altLang="ja-JP" sz="1200" dirty="0" smtClean="0"/>
              <a:t> named </a:t>
            </a:r>
            <a:r>
              <a:rPr lang="en-US" altLang="ja-JP" sz="1200" i="1" dirty="0" smtClean="0"/>
              <a:t>BACKUP</a:t>
            </a:r>
            <a:r>
              <a:rPr lang="en-US" altLang="ja-JP" sz="1200" dirty="0" smtClean="0"/>
              <a:t> will be created inside </a:t>
            </a:r>
            <a:r>
              <a:rPr lang="en-US" altLang="ja-JP" sz="1200" i="1" dirty="0" err="1" smtClean="0"/>
              <a:t>FileSystemPath</a:t>
            </a:r>
            <a:r>
              <a:rPr lang="en-US" altLang="ja-JP" sz="1200" i="1" dirty="0" smtClean="0"/>
              <a:t> (which default value is </a:t>
            </a:r>
            <a:r>
              <a:rPr lang="en-US" altLang="ja-JP" sz="1200" i="1" dirty="0" err="1" smtClean="0"/>
              <a:t>DataDir</a:t>
            </a:r>
            <a:r>
              <a:rPr lang="en-US" altLang="ja-JP" sz="1200" i="1" dirty="0" smtClean="0"/>
              <a:t> parameter) </a:t>
            </a:r>
            <a:r>
              <a:rPr lang="en-US" altLang="ja-JP" sz="1200" dirty="0" smtClean="0"/>
              <a:t>directory</a:t>
            </a:r>
            <a:r>
              <a:rPr lang="en-US" altLang="ja-JP" sz="1200" i="1" dirty="0" smtClean="0"/>
              <a:t> </a:t>
            </a:r>
            <a:r>
              <a:rPr lang="en-US" altLang="ja-JP" sz="1200" dirty="0" smtClean="0"/>
              <a:t>specified in the global configuration file config.ini.</a:t>
            </a:r>
          </a:p>
          <a:p>
            <a:pPr lvl="1"/>
            <a:endParaRPr kumimoji="1" lang="en-US" altLang="ja-JP" sz="1200" dirty="0"/>
          </a:p>
          <a:p>
            <a:r>
              <a:rPr lang="en-US" altLang="ja-JP" sz="1600" dirty="0" smtClean="0"/>
              <a:t>Configuration for NDB Cluster Backups</a:t>
            </a:r>
          </a:p>
          <a:p>
            <a:pPr lvl="1"/>
            <a:r>
              <a:rPr lang="en-US" altLang="ja-JP" sz="1200" dirty="0"/>
              <a:t>Five configuration parameters are essential for backup:</a:t>
            </a:r>
          </a:p>
          <a:p>
            <a:pPr lvl="2"/>
            <a:r>
              <a:rPr lang="en-US" altLang="ja-JP" sz="1200" dirty="0" err="1"/>
              <a:t>BackupDataBufferSize</a:t>
            </a:r>
            <a:endParaRPr lang="en-US" altLang="ja-JP" sz="1200" dirty="0"/>
          </a:p>
          <a:p>
            <a:pPr marL="180000" lvl="1" indent="0">
              <a:buNone/>
            </a:pPr>
            <a:r>
              <a:rPr lang="en-US" altLang="ja-JP" sz="1200" dirty="0" smtClean="0"/>
              <a:t>	The </a:t>
            </a:r>
            <a:r>
              <a:rPr lang="en-US" altLang="ja-JP" sz="1200" dirty="0"/>
              <a:t>amount of memory used to buffer data before it is written to disk.</a:t>
            </a:r>
          </a:p>
          <a:p>
            <a:pPr lvl="2"/>
            <a:r>
              <a:rPr lang="en-US" altLang="ja-JP" sz="1200" dirty="0" err="1" smtClean="0"/>
              <a:t>BackupLogBufferSize</a:t>
            </a:r>
            <a:endParaRPr lang="en-US" altLang="ja-JP" sz="1200" dirty="0"/>
          </a:p>
          <a:p>
            <a:pPr marL="180000" lvl="1" indent="0">
              <a:buNone/>
            </a:pPr>
            <a:r>
              <a:rPr lang="en-US" altLang="ja-JP" sz="1200" dirty="0" smtClean="0"/>
              <a:t>	The </a:t>
            </a:r>
            <a:r>
              <a:rPr lang="en-US" altLang="ja-JP" sz="1200" dirty="0"/>
              <a:t>amount of memory used to buffer log records before these are written to disk.</a:t>
            </a:r>
          </a:p>
          <a:p>
            <a:pPr lvl="2"/>
            <a:r>
              <a:rPr lang="en-US" altLang="ja-JP" sz="1200" dirty="0" err="1" smtClean="0"/>
              <a:t>BackupMemory</a:t>
            </a:r>
            <a:endParaRPr lang="en-US" altLang="ja-JP" sz="1200" dirty="0" smtClean="0"/>
          </a:p>
          <a:p>
            <a:pPr marL="914400" lvl="1" indent="-735013">
              <a:buNone/>
            </a:pPr>
            <a:r>
              <a:rPr lang="en-US" altLang="ja-JP" sz="1200" dirty="0" smtClean="0"/>
              <a:t>	The total memory allocated in a data node for backups. This should be the sum of the memory allocated for the backup data buffer and the backup log buffer.</a:t>
            </a:r>
          </a:p>
          <a:p>
            <a:pPr lvl="2"/>
            <a:r>
              <a:rPr lang="en-US" altLang="ja-JP" sz="1200" dirty="0" err="1" smtClean="0"/>
              <a:t>BackupWriteSize</a:t>
            </a:r>
            <a:endParaRPr lang="en-US" altLang="ja-JP" sz="1200" dirty="0" smtClean="0"/>
          </a:p>
          <a:p>
            <a:pPr marL="914400" lvl="1" indent="-735013">
              <a:buNone/>
            </a:pPr>
            <a:r>
              <a:rPr lang="en-US" altLang="ja-JP" sz="1200" dirty="0" smtClean="0"/>
              <a:t>	The default size of blocks written to disk. This applies for both the backup data buffer and the backup log buffer.</a:t>
            </a:r>
          </a:p>
          <a:p>
            <a:pPr lvl="2"/>
            <a:r>
              <a:rPr lang="en-US" altLang="ja-JP" sz="1200" dirty="0" err="1" smtClean="0"/>
              <a:t>BackupMaxWriteSize</a:t>
            </a:r>
            <a:endParaRPr lang="en-US" altLang="ja-JP" sz="1200" dirty="0" smtClean="0"/>
          </a:p>
          <a:p>
            <a:pPr marL="914400" lvl="1" indent="-735013">
              <a:buNone/>
            </a:pPr>
            <a:r>
              <a:rPr lang="en-US" altLang="ja-JP" sz="1200" dirty="0" smtClean="0"/>
              <a:t>	The maximum size of blocks written to disk. This applies for both the backup data buffer and the backup log buffer.</a:t>
            </a:r>
          </a:p>
          <a:p>
            <a:pPr marL="914400" lvl="1" indent="-735013">
              <a:buNone/>
            </a:pPr>
            <a:endParaRPr lang="en-US" altLang="ja-JP" sz="1200" dirty="0"/>
          </a:p>
          <a:p>
            <a:pPr marL="734400" indent="-735013">
              <a:buNone/>
            </a:pPr>
            <a:endParaRPr lang="en-US" altLang="ja-JP" dirty="0"/>
          </a:p>
          <a:p>
            <a:pPr marL="914400" lvl="1" indent="-735013">
              <a:buNone/>
            </a:pPr>
            <a:endParaRPr lang="en-US" altLang="ja-JP" sz="1200" dirty="0"/>
          </a:p>
          <a:p>
            <a:pPr marL="734400" indent="-735013">
              <a:buNone/>
            </a:pPr>
            <a:endParaRPr lang="en-US" altLang="ja-JP" dirty="0"/>
          </a:p>
        </p:txBody>
      </p:sp>
    </p:spTree>
    <p:extLst>
      <p:ext uri="{BB962C8B-B14F-4D97-AF65-F5344CB8AC3E}">
        <p14:creationId xmlns:p14="http://schemas.microsoft.com/office/powerpoint/2010/main" val="273238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(Native Backup)</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Using The NDB Cluster Management Client to Create a </a:t>
            </a:r>
            <a:r>
              <a:rPr lang="en-US" altLang="ja-JP" sz="1600" dirty="0" smtClean="0"/>
              <a:t>Backup</a:t>
            </a:r>
            <a:endParaRPr kumimoji="1" lang="en-US" altLang="ja-JP" sz="1600" dirty="0"/>
          </a:p>
          <a:p>
            <a:pPr lvl="1"/>
            <a:r>
              <a:rPr lang="en-US" altLang="ja-JP" sz="1200" dirty="0"/>
              <a:t>The START </a:t>
            </a:r>
            <a:r>
              <a:rPr lang="en-US" altLang="ja-JP" sz="1200" dirty="0" smtClean="0"/>
              <a:t>BACKUP command </a:t>
            </a:r>
            <a:r>
              <a:rPr lang="en-US" altLang="ja-JP" sz="1200" dirty="0"/>
              <a:t>is used to create a backup</a:t>
            </a:r>
            <a:r>
              <a:rPr lang="en-US" altLang="ja-JP" sz="1200" dirty="0" smtClean="0"/>
              <a:t>:</a:t>
            </a:r>
          </a:p>
          <a:p>
            <a:pPr lvl="1"/>
            <a:endParaRPr kumimoji="1" lang="en-US" altLang="ja-JP" sz="1200" dirty="0" smtClean="0"/>
          </a:p>
          <a:p>
            <a:pPr lvl="1"/>
            <a:endParaRPr lang="en-US" altLang="ja-JP" sz="1200" dirty="0"/>
          </a:p>
          <a:p>
            <a:pPr lvl="1"/>
            <a:endParaRPr kumimoji="1" lang="en-US" altLang="ja-JP" sz="1200" dirty="0" smtClean="0"/>
          </a:p>
          <a:p>
            <a:pPr lvl="1"/>
            <a:endParaRPr lang="en-US" altLang="ja-JP" sz="1200" dirty="0"/>
          </a:p>
          <a:p>
            <a:pPr marL="180000" lvl="1" indent="0">
              <a:buNone/>
            </a:pPr>
            <a:endParaRPr kumimoji="1" lang="en-US" altLang="ja-JP" sz="1200" dirty="0" smtClean="0"/>
          </a:p>
          <a:p>
            <a:pPr lvl="1"/>
            <a:r>
              <a:rPr lang="en-US" altLang="ja-JP" sz="1200" dirty="0" err="1" smtClean="0"/>
              <a:t>backup_id</a:t>
            </a:r>
            <a:endParaRPr lang="en-US" altLang="ja-JP" sz="1200" dirty="0" smtClean="0"/>
          </a:p>
          <a:p>
            <a:pPr lvl="2"/>
            <a:r>
              <a:rPr lang="en-US" altLang="ja-JP" sz="1000" dirty="0"/>
              <a:t>Successive backups are automatically identified sequentially, so the </a:t>
            </a:r>
            <a:r>
              <a:rPr lang="en-US" altLang="ja-JP" sz="1000" dirty="0" err="1"/>
              <a:t>backup_id</a:t>
            </a:r>
            <a:r>
              <a:rPr lang="en-US" altLang="ja-JP" sz="1000" dirty="0"/>
              <a:t>, an integer </a:t>
            </a:r>
            <a:r>
              <a:rPr lang="en-US" altLang="ja-JP" sz="1000" dirty="0" smtClean="0"/>
              <a:t>greater than </a:t>
            </a:r>
            <a:r>
              <a:rPr lang="en-US" altLang="ja-JP" sz="1000" dirty="0"/>
              <a:t>or equal to 1, is </a:t>
            </a:r>
            <a:r>
              <a:rPr lang="en-US" altLang="ja-JP" sz="1000" dirty="0" smtClean="0"/>
              <a:t>optional</a:t>
            </a:r>
            <a:r>
              <a:rPr lang="en-US" altLang="ja-JP" sz="1000" dirty="0"/>
              <a:t>; if it is omitted, the next available value is used. If an existing </a:t>
            </a:r>
            <a:r>
              <a:rPr lang="en-US" altLang="ja-JP" sz="1000" dirty="0" err="1" smtClean="0"/>
              <a:t>backup_id</a:t>
            </a:r>
            <a:r>
              <a:rPr lang="en-US" altLang="ja-JP" sz="1000" dirty="0" smtClean="0"/>
              <a:t> value </a:t>
            </a:r>
            <a:r>
              <a:rPr lang="en-US" altLang="ja-JP" sz="1000" dirty="0"/>
              <a:t>is used, the backup fails with the e</a:t>
            </a:r>
            <a:r>
              <a:rPr lang="en-US" altLang="ja-JP" sz="1000" dirty="0" smtClean="0"/>
              <a:t>rror </a:t>
            </a:r>
            <a:r>
              <a:rPr lang="en-US" altLang="ja-JP" sz="1000" dirty="0"/>
              <a:t>Backup failed: file already exists. If used, </a:t>
            </a:r>
            <a:r>
              <a:rPr lang="en-US" altLang="ja-JP" sz="1000" dirty="0" smtClean="0"/>
              <a:t>the </a:t>
            </a:r>
            <a:r>
              <a:rPr lang="en-US" altLang="ja-JP" sz="1000" dirty="0" err="1" smtClean="0"/>
              <a:t>backup_id</a:t>
            </a:r>
            <a:r>
              <a:rPr lang="en-US" altLang="ja-JP" sz="1000" dirty="0" smtClean="0"/>
              <a:t> must </a:t>
            </a:r>
            <a:r>
              <a:rPr lang="en-US" altLang="ja-JP" sz="1000" dirty="0"/>
              <a:t>follow START </a:t>
            </a:r>
            <a:r>
              <a:rPr lang="en-US" altLang="ja-JP" sz="1000" dirty="0" smtClean="0"/>
              <a:t>BACKUP immediately</a:t>
            </a:r>
            <a:r>
              <a:rPr lang="en-US" altLang="ja-JP" sz="1000" dirty="0"/>
              <a:t>, before any other </a:t>
            </a:r>
            <a:r>
              <a:rPr lang="en-US" altLang="ja-JP" sz="1000" dirty="0" smtClean="0"/>
              <a:t>options </a:t>
            </a:r>
            <a:r>
              <a:rPr lang="en-US" altLang="ja-JP" sz="1000" dirty="0"/>
              <a:t>are </a:t>
            </a:r>
            <a:r>
              <a:rPr lang="en-US" altLang="ja-JP" sz="1000" dirty="0" smtClean="0"/>
              <a:t>used.</a:t>
            </a:r>
          </a:p>
          <a:p>
            <a:pPr lvl="1"/>
            <a:r>
              <a:rPr kumimoji="1" lang="en-US" altLang="ja-JP" sz="1200" dirty="0" err="1" smtClean="0"/>
              <a:t>wait_option</a:t>
            </a:r>
            <a:endParaRPr kumimoji="1" lang="en-US" altLang="ja-JP" sz="1200" dirty="0" smtClean="0"/>
          </a:p>
          <a:p>
            <a:pPr lvl="2"/>
            <a:r>
              <a:rPr lang="en-US" altLang="ja-JP" sz="1000" dirty="0"/>
              <a:t>The </a:t>
            </a:r>
            <a:r>
              <a:rPr lang="en-US" altLang="ja-JP" sz="1000" dirty="0" err="1" smtClean="0"/>
              <a:t>wait_option</a:t>
            </a:r>
            <a:r>
              <a:rPr lang="en-US" altLang="ja-JP" sz="1000" dirty="0" smtClean="0"/>
              <a:t> can </a:t>
            </a:r>
            <a:r>
              <a:rPr lang="en-US" altLang="ja-JP" sz="1000" dirty="0"/>
              <a:t>be used to determine when control is returned to the management client </a:t>
            </a:r>
            <a:r>
              <a:rPr lang="en-US" altLang="ja-JP" sz="1000" dirty="0" smtClean="0"/>
              <a:t>after a </a:t>
            </a:r>
            <a:r>
              <a:rPr lang="en-US" altLang="ja-JP" sz="1000" dirty="0"/>
              <a:t>START </a:t>
            </a:r>
            <a:r>
              <a:rPr lang="en-US" altLang="ja-JP" sz="1000" dirty="0" smtClean="0"/>
              <a:t>BACKUP command </a:t>
            </a:r>
            <a:r>
              <a:rPr lang="en-US" altLang="ja-JP" sz="1000" dirty="0"/>
              <a:t>is issued, as shown in the following list</a:t>
            </a:r>
            <a:r>
              <a:rPr lang="en-US" altLang="ja-JP" sz="1000" dirty="0" smtClean="0"/>
              <a:t>:</a:t>
            </a:r>
          </a:p>
          <a:p>
            <a:pPr lvl="2"/>
            <a:r>
              <a:rPr lang="en-US" altLang="ja-JP" sz="1000" dirty="0"/>
              <a:t>If </a:t>
            </a:r>
            <a:r>
              <a:rPr lang="en-US" altLang="ja-JP" sz="1000" dirty="0" smtClean="0"/>
              <a:t>NOWAIT is </a:t>
            </a:r>
            <a:r>
              <a:rPr lang="en-US" altLang="ja-JP" sz="1000" dirty="0"/>
              <a:t>specified, the management client displays a prompt immediately, as seen </a:t>
            </a:r>
            <a:r>
              <a:rPr lang="en-US" altLang="ja-JP" sz="1000" dirty="0" smtClean="0"/>
              <a:t>below. In this case, the management client can be used even while it prints progress information from the backup process.</a:t>
            </a:r>
          </a:p>
          <a:p>
            <a:pPr lvl="2"/>
            <a:endParaRPr lang="en-US" altLang="ja-JP" sz="1000" dirty="0"/>
          </a:p>
          <a:p>
            <a:pPr lvl="2"/>
            <a:endParaRPr lang="en-US" altLang="ja-JP" sz="1000" dirty="0" smtClean="0"/>
          </a:p>
          <a:p>
            <a:pPr lvl="2"/>
            <a:endParaRPr lang="en-US" altLang="ja-JP" sz="1000" dirty="0"/>
          </a:p>
          <a:p>
            <a:pPr lvl="2"/>
            <a:r>
              <a:rPr lang="en-US" altLang="ja-JP" sz="1000" dirty="0" smtClean="0"/>
              <a:t>With WAIT STARTED the management client waits until the backup has started before returning control to the user, as shown here:</a:t>
            </a:r>
          </a:p>
        </p:txBody>
      </p:sp>
      <p:sp>
        <p:nvSpPr>
          <p:cNvPr id="4" name="Rectangle 3"/>
          <p:cNvSpPr/>
          <p:nvPr/>
        </p:nvSpPr>
        <p:spPr bwMode="auto">
          <a:xfrm>
            <a:off x="1026160" y="1421638"/>
            <a:ext cx="7091680" cy="115900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alibri" panose="020F0502020204030204" pitchFamily="34" charset="0"/>
                <a:ea typeface="+mj-ea"/>
              </a:rPr>
              <a:t>START </a:t>
            </a:r>
            <a:r>
              <a:rPr lang="en-US" sz="1000" b="1" dirty="0">
                <a:latin typeface="Calibri" panose="020F0502020204030204" pitchFamily="34" charset="0"/>
                <a:ea typeface="+mj-ea"/>
              </a:rPr>
              <a:t>BACKUP [</a:t>
            </a:r>
            <a:r>
              <a:rPr lang="en-US" sz="1000" b="1" dirty="0" err="1">
                <a:latin typeface="Calibri" panose="020F0502020204030204" pitchFamily="34" charset="0"/>
                <a:ea typeface="+mj-ea"/>
              </a:rPr>
              <a:t>backup_id</a:t>
            </a:r>
            <a:r>
              <a:rPr lang="en-US" sz="1000" b="1" dirty="0">
                <a:latin typeface="Calibri" panose="020F0502020204030204" pitchFamily="34" charset="0"/>
                <a:ea typeface="+mj-ea"/>
              </a:rPr>
              <a:t>] [</a:t>
            </a:r>
            <a:r>
              <a:rPr lang="en-US" sz="1000" b="1" dirty="0" err="1">
                <a:latin typeface="Calibri" panose="020F0502020204030204" pitchFamily="34" charset="0"/>
                <a:ea typeface="+mj-ea"/>
              </a:rPr>
              <a:t>wait_option</a:t>
            </a:r>
            <a:r>
              <a:rPr lang="en-US" sz="1000" b="1" dirty="0">
                <a:latin typeface="Calibri" panose="020F0502020204030204" pitchFamily="34" charset="0"/>
                <a:ea typeface="+mj-ea"/>
              </a:rPr>
              <a:t>] [</a:t>
            </a:r>
            <a:r>
              <a:rPr lang="en-US" sz="1000" b="1" dirty="0" err="1">
                <a:latin typeface="Calibri" panose="020F0502020204030204" pitchFamily="34" charset="0"/>
                <a:ea typeface="+mj-ea"/>
              </a:rPr>
              <a:t>snapshot_option</a:t>
            </a:r>
            <a:r>
              <a:rPr lang="en-US" sz="1000" b="1" dirty="0">
                <a:latin typeface="Calibri" panose="020F0502020204030204" pitchFamily="34" charset="0"/>
                <a:ea typeface="+mj-ea"/>
              </a:rPr>
              <a:t>]</a:t>
            </a:r>
          </a:p>
          <a:p>
            <a:endParaRPr lang="en-US" sz="1000" b="1" dirty="0" smtClean="0">
              <a:latin typeface="Calibri" panose="020F0502020204030204" pitchFamily="34" charset="0"/>
              <a:ea typeface="+mj-ea"/>
            </a:endParaRPr>
          </a:p>
          <a:p>
            <a:r>
              <a:rPr lang="en-US" sz="1000" b="1" dirty="0" err="1" smtClean="0">
                <a:latin typeface="Calibri" panose="020F0502020204030204" pitchFamily="34" charset="0"/>
                <a:ea typeface="+mj-ea"/>
              </a:rPr>
              <a:t>wait_option</a:t>
            </a:r>
            <a:r>
              <a:rPr lang="en-US" sz="1000" b="1" dirty="0">
                <a:latin typeface="Calibri" panose="020F0502020204030204" pitchFamily="34" charset="0"/>
                <a:ea typeface="+mj-ea"/>
              </a:rPr>
              <a:t>:</a:t>
            </a:r>
          </a:p>
          <a:p>
            <a:r>
              <a:rPr lang="en-US" sz="1000" b="1" dirty="0">
                <a:latin typeface="Calibri" panose="020F0502020204030204" pitchFamily="34" charset="0"/>
                <a:ea typeface="+mj-ea"/>
              </a:rPr>
              <a:t>WAIT {STARTED | COMPLETED} | NOWAIT</a:t>
            </a:r>
          </a:p>
          <a:p>
            <a:endParaRPr lang="en-US" sz="1000" b="1" dirty="0" smtClean="0">
              <a:latin typeface="Calibri" panose="020F0502020204030204" pitchFamily="34" charset="0"/>
              <a:ea typeface="+mj-ea"/>
            </a:endParaRPr>
          </a:p>
          <a:p>
            <a:r>
              <a:rPr lang="en-US" sz="1000" b="1" dirty="0" err="1" smtClean="0">
                <a:latin typeface="Calibri" panose="020F0502020204030204" pitchFamily="34" charset="0"/>
                <a:ea typeface="+mj-ea"/>
              </a:rPr>
              <a:t>snapshot_option</a:t>
            </a:r>
            <a:r>
              <a:rPr lang="en-US" sz="1000" b="1" dirty="0">
                <a:latin typeface="Calibri" panose="020F0502020204030204" pitchFamily="34" charset="0"/>
                <a:ea typeface="+mj-ea"/>
              </a:rPr>
              <a:t>:</a:t>
            </a:r>
          </a:p>
          <a:p>
            <a:r>
              <a:rPr lang="en-US" sz="1000" b="1" dirty="0">
                <a:latin typeface="Calibri" panose="020F0502020204030204" pitchFamily="34" charset="0"/>
                <a:ea typeface="+mj-ea"/>
              </a:rPr>
              <a:t>SNAPSHOTSTART | SNAPSHOTEND</a:t>
            </a:r>
            <a:endParaRPr kumimoji="1" lang="en-US" sz="1000" b="1" dirty="0">
              <a:latin typeface="Calibri" panose="020F0502020204030204" pitchFamily="34" charset="0"/>
              <a:ea typeface="+mj-ea"/>
            </a:endParaRPr>
          </a:p>
        </p:txBody>
      </p:sp>
      <p:sp>
        <p:nvSpPr>
          <p:cNvPr id="5" name="Rectangle 4"/>
          <p:cNvSpPr/>
          <p:nvPr/>
        </p:nvSpPr>
        <p:spPr bwMode="auto">
          <a:xfrm>
            <a:off x="1026160" y="4611116"/>
            <a:ext cx="7091680" cy="45796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START BACKUP NOWAIT</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
        <p:nvSpPr>
          <p:cNvPr id="6" name="Rectangle 5"/>
          <p:cNvSpPr/>
          <p:nvPr/>
        </p:nvSpPr>
        <p:spPr bwMode="auto">
          <a:xfrm>
            <a:off x="1026160" y="5588030"/>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START BACKUP WAIT STARTED</a:t>
            </a:r>
          </a:p>
          <a:p>
            <a:r>
              <a:rPr lang="en-US" sz="1000" b="1" dirty="0">
                <a:latin typeface="Calibri" panose="020F0502020204030204" pitchFamily="34" charset="0"/>
                <a:ea typeface="+mj-ea"/>
              </a:rPr>
              <a:t>Waiting for started, this may take several minutes</a:t>
            </a:r>
          </a:p>
          <a:p>
            <a:r>
              <a:rPr lang="en-US" sz="1000" b="1" dirty="0">
                <a:latin typeface="Calibri" panose="020F0502020204030204" pitchFamily="34" charset="0"/>
                <a:ea typeface="+mj-ea"/>
              </a:rPr>
              <a:t>Node 2: Backup 3 started from node 1</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273238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(Native Backup)</a:t>
            </a:r>
            <a:endParaRPr kumimoji="1" lang="ja-JP" altLang="en-US" dirty="0"/>
          </a:p>
        </p:txBody>
      </p:sp>
      <p:sp>
        <p:nvSpPr>
          <p:cNvPr id="3" name="コンテンツ プレースホルダー 2"/>
          <p:cNvSpPr>
            <a:spLocks noGrp="1"/>
          </p:cNvSpPr>
          <p:nvPr>
            <p:ph sz="quarter" idx="10"/>
          </p:nvPr>
        </p:nvSpPr>
        <p:spPr/>
        <p:txBody>
          <a:bodyPr>
            <a:normAutofit/>
          </a:bodyPr>
          <a:lstStyle/>
          <a:p>
            <a:pPr lvl="2"/>
            <a:r>
              <a:rPr lang="en-US" altLang="ja-JP" sz="1000" dirty="0"/>
              <a:t>WAIT </a:t>
            </a:r>
            <a:r>
              <a:rPr lang="en-US" altLang="ja-JP" sz="1000" dirty="0" smtClean="0"/>
              <a:t>COMPLETED causes </a:t>
            </a:r>
            <a:r>
              <a:rPr lang="en-US" altLang="ja-JP" sz="1000" dirty="0"/>
              <a:t>the management client to wait until the backup process is </a:t>
            </a:r>
            <a:r>
              <a:rPr lang="en-US" altLang="ja-JP" sz="1000" dirty="0" smtClean="0"/>
              <a:t>complete before </a:t>
            </a:r>
            <a:r>
              <a:rPr lang="en-US" altLang="ja-JP" sz="1000" dirty="0"/>
              <a:t>returning control to the </a:t>
            </a:r>
            <a:r>
              <a:rPr lang="en-US" altLang="ja-JP" sz="1000" dirty="0" smtClean="0"/>
              <a:t>user.</a:t>
            </a:r>
          </a:p>
          <a:p>
            <a:pPr lvl="2"/>
            <a:endParaRPr kumimoji="1" lang="en-US" altLang="ja-JP" sz="1000" dirty="0"/>
          </a:p>
          <a:p>
            <a:pPr lvl="2"/>
            <a:endParaRPr lang="en-US" altLang="ja-JP" sz="1000" dirty="0" smtClean="0"/>
          </a:p>
          <a:p>
            <a:pPr lvl="2"/>
            <a:endParaRPr kumimoji="1" lang="en-US" altLang="ja-JP" sz="1000" dirty="0"/>
          </a:p>
          <a:p>
            <a:pPr lvl="2"/>
            <a:endParaRPr lang="en-US" altLang="ja-JP" sz="1000" dirty="0" smtClean="0"/>
          </a:p>
          <a:p>
            <a:pPr lvl="2"/>
            <a:endParaRPr kumimoji="1" lang="en-US" altLang="ja-JP" sz="1000" dirty="0"/>
          </a:p>
          <a:p>
            <a:pPr lvl="2"/>
            <a:endParaRPr lang="en-US" altLang="ja-JP" sz="1000" dirty="0" smtClean="0"/>
          </a:p>
          <a:p>
            <a:pPr lvl="2"/>
            <a:endParaRPr kumimoji="1" lang="en-US" altLang="ja-JP" sz="1000" dirty="0"/>
          </a:p>
          <a:p>
            <a:pPr lvl="1"/>
            <a:r>
              <a:rPr lang="en-US" altLang="ja-JP" sz="1200" dirty="0" err="1" smtClean="0"/>
              <a:t>snapshot_option</a:t>
            </a:r>
            <a:r>
              <a:rPr lang="en-US" altLang="ja-JP" sz="1200" dirty="0" smtClean="0"/>
              <a:t> can </a:t>
            </a:r>
            <a:r>
              <a:rPr lang="en-US" altLang="ja-JP" sz="1200" dirty="0"/>
              <a:t>be used to determine whether the backup matches the state of </a:t>
            </a:r>
            <a:r>
              <a:rPr lang="en-US" altLang="ja-JP" sz="1200" dirty="0" smtClean="0"/>
              <a:t>the cluster </a:t>
            </a:r>
            <a:r>
              <a:rPr lang="en-US" altLang="ja-JP" sz="1200" dirty="0"/>
              <a:t>when START </a:t>
            </a:r>
            <a:r>
              <a:rPr lang="en-US" altLang="ja-JP" sz="1200" dirty="0" smtClean="0"/>
              <a:t>BACKUP was </a:t>
            </a:r>
            <a:r>
              <a:rPr lang="en-US" altLang="ja-JP" sz="1200" dirty="0"/>
              <a:t>issued, or when it was completed</a:t>
            </a:r>
            <a:r>
              <a:rPr lang="en-US" altLang="ja-JP" sz="1200" dirty="0" smtClean="0"/>
              <a:t>.</a:t>
            </a:r>
          </a:p>
          <a:p>
            <a:pPr lvl="2"/>
            <a:r>
              <a:rPr lang="en-US" altLang="ja-JP" sz="1000" dirty="0" smtClean="0"/>
              <a:t>SNAPSHOTSTART causes the backup </a:t>
            </a:r>
            <a:r>
              <a:rPr lang="en-US" altLang="ja-JP" sz="1000" dirty="0"/>
              <a:t>to match the state of the cluster when the backup began</a:t>
            </a:r>
            <a:r>
              <a:rPr lang="en-US" altLang="ja-JP" sz="1000" dirty="0" smtClean="0"/>
              <a:t>;</a:t>
            </a:r>
          </a:p>
          <a:p>
            <a:pPr lvl="2"/>
            <a:r>
              <a:rPr lang="en-US" altLang="ja-JP" sz="1000" dirty="0" smtClean="0"/>
              <a:t>SNAPSHOTEND causes </a:t>
            </a:r>
            <a:r>
              <a:rPr lang="en-US" altLang="ja-JP" sz="1000" dirty="0"/>
              <a:t>the </a:t>
            </a:r>
            <a:r>
              <a:rPr lang="en-US" altLang="ja-JP" sz="1000" dirty="0" smtClean="0"/>
              <a:t>backup to </a:t>
            </a:r>
            <a:r>
              <a:rPr lang="en-US" altLang="ja-JP" sz="1000" dirty="0"/>
              <a:t>reflect the state of the cluster when the backup was finished</a:t>
            </a:r>
            <a:r>
              <a:rPr lang="en-US" altLang="ja-JP" sz="1000" dirty="0" smtClean="0"/>
              <a:t>.</a:t>
            </a:r>
          </a:p>
          <a:p>
            <a:pPr lvl="2"/>
            <a:r>
              <a:rPr lang="en-US" altLang="ja-JP" sz="1000" dirty="0" smtClean="0"/>
              <a:t>SNAPSHOTEND is </a:t>
            </a:r>
            <a:r>
              <a:rPr lang="en-US" altLang="ja-JP" sz="1000" dirty="0"/>
              <a:t>the default, </a:t>
            </a:r>
            <a:r>
              <a:rPr lang="en-US" altLang="ja-JP" sz="1000" dirty="0" smtClean="0"/>
              <a:t>and matches </a:t>
            </a:r>
            <a:r>
              <a:rPr lang="en-US" altLang="ja-JP" sz="1000" dirty="0"/>
              <a:t>the behavior found in previous NDB Cluster releases</a:t>
            </a:r>
            <a:r>
              <a:rPr lang="en-US" altLang="ja-JP" sz="1000" dirty="0" smtClean="0"/>
              <a:t>.</a:t>
            </a:r>
          </a:p>
          <a:p>
            <a:pPr lvl="2"/>
            <a:endParaRPr lang="en-US" altLang="ja-JP" sz="1000" dirty="0"/>
          </a:p>
          <a:p>
            <a:r>
              <a:rPr lang="en-US" altLang="ja-JP" sz="1600" dirty="0" smtClean="0"/>
              <a:t>Cancelling Backups</a:t>
            </a:r>
          </a:p>
          <a:p>
            <a:pPr lvl="1"/>
            <a:r>
              <a:rPr lang="en-US" altLang="ja-JP" sz="1200" dirty="0" smtClean="0"/>
              <a:t>Use the ABORT BACKUP command</a:t>
            </a:r>
          </a:p>
          <a:p>
            <a:pPr lvl="2"/>
            <a:endParaRPr lang="en-US" altLang="ja-JP" dirty="0" smtClean="0"/>
          </a:p>
          <a:p>
            <a:pPr lvl="2"/>
            <a:endParaRPr lang="en-US" altLang="ja-JP" dirty="0"/>
          </a:p>
          <a:p>
            <a:pPr lvl="2"/>
            <a:endParaRPr lang="en-US" altLang="ja-JP" sz="1000" dirty="0" smtClean="0"/>
          </a:p>
          <a:p>
            <a:r>
              <a:rPr lang="en-US" altLang="ja-JP" sz="1600" dirty="0" smtClean="0"/>
              <a:t>Starting </a:t>
            </a:r>
            <a:r>
              <a:rPr lang="en-US" altLang="ja-JP" sz="1600" dirty="0"/>
              <a:t>and aborting backup from shell</a:t>
            </a:r>
          </a:p>
          <a:p>
            <a:pPr lvl="1"/>
            <a:r>
              <a:rPr lang="en-US" altLang="ja-JP" sz="1200" dirty="0" smtClean="0"/>
              <a:t>START: </a:t>
            </a:r>
            <a:r>
              <a:rPr lang="en-US" altLang="ja-JP" sz="1200" dirty="0"/>
              <a:t>shell# </a:t>
            </a:r>
            <a:r>
              <a:rPr lang="en-US" altLang="ja-JP" sz="1200" dirty="0" err="1"/>
              <a:t>ndb_mgm</a:t>
            </a:r>
            <a:r>
              <a:rPr lang="en-US" altLang="ja-JP" sz="1200" dirty="0"/>
              <a:t> -e "START BACKUP </a:t>
            </a:r>
            <a:r>
              <a:rPr lang="en-US" altLang="ja-JP" sz="1200" dirty="0" err="1"/>
              <a:t>backup_id</a:t>
            </a:r>
            <a:r>
              <a:rPr lang="en-US" altLang="ja-JP" sz="1200" dirty="0"/>
              <a:t> </a:t>
            </a:r>
            <a:r>
              <a:rPr lang="en-US" altLang="ja-JP" sz="1200" dirty="0" smtClean="0"/>
              <a:t>WAIT </a:t>
            </a:r>
            <a:r>
              <a:rPr lang="en-US" altLang="ja-JP" sz="1200" dirty="0"/>
              <a:t>COMPLETED SNAPSHOTSTART“</a:t>
            </a:r>
          </a:p>
          <a:p>
            <a:pPr lvl="2"/>
            <a:r>
              <a:rPr lang="en-US" altLang="ja-JP" sz="1000" dirty="0"/>
              <a:t>When using START BACKUP in this way, you must specify the backup ID</a:t>
            </a:r>
            <a:r>
              <a:rPr lang="en-US" altLang="ja-JP" sz="1000" dirty="0" smtClean="0"/>
              <a:t>.</a:t>
            </a:r>
            <a:endParaRPr lang="en-US" altLang="ja-JP" sz="1600" dirty="0"/>
          </a:p>
          <a:p>
            <a:pPr lvl="1"/>
            <a:r>
              <a:rPr lang="en-US" altLang="ja-JP" sz="1200" dirty="0" smtClean="0"/>
              <a:t>ABORT: </a:t>
            </a:r>
            <a:r>
              <a:rPr lang="en-US" altLang="ja-JP" sz="1200" dirty="0"/>
              <a:t>shell# </a:t>
            </a:r>
            <a:r>
              <a:rPr lang="en-US" altLang="ja-JP" sz="1200" dirty="0" err="1"/>
              <a:t>ndb_mgm</a:t>
            </a:r>
            <a:r>
              <a:rPr lang="en-US" altLang="ja-JP" sz="1200" dirty="0"/>
              <a:t> -e </a:t>
            </a:r>
            <a:r>
              <a:rPr lang="en-US" altLang="ja-JP" sz="1200" dirty="0" smtClean="0"/>
              <a:t>“ABORT BACKUP </a:t>
            </a:r>
            <a:r>
              <a:rPr lang="en-US" altLang="ja-JP" sz="1200" dirty="0" err="1" smtClean="0"/>
              <a:t>backup_id</a:t>
            </a:r>
            <a:r>
              <a:rPr lang="en-US" altLang="ja-JP" sz="1200" dirty="0" smtClean="0"/>
              <a:t>”</a:t>
            </a:r>
            <a:endParaRPr lang="en-US" altLang="ja-JP" sz="1200" dirty="0"/>
          </a:p>
          <a:p>
            <a:pPr lvl="1"/>
            <a:endParaRPr lang="en-US" altLang="ja-JP" sz="1200" dirty="0" smtClean="0"/>
          </a:p>
          <a:p>
            <a:pPr lvl="1"/>
            <a:endParaRPr lang="en-US" altLang="ja-JP" sz="1200" dirty="0" smtClean="0"/>
          </a:p>
          <a:p>
            <a:pPr lvl="2"/>
            <a:endParaRPr kumimoji="1" lang="en-US" altLang="ja-JP" sz="1000" dirty="0"/>
          </a:p>
        </p:txBody>
      </p:sp>
      <p:sp>
        <p:nvSpPr>
          <p:cNvPr id="4" name="Rectangle 3"/>
          <p:cNvSpPr/>
          <p:nvPr/>
        </p:nvSpPr>
        <p:spPr bwMode="auto">
          <a:xfrm>
            <a:off x="1026160" y="1259870"/>
            <a:ext cx="7091680" cy="138173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smtClean="0">
                <a:latin typeface="Calibri" panose="020F0502020204030204" pitchFamily="34" charset="0"/>
                <a:ea typeface="+mj-ea"/>
              </a:rPr>
              <a:t>ndb_mgm</a:t>
            </a:r>
            <a:r>
              <a:rPr lang="en-US" sz="1000" b="1" dirty="0">
                <a:latin typeface="Calibri" panose="020F0502020204030204" pitchFamily="34" charset="0"/>
                <a:ea typeface="+mj-ea"/>
              </a:rPr>
              <a:t>&gt; start backup</a:t>
            </a:r>
          </a:p>
          <a:p>
            <a:r>
              <a:rPr lang="en-US" sz="1000" b="1" dirty="0">
                <a:latin typeface="Calibri" panose="020F0502020204030204" pitchFamily="34" charset="0"/>
                <a:ea typeface="+mj-ea"/>
              </a:rPr>
              <a:t>Waiting for completed, this may take several minutes</a:t>
            </a:r>
          </a:p>
          <a:p>
            <a:r>
              <a:rPr lang="en-US" sz="1000" b="1" dirty="0">
                <a:latin typeface="Calibri" panose="020F0502020204030204" pitchFamily="34" charset="0"/>
                <a:ea typeface="+mj-ea"/>
              </a:rPr>
              <a:t>Node </a:t>
            </a:r>
            <a:r>
              <a:rPr lang="en-US" sz="1000" b="1" dirty="0" smtClean="0">
                <a:latin typeface="Calibri" panose="020F0502020204030204" pitchFamily="34" charset="0"/>
                <a:ea typeface="+mj-ea"/>
              </a:rPr>
              <a:t>2: </a:t>
            </a:r>
            <a:r>
              <a:rPr lang="en-US" sz="1000" b="1" dirty="0">
                <a:latin typeface="Calibri" panose="020F0502020204030204" pitchFamily="34" charset="0"/>
                <a:ea typeface="+mj-ea"/>
              </a:rPr>
              <a:t>Backup </a:t>
            </a:r>
            <a:r>
              <a:rPr lang="en-US" sz="1000" b="1" dirty="0" smtClean="0">
                <a:latin typeface="Calibri" panose="020F0502020204030204" pitchFamily="34" charset="0"/>
                <a:ea typeface="+mj-ea"/>
              </a:rPr>
              <a:t>3 </a:t>
            </a:r>
            <a:r>
              <a:rPr lang="en-US" sz="1000" b="1" dirty="0">
                <a:latin typeface="Calibri" panose="020F0502020204030204" pitchFamily="34" charset="0"/>
                <a:ea typeface="+mj-ea"/>
              </a:rPr>
              <a:t>started from node 1</a:t>
            </a:r>
          </a:p>
          <a:p>
            <a:r>
              <a:rPr lang="en-US" sz="1000" b="1" dirty="0">
                <a:latin typeface="Calibri" panose="020F0502020204030204" pitchFamily="34" charset="0"/>
                <a:ea typeface="+mj-ea"/>
              </a:rPr>
              <a:t>Node </a:t>
            </a:r>
            <a:r>
              <a:rPr lang="en-US" sz="1000" b="1" dirty="0" smtClean="0">
                <a:latin typeface="Calibri" panose="020F0502020204030204" pitchFamily="34" charset="0"/>
                <a:ea typeface="+mj-ea"/>
              </a:rPr>
              <a:t>2: </a:t>
            </a:r>
            <a:r>
              <a:rPr lang="en-US" sz="1000" b="1" dirty="0">
                <a:latin typeface="Calibri" panose="020F0502020204030204" pitchFamily="34" charset="0"/>
                <a:ea typeface="+mj-ea"/>
              </a:rPr>
              <a:t>Backup </a:t>
            </a:r>
            <a:r>
              <a:rPr lang="en-US" sz="1000" b="1" dirty="0" smtClean="0">
                <a:latin typeface="Calibri" panose="020F0502020204030204" pitchFamily="34" charset="0"/>
                <a:ea typeface="+mj-ea"/>
              </a:rPr>
              <a:t>3 </a:t>
            </a:r>
            <a:r>
              <a:rPr lang="en-US" sz="1000" b="1" dirty="0">
                <a:latin typeface="Calibri" panose="020F0502020204030204" pitchFamily="34" charset="0"/>
                <a:ea typeface="+mj-ea"/>
              </a:rPr>
              <a:t>started from node 1 completed</a:t>
            </a:r>
          </a:p>
          <a:p>
            <a:r>
              <a:rPr lang="en-US" sz="1000" b="1" dirty="0">
                <a:latin typeface="Calibri" panose="020F0502020204030204" pitchFamily="34" charset="0"/>
                <a:ea typeface="+mj-ea"/>
              </a:rPr>
              <a:t> </a:t>
            </a:r>
            <a:r>
              <a:rPr lang="en-US" sz="1000" b="1" dirty="0" err="1">
                <a:latin typeface="Calibri" panose="020F0502020204030204" pitchFamily="34" charset="0"/>
                <a:ea typeface="+mj-ea"/>
              </a:rPr>
              <a:t>StartGCP</a:t>
            </a:r>
            <a:r>
              <a:rPr lang="en-US" sz="1000" b="1" dirty="0">
                <a:latin typeface="Calibri" panose="020F0502020204030204" pitchFamily="34" charset="0"/>
                <a:ea typeface="+mj-ea"/>
              </a:rPr>
              <a:t>: 95121 </a:t>
            </a:r>
            <a:r>
              <a:rPr lang="en-US" sz="1000" b="1" dirty="0" err="1">
                <a:latin typeface="Calibri" panose="020F0502020204030204" pitchFamily="34" charset="0"/>
                <a:ea typeface="+mj-ea"/>
              </a:rPr>
              <a:t>StopGCP</a:t>
            </a:r>
            <a:r>
              <a:rPr lang="en-US" sz="1000" b="1" dirty="0">
                <a:latin typeface="Calibri" panose="020F0502020204030204" pitchFamily="34" charset="0"/>
                <a:ea typeface="+mj-ea"/>
              </a:rPr>
              <a:t>: 95124</a:t>
            </a:r>
          </a:p>
          <a:p>
            <a:r>
              <a:rPr lang="en-US" sz="1000" b="1" dirty="0">
                <a:latin typeface="Calibri" panose="020F0502020204030204" pitchFamily="34" charset="0"/>
                <a:ea typeface="+mj-ea"/>
              </a:rPr>
              <a:t> #Records: 3872 #</a:t>
            </a:r>
            <a:r>
              <a:rPr lang="en-US" sz="1000" b="1" dirty="0" err="1">
                <a:latin typeface="Calibri" panose="020F0502020204030204" pitchFamily="34" charset="0"/>
                <a:ea typeface="+mj-ea"/>
              </a:rPr>
              <a:t>LogRecords</a:t>
            </a:r>
            <a:r>
              <a:rPr lang="en-US" sz="1000" b="1" dirty="0">
                <a:latin typeface="Calibri" panose="020F0502020204030204" pitchFamily="34" charset="0"/>
                <a:ea typeface="+mj-ea"/>
              </a:rPr>
              <a:t>: 0</a:t>
            </a:r>
          </a:p>
          <a:p>
            <a:r>
              <a:rPr lang="en-US" sz="1000" b="1" dirty="0">
                <a:latin typeface="Calibri" panose="020F0502020204030204" pitchFamily="34" charset="0"/>
                <a:ea typeface="+mj-ea"/>
              </a:rPr>
              <a:t> Data: 198208 bytes Log: 0 bytes</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
        <p:nvSpPr>
          <p:cNvPr id="6" name="Rectangle 5"/>
          <p:cNvSpPr/>
          <p:nvPr/>
        </p:nvSpPr>
        <p:spPr bwMode="auto">
          <a:xfrm>
            <a:off x="1026160" y="4611116"/>
            <a:ext cx="7091680" cy="45796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a:t>
            </a:r>
            <a:r>
              <a:rPr lang="en-US" sz="1000" b="1" dirty="0" smtClean="0">
                <a:latin typeface="Calibri" panose="020F0502020204030204" pitchFamily="34" charset="0"/>
                <a:ea typeface="+mj-ea"/>
              </a:rPr>
              <a:t>ABORT BACKUP </a:t>
            </a:r>
            <a:r>
              <a:rPr lang="en-US" sz="1000" b="1" dirty="0" err="1" smtClean="0">
                <a:latin typeface="Calibri" panose="020F0502020204030204" pitchFamily="34" charset="0"/>
                <a:ea typeface="+mj-ea"/>
              </a:rPr>
              <a:t>backup_id</a:t>
            </a:r>
            <a:endParaRPr lang="en-US" sz="1000" b="1" dirty="0">
              <a:latin typeface="Calibri" panose="020F0502020204030204" pitchFamily="34" charset="0"/>
              <a:ea typeface="+mj-ea"/>
            </a:endParaRP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Backup (Native Backup)</a:t>
            </a:r>
            <a:endParaRPr lang="en-US" dirty="0"/>
          </a:p>
        </p:txBody>
      </p:sp>
      <p:sp>
        <p:nvSpPr>
          <p:cNvPr id="3" name="Content Placeholder 2"/>
          <p:cNvSpPr>
            <a:spLocks noGrp="1"/>
          </p:cNvSpPr>
          <p:nvPr>
            <p:ph sz="quarter" idx="10"/>
          </p:nvPr>
        </p:nvSpPr>
        <p:spPr/>
        <p:txBody>
          <a:bodyPr>
            <a:normAutofit/>
          </a:bodyPr>
          <a:lstStyle/>
          <a:p>
            <a:r>
              <a:rPr lang="en-US" sz="1600" dirty="0" smtClean="0"/>
              <a:t>Compress Backup Output Files</a:t>
            </a:r>
          </a:p>
          <a:p>
            <a:pPr lvl="1"/>
            <a:r>
              <a:rPr lang="en-US" sz="1200" dirty="0" smtClean="0"/>
              <a:t>In MGM node, set in the config.ini file the </a:t>
            </a:r>
            <a:r>
              <a:rPr lang="en-US" sz="1200" i="1" dirty="0" err="1" smtClean="0"/>
              <a:t>CompressedBackup</a:t>
            </a:r>
            <a:r>
              <a:rPr lang="en-US" sz="1200" dirty="0" smtClean="0"/>
              <a:t> parameter under [</a:t>
            </a:r>
            <a:r>
              <a:rPr lang="en-US" sz="1200" dirty="0" err="1" smtClean="0"/>
              <a:t>ndbd</a:t>
            </a:r>
            <a:r>
              <a:rPr lang="en-US" sz="1200" dirty="0" smtClean="0"/>
              <a:t> default] section or in the individual [</a:t>
            </a:r>
            <a:r>
              <a:rPr lang="en-US" sz="1200" dirty="0" err="1" smtClean="0"/>
              <a:t>ndbd</a:t>
            </a:r>
            <a:r>
              <a:rPr lang="en-US" sz="1200" dirty="0" smtClean="0"/>
              <a:t>] sections to enable compressed backups.</a:t>
            </a:r>
          </a:p>
          <a:p>
            <a:pPr lvl="1"/>
            <a:r>
              <a:rPr lang="en-US" sz="1200" dirty="0" smtClean="0"/>
              <a:t>Parameter: </a:t>
            </a:r>
            <a:r>
              <a:rPr lang="en-US" sz="1200" i="1" dirty="0" err="1"/>
              <a:t>CompressedBackup</a:t>
            </a:r>
            <a:r>
              <a:rPr lang="en-US" sz="1200" dirty="0"/>
              <a:t> </a:t>
            </a:r>
            <a:endParaRPr lang="en-US" sz="1200" dirty="0" smtClean="0"/>
          </a:p>
          <a:p>
            <a:pPr lvl="1"/>
            <a:endParaRPr lang="en-US" sz="1200" dirty="0" smtClean="0"/>
          </a:p>
          <a:p>
            <a:pPr lvl="1"/>
            <a:endParaRPr lang="en-US" sz="1200" dirty="0"/>
          </a:p>
          <a:p>
            <a:pPr lvl="1"/>
            <a:endParaRPr lang="en-US" sz="1200" dirty="0" smtClean="0"/>
          </a:p>
          <a:p>
            <a:pPr lvl="2"/>
            <a:r>
              <a:rPr lang="en-US" sz="1000" dirty="0"/>
              <a:t>Enabling this parameter causes backup files to be compressed. The compression used is equivalent to </a:t>
            </a:r>
            <a:r>
              <a:rPr lang="en-US" sz="1000" b="1" dirty="0" err="1"/>
              <a:t>gzip</a:t>
            </a:r>
            <a:r>
              <a:rPr lang="en-US" sz="1000" b="1" dirty="0"/>
              <a:t> --fast</a:t>
            </a:r>
            <a:r>
              <a:rPr lang="en-US" sz="1000" dirty="0"/>
              <a:t>, and can save 50% or more of the space required on the data node to </a:t>
            </a:r>
            <a:r>
              <a:rPr lang="en-US" sz="1000" dirty="0" smtClean="0"/>
              <a:t>store </a:t>
            </a:r>
            <a:r>
              <a:rPr lang="en-US" sz="1000" dirty="0"/>
              <a:t>uncompressed backup files</a:t>
            </a:r>
            <a:r>
              <a:rPr lang="en-US" sz="1000" dirty="0" smtClean="0"/>
              <a:t>.</a:t>
            </a:r>
          </a:p>
          <a:p>
            <a:pPr lvl="1"/>
            <a:r>
              <a:rPr lang="en-US" sz="1200" dirty="0" smtClean="0"/>
              <a:t>Example:</a:t>
            </a:r>
          </a:p>
          <a:p>
            <a:pPr marL="587375" lvl="2" indent="-228600">
              <a:buFont typeface="+mj-lt"/>
              <a:buAutoNum type="arabicPeriod"/>
            </a:pPr>
            <a:r>
              <a:rPr lang="en-US" sz="1000" dirty="0" smtClean="0"/>
              <a:t>Table has 400000 Records</a:t>
            </a:r>
          </a:p>
          <a:p>
            <a:pPr lvl="2"/>
            <a:r>
              <a:rPr lang="en-US" sz="1000" dirty="0"/>
              <a:t>Size of Data: </a:t>
            </a:r>
            <a:r>
              <a:rPr lang="en-US" sz="1000" dirty="0" smtClean="0"/>
              <a:t>51251392 bytes </a:t>
            </a:r>
          </a:p>
          <a:p>
            <a:pPr lvl="2"/>
            <a:r>
              <a:rPr lang="en-US" sz="1000" dirty="0" smtClean="0"/>
              <a:t>Backup Data Folder Size:</a:t>
            </a:r>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marL="587375" lvl="2" indent="-228600">
              <a:buFont typeface="+mj-lt"/>
              <a:buAutoNum type="arabicPeriod"/>
            </a:pPr>
            <a:r>
              <a:rPr lang="en-US" sz="1000" dirty="0" smtClean="0"/>
              <a:t>Table </a:t>
            </a:r>
            <a:r>
              <a:rPr lang="en-US" sz="1000" dirty="0"/>
              <a:t>has </a:t>
            </a:r>
            <a:r>
              <a:rPr lang="en-US" sz="1000" dirty="0" smtClean="0"/>
              <a:t>500000 Records</a:t>
            </a:r>
          </a:p>
          <a:p>
            <a:pPr lvl="2"/>
            <a:r>
              <a:rPr lang="en-US" sz="1000" dirty="0"/>
              <a:t>Size of Data: </a:t>
            </a:r>
            <a:r>
              <a:rPr lang="en-US" sz="1000" dirty="0" smtClean="0"/>
              <a:t>64051392</a:t>
            </a:r>
            <a:endParaRPr lang="en-US" sz="1000" dirty="0"/>
          </a:p>
          <a:p>
            <a:pPr lvl="2"/>
            <a:r>
              <a:rPr lang="en-US" sz="1000" dirty="0"/>
              <a:t>Backup Data Folder </a:t>
            </a:r>
            <a:r>
              <a:rPr lang="en-US" sz="1000" dirty="0" smtClean="0"/>
              <a:t>Size:</a:t>
            </a:r>
            <a:endParaRPr lang="en-US" sz="1000" dirty="0"/>
          </a:p>
          <a:p>
            <a:pPr lvl="2"/>
            <a:endParaRPr lang="en-US" sz="1000" dirty="0" smtClean="0"/>
          </a:p>
          <a:p>
            <a:pPr marL="587375" lvl="2" indent="-228600">
              <a:buFont typeface="+mj-lt"/>
              <a:buAutoNum type="arabicPeriod" startAt="2"/>
            </a:pPr>
            <a:endParaRPr lang="en-US" sz="1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981" t="21312" r="41168" b="72382"/>
          <a:stretch/>
        </p:blipFill>
        <p:spPr bwMode="auto">
          <a:xfrm>
            <a:off x="626417" y="1902371"/>
            <a:ext cx="4519448" cy="54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626417" y="3848462"/>
            <a:ext cx="8029903" cy="8839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a:latin typeface="Courier New" panose="02070309020205020404" pitchFamily="49" charset="0"/>
                <a:ea typeface="+mj-ea"/>
                <a:cs typeface="Courier New" panose="02070309020205020404" pitchFamily="49" charset="0"/>
              </a:rPr>
              <a:t>[root@ndb-node-02 BACKUP]# du -sh BACKUP-15</a:t>
            </a:r>
          </a:p>
          <a:p>
            <a:r>
              <a:rPr lang="sv-SE" sz="1000" dirty="0">
                <a:latin typeface="Courier New" panose="02070309020205020404" pitchFamily="49" charset="0"/>
                <a:ea typeface="+mj-ea"/>
                <a:cs typeface="Courier New" panose="02070309020205020404" pitchFamily="49" charset="0"/>
              </a:rPr>
              <a:t>13M     </a:t>
            </a:r>
            <a:r>
              <a:rPr lang="sv-SE" sz="1000" dirty="0" smtClean="0">
                <a:latin typeface="Courier New" panose="02070309020205020404" pitchFamily="49" charset="0"/>
                <a:ea typeface="+mj-ea"/>
                <a:cs typeface="Courier New" panose="02070309020205020404" pitchFamily="49" charset="0"/>
              </a:rPr>
              <a:t>BACKUP-15          </a:t>
            </a:r>
            <a:r>
              <a:rPr lang="sv-SE" sz="1000" b="1" dirty="0" smtClean="0">
                <a:latin typeface="Courier New" panose="02070309020205020404" pitchFamily="49" charset="0"/>
                <a:ea typeface="+mj-ea"/>
                <a:cs typeface="Courier New" panose="02070309020205020404" pitchFamily="49" charset="0"/>
              </a:rPr>
              <a:t>&lt;&lt;&lt; Before compression of backup data files</a:t>
            </a:r>
            <a:endParaRPr lang="sv-SE" sz="1000" b="1" dirty="0">
              <a:latin typeface="Courier New" panose="02070309020205020404" pitchFamily="49" charset="0"/>
              <a:ea typeface="+mj-ea"/>
              <a:cs typeface="Courier New" panose="02070309020205020404" pitchFamily="49" charset="0"/>
            </a:endParaRPr>
          </a:p>
          <a:p>
            <a:r>
              <a:rPr lang="sv-SE" sz="1000" dirty="0">
                <a:latin typeface="Courier New" panose="02070309020205020404" pitchFamily="49" charset="0"/>
                <a:ea typeface="+mj-ea"/>
                <a:cs typeface="Courier New" panose="02070309020205020404" pitchFamily="49" charset="0"/>
              </a:rPr>
              <a:t>[root@ndb-node-02 BACKUP]# du -sh BACKUP-16</a:t>
            </a:r>
          </a:p>
          <a:p>
            <a:r>
              <a:rPr lang="sv-SE" sz="1000" dirty="0">
                <a:latin typeface="Courier New" panose="02070309020205020404" pitchFamily="49" charset="0"/>
                <a:ea typeface="+mj-ea"/>
                <a:cs typeface="Courier New" panose="02070309020205020404" pitchFamily="49" charset="0"/>
              </a:rPr>
              <a:t>1.3M    </a:t>
            </a:r>
            <a:r>
              <a:rPr lang="sv-SE" sz="1000" dirty="0" smtClean="0">
                <a:latin typeface="Courier New" panose="02070309020205020404" pitchFamily="49" charset="0"/>
                <a:ea typeface="+mj-ea"/>
                <a:cs typeface="Courier New" panose="02070309020205020404" pitchFamily="49" charset="0"/>
              </a:rPr>
              <a:t>BACKUP-16 </a:t>
            </a:r>
            <a:r>
              <a:rPr lang="sv-SE" sz="1000" dirty="0">
                <a:latin typeface="Courier New" panose="02070309020205020404" pitchFamily="49" charset="0"/>
                <a:cs typeface="Courier New" panose="02070309020205020404" pitchFamily="49" charset="0"/>
              </a:rPr>
              <a:t> </a:t>
            </a:r>
            <a:r>
              <a:rPr lang="sv-SE" sz="1000" dirty="0" smtClean="0">
                <a:latin typeface="Courier New" panose="02070309020205020404" pitchFamily="49" charset="0"/>
                <a:cs typeface="Courier New" panose="02070309020205020404" pitchFamily="49" charset="0"/>
              </a:rPr>
              <a:t>        </a:t>
            </a:r>
            <a:r>
              <a:rPr lang="sv-SE" sz="1000" b="1" dirty="0" smtClean="0">
                <a:latin typeface="Courier New" panose="02070309020205020404" pitchFamily="49" charset="0"/>
                <a:cs typeface="Courier New" panose="02070309020205020404" pitchFamily="49" charset="0"/>
              </a:rPr>
              <a:t>&lt;&lt;&lt; After compression </a:t>
            </a:r>
            <a:r>
              <a:rPr lang="sv-SE" sz="1000" b="1" dirty="0">
                <a:latin typeface="Courier New" panose="02070309020205020404" pitchFamily="49" charset="0"/>
                <a:cs typeface="Courier New" panose="02070309020205020404" pitchFamily="49" charset="0"/>
              </a:rPr>
              <a:t>of backup data files</a:t>
            </a:r>
            <a:endParaRPr kumimoji="1" lang="en-US" sz="1000" b="1" dirty="0">
              <a:latin typeface="Courier New" panose="02070309020205020404" pitchFamily="49" charset="0"/>
              <a:ea typeface="+mj-ea"/>
              <a:cs typeface="Courier New" panose="02070309020205020404" pitchFamily="49" charset="0"/>
            </a:endParaRPr>
          </a:p>
        </p:txBody>
      </p:sp>
      <p:sp>
        <p:nvSpPr>
          <p:cNvPr id="7" name="Rectangle 6"/>
          <p:cNvSpPr/>
          <p:nvPr/>
        </p:nvSpPr>
        <p:spPr bwMode="auto">
          <a:xfrm>
            <a:off x="626417" y="5569268"/>
            <a:ext cx="8029903" cy="8839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sv-SE" sz="1000" b="1" dirty="0">
              <a:latin typeface="Courier New" panose="02070309020205020404" pitchFamily="49" charset="0"/>
              <a:cs typeface="Courier New" panose="02070309020205020404" pitchFamily="49" charset="0"/>
            </a:endParaRPr>
          </a:p>
          <a:p>
            <a:r>
              <a:rPr lang="sv-SE" sz="1000" dirty="0">
                <a:latin typeface="Courier New" panose="02070309020205020404" pitchFamily="49" charset="0"/>
                <a:cs typeface="Courier New" panose="02070309020205020404" pitchFamily="49" charset="0"/>
              </a:rPr>
              <a:t>[root@ndb-node-03 BACKUP]# du -sh BACKUP-18</a:t>
            </a:r>
          </a:p>
          <a:p>
            <a:r>
              <a:rPr lang="sv-SE" sz="1000" dirty="0">
                <a:latin typeface="Courier New" panose="02070309020205020404" pitchFamily="49" charset="0"/>
                <a:cs typeface="Courier New" panose="02070309020205020404" pitchFamily="49" charset="0"/>
              </a:rPr>
              <a:t>16M     BACKUP-18          </a:t>
            </a:r>
            <a:r>
              <a:rPr lang="sv-SE" sz="1000" b="1" dirty="0">
                <a:latin typeface="Courier New" panose="02070309020205020404" pitchFamily="49" charset="0"/>
                <a:cs typeface="Courier New" panose="02070309020205020404" pitchFamily="49" charset="0"/>
              </a:rPr>
              <a:t>&lt;&lt;&lt; Before compression of backup data files</a:t>
            </a:r>
            <a:endParaRPr lang="en-US" sz="1000" b="1" dirty="0">
              <a:latin typeface="Courier New" panose="02070309020205020404" pitchFamily="49" charset="0"/>
              <a:cs typeface="Courier New" panose="02070309020205020404" pitchFamily="49" charset="0"/>
            </a:endParaRPr>
          </a:p>
          <a:p>
            <a:r>
              <a:rPr lang="sv-SE" sz="1000" dirty="0" smtClean="0">
                <a:latin typeface="Courier New" panose="02070309020205020404" pitchFamily="49" charset="0"/>
                <a:ea typeface="+mj-ea"/>
                <a:cs typeface="Courier New" panose="02070309020205020404" pitchFamily="49" charset="0"/>
              </a:rPr>
              <a:t>[</a:t>
            </a:r>
            <a:r>
              <a:rPr lang="sv-SE" sz="1000" dirty="0">
                <a:latin typeface="Courier New" panose="02070309020205020404" pitchFamily="49" charset="0"/>
                <a:ea typeface="+mj-ea"/>
                <a:cs typeface="Courier New" panose="02070309020205020404" pitchFamily="49" charset="0"/>
              </a:rPr>
              <a:t>root@ndb-node-03 BACKUP]# du -sh BACKUP-17</a:t>
            </a:r>
          </a:p>
          <a:p>
            <a:r>
              <a:rPr lang="sv-SE" sz="1000" dirty="0">
                <a:latin typeface="Courier New" panose="02070309020205020404" pitchFamily="49" charset="0"/>
                <a:ea typeface="+mj-ea"/>
                <a:cs typeface="Courier New" panose="02070309020205020404" pitchFamily="49" charset="0"/>
              </a:rPr>
              <a:t>1.6M    </a:t>
            </a:r>
            <a:r>
              <a:rPr lang="sv-SE" sz="1000" dirty="0" smtClean="0">
                <a:latin typeface="Courier New" panose="02070309020205020404" pitchFamily="49" charset="0"/>
                <a:ea typeface="+mj-ea"/>
                <a:cs typeface="Courier New" panose="02070309020205020404" pitchFamily="49" charset="0"/>
              </a:rPr>
              <a:t>BACKUP-17          </a:t>
            </a:r>
            <a:r>
              <a:rPr lang="sv-SE" sz="1000" b="1" dirty="0" smtClean="0">
                <a:latin typeface="Courier New" panose="02070309020205020404" pitchFamily="49" charset="0"/>
                <a:ea typeface="+mj-ea"/>
                <a:cs typeface="Courier New" panose="02070309020205020404" pitchFamily="49" charset="0"/>
              </a:rPr>
              <a:t>&lt;&lt;&lt; </a:t>
            </a:r>
            <a:r>
              <a:rPr lang="sv-SE" sz="1000" b="1" dirty="0">
                <a:latin typeface="Courier New" panose="02070309020205020404" pitchFamily="49" charset="0"/>
                <a:cs typeface="Courier New" panose="02070309020205020404" pitchFamily="49" charset="0"/>
              </a:rPr>
              <a:t>After </a:t>
            </a:r>
            <a:r>
              <a:rPr lang="sv-SE" sz="1000" b="1" dirty="0" smtClean="0">
                <a:latin typeface="Courier New" panose="02070309020205020404" pitchFamily="49" charset="0"/>
                <a:ea typeface="+mj-ea"/>
                <a:cs typeface="Courier New" panose="02070309020205020404" pitchFamily="49" charset="0"/>
              </a:rPr>
              <a:t>compression of backup data files</a:t>
            </a:r>
            <a:endParaRPr kumimoji="1" lang="en-US" sz="1000" b="1" dirty="0">
              <a:latin typeface="Courier New" panose="02070309020205020404" pitchFamily="49" charset="0"/>
              <a:ea typeface="+mj-ea"/>
              <a:cs typeface="Courier New" panose="02070309020205020404" pitchFamily="49" charset="0"/>
            </a:endParaRPr>
          </a:p>
        </p:txBody>
      </p:sp>
      <p:sp>
        <p:nvSpPr>
          <p:cNvPr id="5" name="Rectangular Callout 4"/>
          <p:cNvSpPr/>
          <p:nvPr/>
        </p:nvSpPr>
        <p:spPr bwMode="auto">
          <a:xfrm>
            <a:off x="6797040" y="3495040"/>
            <a:ext cx="1137920" cy="795382"/>
          </a:xfrm>
          <a:prstGeom prst="wedgeRectCallout">
            <a:avLst>
              <a:gd name="adj1" fmla="val -80125"/>
              <a:gd name="adj2" fmla="val 61223"/>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solidFill>
                  <a:schemeClr val="bg1"/>
                </a:solidFill>
                <a:latin typeface="+mj-lt"/>
                <a:ea typeface="+mj-ea"/>
              </a:rPr>
              <a:t>Around 90% decreased in BACKUP files size</a:t>
            </a:r>
            <a:endParaRPr kumimoji="1" lang="en-US" sz="1000" b="1" dirty="0">
              <a:solidFill>
                <a:schemeClr val="bg1"/>
              </a:solidFill>
              <a:latin typeface="+mj-lt"/>
              <a:ea typeface="+mj-ea"/>
            </a:endParaRPr>
          </a:p>
        </p:txBody>
      </p:sp>
      <p:sp>
        <p:nvSpPr>
          <p:cNvPr id="9" name="Rectangular Callout 8"/>
          <p:cNvSpPr/>
          <p:nvPr/>
        </p:nvSpPr>
        <p:spPr bwMode="auto">
          <a:xfrm>
            <a:off x="6949440" y="5344160"/>
            <a:ext cx="1137920" cy="795382"/>
          </a:xfrm>
          <a:prstGeom prst="wedgeRectCallout">
            <a:avLst>
              <a:gd name="adj1" fmla="val -80125"/>
              <a:gd name="adj2" fmla="val 61223"/>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solidFill>
                  <a:schemeClr val="bg1"/>
                </a:solidFill>
                <a:latin typeface="+mj-lt"/>
                <a:ea typeface="+mj-ea"/>
              </a:rPr>
              <a:t>Around 90% decreased in BACKUP files size</a:t>
            </a:r>
            <a:endParaRPr kumimoji="1" lang="en-US" sz="1000" b="1" dirty="0">
              <a:solidFill>
                <a:schemeClr val="bg1"/>
              </a:solidFill>
              <a:latin typeface="+mj-lt"/>
              <a:ea typeface="+mj-ea"/>
            </a:endParaRPr>
          </a:p>
        </p:txBody>
      </p:sp>
    </p:spTree>
    <p:extLst>
      <p:ext uri="{BB962C8B-B14F-4D97-AF65-F5344CB8AC3E}">
        <p14:creationId xmlns:p14="http://schemas.microsoft.com/office/powerpoint/2010/main" val="106918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Backup (Native Backup)</a:t>
            </a:r>
            <a:endParaRPr lang="en-US" dirty="0"/>
          </a:p>
        </p:txBody>
      </p:sp>
      <p:sp>
        <p:nvSpPr>
          <p:cNvPr id="3" name="Content Placeholder 2"/>
          <p:cNvSpPr>
            <a:spLocks noGrp="1"/>
          </p:cNvSpPr>
          <p:nvPr>
            <p:ph sz="quarter" idx="10"/>
          </p:nvPr>
        </p:nvSpPr>
        <p:spPr/>
        <p:txBody>
          <a:bodyPr>
            <a:normAutofit/>
          </a:bodyPr>
          <a:lstStyle/>
          <a:p>
            <a:r>
              <a:rPr lang="en-US" sz="1600" dirty="0" smtClean="0"/>
              <a:t>Compress Backup Output Files</a:t>
            </a:r>
          </a:p>
          <a:p>
            <a:pPr lvl="1"/>
            <a:r>
              <a:rPr lang="en-US" sz="1200" dirty="0" smtClean="0"/>
              <a:t>In MGM node, set in the config.ini file the </a:t>
            </a:r>
            <a:r>
              <a:rPr lang="en-US" sz="1200" i="1" dirty="0" err="1" smtClean="0"/>
              <a:t>CompressedBackup</a:t>
            </a:r>
            <a:r>
              <a:rPr lang="en-US" sz="1200" dirty="0" smtClean="0"/>
              <a:t> parameter under [</a:t>
            </a:r>
            <a:r>
              <a:rPr lang="en-US" sz="1200" dirty="0" err="1" smtClean="0"/>
              <a:t>ndbd</a:t>
            </a:r>
            <a:r>
              <a:rPr lang="en-US" sz="1200" dirty="0" smtClean="0"/>
              <a:t> default] section or in the individual [</a:t>
            </a:r>
            <a:r>
              <a:rPr lang="en-US" sz="1200" dirty="0" err="1" smtClean="0"/>
              <a:t>ndbd</a:t>
            </a:r>
            <a:r>
              <a:rPr lang="en-US" sz="1200" dirty="0" smtClean="0"/>
              <a:t>] sections to enable compressed backups. Perform a rolling restart to MGM node(s) and NDB node(s).</a:t>
            </a:r>
          </a:p>
          <a:p>
            <a:pPr lvl="1"/>
            <a:r>
              <a:rPr lang="en-US" sz="1200" dirty="0" smtClean="0"/>
              <a:t>Parameter: </a:t>
            </a:r>
            <a:r>
              <a:rPr lang="en-US" sz="1200" i="1" dirty="0" err="1"/>
              <a:t>CompressedBackup</a:t>
            </a:r>
            <a:r>
              <a:rPr lang="en-US" sz="1200" dirty="0"/>
              <a:t> </a:t>
            </a:r>
            <a:endParaRPr lang="en-US" sz="1200" dirty="0" smtClean="0"/>
          </a:p>
          <a:p>
            <a:pPr lvl="1"/>
            <a:endParaRPr lang="en-US" sz="1200" dirty="0" smtClean="0"/>
          </a:p>
          <a:p>
            <a:pPr lvl="1"/>
            <a:endParaRPr lang="en-US" sz="1200" dirty="0"/>
          </a:p>
          <a:p>
            <a:pPr lvl="1"/>
            <a:endParaRPr lang="en-US" sz="1200" dirty="0" smtClean="0"/>
          </a:p>
          <a:p>
            <a:pPr lvl="2"/>
            <a:r>
              <a:rPr lang="en-US" sz="1000" dirty="0"/>
              <a:t>Enabling this parameter causes backup files to be compressed. The compression used is equivalent to </a:t>
            </a:r>
            <a:r>
              <a:rPr lang="en-US" sz="1000" b="1" dirty="0" err="1"/>
              <a:t>gzip</a:t>
            </a:r>
            <a:r>
              <a:rPr lang="en-US" sz="1000" b="1" dirty="0"/>
              <a:t> --fast</a:t>
            </a:r>
            <a:r>
              <a:rPr lang="en-US" sz="1000" dirty="0"/>
              <a:t>, and can save 50% or more of the space required on the data node to </a:t>
            </a:r>
            <a:r>
              <a:rPr lang="en-US" sz="1000" dirty="0" smtClean="0"/>
              <a:t>store </a:t>
            </a:r>
            <a:r>
              <a:rPr lang="en-US" sz="1000" dirty="0"/>
              <a:t>uncompressed backup files</a:t>
            </a:r>
            <a:r>
              <a:rPr lang="en-US" sz="1000" dirty="0" smtClean="0"/>
              <a:t>.</a:t>
            </a:r>
          </a:p>
          <a:p>
            <a:pPr lvl="1"/>
            <a:r>
              <a:rPr lang="en-US" sz="1200" dirty="0" smtClean="0"/>
              <a:t>Example:</a:t>
            </a:r>
          </a:p>
          <a:p>
            <a:pPr marL="587375" lvl="2" indent="-228600">
              <a:buFont typeface="+mj-lt"/>
              <a:buAutoNum type="arabicPeriod"/>
            </a:pPr>
            <a:r>
              <a:rPr lang="en-US" sz="1000" dirty="0" smtClean="0"/>
              <a:t>Table has 400000 Records</a:t>
            </a:r>
          </a:p>
          <a:p>
            <a:pPr lvl="2"/>
            <a:r>
              <a:rPr lang="en-US" sz="1000" dirty="0"/>
              <a:t>Size of Data: </a:t>
            </a:r>
            <a:r>
              <a:rPr lang="en-US" sz="1000" dirty="0" smtClean="0"/>
              <a:t>51251392 bytes </a:t>
            </a:r>
          </a:p>
          <a:p>
            <a:pPr lvl="2"/>
            <a:r>
              <a:rPr lang="en-US" sz="1000" dirty="0" smtClean="0"/>
              <a:t>Backup Data Folder Size:</a:t>
            </a:r>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marL="587375" lvl="2" indent="-228600">
              <a:buFont typeface="+mj-lt"/>
              <a:buAutoNum type="arabicPeriod"/>
            </a:pPr>
            <a:r>
              <a:rPr lang="en-US" sz="1000" dirty="0" smtClean="0"/>
              <a:t>Table </a:t>
            </a:r>
            <a:r>
              <a:rPr lang="en-US" sz="1000" dirty="0"/>
              <a:t>has </a:t>
            </a:r>
            <a:r>
              <a:rPr lang="en-US" sz="1000" dirty="0" smtClean="0"/>
              <a:t>500000 Records</a:t>
            </a:r>
          </a:p>
          <a:p>
            <a:pPr lvl="2"/>
            <a:r>
              <a:rPr lang="en-US" sz="1000" dirty="0"/>
              <a:t>Size of Data: </a:t>
            </a:r>
            <a:r>
              <a:rPr lang="en-US" sz="1000" dirty="0" smtClean="0"/>
              <a:t>64051392</a:t>
            </a:r>
            <a:endParaRPr lang="en-US" sz="1000" dirty="0"/>
          </a:p>
          <a:p>
            <a:pPr lvl="2"/>
            <a:r>
              <a:rPr lang="en-US" sz="1000" dirty="0"/>
              <a:t>Backup Data Folder </a:t>
            </a:r>
            <a:r>
              <a:rPr lang="en-US" sz="1000" dirty="0" smtClean="0"/>
              <a:t>Size:</a:t>
            </a:r>
            <a:endParaRPr lang="en-US" sz="1000" dirty="0"/>
          </a:p>
          <a:p>
            <a:pPr lvl="2"/>
            <a:endParaRPr lang="en-US" sz="1000" dirty="0" smtClean="0"/>
          </a:p>
          <a:p>
            <a:pPr marL="587375" lvl="2" indent="-228600">
              <a:buFont typeface="+mj-lt"/>
              <a:buAutoNum type="arabicPeriod" startAt="2"/>
            </a:pPr>
            <a:endParaRPr lang="en-US" sz="1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981" t="21312" r="41168" b="72382"/>
          <a:stretch/>
        </p:blipFill>
        <p:spPr bwMode="auto">
          <a:xfrm>
            <a:off x="626417" y="2040582"/>
            <a:ext cx="4519448" cy="54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626417" y="3848462"/>
            <a:ext cx="8029903" cy="8839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a:latin typeface="Courier New" panose="02070309020205020404" pitchFamily="49" charset="0"/>
                <a:ea typeface="+mj-ea"/>
                <a:cs typeface="Courier New" panose="02070309020205020404" pitchFamily="49" charset="0"/>
              </a:rPr>
              <a:t>[root@ndb-node-02 BACKUP]# du -sh BACKUP-15</a:t>
            </a:r>
          </a:p>
          <a:p>
            <a:r>
              <a:rPr lang="sv-SE" sz="1000" dirty="0">
                <a:latin typeface="Courier New" panose="02070309020205020404" pitchFamily="49" charset="0"/>
                <a:ea typeface="+mj-ea"/>
                <a:cs typeface="Courier New" panose="02070309020205020404" pitchFamily="49" charset="0"/>
              </a:rPr>
              <a:t>13M     </a:t>
            </a:r>
            <a:r>
              <a:rPr lang="sv-SE" sz="1000" dirty="0" smtClean="0">
                <a:latin typeface="Courier New" panose="02070309020205020404" pitchFamily="49" charset="0"/>
                <a:ea typeface="+mj-ea"/>
                <a:cs typeface="Courier New" panose="02070309020205020404" pitchFamily="49" charset="0"/>
              </a:rPr>
              <a:t>BACKUP-15          </a:t>
            </a:r>
            <a:r>
              <a:rPr lang="sv-SE" sz="1000" b="1" dirty="0" smtClean="0">
                <a:latin typeface="Courier New" panose="02070309020205020404" pitchFamily="49" charset="0"/>
                <a:ea typeface="+mj-ea"/>
                <a:cs typeface="Courier New" panose="02070309020205020404" pitchFamily="49" charset="0"/>
              </a:rPr>
              <a:t>&lt;&lt;&lt; Before compression of backup data files</a:t>
            </a:r>
            <a:endParaRPr lang="sv-SE" sz="1000" b="1" dirty="0">
              <a:latin typeface="Courier New" panose="02070309020205020404" pitchFamily="49" charset="0"/>
              <a:ea typeface="+mj-ea"/>
              <a:cs typeface="Courier New" panose="02070309020205020404" pitchFamily="49" charset="0"/>
            </a:endParaRPr>
          </a:p>
          <a:p>
            <a:r>
              <a:rPr lang="sv-SE" sz="1000" dirty="0">
                <a:latin typeface="Courier New" panose="02070309020205020404" pitchFamily="49" charset="0"/>
                <a:ea typeface="+mj-ea"/>
                <a:cs typeface="Courier New" panose="02070309020205020404" pitchFamily="49" charset="0"/>
              </a:rPr>
              <a:t>[root@ndb-node-02 BACKUP]# du -sh BACKUP-16</a:t>
            </a:r>
          </a:p>
          <a:p>
            <a:r>
              <a:rPr lang="sv-SE" sz="1000" dirty="0">
                <a:latin typeface="Courier New" panose="02070309020205020404" pitchFamily="49" charset="0"/>
                <a:ea typeface="+mj-ea"/>
                <a:cs typeface="Courier New" panose="02070309020205020404" pitchFamily="49" charset="0"/>
              </a:rPr>
              <a:t>1.3M    </a:t>
            </a:r>
            <a:r>
              <a:rPr lang="sv-SE" sz="1000" dirty="0" smtClean="0">
                <a:latin typeface="Courier New" panose="02070309020205020404" pitchFamily="49" charset="0"/>
                <a:ea typeface="+mj-ea"/>
                <a:cs typeface="Courier New" panose="02070309020205020404" pitchFamily="49" charset="0"/>
              </a:rPr>
              <a:t>BACKUP-16 </a:t>
            </a:r>
            <a:r>
              <a:rPr lang="sv-SE" sz="1000" dirty="0">
                <a:latin typeface="Courier New" panose="02070309020205020404" pitchFamily="49" charset="0"/>
                <a:cs typeface="Courier New" panose="02070309020205020404" pitchFamily="49" charset="0"/>
              </a:rPr>
              <a:t> </a:t>
            </a:r>
            <a:r>
              <a:rPr lang="sv-SE" sz="1000" dirty="0" smtClean="0">
                <a:latin typeface="Courier New" panose="02070309020205020404" pitchFamily="49" charset="0"/>
                <a:cs typeface="Courier New" panose="02070309020205020404" pitchFamily="49" charset="0"/>
              </a:rPr>
              <a:t>        </a:t>
            </a:r>
            <a:r>
              <a:rPr lang="sv-SE" sz="1000" b="1" dirty="0" smtClean="0">
                <a:latin typeface="Courier New" panose="02070309020205020404" pitchFamily="49" charset="0"/>
                <a:cs typeface="Courier New" panose="02070309020205020404" pitchFamily="49" charset="0"/>
              </a:rPr>
              <a:t>&lt;&lt;&lt; After compression </a:t>
            </a:r>
            <a:r>
              <a:rPr lang="sv-SE" sz="1000" b="1" dirty="0">
                <a:latin typeface="Courier New" panose="02070309020205020404" pitchFamily="49" charset="0"/>
                <a:cs typeface="Courier New" panose="02070309020205020404" pitchFamily="49" charset="0"/>
              </a:rPr>
              <a:t>of backup data files</a:t>
            </a:r>
            <a:endParaRPr kumimoji="1" lang="en-US" sz="1000" b="1" dirty="0">
              <a:latin typeface="Courier New" panose="02070309020205020404" pitchFamily="49" charset="0"/>
              <a:ea typeface="+mj-ea"/>
              <a:cs typeface="Courier New" panose="02070309020205020404" pitchFamily="49" charset="0"/>
            </a:endParaRPr>
          </a:p>
        </p:txBody>
      </p:sp>
      <p:sp>
        <p:nvSpPr>
          <p:cNvPr id="7" name="Rectangle 6"/>
          <p:cNvSpPr/>
          <p:nvPr/>
        </p:nvSpPr>
        <p:spPr bwMode="auto">
          <a:xfrm>
            <a:off x="626417" y="5569268"/>
            <a:ext cx="8029903" cy="8839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sv-SE" sz="1000" b="1" dirty="0">
              <a:latin typeface="Courier New" panose="02070309020205020404" pitchFamily="49" charset="0"/>
              <a:cs typeface="Courier New" panose="02070309020205020404" pitchFamily="49" charset="0"/>
            </a:endParaRPr>
          </a:p>
          <a:p>
            <a:r>
              <a:rPr lang="sv-SE" sz="1000" dirty="0">
                <a:latin typeface="Courier New" panose="02070309020205020404" pitchFamily="49" charset="0"/>
                <a:cs typeface="Courier New" panose="02070309020205020404" pitchFamily="49" charset="0"/>
              </a:rPr>
              <a:t>[root@ndb-node-03 BACKUP]# du -sh BACKUP-18</a:t>
            </a:r>
          </a:p>
          <a:p>
            <a:r>
              <a:rPr lang="sv-SE" sz="1000" dirty="0">
                <a:latin typeface="Courier New" panose="02070309020205020404" pitchFamily="49" charset="0"/>
                <a:cs typeface="Courier New" panose="02070309020205020404" pitchFamily="49" charset="0"/>
              </a:rPr>
              <a:t>16M     BACKUP-18          </a:t>
            </a:r>
            <a:r>
              <a:rPr lang="sv-SE" sz="1000" b="1" dirty="0">
                <a:latin typeface="Courier New" panose="02070309020205020404" pitchFamily="49" charset="0"/>
                <a:cs typeface="Courier New" panose="02070309020205020404" pitchFamily="49" charset="0"/>
              </a:rPr>
              <a:t>&lt;&lt;&lt; Before compression of backup data files</a:t>
            </a:r>
            <a:endParaRPr lang="en-US" sz="1000" b="1" dirty="0">
              <a:latin typeface="Courier New" panose="02070309020205020404" pitchFamily="49" charset="0"/>
              <a:cs typeface="Courier New" panose="02070309020205020404" pitchFamily="49" charset="0"/>
            </a:endParaRPr>
          </a:p>
          <a:p>
            <a:r>
              <a:rPr lang="sv-SE" sz="1000" dirty="0" smtClean="0">
                <a:latin typeface="Courier New" panose="02070309020205020404" pitchFamily="49" charset="0"/>
                <a:ea typeface="+mj-ea"/>
                <a:cs typeface="Courier New" panose="02070309020205020404" pitchFamily="49" charset="0"/>
              </a:rPr>
              <a:t>[</a:t>
            </a:r>
            <a:r>
              <a:rPr lang="sv-SE" sz="1000" dirty="0">
                <a:latin typeface="Courier New" panose="02070309020205020404" pitchFamily="49" charset="0"/>
                <a:ea typeface="+mj-ea"/>
                <a:cs typeface="Courier New" panose="02070309020205020404" pitchFamily="49" charset="0"/>
              </a:rPr>
              <a:t>root@ndb-node-03 BACKUP]# du -sh BACKUP-17</a:t>
            </a:r>
          </a:p>
          <a:p>
            <a:r>
              <a:rPr lang="sv-SE" sz="1000" dirty="0">
                <a:latin typeface="Courier New" panose="02070309020205020404" pitchFamily="49" charset="0"/>
                <a:ea typeface="+mj-ea"/>
                <a:cs typeface="Courier New" panose="02070309020205020404" pitchFamily="49" charset="0"/>
              </a:rPr>
              <a:t>1.6M    </a:t>
            </a:r>
            <a:r>
              <a:rPr lang="sv-SE" sz="1000" dirty="0" smtClean="0">
                <a:latin typeface="Courier New" panose="02070309020205020404" pitchFamily="49" charset="0"/>
                <a:ea typeface="+mj-ea"/>
                <a:cs typeface="Courier New" panose="02070309020205020404" pitchFamily="49" charset="0"/>
              </a:rPr>
              <a:t>BACKUP-17          </a:t>
            </a:r>
            <a:r>
              <a:rPr lang="sv-SE" sz="1000" b="1" dirty="0" smtClean="0">
                <a:latin typeface="Courier New" panose="02070309020205020404" pitchFamily="49" charset="0"/>
                <a:ea typeface="+mj-ea"/>
                <a:cs typeface="Courier New" panose="02070309020205020404" pitchFamily="49" charset="0"/>
              </a:rPr>
              <a:t>&lt;&lt;&lt; </a:t>
            </a:r>
            <a:r>
              <a:rPr lang="sv-SE" sz="1000" b="1" dirty="0">
                <a:latin typeface="Courier New" panose="02070309020205020404" pitchFamily="49" charset="0"/>
                <a:cs typeface="Courier New" panose="02070309020205020404" pitchFamily="49" charset="0"/>
              </a:rPr>
              <a:t>After </a:t>
            </a:r>
            <a:r>
              <a:rPr lang="sv-SE" sz="1000" b="1" dirty="0" smtClean="0">
                <a:latin typeface="Courier New" panose="02070309020205020404" pitchFamily="49" charset="0"/>
                <a:ea typeface="+mj-ea"/>
                <a:cs typeface="Courier New" panose="02070309020205020404" pitchFamily="49" charset="0"/>
              </a:rPr>
              <a:t>compression of backup data files</a:t>
            </a:r>
            <a:endParaRPr kumimoji="1" lang="en-US" sz="1000" b="1" dirty="0">
              <a:latin typeface="Courier New" panose="02070309020205020404" pitchFamily="49" charset="0"/>
              <a:ea typeface="+mj-ea"/>
              <a:cs typeface="Courier New" panose="02070309020205020404" pitchFamily="49" charset="0"/>
            </a:endParaRPr>
          </a:p>
        </p:txBody>
      </p:sp>
      <p:sp>
        <p:nvSpPr>
          <p:cNvPr id="5" name="Rectangular Callout 4"/>
          <p:cNvSpPr/>
          <p:nvPr/>
        </p:nvSpPr>
        <p:spPr bwMode="auto">
          <a:xfrm>
            <a:off x="6797040" y="3495040"/>
            <a:ext cx="1137920" cy="795382"/>
          </a:xfrm>
          <a:prstGeom prst="wedgeRectCallout">
            <a:avLst>
              <a:gd name="adj1" fmla="val -80125"/>
              <a:gd name="adj2" fmla="val 61223"/>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solidFill>
                  <a:schemeClr val="bg1"/>
                </a:solidFill>
                <a:latin typeface="+mj-lt"/>
                <a:ea typeface="+mj-ea"/>
              </a:rPr>
              <a:t>Around 90% decreased in BACKUP files size</a:t>
            </a:r>
            <a:endParaRPr kumimoji="1" lang="en-US" sz="1000" b="1" dirty="0">
              <a:solidFill>
                <a:schemeClr val="bg1"/>
              </a:solidFill>
              <a:latin typeface="+mj-lt"/>
              <a:ea typeface="+mj-ea"/>
            </a:endParaRPr>
          </a:p>
        </p:txBody>
      </p:sp>
      <p:sp>
        <p:nvSpPr>
          <p:cNvPr id="9" name="Rectangular Callout 8"/>
          <p:cNvSpPr/>
          <p:nvPr/>
        </p:nvSpPr>
        <p:spPr bwMode="auto">
          <a:xfrm>
            <a:off x="6949440" y="5344160"/>
            <a:ext cx="1137920" cy="795382"/>
          </a:xfrm>
          <a:prstGeom prst="wedgeRectCallout">
            <a:avLst>
              <a:gd name="adj1" fmla="val -80125"/>
              <a:gd name="adj2" fmla="val 61223"/>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solidFill>
                  <a:schemeClr val="bg1"/>
                </a:solidFill>
                <a:latin typeface="+mj-lt"/>
                <a:ea typeface="+mj-ea"/>
              </a:rPr>
              <a:t>Around 90% decreased in BACKUP files size</a:t>
            </a:r>
            <a:endParaRPr kumimoji="1" lang="en-US" sz="1000" b="1" dirty="0">
              <a:solidFill>
                <a:schemeClr val="bg1"/>
              </a:solidFill>
              <a:latin typeface="+mj-lt"/>
              <a:ea typeface="+mj-ea"/>
            </a:endParaRPr>
          </a:p>
        </p:txBody>
      </p:sp>
    </p:spTree>
    <p:extLst>
      <p:ext uri="{BB962C8B-B14F-4D97-AF65-F5344CB8AC3E}">
        <p14:creationId xmlns:p14="http://schemas.microsoft.com/office/powerpoint/2010/main" val="59938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Backup (Native Backup)</a:t>
            </a:r>
            <a:endParaRPr lang="en-US" dirty="0"/>
          </a:p>
        </p:txBody>
      </p:sp>
      <p:sp>
        <p:nvSpPr>
          <p:cNvPr id="3" name="Content Placeholder 2"/>
          <p:cNvSpPr>
            <a:spLocks noGrp="1"/>
          </p:cNvSpPr>
          <p:nvPr>
            <p:ph sz="quarter" idx="10"/>
          </p:nvPr>
        </p:nvSpPr>
        <p:spPr/>
        <p:txBody>
          <a:bodyPr>
            <a:normAutofit/>
          </a:bodyPr>
          <a:lstStyle/>
          <a:p>
            <a:pPr lvl="1"/>
            <a:r>
              <a:rPr lang="en-US" sz="1200" dirty="0" smtClean="0"/>
              <a:t>Example:</a:t>
            </a:r>
          </a:p>
          <a:p>
            <a:pPr marL="587375" lvl="2" indent="-228600">
              <a:buFont typeface="+mj-lt"/>
              <a:buAutoNum type="arabicPeriod"/>
            </a:pPr>
            <a:r>
              <a:rPr lang="en-US" sz="1000" dirty="0" smtClean="0"/>
              <a:t>Table has 1016102 records.</a:t>
            </a:r>
          </a:p>
          <a:p>
            <a:pPr lvl="2"/>
            <a:r>
              <a:rPr lang="en-US" sz="1000" dirty="0"/>
              <a:t>Size of Data: </a:t>
            </a:r>
            <a:r>
              <a:rPr lang="en-US" sz="1000" dirty="0" smtClean="0"/>
              <a:t>130112448 bytes </a:t>
            </a:r>
            <a:endParaRPr lang="en-US" sz="1000" dirty="0"/>
          </a:p>
          <a:p>
            <a:pPr lvl="2"/>
            <a:r>
              <a:rPr lang="en-US" sz="1000" dirty="0"/>
              <a:t>Backup Data Folder Size</a:t>
            </a:r>
            <a:r>
              <a:rPr lang="en-US" sz="1000" dirty="0" smtClean="0"/>
              <a:t>:</a:t>
            </a:r>
          </a:p>
          <a:p>
            <a:pPr lvl="2"/>
            <a:endParaRPr lang="en-US" sz="1000" dirty="0"/>
          </a:p>
          <a:p>
            <a:pPr lvl="2"/>
            <a:endParaRPr lang="en-US" sz="1000" dirty="0" smtClean="0"/>
          </a:p>
          <a:p>
            <a:pPr lvl="2"/>
            <a:endParaRPr lang="en-US" sz="1000" dirty="0"/>
          </a:p>
          <a:p>
            <a:pPr marL="358775" lvl="2" indent="0">
              <a:buNone/>
            </a:pPr>
            <a:endParaRPr lang="en-US" sz="1000" dirty="0"/>
          </a:p>
          <a:p>
            <a:pPr lvl="2"/>
            <a:r>
              <a:rPr lang="en-US" sz="1000" dirty="0" smtClean="0"/>
              <a:t>Backup Execution time: Compressed Backup files</a:t>
            </a:r>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r>
              <a:rPr lang="en-US" sz="1000" dirty="0"/>
              <a:t>Backup Execution time: </a:t>
            </a:r>
            <a:r>
              <a:rPr lang="en-US" sz="1000" dirty="0" smtClean="0"/>
              <a:t>Uncompressed </a:t>
            </a:r>
            <a:r>
              <a:rPr lang="en-US" sz="1000" dirty="0"/>
              <a:t>Backup files</a:t>
            </a:r>
          </a:p>
          <a:p>
            <a:pPr lvl="2"/>
            <a:endParaRPr lang="en-US" sz="1000" dirty="0"/>
          </a:p>
          <a:p>
            <a:pPr lvl="2"/>
            <a:endParaRPr lang="en-US" sz="1000" dirty="0" smtClean="0"/>
          </a:p>
        </p:txBody>
      </p:sp>
      <p:sp>
        <p:nvSpPr>
          <p:cNvPr id="4" name="Rectangle 3"/>
          <p:cNvSpPr/>
          <p:nvPr/>
        </p:nvSpPr>
        <p:spPr bwMode="auto">
          <a:xfrm>
            <a:off x="626417" y="1763484"/>
            <a:ext cx="8029903" cy="70321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a:latin typeface="Courier New" panose="02070309020205020404" pitchFamily="49" charset="0"/>
                <a:ea typeface="+mj-ea"/>
                <a:cs typeface="Courier New" panose="02070309020205020404" pitchFamily="49" charset="0"/>
              </a:rPr>
              <a:t>[root@ndb-node-01 BACKUP]# du -sh BACKUP-25</a:t>
            </a:r>
          </a:p>
          <a:p>
            <a:r>
              <a:rPr lang="sv-SE" sz="1000" dirty="0">
                <a:latin typeface="Courier New" panose="02070309020205020404" pitchFamily="49" charset="0"/>
                <a:ea typeface="+mj-ea"/>
                <a:cs typeface="Courier New" panose="02070309020205020404" pitchFamily="49" charset="0"/>
              </a:rPr>
              <a:t>3.1M    </a:t>
            </a:r>
            <a:r>
              <a:rPr lang="sv-SE" sz="1000" dirty="0" smtClean="0">
                <a:latin typeface="Courier New" panose="02070309020205020404" pitchFamily="49" charset="0"/>
                <a:ea typeface="+mj-ea"/>
                <a:cs typeface="Courier New" panose="02070309020205020404" pitchFamily="49" charset="0"/>
              </a:rPr>
              <a:t>BACKUP-25          </a:t>
            </a:r>
            <a:r>
              <a:rPr lang="sv-SE" sz="1000" b="1" dirty="0" smtClean="0">
                <a:latin typeface="Courier New" panose="02070309020205020404" pitchFamily="49" charset="0"/>
                <a:ea typeface="+mj-ea"/>
                <a:cs typeface="Courier New" panose="02070309020205020404" pitchFamily="49" charset="0"/>
              </a:rPr>
              <a:t>&lt;&lt;&lt; Compressed backup files</a:t>
            </a:r>
            <a:endParaRPr lang="sv-SE" sz="1000" b="1" dirty="0">
              <a:latin typeface="Courier New" panose="02070309020205020404" pitchFamily="49" charset="0"/>
              <a:ea typeface="+mj-ea"/>
              <a:cs typeface="Courier New" panose="02070309020205020404" pitchFamily="49" charset="0"/>
            </a:endParaRPr>
          </a:p>
          <a:p>
            <a:r>
              <a:rPr lang="sv-SE" sz="1000" dirty="0">
                <a:latin typeface="Courier New" panose="02070309020205020404" pitchFamily="49" charset="0"/>
                <a:ea typeface="+mj-ea"/>
                <a:cs typeface="Courier New" panose="02070309020205020404" pitchFamily="49" charset="0"/>
              </a:rPr>
              <a:t>[root@ndb-node-01 BACKUP]# du -sh BACKUP-26/</a:t>
            </a:r>
          </a:p>
          <a:p>
            <a:r>
              <a:rPr lang="sv-SE" sz="1000" dirty="0">
                <a:latin typeface="Courier New" panose="02070309020205020404" pitchFamily="49" charset="0"/>
                <a:ea typeface="+mj-ea"/>
                <a:cs typeface="Courier New" panose="02070309020205020404" pitchFamily="49" charset="0"/>
              </a:rPr>
              <a:t>31M     </a:t>
            </a:r>
            <a:r>
              <a:rPr lang="sv-SE" sz="1000" dirty="0" smtClean="0">
                <a:latin typeface="Courier New" panose="02070309020205020404" pitchFamily="49" charset="0"/>
                <a:ea typeface="+mj-ea"/>
                <a:cs typeface="Courier New" panose="02070309020205020404" pitchFamily="49" charset="0"/>
              </a:rPr>
              <a:t>BACKUP-26</a:t>
            </a:r>
            <a:r>
              <a:rPr lang="sv-SE" sz="1000" dirty="0">
                <a:latin typeface="Courier New" panose="02070309020205020404" pitchFamily="49" charset="0"/>
                <a:ea typeface="+mj-ea"/>
                <a:cs typeface="Courier New" panose="02070309020205020404" pitchFamily="49" charset="0"/>
              </a:rPr>
              <a:t> </a:t>
            </a:r>
            <a:r>
              <a:rPr lang="sv-SE" sz="1000" dirty="0" smtClean="0">
                <a:latin typeface="Courier New" panose="02070309020205020404" pitchFamily="49" charset="0"/>
                <a:ea typeface="+mj-ea"/>
                <a:cs typeface="Courier New" panose="02070309020205020404" pitchFamily="49" charset="0"/>
              </a:rPr>
              <a:t>         </a:t>
            </a:r>
            <a:r>
              <a:rPr lang="sv-SE" sz="1000" b="1" dirty="0" smtClean="0">
                <a:latin typeface="Courier New" panose="02070309020205020404" pitchFamily="49" charset="0"/>
                <a:cs typeface="Courier New" panose="02070309020205020404" pitchFamily="49" charset="0"/>
              </a:rPr>
              <a:t>&lt;&lt;&lt; Uncompressed </a:t>
            </a:r>
            <a:r>
              <a:rPr lang="sv-SE" sz="1000" b="1" dirty="0">
                <a:latin typeface="Courier New" panose="02070309020205020404" pitchFamily="49" charset="0"/>
                <a:cs typeface="Courier New" panose="02070309020205020404" pitchFamily="49" charset="0"/>
              </a:rPr>
              <a:t>backup files</a:t>
            </a:r>
          </a:p>
        </p:txBody>
      </p:sp>
      <p:sp>
        <p:nvSpPr>
          <p:cNvPr id="5" name="Rectangle 4"/>
          <p:cNvSpPr/>
          <p:nvPr/>
        </p:nvSpPr>
        <p:spPr bwMode="auto">
          <a:xfrm>
            <a:off x="626417" y="2809964"/>
            <a:ext cx="8029903" cy="167857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a:latin typeface="Courier New" panose="02070309020205020404" pitchFamily="49" charset="0"/>
                <a:ea typeface="+mj-ea"/>
                <a:cs typeface="Courier New" panose="02070309020205020404" pitchFamily="49" charset="0"/>
              </a:rPr>
              <a:t>[root@mgm-node-01 ~]# sh backup_time.sh</a:t>
            </a:r>
          </a:p>
          <a:p>
            <a:r>
              <a:rPr lang="sv-SE" sz="1000" dirty="0">
                <a:latin typeface="Courier New" panose="02070309020205020404" pitchFamily="49" charset="0"/>
                <a:ea typeface="+mj-ea"/>
                <a:cs typeface="Courier New" panose="02070309020205020404" pitchFamily="49" charset="0"/>
              </a:rPr>
              <a:t>Connected to Management Server at: localhost:1186</a:t>
            </a:r>
          </a:p>
          <a:p>
            <a:r>
              <a:rPr lang="sv-SE" sz="1000" dirty="0">
                <a:latin typeface="Courier New" panose="02070309020205020404" pitchFamily="49" charset="0"/>
                <a:ea typeface="+mj-ea"/>
                <a:cs typeface="Courier New" panose="02070309020205020404" pitchFamily="49" charset="0"/>
              </a:rPr>
              <a:t>Waiting for completed, this may take several minutes</a:t>
            </a:r>
          </a:p>
          <a:p>
            <a:r>
              <a:rPr lang="sv-SE" sz="1000" dirty="0">
                <a:latin typeface="Courier New" panose="02070309020205020404" pitchFamily="49" charset="0"/>
                <a:ea typeface="+mj-ea"/>
                <a:cs typeface="Courier New" panose="02070309020205020404" pitchFamily="49" charset="0"/>
              </a:rPr>
              <a:t>Node 11: Backup 25 started from node 1</a:t>
            </a:r>
          </a:p>
          <a:p>
            <a:r>
              <a:rPr lang="sv-SE" sz="1000" dirty="0">
                <a:latin typeface="Courier New" panose="02070309020205020404" pitchFamily="49" charset="0"/>
                <a:ea typeface="+mj-ea"/>
                <a:cs typeface="Courier New" panose="02070309020205020404" pitchFamily="49" charset="0"/>
              </a:rPr>
              <a:t>Node 11: Backup 25 started from node 1 completed</a:t>
            </a:r>
          </a:p>
          <a:p>
            <a:r>
              <a:rPr lang="sv-SE" sz="1000" dirty="0">
                <a:latin typeface="Courier New" panose="02070309020205020404" pitchFamily="49" charset="0"/>
                <a:ea typeface="+mj-ea"/>
                <a:cs typeface="Courier New" panose="02070309020205020404" pitchFamily="49" charset="0"/>
              </a:rPr>
              <a:t> StartGCP: 1008176 StopGCP: 1008179</a:t>
            </a:r>
          </a:p>
          <a:p>
            <a:r>
              <a:rPr lang="sv-SE" sz="1000" dirty="0">
                <a:latin typeface="Courier New" panose="02070309020205020404" pitchFamily="49" charset="0"/>
                <a:ea typeface="+mj-ea"/>
                <a:cs typeface="Courier New" panose="02070309020205020404" pitchFamily="49" charset="0"/>
              </a:rPr>
              <a:t> #Records: 1018160 #LogRecords: 0</a:t>
            </a:r>
          </a:p>
          <a:p>
            <a:r>
              <a:rPr lang="sv-SE" sz="1000" dirty="0">
                <a:latin typeface="Courier New" panose="02070309020205020404" pitchFamily="49" charset="0"/>
                <a:ea typeface="+mj-ea"/>
                <a:cs typeface="Courier New" panose="02070309020205020404" pitchFamily="49" charset="0"/>
              </a:rPr>
              <a:t> Data: 130112448 bytes Log: 0 bytes</a:t>
            </a:r>
          </a:p>
          <a:p>
            <a:r>
              <a:rPr lang="sv-SE" sz="1000" dirty="0">
                <a:latin typeface="Courier New" panose="02070309020205020404" pitchFamily="49" charset="0"/>
                <a:ea typeface="+mj-ea"/>
                <a:cs typeface="Courier New" panose="02070309020205020404" pitchFamily="49" charset="0"/>
              </a:rPr>
              <a:t>execution time was 3 s.</a:t>
            </a:r>
          </a:p>
          <a:p>
            <a:r>
              <a:rPr lang="sv-SE" sz="1000" dirty="0">
                <a:latin typeface="Courier New" panose="02070309020205020404" pitchFamily="49" charset="0"/>
                <a:ea typeface="+mj-ea"/>
                <a:cs typeface="Courier New" panose="02070309020205020404" pitchFamily="49" charset="0"/>
              </a:rPr>
              <a:t>[root@mgm-node-01 ~]#</a:t>
            </a:r>
            <a:endParaRPr kumimoji="1" lang="en-US" sz="1000" b="1"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626417" y="4774610"/>
            <a:ext cx="8029903" cy="167857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a:latin typeface="Courier New" panose="02070309020205020404" pitchFamily="49" charset="0"/>
                <a:ea typeface="+mj-ea"/>
                <a:cs typeface="Courier New" panose="02070309020205020404" pitchFamily="49" charset="0"/>
              </a:rPr>
              <a:t>[root@mgm-node-01 ~]# sh backup_time.sh</a:t>
            </a:r>
          </a:p>
          <a:p>
            <a:r>
              <a:rPr lang="sv-SE" sz="1000" dirty="0">
                <a:latin typeface="Courier New" panose="02070309020205020404" pitchFamily="49" charset="0"/>
                <a:ea typeface="+mj-ea"/>
                <a:cs typeface="Courier New" panose="02070309020205020404" pitchFamily="49" charset="0"/>
              </a:rPr>
              <a:t>Connected to Management Server at: localhost:1186</a:t>
            </a:r>
          </a:p>
          <a:p>
            <a:r>
              <a:rPr lang="sv-SE" sz="1000" dirty="0">
                <a:latin typeface="Courier New" panose="02070309020205020404" pitchFamily="49" charset="0"/>
                <a:ea typeface="+mj-ea"/>
                <a:cs typeface="Courier New" panose="02070309020205020404" pitchFamily="49" charset="0"/>
              </a:rPr>
              <a:t>Waiting for completed, this may take several minutes</a:t>
            </a:r>
          </a:p>
          <a:p>
            <a:r>
              <a:rPr lang="sv-SE" sz="1000" dirty="0">
                <a:latin typeface="Courier New" panose="02070309020205020404" pitchFamily="49" charset="0"/>
                <a:ea typeface="+mj-ea"/>
                <a:cs typeface="Courier New" panose="02070309020205020404" pitchFamily="49" charset="0"/>
              </a:rPr>
              <a:t>Node 11: Backup 26 started from node 1</a:t>
            </a:r>
          </a:p>
          <a:p>
            <a:r>
              <a:rPr lang="sv-SE" sz="1000" dirty="0">
                <a:latin typeface="Courier New" panose="02070309020205020404" pitchFamily="49" charset="0"/>
                <a:ea typeface="+mj-ea"/>
                <a:cs typeface="Courier New" panose="02070309020205020404" pitchFamily="49" charset="0"/>
              </a:rPr>
              <a:t>Node 11: Backup 26 started from node 1 completed</a:t>
            </a:r>
          </a:p>
          <a:p>
            <a:r>
              <a:rPr lang="sv-SE" sz="1000" dirty="0">
                <a:latin typeface="Courier New" panose="02070309020205020404" pitchFamily="49" charset="0"/>
                <a:ea typeface="+mj-ea"/>
                <a:cs typeface="Courier New" panose="02070309020205020404" pitchFamily="49" charset="0"/>
              </a:rPr>
              <a:t> StartGCP: 1008686 StopGCP: 1008689</a:t>
            </a:r>
          </a:p>
          <a:p>
            <a:r>
              <a:rPr lang="sv-SE" sz="1000" dirty="0">
                <a:latin typeface="Courier New" panose="02070309020205020404" pitchFamily="49" charset="0"/>
                <a:ea typeface="+mj-ea"/>
                <a:cs typeface="Courier New" panose="02070309020205020404" pitchFamily="49" charset="0"/>
              </a:rPr>
              <a:t> #Records: 1018160 #LogRecords: 0</a:t>
            </a:r>
          </a:p>
          <a:p>
            <a:r>
              <a:rPr lang="sv-SE" sz="1000" dirty="0">
                <a:latin typeface="Courier New" panose="02070309020205020404" pitchFamily="49" charset="0"/>
                <a:ea typeface="+mj-ea"/>
                <a:cs typeface="Courier New" panose="02070309020205020404" pitchFamily="49" charset="0"/>
              </a:rPr>
              <a:t> Data: 130112448 bytes Log: 0 bytes</a:t>
            </a:r>
          </a:p>
          <a:p>
            <a:r>
              <a:rPr lang="sv-SE" sz="1000" dirty="0">
                <a:latin typeface="Courier New" panose="02070309020205020404" pitchFamily="49" charset="0"/>
                <a:ea typeface="+mj-ea"/>
                <a:cs typeface="Courier New" panose="02070309020205020404" pitchFamily="49" charset="0"/>
              </a:rPr>
              <a:t>execution time was 3 s.</a:t>
            </a:r>
          </a:p>
          <a:p>
            <a:r>
              <a:rPr lang="sv-SE" sz="1000" dirty="0">
                <a:latin typeface="Courier New" panose="02070309020205020404" pitchFamily="49" charset="0"/>
                <a:ea typeface="+mj-ea"/>
                <a:cs typeface="Courier New" panose="02070309020205020404" pitchFamily="49" charset="0"/>
              </a:rPr>
              <a:t>[root@mgm-node-01 ~]#</a:t>
            </a:r>
            <a:endParaRPr kumimoji="1" lang="en-US" sz="1000" b="1" dirty="0">
              <a:latin typeface="Courier New" panose="02070309020205020404" pitchFamily="49" charset="0"/>
              <a:ea typeface="+mj-ea"/>
              <a:cs typeface="Courier New" panose="02070309020205020404" pitchFamily="49" charset="0"/>
            </a:endParaRPr>
          </a:p>
        </p:txBody>
      </p:sp>
      <p:sp>
        <p:nvSpPr>
          <p:cNvPr id="7" name="Rectangular Callout 6"/>
          <p:cNvSpPr/>
          <p:nvPr/>
        </p:nvSpPr>
        <p:spPr bwMode="auto">
          <a:xfrm>
            <a:off x="5781040" y="1365793"/>
            <a:ext cx="1137920" cy="795382"/>
          </a:xfrm>
          <a:prstGeom prst="wedgeRectCallout">
            <a:avLst>
              <a:gd name="adj1" fmla="val -80125"/>
              <a:gd name="adj2" fmla="val 61223"/>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solidFill>
                  <a:schemeClr val="bg1"/>
                </a:solidFill>
                <a:latin typeface="+mj-lt"/>
                <a:ea typeface="+mj-ea"/>
              </a:rPr>
              <a:t>Around 90% decreased in BACKUP files size</a:t>
            </a:r>
            <a:endParaRPr kumimoji="1" lang="en-US" sz="1000" b="1" dirty="0">
              <a:solidFill>
                <a:schemeClr val="bg1"/>
              </a:solidFill>
              <a:latin typeface="+mj-lt"/>
              <a:ea typeface="+mj-ea"/>
            </a:endParaRPr>
          </a:p>
        </p:txBody>
      </p:sp>
      <p:sp>
        <p:nvSpPr>
          <p:cNvPr id="8" name="Rectangular Callout 7"/>
          <p:cNvSpPr/>
          <p:nvPr/>
        </p:nvSpPr>
        <p:spPr bwMode="auto">
          <a:xfrm>
            <a:off x="5781040" y="4226922"/>
            <a:ext cx="1137920" cy="795382"/>
          </a:xfrm>
          <a:prstGeom prst="wedgeRectCallout">
            <a:avLst>
              <a:gd name="adj1" fmla="val -82804"/>
              <a:gd name="adj2" fmla="val -43522"/>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solidFill>
                  <a:schemeClr val="bg1"/>
                </a:solidFill>
                <a:latin typeface="+mj-lt"/>
                <a:ea typeface="+mj-ea"/>
              </a:rPr>
              <a:t>Around 90% decreased in BACKUP files size</a:t>
            </a:r>
            <a:endParaRPr kumimoji="1" lang="en-US" sz="1000" b="1" dirty="0">
              <a:solidFill>
                <a:schemeClr val="bg1"/>
              </a:solidFill>
              <a:latin typeface="+mj-lt"/>
              <a:ea typeface="+mj-ea"/>
            </a:endParaRPr>
          </a:p>
        </p:txBody>
      </p:sp>
      <p:sp>
        <p:nvSpPr>
          <p:cNvPr id="9" name="Rectangular Callout 8"/>
          <p:cNvSpPr/>
          <p:nvPr/>
        </p:nvSpPr>
        <p:spPr bwMode="auto">
          <a:xfrm>
            <a:off x="5781040" y="4226922"/>
            <a:ext cx="1137920" cy="795382"/>
          </a:xfrm>
          <a:prstGeom prst="wedgeRectCallout">
            <a:avLst>
              <a:gd name="adj1" fmla="val -81018"/>
              <a:gd name="adj2" fmla="val 44617"/>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solidFill>
                  <a:schemeClr val="bg1"/>
                </a:solidFill>
                <a:latin typeface="+mj-lt"/>
                <a:ea typeface="+mj-ea"/>
              </a:rPr>
              <a:t>Execution time is the same</a:t>
            </a:r>
            <a:endParaRPr kumimoji="1" lang="en-US" sz="1000" b="1" dirty="0">
              <a:solidFill>
                <a:schemeClr val="bg1"/>
              </a:solidFill>
              <a:latin typeface="+mj-lt"/>
              <a:ea typeface="+mj-ea"/>
            </a:endParaRPr>
          </a:p>
        </p:txBody>
      </p:sp>
    </p:spTree>
    <p:extLst>
      <p:ext uri="{BB962C8B-B14F-4D97-AF65-F5344CB8AC3E}">
        <p14:creationId xmlns:p14="http://schemas.microsoft.com/office/powerpoint/2010/main" val="398947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Backup (Native Backup)</a:t>
            </a:r>
            <a:endParaRPr lang="en-US" dirty="0"/>
          </a:p>
        </p:txBody>
      </p:sp>
      <p:sp>
        <p:nvSpPr>
          <p:cNvPr id="3" name="Content Placeholder 2"/>
          <p:cNvSpPr>
            <a:spLocks noGrp="1"/>
          </p:cNvSpPr>
          <p:nvPr>
            <p:ph sz="quarter" idx="10"/>
          </p:nvPr>
        </p:nvSpPr>
        <p:spPr/>
        <p:txBody>
          <a:bodyPr>
            <a:normAutofit/>
          </a:bodyPr>
          <a:lstStyle/>
          <a:p>
            <a:r>
              <a:rPr lang="en-US" sz="1600" dirty="0" smtClean="0"/>
              <a:t>Compress Backup Procedure</a:t>
            </a:r>
          </a:p>
          <a:p>
            <a:pPr marL="587375" lvl="2" indent="-228600">
              <a:buFont typeface="+mj-lt"/>
              <a:buAutoNum type="arabicPeriod"/>
            </a:pPr>
            <a:r>
              <a:rPr lang="en-US" sz="1000" dirty="0" smtClean="0"/>
              <a:t>In MGM Node, modify config.ini and add </a:t>
            </a:r>
            <a:r>
              <a:rPr lang="en-US" sz="1000" i="1" dirty="0" err="1" smtClean="0"/>
              <a:t>CompressedBackup</a:t>
            </a:r>
            <a:r>
              <a:rPr lang="en-US" sz="1000" dirty="0" smtClean="0"/>
              <a:t> parameter.</a:t>
            </a:r>
          </a:p>
          <a:p>
            <a:pPr marL="587375" lvl="2" indent="-228600">
              <a:buFont typeface="+mj-lt"/>
              <a:buAutoNum type="arabicPeriod"/>
            </a:pPr>
            <a:endParaRPr lang="en-US" sz="1000" dirty="0"/>
          </a:p>
          <a:p>
            <a:pPr marL="587375" lvl="2" indent="-228600">
              <a:buFont typeface="+mj-lt"/>
              <a:buAutoNum type="arabicPeriod"/>
            </a:pPr>
            <a:endParaRPr lang="en-US" sz="1000" dirty="0" smtClean="0"/>
          </a:p>
          <a:p>
            <a:pPr marL="587375" lvl="2" indent="-228600">
              <a:buFont typeface="+mj-lt"/>
              <a:buAutoNum type="arabicPeriod"/>
            </a:pPr>
            <a:endParaRPr lang="en-US" sz="1000" dirty="0"/>
          </a:p>
          <a:p>
            <a:pPr marL="587375" lvl="2" indent="-228600">
              <a:buFont typeface="+mj-lt"/>
              <a:buAutoNum type="arabicPeriod"/>
            </a:pPr>
            <a:endParaRPr lang="en-US" sz="1000" dirty="0" smtClean="0"/>
          </a:p>
          <a:p>
            <a:pPr marL="587375" lvl="2" indent="-228600">
              <a:buFont typeface="+mj-lt"/>
              <a:buAutoNum type="arabicPeriod"/>
            </a:pPr>
            <a:r>
              <a:rPr lang="en-US" sz="1000" dirty="0" smtClean="0"/>
              <a:t>Restart MGM Node(s)</a:t>
            </a:r>
          </a:p>
          <a:p>
            <a:pPr marL="587375" lvl="2" indent="-228600">
              <a:buFont typeface="+mj-lt"/>
              <a:buAutoNum type="arabicPeriod"/>
            </a:pPr>
            <a:endParaRPr lang="en-US" sz="1000" dirty="0" smtClean="0"/>
          </a:p>
          <a:p>
            <a:pPr marL="587375" lvl="2" indent="-228600">
              <a:buFont typeface="+mj-lt"/>
              <a:buAutoNum type="arabicPeriod"/>
            </a:pPr>
            <a:endParaRPr lang="en-US" sz="1000" dirty="0"/>
          </a:p>
          <a:p>
            <a:pPr marL="587375" lvl="2" indent="-228600">
              <a:buFont typeface="+mj-lt"/>
              <a:buAutoNum type="arabicPeriod"/>
            </a:pPr>
            <a:endParaRPr lang="en-US" sz="1000" dirty="0" smtClean="0"/>
          </a:p>
          <a:p>
            <a:pPr marL="587375" lvl="2" indent="-228600">
              <a:buFont typeface="+mj-lt"/>
              <a:buAutoNum type="arabicPeriod"/>
            </a:pPr>
            <a:endParaRPr lang="en-US" sz="1000" dirty="0"/>
          </a:p>
          <a:p>
            <a:pPr marL="587375" lvl="2" indent="-228600">
              <a:buFont typeface="+mj-lt"/>
              <a:buAutoNum type="arabicPeriod"/>
            </a:pPr>
            <a:endParaRPr lang="en-US" sz="1000" dirty="0" smtClean="0"/>
          </a:p>
          <a:p>
            <a:pPr marL="587375" lvl="2" indent="-228600">
              <a:buFont typeface="+mj-lt"/>
              <a:buAutoNum type="arabicPeriod"/>
            </a:pPr>
            <a:endParaRPr lang="en-US" sz="1000" dirty="0"/>
          </a:p>
          <a:p>
            <a:pPr marL="587375" lvl="2" indent="-228600">
              <a:buFont typeface="+mj-lt"/>
              <a:buAutoNum type="arabicPeriod"/>
            </a:pPr>
            <a:endParaRPr lang="en-US" sz="1000" dirty="0" smtClean="0"/>
          </a:p>
          <a:p>
            <a:pPr marL="587375" lvl="2" indent="-228600">
              <a:buFont typeface="+mj-lt"/>
              <a:buAutoNum type="arabicPeriod"/>
            </a:pPr>
            <a:endParaRPr lang="en-US" sz="1000" dirty="0"/>
          </a:p>
          <a:p>
            <a:pPr marL="587375" lvl="2" indent="-228600">
              <a:buFont typeface="+mj-lt"/>
              <a:buAutoNum type="arabicPeriod"/>
            </a:pPr>
            <a:r>
              <a:rPr lang="en-US" sz="1000" dirty="0" smtClean="0"/>
              <a:t>Restart NDB Node(s)</a:t>
            </a:r>
          </a:p>
          <a:p>
            <a:pPr marL="696650" lvl="3" indent="-228600">
              <a:buFont typeface="+mj-lt"/>
              <a:buAutoNum type="arabicPeriod"/>
            </a:pPr>
            <a:endParaRPr lang="en-US" sz="800" dirty="0" smtClean="0"/>
          </a:p>
          <a:p>
            <a:pPr lvl="1"/>
            <a:endParaRPr lang="en-US" sz="1200" dirty="0"/>
          </a:p>
        </p:txBody>
      </p:sp>
      <p:sp>
        <p:nvSpPr>
          <p:cNvPr id="4" name="Rectangle 3"/>
          <p:cNvSpPr/>
          <p:nvPr/>
        </p:nvSpPr>
        <p:spPr bwMode="auto">
          <a:xfrm>
            <a:off x="626417" y="1418044"/>
            <a:ext cx="8029903" cy="79683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a:latin typeface="Courier New" panose="02070309020205020404" pitchFamily="49" charset="0"/>
                <a:ea typeface="+mj-ea"/>
                <a:cs typeface="Courier New" panose="02070309020205020404" pitchFamily="49" charset="0"/>
              </a:rPr>
              <a:t>[</a:t>
            </a:r>
            <a:r>
              <a:rPr lang="sv-SE" sz="1000" dirty="0" smtClean="0">
                <a:latin typeface="Courier New" panose="02070309020205020404" pitchFamily="49" charset="0"/>
                <a:ea typeface="+mj-ea"/>
                <a:cs typeface="Courier New" panose="02070309020205020404" pitchFamily="49" charset="0"/>
              </a:rPr>
              <a:t>root@mgm-node-01 </a:t>
            </a:r>
            <a:r>
              <a:rPr lang="sv-SE" sz="1000" dirty="0">
                <a:latin typeface="Courier New" panose="02070309020205020404" pitchFamily="49" charset="0"/>
                <a:ea typeface="+mj-ea"/>
                <a:cs typeface="Courier New" panose="02070309020205020404" pitchFamily="49" charset="0"/>
              </a:rPr>
              <a:t>BACKUP]# </a:t>
            </a:r>
            <a:r>
              <a:rPr lang="sv-SE" sz="1000" dirty="0" smtClean="0">
                <a:latin typeface="Courier New" panose="02070309020205020404" pitchFamily="49" charset="0"/>
                <a:ea typeface="+mj-ea"/>
                <a:cs typeface="Courier New" panose="02070309020205020404" pitchFamily="49" charset="0"/>
              </a:rPr>
              <a:t>view /var/lib/mysql-cluster/config.ini</a:t>
            </a:r>
          </a:p>
          <a:p>
            <a:endParaRPr lang="sv-SE" sz="1000" b="1" dirty="0">
              <a:latin typeface="Courier New" panose="02070309020205020404" pitchFamily="49" charset="0"/>
              <a:ea typeface="+mj-ea"/>
              <a:cs typeface="Courier New" panose="02070309020205020404" pitchFamily="49" charset="0"/>
            </a:endParaRPr>
          </a:p>
          <a:p>
            <a:r>
              <a:rPr lang="sv-SE" sz="1000" dirty="0" smtClean="0">
                <a:latin typeface="Courier New" panose="02070309020205020404" pitchFamily="49" charset="0"/>
                <a:ea typeface="+mj-ea"/>
                <a:cs typeface="Courier New" panose="02070309020205020404" pitchFamily="49" charset="0"/>
              </a:rPr>
              <a:t>[ndbd default]</a:t>
            </a:r>
          </a:p>
          <a:p>
            <a:r>
              <a:rPr kumimoji="1" lang="sv-SE" sz="1000" dirty="0" smtClean="0">
                <a:latin typeface="Courier New" panose="02070309020205020404" pitchFamily="49" charset="0"/>
                <a:ea typeface="+mj-ea"/>
                <a:cs typeface="Courier New" panose="02070309020205020404" pitchFamily="49" charset="0"/>
              </a:rPr>
              <a:t>...</a:t>
            </a:r>
          </a:p>
          <a:p>
            <a:r>
              <a:rPr lang="sv-SE" sz="1000" b="1" dirty="0" smtClean="0">
                <a:latin typeface="Courier New" panose="02070309020205020404" pitchFamily="49" charset="0"/>
                <a:ea typeface="+mj-ea"/>
                <a:cs typeface="Courier New" panose="02070309020205020404" pitchFamily="49" charset="0"/>
              </a:rPr>
              <a:t>CompressedBackup=1   &lt;&lt;&lt; Set to 1 to enable backup, 0 to disable. Default value is 0.</a:t>
            </a:r>
            <a:endParaRPr kumimoji="1" lang="en-US" sz="1000" b="1"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626417" y="2464524"/>
            <a:ext cx="8029903" cy="160963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latin typeface="Courier New" panose="02070309020205020404" pitchFamily="49" charset="0"/>
                <a:ea typeface="+mj-ea"/>
                <a:cs typeface="Courier New" panose="02070309020205020404" pitchFamily="49" charset="0"/>
              </a:rPr>
              <a:t>[root@mgm-node-01 ~]# ndb_mgm -e "1 </a:t>
            </a:r>
            <a:r>
              <a:rPr lang="sv-SE" sz="1000" b="1" dirty="0" smtClean="0">
                <a:latin typeface="Courier New" panose="02070309020205020404" pitchFamily="49" charset="0"/>
                <a:ea typeface="+mj-ea"/>
                <a:cs typeface="Courier New" panose="02070309020205020404" pitchFamily="49" charset="0"/>
              </a:rPr>
              <a:t>STOP”    &lt;&lt;&lt; 1 is the Node ID of MGM node</a:t>
            </a:r>
            <a:endParaRPr lang="sv-SE" sz="1000" b="1" dirty="0">
              <a:latin typeface="Courier New" panose="02070309020205020404" pitchFamily="49" charset="0"/>
              <a:ea typeface="+mj-ea"/>
              <a:cs typeface="Courier New" panose="02070309020205020404" pitchFamily="49" charset="0"/>
            </a:endParaRPr>
          </a:p>
          <a:p>
            <a:r>
              <a:rPr lang="sv-SE" sz="1000" dirty="0">
                <a:latin typeface="Courier New" panose="02070309020205020404" pitchFamily="49" charset="0"/>
                <a:ea typeface="+mj-ea"/>
                <a:cs typeface="Courier New" panose="02070309020205020404" pitchFamily="49" charset="0"/>
              </a:rPr>
              <a:t>Connected to Management Server at: localhost:1186</a:t>
            </a:r>
          </a:p>
          <a:p>
            <a:r>
              <a:rPr lang="sv-SE" sz="1000" dirty="0">
                <a:latin typeface="Courier New" panose="02070309020205020404" pitchFamily="49" charset="0"/>
                <a:ea typeface="+mj-ea"/>
                <a:cs typeface="Courier New" panose="02070309020205020404" pitchFamily="49" charset="0"/>
              </a:rPr>
              <a:t>Node 1 has shutdown.</a:t>
            </a:r>
          </a:p>
          <a:p>
            <a:r>
              <a:rPr lang="sv-SE" sz="1000" dirty="0">
                <a:latin typeface="Courier New" panose="02070309020205020404" pitchFamily="49" charset="0"/>
                <a:ea typeface="+mj-ea"/>
                <a:cs typeface="Courier New" panose="02070309020205020404" pitchFamily="49" charset="0"/>
              </a:rPr>
              <a:t>Disconnecting to allow Management Server to shutdown</a:t>
            </a:r>
          </a:p>
          <a:p>
            <a:endParaRPr lang="sv-SE" sz="1000" dirty="0">
              <a:latin typeface="Courier New" panose="02070309020205020404" pitchFamily="49" charset="0"/>
              <a:ea typeface="+mj-ea"/>
              <a:cs typeface="Courier New" panose="02070309020205020404" pitchFamily="49" charset="0"/>
            </a:endParaRPr>
          </a:p>
          <a:p>
            <a:r>
              <a:rPr lang="sv-SE" sz="1000" b="1" dirty="0">
                <a:latin typeface="Courier New" panose="02070309020205020404" pitchFamily="49" charset="0"/>
                <a:ea typeface="+mj-ea"/>
                <a:cs typeface="Courier New" panose="02070309020205020404" pitchFamily="49" charset="0"/>
              </a:rPr>
              <a:t>[root@mgm-node-01 ~]# ndb_mgmd -f /var/lib/mysql-cluster/config.ini --skip-config-cache</a:t>
            </a:r>
          </a:p>
          <a:p>
            <a:r>
              <a:rPr lang="sv-SE" sz="1000" dirty="0">
                <a:latin typeface="Courier New" panose="02070309020205020404" pitchFamily="49" charset="0"/>
                <a:ea typeface="+mj-ea"/>
                <a:cs typeface="Courier New" panose="02070309020205020404" pitchFamily="49" charset="0"/>
              </a:rPr>
              <a:t>MySQL Cluster Management Server mysql-5.7.18 ndb-7.5.6</a:t>
            </a:r>
          </a:p>
          <a:p>
            <a:r>
              <a:rPr lang="sv-SE" sz="1000" dirty="0">
                <a:latin typeface="Courier New" panose="02070309020205020404" pitchFamily="49" charset="0"/>
                <a:ea typeface="+mj-ea"/>
                <a:cs typeface="Courier New" panose="02070309020205020404" pitchFamily="49" charset="0"/>
              </a:rPr>
              <a:t>2017-09-15 14:27:00 [MgmtSrvr] INFO     -- Skipping check of config directory since config cache is disabled.</a:t>
            </a:r>
          </a:p>
          <a:p>
            <a:r>
              <a:rPr lang="sv-SE" sz="1000" dirty="0">
                <a:latin typeface="Courier New" panose="02070309020205020404" pitchFamily="49" charset="0"/>
                <a:ea typeface="+mj-ea"/>
                <a:cs typeface="Courier New" panose="02070309020205020404" pitchFamily="49" charset="0"/>
              </a:rPr>
              <a:t>[root@mgm-node-01 ~]#</a:t>
            </a:r>
            <a:endParaRPr lang="sv-SE" sz="1000" b="1" dirty="0" smtClean="0">
              <a:latin typeface="Courier New" panose="02070309020205020404" pitchFamily="49" charset="0"/>
              <a:ea typeface="+mj-ea"/>
              <a:cs typeface="Courier New" panose="02070309020205020404" pitchFamily="49" charset="0"/>
            </a:endParaRPr>
          </a:p>
        </p:txBody>
      </p:sp>
      <p:sp>
        <p:nvSpPr>
          <p:cNvPr id="7" name="Rectangle 6"/>
          <p:cNvSpPr/>
          <p:nvPr/>
        </p:nvSpPr>
        <p:spPr bwMode="auto">
          <a:xfrm>
            <a:off x="626417" y="4429760"/>
            <a:ext cx="8029903" cy="202342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latin typeface="Courier New" panose="02070309020205020404" pitchFamily="49" charset="0"/>
                <a:ea typeface="+mj-ea"/>
                <a:cs typeface="Courier New" panose="02070309020205020404" pitchFamily="49" charset="0"/>
              </a:rPr>
              <a:t>[root@mgm-node-01 ~]# ndb_mgm -e "11 RESTART"</a:t>
            </a:r>
          </a:p>
          <a:p>
            <a:r>
              <a:rPr lang="sv-SE" sz="1000" b="1" dirty="0">
                <a:latin typeface="Courier New" panose="02070309020205020404" pitchFamily="49" charset="0"/>
                <a:ea typeface="+mj-ea"/>
                <a:cs typeface="Courier New" panose="02070309020205020404" pitchFamily="49" charset="0"/>
              </a:rPr>
              <a:t>Connected to Management Server at: localhost:1186</a:t>
            </a:r>
          </a:p>
          <a:p>
            <a:r>
              <a:rPr lang="sv-SE" sz="1000" b="1" dirty="0">
                <a:latin typeface="Courier New" panose="02070309020205020404" pitchFamily="49" charset="0"/>
                <a:ea typeface="+mj-ea"/>
                <a:cs typeface="Courier New" panose="02070309020205020404" pitchFamily="49" charset="0"/>
              </a:rPr>
              <a:t>Node 11 is being restarted</a:t>
            </a:r>
          </a:p>
          <a:p>
            <a:endParaRPr lang="sv-SE" sz="1000" b="1" dirty="0">
              <a:latin typeface="Courier New" panose="02070309020205020404" pitchFamily="49" charset="0"/>
              <a:ea typeface="+mj-ea"/>
              <a:cs typeface="Courier New" panose="02070309020205020404" pitchFamily="49" charset="0"/>
            </a:endParaRPr>
          </a:p>
          <a:p>
            <a:r>
              <a:rPr lang="sv-SE" sz="1000" b="1" dirty="0">
                <a:latin typeface="Courier New" panose="02070309020205020404" pitchFamily="49" charset="0"/>
                <a:ea typeface="+mj-ea"/>
                <a:cs typeface="Courier New" panose="02070309020205020404" pitchFamily="49" charset="0"/>
              </a:rPr>
              <a:t>[root@mgm-node-01 ~]# ndb_mgm -e "12 RESTART"</a:t>
            </a:r>
          </a:p>
          <a:p>
            <a:r>
              <a:rPr lang="sv-SE" sz="1000" b="1" dirty="0">
                <a:latin typeface="Courier New" panose="02070309020205020404" pitchFamily="49" charset="0"/>
                <a:ea typeface="+mj-ea"/>
                <a:cs typeface="Courier New" panose="02070309020205020404" pitchFamily="49" charset="0"/>
              </a:rPr>
              <a:t>Connected to Management Server at: localhost:1186</a:t>
            </a:r>
          </a:p>
          <a:p>
            <a:r>
              <a:rPr lang="sv-SE" sz="1000" b="1" dirty="0">
                <a:latin typeface="Courier New" panose="02070309020205020404" pitchFamily="49" charset="0"/>
                <a:ea typeface="+mj-ea"/>
                <a:cs typeface="Courier New" panose="02070309020205020404" pitchFamily="49" charset="0"/>
              </a:rPr>
              <a:t>Node 12 is being restarted</a:t>
            </a:r>
          </a:p>
          <a:p>
            <a:endParaRPr lang="sv-SE" sz="1000" b="1" dirty="0">
              <a:latin typeface="Courier New" panose="02070309020205020404" pitchFamily="49" charset="0"/>
              <a:ea typeface="+mj-ea"/>
              <a:cs typeface="Courier New" panose="02070309020205020404" pitchFamily="49" charset="0"/>
            </a:endParaRPr>
          </a:p>
          <a:p>
            <a:r>
              <a:rPr lang="sv-SE" sz="1000" b="1" dirty="0">
                <a:latin typeface="Courier New" panose="02070309020205020404" pitchFamily="49" charset="0"/>
                <a:ea typeface="+mj-ea"/>
                <a:cs typeface="Courier New" panose="02070309020205020404" pitchFamily="49" charset="0"/>
              </a:rPr>
              <a:t>[root@mgm-node-01 ~]# ndb_mgm -e "13 RESTART"</a:t>
            </a:r>
          </a:p>
          <a:p>
            <a:r>
              <a:rPr lang="sv-SE" sz="1000" b="1" dirty="0">
                <a:latin typeface="Courier New" panose="02070309020205020404" pitchFamily="49" charset="0"/>
                <a:ea typeface="+mj-ea"/>
                <a:cs typeface="Courier New" panose="02070309020205020404" pitchFamily="49" charset="0"/>
              </a:rPr>
              <a:t>Connected to Management Server at: localhost:1186</a:t>
            </a:r>
          </a:p>
          <a:p>
            <a:r>
              <a:rPr lang="sv-SE" sz="1000" b="1" dirty="0">
                <a:latin typeface="Courier New" panose="02070309020205020404" pitchFamily="49" charset="0"/>
                <a:ea typeface="+mj-ea"/>
                <a:cs typeface="Courier New" panose="02070309020205020404" pitchFamily="49" charset="0"/>
              </a:rPr>
              <a:t>Node 13 is being restarted</a:t>
            </a:r>
          </a:p>
          <a:p>
            <a:endParaRPr lang="sv-SE" sz="1000" b="1" dirty="0">
              <a:latin typeface="Courier New" panose="02070309020205020404" pitchFamily="49" charset="0"/>
              <a:ea typeface="+mj-ea"/>
              <a:cs typeface="Courier New" panose="02070309020205020404" pitchFamily="49" charset="0"/>
            </a:endParaRPr>
          </a:p>
          <a:p>
            <a:r>
              <a:rPr lang="sv-SE" sz="1000" b="1" dirty="0">
                <a:latin typeface="Courier New" panose="02070309020205020404" pitchFamily="49" charset="0"/>
                <a:ea typeface="+mj-ea"/>
                <a:cs typeface="Courier New" panose="02070309020205020404" pitchFamily="49" charset="0"/>
              </a:rPr>
              <a:t>[root@mgm-node-01 </a:t>
            </a:r>
            <a:r>
              <a:rPr lang="sv-SE" sz="1000" b="1" dirty="0" smtClean="0">
                <a:latin typeface="Courier New" panose="02070309020205020404" pitchFamily="49" charset="0"/>
                <a:ea typeface="+mj-ea"/>
                <a:cs typeface="Courier New" panose="02070309020205020404" pitchFamily="49" charset="0"/>
              </a:rPr>
              <a:t>~]# </a:t>
            </a:r>
            <a:r>
              <a:rPr lang="sv-SE" sz="1000" b="1" dirty="0">
                <a:latin typeface="Courier New" panose="02070309020205020404" pitchFamily="49" charset="0"/>
                <a:cs typeface="Courier New" panose="02070309020205020404" pitchFamily="49" charset="0"/>
              </a:rPr>
              <a:t>ndb_mgm -e "</a:t>
            </a:r>
            <a:r>
              <a:rPr lang="sv-SE" sz="1000" b="1" dirty="0" smtClean="0">
                <a:latin typeface="Courier New" panose="02070309020205020404" pitchFamily="49" charset="0"/>
                <a:cs typeface="Courier New" panose="02070309020205020404" pitchFamily="49" charset="0"/>
              </a:rPr>
              <a:t>14 RESTART”</a:t>
            </a:r>
            <a:endParaRPr lang="sv-SE" sz="1000" b="1" dirty="0" smtClean="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67925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(Native Backup)</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Things to consider</a:t>
            </a:r>
          </a:p>
          <a:p>
            <a:pPr lvl="1"/>
            <a:r>
              <a:rPr lang="en-US" sz="1200" dirty="0" smtClean="0">
                <a:latin typeface="+mj-lt"/>
                <a:cs typeface="Courier New" panose="02070309020205020404" pitchFamily="49" charset="0"/>
              </a:rPr>
              <a:t>If you have set </a:t>
            </a:r>
            <a:r>
              <a:rPr lang="en-US" sz="1200" dirty="0" err="1" smtClean="0">
                <a:latin typeface="+mj-lt"/>
                <a:cs typeface="Courier New" panose="02070309020205020404" pitchFamily="49" charset="0"/>
              </a:rPr>
              <a:t>BackupDataBufferSize</a:t>
            </a:r>
            <a:r>
              <a:rPr lang="en-US" sz="1200" dirty="0" smtClean="0">
                <a:latin typeface="+mj-lt"/>
                <a:cs typeface="Courier New" panose="02070309020205020404" pitchFamily="49" charset="0"/>
              </a:rPr>
              <a:t> and </a:t>
            </a:r>
            <a:r>
              <a:rPr lang="en-US" sz="1200" dirty="0" err="1" smtClean="0">
                <a:latin typeface="+mj-lt"/>
                <a:cs typeface="Courier New" panose="02070309020205020404" pitchFamily="49" charset="0"/>
              </a:rPr>
              <a:t>BackupLogBufferSize</a:t>
            </a:r>
            <a:r>
              <a:rPr lang="en-US" sz="1200" dirty="0" smtClean="0">
                <a:latin typeface="+mj-lt"/>
                <a:cs typeface="Courier New" panose="02070309020205020404" pitchFamily="49" charset="0"/>
              </a:rPr>
              <a:t> and their sum is greater than 4MB, then </a:t>
            </a:r>
            <a:r>
              <a:rPr lang="en-US" sz="1200" dirty="0" err="1" smtClean="0">
                <a:latin typeface="+mj-lt"/>
                <a:cs typeface="Courier New" panose="02070309020205020404" pitchFamily="49" charset="0"/>
              </a:rPr>
              <a:t>BackupMemory</a:t>
            </a:r>
            <a:r>
              <a:rPr lang="en-US" sz="1200" dirty="0" smtClean="0">
                <a:latin typeface="+mj-lt"/>
                <a:cs typeface="Courier New" panose="02070309020205020404" pitchFamily="49" charset="0"/>
              </a:rPr>
              <a:t> must also be set.</a:t>
            </a:r>
          </a:p>
          <a:p>
            <a:pPr lvl="1"/>
            <a:r>
              <a:rPr lang="en-US" sz="1200" dirty="0" smtClean="0">
                <a:latin typeface="+mj-lt"/>
                <a:cs typeface="Courier New" panose="02070309020205020404" pitchFamily="49" charset="0"/>
              </a:rPr>
              <a:t>If </a:t>
            </a:r>
            <a:r>
              <a:rPr lang="en-US" sz="1200" dirty="0">
                <a:latin typeface="+mj-lt"/>
                <a:cs typeface="Courier New" panose="02070309020205020404" pitchFamily="49" charset="0"/>
              </a:rPr>
              <a:t>both a </a:t>
            </a:r>
            <a:r>
              <a:rPr lang="en-US" sz="1200" dirty="0" err="1">
                <a:latin typeface="+mj-lt"/>
                <a:cs typeface="Courier New" panose="02070309020205020404" pitchFamily="49" charset="0"/>
              </a:rPr>
              <a:t>wait_option</a:t>
            </a:r>
            <a:r>
              <a:rPr lang="en-US" sz="1200" dirty="0">
                <a:latin typeface="+mj-lt"/>
                <a:cs typeface="Courier New" panose="02070309020205020404" pitchFamily="49" charset="0"/>
              </a:rPr>
              <a:t> and a </a:t>
            </a:r>
            <a:r>
              <a:rPr lang="en-US" sz="1200" dirty="0" err="1">
                <a:latin typeface="+mj-lt"/>
                <a:cs typeface="Courier New" panose="02070309020205020404" pitchFamily="49" charset="0"/>
              </a:rPr>
              <a:t>snapshot_option</a:t>
            </a:r>
            <a:r>
              <a:rPr lang="en-US" sz="1200" dirty="0">
                <a:latin typeface="+mj-lt"/>
                <a:cs typeface="Courier New" panose="02070309020205020404" pitchFamily="49" charset="0"/>
              </a:rPr>
              <a:t> are used, they may be specified in either order</a:t>
            </a:r>
            <a:r>
              <a:rPr lang="en-US" sz="1200" dirty="0" smtClean="0">
                <a:latin typeface="+mj-lt"/>
                <a:cs typeface="Courier New" panose="02070309020205020404" pitchFamily="49" charset="0"/>
              </a:rPr>
              <a:t>.</a:t>
            </a:r>
            <a:endParaRPr lang="en-US" sz="1200" dirty="0">
              <a:latin typeface="+mj-lt"/>
              <a:cs typeface="Courier New" panose="02070309020205020404" pitchFamily="49" charset="0"/>
            </a:endParaRPr>
          </a:p>
          <a:p>
            <a:pPr lvl="1" fontAlgn="auto"/>
            <a:r>
              <a:rPr lang="en-US" sz="1200" dirty="0" smtClean="0">
                <a:latin typeface="+mj-lt"/>
                <a:cs typeface="Courier New" panose="02070309020205020404" pitchFamily="49" charset="0"/>
              </a:rPr>
              <a:t>If </a:t>
            </a:r>
            <a:r>
              <a:rPr lang="en-US" sz="1200" dirty="0">
                <a:latin typeface="+mj-lt"/>
                <a:cs typeface="Courier New" panose="02070309020205020404" pitchFamily="49" charset="0"/>
              </a:rPr>
              <a:t>custom id is specified then it SHOULD be first before other wait and snapshot options</a:t>
            </a:r>
            <a:r>
              <a:rPr lang="en-US" sz="1200" dirty="0" smtClean="0">
                <a:latin typeface="+mj-lt"/>
                <a:cs typeface="Courier New" panose="02070309020205020404" pitchFamily="49" charset="0"/>
              </a:rPr>
              <a:t>.</a:t>
            </a:r>
            <a:endParaRPr lang="en-US" sz="1200" dirty="0">
              <a:latin typeface="+mj-lt"/>
              <a:cs typeface="Courier New" panose="02070309020205020404" pitchFamily="49" charset="0"/>
            </a:endParaRPr>
          </a:p>
          <a:p>
            <a:pPr lvl="1"/>
            <a:r>
              <a:rPr lang="en-US" sz="1200" dirty="0" smtClean="0">
                <a:latin typeface="+mj-lt"/>
                <a:cs typeface="Courier New" panose="02070309020205020404" pitchFamily="49" charset="0"/>
              </a:rPr>
              <a:t>If </a:t>
            </a:r>
            <a:r>
              <a:rPr lang="en-US" sz="1200" dirty="0">
                <a:latin typeface="+mj-lt"/>
                <a:cs typeface="Courier New" panose="02070309020205020404" pitchFamily="49" charset="0"/>
              </a:rPr>
              <a:t>both snapshot and wait options are specified, these can be interchanged</a:t>
            </a:r>
            <a:r>
              <a:rPr lang="en-US" sz="1200" dirty="0" smtClean="0">
                <a:latin typeface="+mj-lt"/>
                <a:cs typeface="Courier New" panose="02070309020205020404" pitchFamily="49" charset="0"/>
              </a:rPr>
              <a:t>.</a:t>
            </a:r>
          </a:p>
          <a:p>
            <a:pPr lvl="1"/>
            <a:r>
              <a:rPr lang="en-US" sz="1200" dirty="0" smtClean="0">
                <a:latin typeface="+mj-lt"/>
                <a:cs typeface="Courier New" panose="02070309020205020404" pitchFamily="49" charset="0"/>
              </a:rPr>
              <a:t>If there is no backup having the ID </a:t>
            </a:r>
            <a:r>
              <a:rPr lang="en-US" sz="1200" dirty="0" err="1" smtClean="0">
                <a:latin typeface="+mj-lt"/>
                <a:cs typeface="Courier New" panose="02070309020205020404" pitchFamily="49" charset="0"/>
              </a:rPr>
              <a:t>backup_id</a:t>
            </a:r>
            <a:r>
              <a:rPr lang="en-US" sz="1200" dirty="0" smtClean="0">
                <a:latin typeface="+mj-lt"/>
                <a:cs typeface="Courier New" panose="02070309020205020404" pitchFamily="49" charset="0"/>
              </a:rPr>
              <a:t> running when an ABORT BACKUP is issued, the management client makes no response, nor is it indicated in the cluster log that an invalid abort command was sent.</a:t>
            </a:r>
          </a:p>
          <a:p>
            <a:pPr lvl="1"/>
            <a:r>
              <a:rPr lang="en-US" altLang="ja-JP" sz="1200" dirty="0"/>
              <a:t>In aborting a backup process, there is no guarantee that the cluster nodes respond to an ABORT BACKUP</a:t>
            </a:r>
          </a:p>
          <a:p>
            <a:pPr marL="286725" lvl="2" indent="0">
              <a:buNone/>
            </a:pPr>
            <a:r>
              <a:rPr lang="en-US" altLang="ja-JP" sz="1200" dirty="0"/>
              <a:t>command in any particular order.</a:t>
            </a:r>
          </a:p>
          <a:p>
            <a:pPr lvl="1"/>
            <a:r>
              <a:rPr lang="en-US" sz="1200" dirty="0">
                <a:latin typeface="+mj-lt"/>
                <a:cs typeface="Courier New" panose="02070309020205020404" pitchFamily="49" charset="0"/>
              </a:rPr>
              <a:t>If you use the </a:t>
            </a:r>
            <a:r>
              <a:rPr lang="en-US" sz="1200" dirty="0" smtClean="0">
                <a:latin typeface="+mj-lt"/>
                <a:cs typeface="Courier New" panose="02070309020205020404" pitchFamily="49" charset="0"/>
              </a:rPr>
              <a:t>SNAPSHOTSTART option </a:t>
            </a:r>
            <a:r>
              <a:rPr lang="en-US" sz="1200" dirty="0">
                <a:latin typeface="+mj-lt"/>
                <a:cs typeface="Courier New" panose="02070309020205020404" pitchFamily="49" charset="0"/>
              </a:rPr>
              <a:t>with START BACKUP, and </a:t>
            </a:r>
            <a:r>
              <a:rPr lang="en-US" sz="1200" dirty="0" smtClean="0">
                <a:latin typeface="+mj-lt"/>
                <a:cs typeface="Courier New" panose="02070309020205020404" pitchFamily="49" charset="0"/>
              </a:rPr>
              <a:t>the </a:t>
            </a:r>
            <a:r>
              <a:rPr lang="en-US" sz="1200" dirty="0" err="1" smtClean="0">
                <a:latin typeface="+mj-lt"/>
                <a:cs typeface="Courier New" panose="02070309020205020404" pitchFamily="49" charset="0"/>
              </a:rPr>
              <a:t>CompressedBackup</a:t>
            </a:r>
            <a:r>
              <a:rPr lang="en-US" sz="1200" dirty="0" smtClean="0">
                <a:latin typeface="+mj-lt"/>
                <a:cs typeface="Courier New" panose="02070309020205020404" pitchFamily="49" charset="0"/>
              </a:rPr>
              <a:t> parameter </a:t>
            </a:r>
            <a:r>
              <a:rPr lang="en-US" sz="1200" dirty="0">
                <a:latin typeface="+mj-lt"/>
                <a:cs typeface="Courier New" panose="02070309020205020404" pitchFamily="49" charset="0"/>
              </a:rPr>
              <a:t>is enabled, only the data and control files </a:t>
            </a:r>
            <a:r>
              <a:rPr lang="en-US" sz="1200" dirty="0" smtClean="0">
                <a:latin typeface="+mj-lt"/>
                <a:cs typeface="Courier New" panose="02070309020205020404" pitchFamily="49" charset="0"/>
              </a:rPr>
              <a:t>are compressed—the </a:t>
            </a:r>
            <a:r>
              <a:rPr lang="en-US" sz="1200" dirty="0">
                <a:latin typeface="+mj-lt"/>
                <a:cs typeface="Courier New" panose="02070309020205020404" pitchFamily="49" charset="0"/>
              </a:rPr>
              <a:t>log file is not compressed.</a:t>
            </a:r>
            <a:endParaRPr lang="en-US" sz="1200" dirty="0" smtClean="0">
              <a:latin typeface="+mj-lt"/>
              <a:cs typeface="Courier New" panose="02070309020205020404" pitchFamily="49" charset="0"/>
            </a:endParaRPr>
          </a:p>
          <a:p>
            <a:pPr marL="180000" lvl="1" indent="0">
              <a:buNone/>
            </a:pPr>
            <a:endParaRPr lang="en-US" altLang="ja-JP" dirty="0"/>
          </a:p>
          <a:p>
            <a:pPr marL="914400" lvl="1" indent="-735013">
              <a:buNone/>
            </a:pPr>
            <a:endParaRPr lang="en-US" altLang="ja-JP" sz="1200" dirty="0"/>
          </a:p>
          <a:p>
            <a:pPr marL="734400" indent="-735013">
              <a:buNone/>
            </a:pPr>
            <a:endParaRPr lang="en-US" altLang="ja-JP" dirty="0"/>
          </a:p>
        </p:txBody>
      </p:sp>
    </p:spTree>
    <p:extLst>
      <p:ext uri="{BB962C8B-B14F-4D97-AF65-F5344CB8AC3E}">
        <p14:creationId xmlns:p14="http://schemas.microsoft.com/office/powerpoint/2010/main" val="3807499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a:t>
            </a:r>
            <a:r>
              <a:rPr lang="en-US" altLang="ja-JP" dirty="0" smtClean="0"/>
              <a:t>(Using </a:t>
            </a:r>
            <a:r>
              <a:rPr lang="en-US" altLang="ja-JP" dirty="0" err="1" smtClean="0"/>
              <a:t>mysqldump</a:t>
            </a:r>
            <a:r>
              <a:rPr lang="en-US" altLang="ja-JP"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err="1" smtClean="0"/>
              <a:t>mysqldump</a:t>
            </a:r>
            <a:endParaRPr lang="en-US" altLang="ja-JP" sz="1600" dirty="0" smtClean="0"/>
          </a:p>
          <a:p>
            <a:pPr lvl="1"/>
            <a:r>
              <a:rPr lang="en-US" sz="1200" dirty="0">
                <a:latin typeface="+mj-lt"/>
                <a:cs typeface="Courier New" panose="02070309020205020404" pitchFamily="49" charset="0"/>
              </a:rPr>
              <a:t>The </a:t>
            </a:r>
            <a:r>
              <a:rPr lang="en-US" sz="1200" dirty="0" err="1" smtClean="0">
                <a:latin typeface="+mj-lt"/>
                <a:cs typeface="Courier New" panose="02070309020205020404" pitchFamily="49" charset="0"/>
              </a:rPr>
              <a:t>mysqldump</a:t>
            </a:r>
            <a:r>
              <a:rPr lang="en-US" sz="1200" dirty="0" smtClean="0">
                <a:latin typeface="+mj-lt"/>
                <a:cs typeface="Courier New" panose="02070309020205020404" pitchFamily="49" charset="0"/>
              </a:rPr>
              <a:t> client </a:t>
            </a:r>
            <a:r>
              <a:rPr lang="en-US" sz="1200" dirty="0">
                <a:latin typeface="+mj-lt"/>
                <a:cs typeface="Courier New" panose="02070309020205020404" pitchFamily="49" charset="0"/>
              </a:rPr>
              <a:t>utility performs logical backups, producing a set of SQL statements that can </a:t>
            </a:r>
            <a:r>
              <a:rPr lang="en-US" sz="1200" dirty="0" smtClean="0">
                <a:latin typeface="+mj-lt"/>
                <a:cs typeface="Courier New" panose="02070309020205020404" pitchFamily="49" charset="0"/>
              </a:rPr>
              <a:t>be executed </a:t>
            </a:r>
            <a:r>
              <a:rPr lang="en-US" sz="1200" dirty="0">
                <a:latin typeface="+mj-lt"/>
                <a:cs typeface="Courier New" panose="02070309020205020404" pitchFamily="49" charset="0"/>
              </a:rPr>
              <a:t>to reproduce the original database object definitions and table data. It dumps one or </a:t>
            </a:r>
            <a:r>
              <a:rPr lang="en-US" sz="1200" dirty="0" smtClean="0">
                <a:latin typeface="+mj-lt"/>
                <a:cs typeface="Courier New" panose="02070309020205020404" pitchFamily="49" charset="0"/>
              </a:rPr>
              <a:t>more MySQL </a:t>
            </a:r>
            <a:r>
              <a:rPr lang="en-US" sz="1200" dirty="0">
                <a:latin typeface="+mj-lt"/>
                <a:cs typeface="Courier New" panose="02070309020205020404" pitchFamily="49" charset="0"/>
              </a:rPr>
              <a:t>databases for backup or transfer to another SQL server. </a:t>
            </a:r>
            <a:endParaRPr lang="en-US" sz="1200" dirty="0" smtClean="0">
              <a:latin typeface="+mj-lt"/>
              <a:cs typeface="Courier New" panose="02070309020205020404" pitchFamily="49" charset="0"/>
            </a:endParaRPr>
          </a:p>
          <a:p>
            <a:pPr lvl="1"/>
            <a:r>
              <a:rPr lang="en-US" sz="1200" dirty="0" smtClean="0">
                <a:latin typeface="+mj-lt"/>
                <a:cs typeface="Courier New" panose="02070309020205020404" pitchFamily="49" charset="0"/>
              </a:rPr>
              <a:t>The </a:t>
            </a:r>
            <a:r>
              <a:rPr lang="en-US" sz="1200" dirty="0" err="1" smtClean="0">
                <a:latin typeface="+mj-lt"/>
                <a:cs typeface="Courier New" panose="02070309020205020404" pitchFamily="49" charset="0"/>
              </a:rPr>
              <a:t>mysqldump</a:t>
            </a:r>
            <a:r>
              <a:rPr lang="en-US" sz="1200" dirty="0" smtClean="0">
                <a:latin typeface="+mj-lt"/>
                <a:cs typeface="Courier New" panose="02070309020205020404" pitchFamily="49" charset="0"/>
              </a:rPr>
              <a:t> command </a:t>
            </a:r>
            <a:r>
              <a:rPr lang="en-US" sz="1200" dirty="0">
                <a:latin typeface="+mj-lt"/>
                <a:cs typeface="Courier New" panose="02070309020205020404" pitchFamily="49" charset="0"/>
              </a:rPr>
              <a:t>can </a:t>
            </a:r>
            <a:r>
              <a:rPr lang="en-US" sz="1200" dirty="0" smtClean="0">
                <a:latin typeface="+mj-lt"/>
                <a:cs typeface="Courier New" panose="02070309020205020404" pitchFamily="49" charset="0"/>
              </a:rPr>
              <a:t>also generate </a:t>
            </a:r>
            <a:r>
              <a:rPr lang="en-US" sz="1200" dirty="0">
                <a:latin typeface="+mj-lt"/>
                <a:cs typeface="Courier New" panose="02070309020205020404" pitchFamily="49" charset="0"/>
              </a:rPr>
              <a:t>output in </a:t>
            </a:r>
            <a:r>
              <a:rPr lang="en-US" sz="1200" dirty="0" smtClean="0">
                <a:latin typeface="+mj-lt"/>
                <a:cs typeface="Courier New" panose="02070309020205020404" pitchFamily="49" charset="0"/>
              </a:rPr>
              <a:t>:</a:t>
            </a:r>
          </a:p>
          <a:p>
            <a:pPr lvl="2"/>
            <a:r>
              <a:rPr lang="en-US" sz="1000" dirty="0" smtClean="0">
                <a:latin typeface="+mj-lt"/>
                <a:cs typeface="Courier New" panose="02070309020205020404" pitchFamily="49" charset="0"/>
              </a:rPr>
              <a:t>CSV;</a:t>
            </a:r>
          </a:p>
          <a:p>
            <a:pPr lvl="2"/>
            <a:r>
              <a:rPr lang="en-US" sz="1000" dirty="0" smtClean="0">
                <a:latin typeface="+mj-lt"/>
                <a:cs typeface="Courier New" panose="02070309020205020404" pitchFamily="49" charset="0"/>
              </a:rPr>
              <a:t>other </a:t>
            </a:r>
            <a:r>
              <a:rPr lang="en-US" sz="1000" dirty="0">
                <a:latin typeface="+mj-lt"/>
                <a:cs typeface="Courier New" panose="02070309020205020404" pitchFamily="49" charset="0"/>
              </a:rPr>
              <a:t>delimited </a:t>
            </a:r>
            <a:r>
              <a:rPr lang="en-US" sz="1000" dirty="0" smtClean="0">
                <a:latin typeface="+mj-lt"/>
                <a:cs typeface="Courier New" panose="02070309020205020404" pitchFamily="49" charset="0"/>
              </a:rPr>
              <a:t>text; </a:t>
            </a:r>
            <a:r>
              <a:rPr lang="en-US" sz="1000" dirty="0">
                <a:latin typeface="+mj-lt"/>
                <a:cs typeface="Courier New" panose="02070309020205020404" pitchFamily="49" charset="0"/>
              </a:rPr>
              <a:t>or </a:t>
            </a:r>
            <a:endParaRPr lang="en-US" sz="1000" dirty="0" smtClean="0">
              <a:latin typeface="+mj-lt"/>
              <a:cs typeface="Courier New" panose="02070309020205020404" pitchFamily="49" charset="0"/>
            </a:endParaRPr>
          </a:p>
          <a:p>
            <a:pPr lvl="2"/>
            <a:r>
              <a:rPr lang="en-US" sz="1000" dirty="0" smtClean="0">
                <a:latin typeface="+mj-lt"/>
                <a:cs typeface="Courier New" panose="02070309020205020404" pitchFamily="49" charset="0"/>
              </a:rPr>
              <a:t>XML format</a:t>
            </a:r>
          </a:p>
          <a:p>
            <a:pPr lvl="1"/>
            <a:r>
              <a:rPr lang="en-US" sz="1200" dirty="0" err="1">
                <a:latin typeface="+mj-lt"/>
                <a:cs typeface="Courier New" panose="02070309020205020404" pitchFamily="49" charset="0"/>
              </a:rPr>
              <a:t>mysqldump</a:t>
            </a:r>
            <a:r>
              <a:rPr lang="en-US" sz="1200" dirty="0">
                <a:latin typeface="+mj-lt"/>
                <a:cs typeface="Courier New" panose="02070309020205020404" pitchFamily="49" charset="0"/>
              </a:rPr>
              <a:t> requires at least the SELECT privilege for dumped tables, SHOW VIEW for dumped views, TRIGGER for dumped triggers, and LOCK TABLES if the --single-transaction option is not used</a:t>
            </a:r>
            <a:r>
              <a:rPr lang="en-US" sz="1200" dirty="0" smtClean="0">
                <a:latin typeface="+mj-lt"/>
                <a:cs typeface="Courier New" panose="02070309020205020404" pitchFamily="49" charset="0"/>
              </a:rPr>
              <a:t>.</a:t>
            </a:r>
          </a:p>
          <a:p>
            <a:pPr marL="180000" lvl="1" indent="0">
              <a:buNone/>
            </a:pPr>
            <a:endParaRPr lang="en-US" sz="1200" dirty="0" smtClean="0">
              <a:latin typeface="+mj-lt"/>
              <a:cs typeface="Courier New" panose="02070309020205020404" pitchFamily="49" charset="0"/>
            </a:endParaRPr>
          </a:p>
          <a:p>
            <a:pPr lvl="1"/>
            <a:endParaRPr lang="en-US" sz="1200" dirty="0" smtClean="0">
              <a:latin typeface="+mj-lt"/>
              <a:cs typeface="Courier New" panose="02070309020205020404" pitchFamily="49" charset="0"/>
            </a:endParaRPr>
          </a:p>
          <a:p>
            <a:pPr lvl="1"/>
            <a:endParaRPr lang="en-US" altLang="ja-JP" sz="1200" dirty="0"/>
          </a:p>
          <a:p>
            <a:pPr marL="734400" indent="-735013">
              <a:buNone/>
            </a:pPr>
            <a:endParaRPr lang="en-US" altLang="ja-JP" dirty="0"/>
          </a:p>
        </p:txBody>
      </p:sp>
    </p:spTree>
    <p:extLst>
      <p:ext uri="{BB962C8B-B14F-4D97-AF65-F5344CB8AC3E}">
        <p14:creationId xmlns:p14="http://schemas.microsoft.com/office/powerpoint/2010/main" val="759056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Restore</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Native NDB Cluster Restore</a:t>
            </a:r>
          </a:p>
          <a:p>
            <a:pPr lvl="1"/>
            <a:r>
              <a:rPr lang="en-US" altLang="ja-JP" sz="1200" dirty="0" smtClean="0"/>
              <a:t>The </a:t>
            </a:r>
            <a:r>
              <a:rPr lang="en-US" altLang="ja-JP" sz="1200" dirty="0"/>
              <a:t>cluster restoration program is implemented as a separate command-line utility </a:t>
            </a:r>
            <a:r>
              <a:rPr lang="en-US" altLang="ja-JP" sz="1200" dirty="0" err="1"/>
              <a:t>ndb_restore</a:t>
            </a:r>
            <a:r>
              <a:rPr lang="en-US" altLang="ja-JP" sz="1200" dirty="0"/>
              <a:t>,</a:t>
            </a:r>
          </a:p>
          <a:p>
            <a:pPr marL="180000" lvl="1" indent="0">
              <a:buNone/>
            </a:pPr>
            <a:r>
              <a:rPr lang="en-US" altLang="ja-JP" sz="1200" dirty="0"/>
              <a:t>which can normally be found in the MySQL </a:t>
            </a:r>
            <a:r>
              <a:rPr lang="en-US" altLang="ja-JP" sz="1200" dirty="0" smtClean="0"/>
              <a:t>bin directory</a:t>
            </a:r>
            <a:r>
              <a:rPr lang="en-US" altLang="ja-JP" sz="1200" dirty="0"/>
              <a:t>. This program reads the files created as a</a:t>
            </a:r>
          </a:p>
          <a:p>
            <a:pPr marL="180000" lvl="1" indent="0">
              <a:buNone/>
            </a:pPr>
            <a:r>
              <a:rPr lang="en-US" altLang="ja-JP" sz="1200" dirty="0"/>
              <a:t>result of the backup and inserts the stored information into the database</a:t>
            </a:r>
            <a:r>
              <a:rPr lang="en-US" altLang="ja-JP" sz="1200" dirty="0" smtClean="0"/>
              <a:t>.</a:t>
            </a:r>
          </a:p>
          <a:p>
            <a:pPr lvl="1"/>
            <a:r>
              <a:rPr lang="en-US" altLang="ja-JP" sz="1200" dirty="0" smtClean="0"/>
              <a:t>Also known as online restore</a:t>
            </a:r>
          </a:p>
          <a:p>
            <a:pPr lvl="1"/>
            <a:r>
              <a:rPr lang="en-US" altLang="ja-JP" sz="1200" dirty="0" err="1" smtClean="0"/>
              <a:t>ndb_restore</a:t>
            </a:r>
            <a:r>
              <a:rPr lang="en-US" altLang="ja-JP" sz="1200" dirty="0" smtClean="0"/>
              <a:t> </a:t>
            </a:r>
            <a:r>
              <a:rPr lang="en-US" altLang="ja-JP" sz="1200" dirty="0"/>
              <a:t>must be executed once for each of the backup files that were created by the START BACKUP command used to create the </a:t>
            </a:r>
            <a:r>
              <a:rPr lang="en-US" altLang="ja-JP" sz="1200" dirty="0" smtClean="0"/>
              <a:t>backup</a:t>
            </a:r>
          </a:p>
          <a:p>
            <a:pPr lvl="1"/>
            <a:r>
              <a:rPr lang="en-US" altLang="ja-JP" sz="1200" dirty="0" err="1"/>
              <a:t>ndb_restore</a:t>
            </a:r>
            <a:r>
              <a:rPr lang="en-US" altLang="ja-JP" sz="1200" dirty="0"/>
              <a:t> must have a free [API] or [</a:t>
            </a:r>
            <a:r>
              <a:rPr lang="en-US" altLang="ja-JP" sz="1200" dirty="0" err="1"/>
              <a:t>mysqld</a:t>
            </a:r>
            <a:r>
              <a:rPr lang="en-US" altLang="ja-JP" sz="1200" dirty="0"/>
              <a:t>] </a:t>
            </a:r>
            <a:r>
              <a:rPr lang="en-US" altLang="ja-JP" sz="1200" dirty="0" smtClean="0"/>
              <a:t>node</a:t>
            </a:r>
          </a:p>
          <a:p>
            <a:pPr lvl="1"/>
            <a:r>
              <a:rPr lang="en-US" altLang="ja-JP" sz="1200" dirty="0"/>
              <a:t>Normally, when restoring from an NDB Cluster backup, </a:t>
            </a:r>
            <a:r>
              <a:rPr lang="en-US" altLang="ja-JP" sz="1200" dirty="0" err="1" smtClean="0"/>
              <a:t>ndb_restore</a:t>
            </a:r>
            <a:r>
              <a:rPr lang="en-US" altLang="ja-JP" sz="1200" dirty="0" smtClean="0"/>
              <a:t> requires </a:t>
            </a:r>
            <a:r>
              <a:rPr lang="en-US" altLang="ja-JP" sz="1200" dirty="0"/>
              <a:t>at a minimum the --</a:t>
            </a:r>
            <a:r>
              <a:rPr lang="en-US" altLang="ja-JP" sz="1200" dirty="0" err="1"/>
              <a:t>nodeid</a:t>
            </a:r>
            <a:r>
              <a:rPr lang="en-US" altLang="ja-JP" sz="1200" dirty="0"/>
              <a:t>(short form: -n), --</a:t>
            </a:r>
            <a:r>
              <a:rPr lang="en-US" altLang="ja-JP" sz="1200" dirty="0" err="1"/>
              <a:t>backupid</a:t>
            </a:r>
            <a:r>
              <a:rPr lang="en-US" altLang="ja-JP" sz="1200" dirty="0"/>
              <a:t>(short form: -b), and --</a:t>
            </a:r>
            <a:r>
              <a:rPr lang="en-US" altLang="ja-JP" sz="1200" dirty="0" err="1" smtClean="0"/>
              <a:t>backup_path</a:t>
            </a:r>
            <a:r>
              <a:rPr lang="en-US" altLang="ja-JP" sz="1200" dirty="0" smtClean="0"/>
              <a:t> options</a:t>
            </a:r>
            <a:r>
              <a:rPr lang="en-US" altLang="ja-JP" sz="1200" dirty="0"/>
              <a:t>. In </a:t>
            </a:r>
            <a:r>
              <a:rPr lang="en-US" altLang="ja-JP" sz="1200" dirty="0" smtClean="0"/>
              <a:t>addition, when </a:t>
            </a:r>
            <a:r>
              <a:rPr lang="en-US" altLang="ja-JP" sz="1200" dirty="0" err="1" smtClean="0"/>
              <a:t>ndb_restore</a:t>
            </a:r>
            <a:r>
              <a:rPr lang="en-US" altLang="ja-JP" sz="1200" dirty="0" smtClean="0"/>
              <a:t> is </a:t>
            </a:r>
            <a:r>
              <a:rPr lang="en-US" altLang="ja-JP" sz="1200" dirty="0"/>
              <a:t>used to restore any tables containing unique indexes, you must include --</a:t>
            </a:r>
            <a:r>
              <a:rPr lang="en-US" altLang="ja-JP" sz="1200" dirty="0" smtClean="0"/>
              <a:t>disable-indexes or </a:t>
            </a:r>
            <a:r>
              <a:rPr lang="en-US" altLang="ja-JP" sz="1200" dirty="0"/>
              <a:t>--rebuild-indexes</a:t>
            </a:r>
            <a:r>
              <a:rPr lang="en-US" altLang="ja-JP" sz="1200" dirty="0" smtClean="0"/>
              <a:t>.</a:t>
            </a:r>
            <a:endParaRPr lang="en-US" altLang="ja-JP" sz="1200" dirty="0"/>
          </a:p>
          <a:p>
            <a:pPr lvl="2"/>
            <a:r>
              <a:rPr lang="en-US" altLang="ja-JP" sz="1000" dirty="0"/>
              <a:t>Command: </a:t>
            </a:r>
            <a:r>
              <a:rPr lang="en-US" altLang="ja-JP" sz="1000" dirty="0" err="1"/>
              <a:t>ndb_restore</a:t>
            </a:r>
            <a:r>
              <a:rPr lang="en-US" altLang="ja-JP" sz="1000" dirty="0"/>
              <a:t> [-c </a:t>
            </a:r>
            <a:r>
              <a:rPr lang="en-US" altLang="ja-JP" sz="1000" dirty="0" err="1"/>
              <a:t>connection_string</a:t>
            </a:r>
            <a:r>
              <a:rPr lang="en-US" altLang="ja-JP" sz="1000" dirty="0"/>
              <a:t>] -n </a:t>
            </a:r>
            <a:r>
              <a:rPr lang="en-US" altLang="ja-JP" sz="1000" dirty="0" err="1"/>
              <a:t>node_id</a:t>
            </a:r>
            <a:r>
              <a:rPr lang="en-US" altLang="ja-JP" sz="1000" dirty="0"/>
              <a:t> -b </a:t>
            </a:r>
            <a:r>
              <a:rPr lang="en-US" altLang="ja-JP" sz="1000" dirty="0" err="1"/>
              <a:t>backup_id</a:t>
            </a:r>
            <a:r>
              <a:rPr lang="en-US" altLang="ja-JP" sz="1000" dirty="0"/>
              <a:t> \ [-m] -r --</a:t>
            </a:r>
            <a:r>
              <a:rPr lang="en-US" altLang="ja-JP" sz="1000" dirty="0" err="1"/>
              <a:t>backup_path</a:t>
            </a:r>
            <a:r>
              <a:rPr lang="en-US" altLang="ja-JP" sz="1000" dirty="0"/>
              <a:t>=/</a:t>
            </a:r>
            <a:r>
              <a:rPr lang="en-US" altLang="ja-JP" sz="1000" dirty="0" smtClean="0"/>
              <a:t>path/to/backup/files</a:t>
            </a:r>
            <a:endParaRPr lang="en-US" altLang="ja-JP" sz="1000" dirty="0"/>
          </a:p>
          <a:p>
            <a:pPr lvl="1"/>
            <a:r>
              <a:rPr lang="en-US" altLang="ja-JP" sz="1200" dirty="0"/>
              <a:t>You can restore to a cluster having fewer data nodes than the original provided that the larger number of nodes is an even multiple of the smaller number. </a:t>
            </a:r>
            <a:endParaRPr lang="en-US" altLang="ja-JP" sz="1200" dirty="0" smtClean="0"/>
          </a:p>
          <a:p>
            <a:pPr lvl="1"/>
            <a:r>
              <a:rPr lang="en-US" altLang="ja-JP" sz="1200" dirty="0"/>
              <a:t>It is possible to restore data without restoring table metadata assuming that the table metadata is already present. The default behavior when doing </a:t>
            </a:r>
            <a:r>
              <a:rPr lang="en-US" altLang="ja-JP" sz="1200" dirty="0" smtClean="0"/>
              <a:t>this is </a:t>
            </a:r>
            <a:r>
              <a:rPr lang="en-US" altLang="ja-JP" sz="1200" dirty="0"/>
              <a:t>for </a:t>
            </a:r>
            <a:r>
              <a:rPr lang="en-US" altLang="ja-JP" sz="1200" dirty="0" err="1" smtClean="0"/>
              <a:t>ndb_restore</a:t>
            </a:r>
            <a:r>
              <a:rPr lang="en-US" altLang="ja-JP" sz="1200" dirty="0" smtClean="0"/>
              <a:t> to </a:t>
            </a:r>
            <a:r>
              <a:rPr lang="en-US" altLang="ja-JP" sz="1200" dirty="0"/>
              <a:t>fail with an error if table data do not match the table schema; this can </a:t>
            </a:r>
            <a:r>
              <a:rPr lang="en-US" altLang="ja-JP" sz="1200" dirty="0" smtClean="0"/>
              <a:t>be overridden </a:t>
            </a:r>
            <a:r>
              <a:rPr lang="en-US" altLang="ja-JP" sz="1200" dirty="0"/>
              <a:t>using the --</a:t>
            </a:r>
            <a:r>
              <a:rPr lang="en-US" altLang="ja-JP" sz="1200" dirty="0" smtClean="0"/>
              <a:t>skip-table-check or –s option.</a:t>
            </a:r>
            <a:endParaRPr lang="en-US" altLang="ja-JP" dirty="0" smtClean="0"/>
          </a:p>
          <a:p>
            <a:pPr lvl="1"/>
            <a:endParaRPr lang="en-US" altLang="ja-JP" sz="1200" dirty="0"/>
          </a:p>
          <a:p>
            <a:pPr lvl="1"/>
            <a:endParaRPr kumimoji="1" lang="ja-JP" altLang="en-US" sz="1200" dirty="0"/>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Restore</a:t>
            </a:r>
            <a:endParaRPr lang="en-US" dirty="0"/>
          </a:p>
        </p:txBody>
      </p:sp>
      <p:sp>
        <p:nvSpPr>
          <p:cNvPr id="3" name="Content Placeholder 2"/>
          <p:cNvSpPr>
            <a:spLocks noGrp="1"/>
          </p:cNvSpPr>
          <p:nvPr>
            <p:ph sz="quarter" idx="10"/>
          </p:nvPr>
        </p:nvSpPr>
        <p:spPr/>
        <p:txBody>
          <a:bodyPr>
            <a:normAutofit/>
          </a:bodyPr>
          <a:lstStyle/>
          <a:p>
            <a:r>
              <a:rPr lang="en-US" sz="1600" dirty="0" smtClean="0"/>
              <a:t>Restore Procedure</a:t>
            </a:r>
          </a:p>
          <a:p>
            <a:pPr lvl="1"/>
            <a:r>
              <a:rPr lang="en-US" sz="1200" dirty="0" smtClean="0"/>
              <a:t>Backup Environment: 4 Data Nodes</a:t>
            </a:r>
          </a:p>
          <a:p>
            <a:pPr lvl="1"/>
            <a:r>
              <a:rPr lang="en-US" sz="1200" dirty="0" smtClean="0"/>
              <a:t>Restore Environment: 4 Data Nodes</a:t>
            </a:r>
          </a:p>
          <a:p>
            <a:pPr lvl="1"/>
            <a:r>
              <a:rPr lang="en-US" sz="1200" dirty="0" smtClean="0"/>
              <a:t>Procedure:</a:t>
            </a:r>
          </a:p>
          <a:p>
            <a:pPr marL="587375" lvl="2" indent="-228600">
              <a:buFont typeface="+mj-lt"/>
              <a:buAutoNum type="arabicPeriod"/>
            </a:pPr>
            <a:r>
              <a:rPr lang="en-US" sz="1000" dirty="0" smtClean="0"/>
              <a:t>Copy backup files generated during online backup to target data nodes.</a:t>
            </a:r>
          </a:p>
          <a:p>
            <a:pPr marL="587375" lvl="2" indent="-228600">
              <a:buFont typeface="+mj-lt"/>
              <a:buAutoNum type="arabicPeriod"/>
            </a:pPr>
            <a:endParaRPr lang="en-US" sz="1000" dirty="0"/>
          </a:p>
        </p:txBody>
      </p:sp>
    </p:spTree>
    <p:extLst>
      <p:ext uri="{BB962C8B-B14F-4D97-AF65-F5344CB8AC3E}">
        <p14:creationId xmlns:p14="http://schemas.microsoft.com/office/powerpoint/2010/main" val="55645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Restore</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restoration execution</a:t>
            </a:r>
          </a:p>
          <a:p>
            <a:endParaRPr kumimoji="1" lang="ja-JP" altLang="en-US" sz="1600" dirty="0"/>
          </a:p>
        </p:txBody>
      </p:sp>
      <p:sp>
        <p:nvSpPr>
          <p:cNvPr id="4" name="TextBox 2"/>
          <p:cNvSpPr txBox="1"/>
          <p:nvPr/>
        </p:nvSpPr>
        <p:spPr>
          <a:xfrm>
            <a:off x="746295" y="1316267"/>
            <a:ext cx="7651411" cy="4093428"/>
          </a:xfrm>
          <a:prstGeom prst="rect">
            <a:avLst/>
          </a:prstGeom>
          <a:solidFill>
            <a:schemeClr val="bg1">
              <a:lumMod val="85000"/>
            </a:schemeClr>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00" dirty="0">
                <a:latin typeface="Courier New" panose="02070309020205020404" pitchFamily="49" charset="0"/>
                <a:cs typeface="Courier New" panose="02070309020205020404" pitchFamily="49" charset="0"/>
              </a:rPr>
              <a:t>[root@db-server01 ~]# </a:t>
            </a:r>
            <a:r>
              <a:rPr lang="en-US" sz="1000" dirty="0" err="1">
                <a:latin typeface="Courier New" panose="02070309020205020404" pitchFamily="49" charset="0"/>
                <a:cs typeface="Courier New" panose="02070309020205020404" pitchFamily="49" charset="0"/>
              </a:rPr>
              <a:t>ndb_restore</a:t>
            </a:r>
            <a:r>
              <a:rPr lang="en-US" sz="1000" dirty="0">
                <a:latin typeface="Courier New" panose="02070309020205020404" pitchFamily="49" charset="0"/>
                <a:cs typeface="Courier New" panose="02070309020205020404" pitchFamily="49" charset="0"/>
              </a:rPr>
              <a:t> -n 2 -b 6 -r --</a:t>
            </a:r>
            <a:r>
              <a:rPr lang="en-US" sz="1000" dirty="0" err="1">
                <a:latin typeface="Courier New" panose="02070309020205020404" pitchFamily="49" charset="0"/>
                <a:cs typeface="Courier New" panose="02070309020205020404" pitchFamily="49" charset="0"/>
              </a:rPr>
              <a:t>backup_path</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 -m</a:t>
            </a:r>
          </a:p>
          <a:p>
            <a:r>
              <a:rPr lang="en-US" sz="1000" dirty="0" err="1">
                <a:latin typeface="Courier New" panose="02070309020205020404" pitchFamily="49" charset="0"/>
                <a:cs typeface="Courier New" panose="02070309020205020404" pitchFamily="49" charset="0"/>
              </a:rPr>
              <a:t>Nodeid</a:t>
            </a:r>
            <a:r>
              <a:rPr lang="en-US" sz="1000" dirty="0">
                <a:latin typeface="Courier New" panose="02070309020205020404" pitchFamily="49" charset="0"/>
                <a:cs typeface="Courier New" panose="02070309020205020404" pitchFamily="49" charset="0"/>
              </a:rPr>
              <a:t> = 2</a:t>
            </a:r>
          </a:p>
          <a:p>
            <a:r>
              <a:rPr lang="en-US" sz="1000" dirty="0">
                <a:latin typeface="Courier New" panose="02070309020205020404" pitchFamily="49" charset="0"/>
                <a:cs typeface="Courier New" panose="02070309020205020404" pitchFamily="49" charset="0"/>
              </a:rPr>
              <a:t>Backup Id = 6</a:t>
            </a:r>
          </a:p>
          <a:p>
            <a:r>
              <a:rPr lang="en-US" sz="1000" dirty="0">
                <a:latin typeface="Courier New" panose="02070309020205020404" pitchFamily="49" charset="0"/>
                <a:cs typeface="Courier New" panose="02070309020205020404" pitchFamily="49" charset="0"/>
              </a:rPr>
              <a:t>backup path =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Read meta data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/data/BACKUP/BACKUP-6/BACKUP-6.2.ctl'</a:t>
            </a:r>
          </a:p>
          <a:p>
            <a:r>
              <a:rPr lang="en-US" sz="1000" dirty="0">
                <a:latin typeface="Courier New" panose="02070309020205020404" pitchFamily="49" charset="0"/>
                <a:cs typeface="Courier New" panose="02070309020205020404" pitchFamily="49" charset="0"/>
              </a:rPr>
              <a:t>File size 23172 bytes</a:t>
            </a:r>
          </a:p>
          <a:p>
            <a:r>
              <a:rPr lang="en-US" sz="1000" dirty="0">
                <a:latin typeface="Courier New" panose="02070309020205020404" pitchFamily="49" charset="0"/>
                <a:cs typeface="Courier New" panose="02070309020205020404" pitchFamily="49" charset="0"/>
              </a:rPr>
              <a:t>Backup version in files: ndb-6.3.11 </a:t>
            </a:r>
            <a:r>
              <a:rPr lang="en-US" sz="1000" dirty="0" err="1">
                <a:latin typeface="Courier New" panose="02070309020205020404" pitchFamily="49" charset="0"/>
                <a:cs typeface="Courier New" panose="02070309020205020404" pitchFamily="49" charset="0"/>
              </a:rPr>
              <a:t>ndb</a:t>
            </a:r>
            <a:r>
              <a:rPr lang="en-US" sz="1000" dirty="0">
                <a:latin typeface="Courier New" panose="02070309020205020404" pitchFamily="49" charset="0"/>
                <a:cs typeface="Courier New" panose="02070309020205020404" pitchFamily="49" charset="0"/>
              </a:rPr>
              <a:t> version: mysql-5.7.18 ndb-7.5.6</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Load content</a:t>
            </a:r>
          </a:p>
          <a:p>
            <a:r>
              <a:rPr lang="en-US" sz="1000" dirty="0">
                <a:latin typeface="Courier New" panose="02070309020205020404" pitchFamily="49" charset="0"/>
                <a:cs typeface="Courier New" panose="02070309020205020404" pitchFamily="49" charset="0"/>
              </a:rPr>
              <a:t>Stop GCP of Backup: 68318</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Get number of Tables</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Validate Footer</a:t>
            </a:r>
          </a:p>
          <a:p>
            <a:r>
              <a:rPr lang="en-US" sz="1000" dirty="0">
                <a:latin typeface="Courier New" panose="02070309020205020404" pitchFamily="49" charset="0"/>
                <a:cs typeface="Courier New" panose="02070309020205020404" pitchFamily="49" charset="0"/>
              </a:rPr>
              <a:t>Connected to </a:t>
            </a:r>
            <a:r>
              <a:rPr lang="en-US" sz="1000" dirty="0" err="1">
                <a:latin typeface="Courier New" panose="02070309020205020404" pitchFamily="49" charset="0"/>
                <a:cs typeface="Courier New" panose="02070309020205020404" pitchFamily="49" charset="0"/>
              </a:rPr>
              <a:t>ndb</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Restore objects (tablespaces, ..)</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Restoring tables</a:t>
            </a:r>
          </a:p>
          <a:p>
            <a:r>
              <a:rPr lang="en-US" sz="1000" dirty="0">
                <a:latin typeface="Courier New" panose="02070309020205020404" pitchFamily="49" charset="0"/>
                <a:cs typeface="Courier New" panose="02070309020205020404" pitchFamily="49" charset="0"/>
              </a:rPr>
              <a:t>Successfully restored table `</a:t>
            </a:r>
            <a:r>
              <a:rPr lang="en-US" sz="1000" dirty="0" err="1">
                <a:latin typeface="Courier New" panose="02070309020205020404" pitchFamily="49" charset="0"/>
                <a:cs typeface="Courier New" panose="02070309020205020404" pitchFamily="49" charset="0"/>
              </a:rPr>
              <a:t>test_db</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/City`</a:t>
            </a:r>
          </a:p>
          <a:p>
            <a:r>
              <a:rPr lang="en-US" sz="1000" dirty="0">
                <a:latin typeface="Courier New" panose="02070309020205020404" pitchFamily="49" charset="0"/>
                <a:cs typeface="Courier New" panose="02070309020205020404" pitchFamily="49" charset="0"/>
              </a:rPr>
              <a:t>Successfully restored table event </a:t>
            </a:r>
            <a:r>
              <a:rPr lang="en-US" sz="1000" dirty="0" err="1">
                <a:latin typeface="Courier New" panose="02070309020205020404" pitchFamily="49" charset="0"/>
                <a:cs typeface="Courier New" panose="02070309020205020404" pitchFamily="49" charset="0"/>
              </a:rPr>
              <a:t>REPL$test_db</a:t>
            </a:r>
            <a:r>
              <a:rPr lang="en-US" sz="1000" dirty="0">
                <a:latin typeface="Courier New" panose="02070309020205020404" pitchFamily="49" charset="0"/>
                <a:cs typeface="Courier New" panose="02070309020205020404" pitchFamily="49" charset="0"/>
              </a:rPr>
              <a:t>/City</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Save foreign key info</a:t>
            </a:r>
          </a:p>
          <a:p>
            <a:r>
              <a:rPr lang="en-US" sz="1000" dirty="0">
                <a:latin typeface="Courier New" panose="02070309020205020404" pitchFamily="49" charset="0"/>
                <a:cs typeface="Courier New" panose="02070309020205020404" pitchFamily="49" charset="0"/>
              </a:rPr>
              <a:t>Successfully created index `PRIMARY` on `City`</a:t>
            </a:r>
          </a:p>
          <a:p>
            <a:r>
              <a:rPr lang="en-US" sz="1000" dirty="0">
                <a:latin typeface="Courier New" panose="02070309020205020404" pitchFamily="49" charset="0"/>
                <a:cs typeface="Courier New" panose="02070309020205020404" pitchFamily="49" charset="0"/>
              </a:rPr>
              <a:t>Create foreign keys</a:t>
            </a:r>
          </a:p>
          <a:p>
            <a:r>
              <a:rPr lang="en-US" sz="1000" dirty="0">
                <a:latin typeface="Courier New" panose="02070309020205020404" pitchFamily="49" charset="0"/>
                <a:cs typeface="Courier New" panose="02070309020205020404" pitchFamily="49" charset="0"/>
              </a:rPr>
              <a:t>Create foreign keys done</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Start restoring table data</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Read data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/data/BACKUP/BACKUP-6/BACKUP-6-0.2.Data'</a:t>
            </a:r>
          </a:p>
          <a:p>
            <a:r>
              <a:rPr lang="en-US" sz="1000" dirty="0">
                <a:latin typeface="Courier New" panose="02070309020205020404" pitchFamily="49" charset="0"/>
                <a:cs typeface="Courier New" panose="02070309020205020404" pitchFamily="49" charset="0"/>
              </a:rPr>
              <a:t>File size 101480 </a:t>
            </a:r>
            <a:r>
              <a:rPr lang="en-US" sz="1000" dirty="0" smtClean="0">
                <a:latin typeface="Courier New" panose="02070309020205020404" pitchFamily="49" charset="0"/>
                <a:cs typeface="Courier New" panose="02070309020205020404" pitchFamily="49" charset="0"/>
              </a:rPr>
              <a:t>bytes</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Restore</a:t>
            </a:r>
            <a:endParaRPr kumimoji="1" lang="ja-JP" altLang="en-US" dirty="0"/>
          </a:p>
        </p:txBody>
      </p:sp>
      <p:sp>
        <p:nvSpPr>
          <p:cNvPr id="3" name="コンテンツ プレースホルダー 2"/>
          <p:cNvSpPr>
            <a:spLocks noGrp="1"/>
          </p:cNvSpPr>
          <p:nvPr>
            <p:ph sz="quarter" idx="10"/>
          </p:nvPr>
        </p:nvSpPr>
        <p:spPr/>
        <p:txBody>
          <a:bodyPr/>
          <a:lstStyle/>
          <a:p>
            <a:pPr marL="0" indent="0">
              <a:buNone/>
            </a:pPr>
            <a:endParaRPr kumimoji="1" lang="ja-JP" altLang="en-US" dirty="0"/>
          </a:p>
        </p:txBody>
      </p:sp>
      <p:sp>
        <p:nvSpPr>
          <p:cNvPr id="4" name="TextBox 2"/>
          <p:cNvSpPr txBox="1"/>
          <p:nvPr/>
        </p:nvSpPr>
        <p:spPr>
          <a:xfrm>
            <a:off x="746295" y="1339845"/>
            <a:ext cx="7651411" cy="3785652"/>
          </a:xfrm>
          <a:prstGeom prst="rect">
            <a:avLst/>
          </a:prstGeom>
          <a:solidFill>
            <a:schemeClr val="bg1">
              <a:lumMod val="85000"/>
            </a:schemeClr>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Restore fragments</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/NDB$BLOB_7_3(8)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ndb_index_stat_sample</a:t>
            </a:r>
            <a:r>
              <a:rPr lang="en-US" sz="1000" dirty="0">
                <a:latin typeface="Courier New" panose="02070309020205020404" pitchFamily="49" charset="0"/>
                <a:cs typeface="Courier New" panose="02070309020205020404" pitchFamily="49" charset="0"/>
              </a:rPr>
              <a:t>(5)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sys/</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/NDB$EVENTS_0(3)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ndb_apply_status</a:t>
            </a:r>
            <a:r>
              <a:rPr lang="en-US" sz="1000" dirty="0">
                <a:latin typeface="Courier New" panose="02070309020205020404" pitchFamily="49" charset="0"/>
                <a:cs typeface="Courier New" panose="02070309020205020404" pitchFamily="49" charset="0"/>
              </a:rPr>
              <a:t>(9)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ndb_index_stat_head</a:t>
            </a:r>
            <a:r>
              <a:rPr lang="en-US" sz="1000" dirty="0">
                <a:latin typeface="Courier New" panose="02070309020205020404" pitchFamily="49" charset="0"/>
                <a:cs typeface="Courier New" panose="02070309020205020404" pitchFamily="49" charset="0"/>
              </a:rPr>
              <a:t>(4)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sys/</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/SYSTAB_0(2)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test_db</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/City(10)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ndb_schema</a:t>
            </a:r>
            <a:r>
              <a:rPr lang="en-US" sz="1000" dirty="0">
                <a:latin typeface="Courier New" panose="02070309020205020404" pitchFamily="49" charset="0"/>
                <a:cs typeface="Courier New" panose="02070309020205020404" pitchFamily="49" charset="0"/>
              </a:rPr>
              <a:t>(7) fragment 0</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restore_log</a:t>
            </a:r>
            <a:r>
              <a:rPr lang="en-US" sz="1000" dirty="0">
                <a:latin typeface="Courier New" panose="02070309020205020404" pitchFamily="49" charset="0"/>
                <a:cs typeface="Courier New" panose="02070309020205020404" pitchFamily="49" charset="0"/>
              </a:rPr>
              <a:t>] Read log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/data/BACKUP/BACKUP-6/BACKUP-6.2.log'</a:t>
            </a:r>
          </a:p>
          <a:p>
            <a:r>
              <a:rPr lang="en-US" sz="1000" dirty="0">
                <a:latin typeface="Courier New" panose="02070309020205020404" pitchFamily="49" charset="0"/>
                <a:cs typeface="Courier New" panose="02070309020205020404" pitchFamily="49" charset="0"/>
              </a:rPr>
              <a:t>File size 52 bytes</a:t>
            </a:r>
          </a:p>
          <a:p>
            <a:r>
              <a:rPr lang="en-US" sz="1000" dirty="0">
                <a:latin typeface="Courier New" panose="02070309020205020404" pitchFamily="49" charset="0"/>
                <a:cs typeface="Courier New" panose="02070309020205020404" pitchFamily="49" charset="0"/>
              </a:rPr>
              <a:t>2017-05-19 16:51:39 [</a:t>
            </a:r>
            <a:r>
              <a:rPr lang="en-US" sz="1000" dirty="0" err="1">
                <a:latin typeface="Courier New" panose="02070309020205020404" pitchFamily="49" charset="0"/>
                <a:cs typeface="Courier New" panose="02070309020205020404" pitchFamily="49" charset="0"/>
              </a:rPr>
              <a:t>restore_log</a:t>
            </a:r>
            <a:r>
              <a:rPr lang="en-US" sz="1000" dirty="0">
                <a:latin typeface="Courier New" panose="02070309020205020404" pitchFamily="49" charset="0"/>
                <a:cs typeface="Courier New" panose="02070309020205020404" pitchFamily="49" charset="0"/>
              </a:rPr>
              <a:t>] Restore log entries</a:t>
            </a:r>
          </a:p>
          <a:p>
            <a:r>
              <a:rPr lang="en-US" sz="1000" dirty="0">
                <a:latin typeface="Courier New" panose="02070309020205020404" pitchFamily="49" charset="0"/>
                <a:cs typeface="Courier New" panose="02070309020205020404" pitchFamily="49" charset="0"/>
              </a:rPr>
              <a:t>Restored 940 tuples and 0 log entries</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NDBT_ProgramExit</a:t>
            </a:r>
            <a:r>
              <a:rPr lang="en-US" sz="1000" dirty="0">
                <a:latin typeface="Courier New" panose="02070309020205020404" pitchFamily="49" charset="0"/>
                <a:cs typeface="Courier New" panose="02070309020205020404" pitchFamily="49" charset="0"/>
              </a:rPr>
              <a:t>: 0 - OK</a:t>
            </a: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Restore</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latin typeface="+mj-lt"/>
              </a:rPr>
              <a:t>Things to consider</a:t>
            </a:r>
          </a:p>
          <a:p>
            <a:pPr lvl="1"/>
            <a:r>
              <a:rPr lang="en-US" sz="1200" dirty="0" smtClean="0">
                <a:latin typeface="+mj-lt"/>
                <a:cs typeface="Courier New" panose="02070309020205020404" pitchFamily="49" charset="0"/>
              </a:rPr>
              <a:t>Before </a:t>
            </a:r>
            <a:r>
              <a:rPr lang="en-US" sz="1200" dirty="0">
                <a:latin typeface="+mj-lt"/>
                <a:cs typeface="Courier New" panose="02070309020205020404" pitchFamily="49" charset="0"/>
              </a:rPr>
              <a:t>using </a:t>
            </a:r>
            <a:r>
              <a:rPr lang="en-US" sz="1200" dirty="0" err="1">
                <a:latin typeface="+mj-lt"/>
                <a:cs typeface="Courier New" panose="02070309020205020404" pitchFamily="49" charset="0"/>
              </a:rPr>
              <a:t>ndb_restore</a:t>
            </a:r>
            <a:r>
              <a:rPr lang="en-US" sz="1200" dirty="0">
                <a:latin typeface="+mj-lt"/>
                <a:cs typeface="Courier New" panose="02070309020205020404" pitchFamily="49" charset="0"/>
              </a:rPr>
              <a:t>, it is recommended that the cluster be running in single user mode, unless you are restoring multiple data nodes in parallel</a:t>
            </a:r>
            <a:r>
              <a:rPr lang="en-US" sz="1200" dirty="0" smtClean="0">
                <a:latin typeface="+mj-lt"/>
                <a:cs typeface="Courier New" panose="02070309020205020404" pitchFamily="49" charset="0"/>
              </a:rPr>
              <a:t>.</a:t>
            </a:r>
            <a:endParaRPr lang="en-US" sz="1200" dirty="0">
              <a:latin typeface="+mj-lt"/>
              <a:cs typeface="Courier New" panose="02070309020205020404" pitchFamily="49" charset="0"/>
            </a:endParaRPr>
          </a:p>
          <a:p>
            <a:pPr lvl="1" fontAlgn="auto"/>
            <a:r>
              <a:rPr lang="en-US" sz="1200" dirty="0" smtClean="0">
                <a:latin typeface="+mj-lt"/>
                <a:cs typeface="Courier New" panose="02070309020205020404" pitchFamily="49" charset="0"/>
              </a:rPr>
              <a:t>It </a:t>
            </a:r>
            <a:r>
              <a:rPr lang="en-US" sz="1200" dirty="0">
                <a:latin typeface="+mj-lt"/>
                <a:cs typeface="Courier New" panose="02070309020205020404" pitchFamily="49" charset="0"/>
              </a:rPr>
              <a:t>is a good idea to keep at least one empty [</a:t>
            </a:r>
            <a:r>
              <a:rPr lang="en-US" sz="1200" dirty="0" err="1">
                <a:latin typeface="+mj-lt"/>
                <a:cs typeface="Courier New" panose="02070309020205020404" pitchFamily="49" charset="0"/>
              </a:rPr>
              <a:t>api</a:t>
            </a:r>
            <a:r>
              <a:rPr lang="en-US" sz="1200" dirty="0">
                <a:latin typeface="+mj-lt"/>
                <a:cs typeface="Courier New" panose="02070309020205020404" pitchFamily="49" charset="0"/>
              </a:rPr>
              <a:t>] or [</a:t>
            </a:r>
            <a:r>
              <a:rPr lang="en-US" sz="1200" dirty="0" err="1">
                <a:latin typeface="+mj-lt"/>
                <a:cs typeface="Courier New" panose="02070309020205020404" pitchFamily="49" charset="0"/>
              </a:rPr>
              <a:t>mysqld</a:t>
            </a:r>
            <a:r>
              <a:rPr lang="en-US" sz="1200" dirty="0">
                <a:latin typeface="+mj-lt"/>
                <a:cs typeface="Courier New" panose="02070309020205020404" pitchFamily="49" charset="0"/>
              </a:rPr>
              <a:t>] section in config.ini that is not being used for a MySQL server or other application for this </a:t>
            </a:r>
            <a:r>
              <a:rPr lang="en-US" sz="1200" dirty="0" smtClean="0">
                <a:latin typeface="+mj-lt"/>
                <a:cs typeface="Courier New" panose="02070309020205020404" pitchFamily="49" charset="0"/>
              </a:rPr>
              <a:t>reason</a:t>
            </a:r>
          </a:p>
          <a:p>
            <a:pPr lvl="1" fontAlgn="auto"/>
            <a:r>
              <a:rPr lang="en-US" sz="1200" dirty="0" smtClean="0">
                <a:latin typeface="+mj-lt"/>
                <a:cs typeface="Courier New" panose="02070309020205020404" pitchFamily="49" charset="0"/>
              </a:rPr>
              <a:t>If </a:t>
            </a:r>
            <a:r>
              <a:rPr lang="en-US" sz="1200" dirty="0" err="1">
                <a:latin typeface="+mj-lt"/>
                <a:cs typeface="Courier New" panose="02070309020205020404" pitchFamily="49" charset="0"/>
              </a:rPr>
              <a:t>connection_string</a:t>
            </a:r>
            <a:r>
              <a:rPr lang="en-US" sz="1200" dirty="0">
                <a:latin typeface="+mj-lt"/>
                <a:cs typeface="Courier New" panose="02070309020205020404" pitchFamily="49" charset="0"/>
              </a:rPr>
              <a:t> is not specified, then default localhost:1186 is used</a:t>
            </a:r>
            <a:r>
              <a:rPr lang="en-US" sz="1200" dirty="0" smtClean="0">
                <a:latin typeface="+mj-lt"/>
                <a:cs typeface="Courier New" panose="02070309020205020404" pitchFamily="49" charset="0"/>
              </a:rPr>
              <a:t>.</a:t>
            </a:r>
            <a:endParaRPr lang="en-US" sz="1200" dirty="0">
              <a:latin typeface="+mj-lt"/>
              <a:cs typeface="Courier New" panose="02070309020205020404" pitchFamily="49" charset="0"/>
            </a:endParaRPr>
          </a:p>
          <a:p>
            <a:pPr lvl="1"/>
            <a:r>
              <a:rPr lang="en-US" sz="1200" dirty="0" smtClean="0">
                <a:latin typeface="+mj-lt"/>
                <a:cs typeface="Courier New" panose="02070309020205020404" pitchFamily="49" charset="0"/>
              </a:rPr>
              <a:t>If </a:t>
            </a:r>
            <a:r>
              <a:rPr lang="en-US" sz="1200" dirty="0">
                <a:latin typeface="+mj-lt"/>
                <a:cs typeface="Courier New" panose="02070309020205020404" pitchFamily="49" charset="0"/>
              </a:rPr>
              <a:t>restoring from an initial setup add -m in parameters to restore metadata</a:t>
            </a:r>
            <a:r>
              <a:rPr lang="en-US" sz="1200" dirty="0" smtClean="0">
                <a:latin typeface="+mj-lt"/>
                <a:cs typeface="Courier New" panose="02070309020205020404" pitchFamily="49" charset="0"/>
              </a:rPr>
              <a:t>.</a:t>
            </a:r>
          </a:p>
          <a:p>
            <a:pPr lvl="1"/>
            <a:r>
              <a:rPr lang="en-US" sz="1200" dirty="0" smtClean="0">
                <a:latin typeface="+mj-lt"/>
                <a:cs typeface="Courier New" panose="02070309020205020404" pitchFamily="49" charset="0"/>
              </a:rPr>
              <a:t>When restoring cluster backups, you must be sure to restore all data nodes from backups having the same backup ID. Using files from different backups will at best result in restoring the cluster to an inconsistent state, and may fail altogether.</a:t>
            </a:r>
          </a:p>
          <a:p>
            <a:pPr lvl="1"/>
            <a:endParaRPr kumimoji="1" lang="ja-JP" altLang="en-US" sz="1400" dirty="0">
              <a:latin typeface="+mj-lt"/>
            </a:endParaRPr>
          </a:p>
        </p:txBody>
      </p:sp>
    </p:spTree>
    <p:extLst>
      <p:ext uri="{BB962C8B-B14F-4D97-AF65-F5344CB8AC3E}">
        <p14:creationId xmlns:p14="http://schemas.microsoft.com/office/powerpoint/2010/main" val="1363641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Basic Operations Commands</a:t>
            </a:r>
          </a:p>
          <a:p>
            <a:pPr marL="342900" indent="-342900">
              <a:buAutoNum type="arabicPeriod"/>
            </a:pPr>
            <a:r>
              <a:rPr lang="en-US" altLang="ja-JP" sz="1600" dirty="0" smtClean="0"/>
              <a:t>Back-up</a:t>
            </a:r>
          </a:p>
          <a:p>
            <a:pPr marL="351450" lvl="1" indent="-171450">
              <a:buFontTx/>
              <a:buChar char="-"/>
            </a:pPr>
            <a:r>
              <a:rPr lang="en-US" altLang="ja-JP" sz="1400" dirty="0" smtClean="0"/>
              <a:t>Native Backup</a:t>
            </a:r>
          </a:p>
          <a:p>
            <a:pPr marL="351450" lvl="1" indent="-171450">
              <a:buFontTx/>
              <a:buChar char="-"/>
            </a:pPr>
            <a:r>
              <a:rPr lang="en-US" altLang="ja-JP" sz="1400" dirty="0" smtClean="0"/>
              <a:t>Using </a:t>
            </a:r>
            <a:r>
              <a:rPr lang="en-US" altLang="ja-JP" sz="1400" dirty="0" err="1" smtClean="0"/>
              <a:t>mysqldump</a:t>
            </a:r>
            <a:endParaRPr lang="en-US" altLang="ja-JP" sz="1400" dirty="0" smtClean="0"/>
          </a:p>
          <a:p>
            <a:pPr marL="342900" indent="-342900">
              <a:buAutoNum type="arabicPeriod"/>
            </a:pPr>
            <a:r>
              <a:rPr lang="en-US" altLang="ja-JP" sz="1600" dirty="0" smtClean="0"/>
              <a:t>Restore</a:t>
            </a:r>
          </a:p>
          <a:p>
            <a:pPr marL="351450" lvl="1" indent="-171450">
              <a:buFontTx/>
              <a:buChar char="-"/>
            </a:pPr>
            <a:r>
              <a:rPr lang="en-US" altLang="ja-JP" sz="1400" dirty="0" smtClean="0"/>
              <a:t>Native </a:t>
            </a:r>
            <a:r>
              <a:rPr lang="en-US" altLang="ja-JP" sz="1400" dirty="0"/>
              <a:t>Restore</a:t>
            </a:r>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600" b="1" dirty="0" smtClean="0"/>
              <a:t>Node Start Up Commands</a:t>
            </a:r>
          </a:p>
          <a:p>
            <a:r>
              <a:rPr kumimoji="1" lang="en-US" altLang="ja-JP" sz="1600" dirty="0" smtClean="0"/>
              <a:t>Management node</a:t>
            </a:r>
          </a:p>
          <a:p>
            <a:pPr lvl="1"/>
            <a:r>
              <a:rPr kumimoji="1" lang="en-US" altLang="ja-JP" sz="1200" i="1" dirty="0" err="1" smtClean="0"/>
              <a:t>ndb_mgmd</a:t>
            </a:r>
            <a:r>
              <a:rPr kumimoji="1" lang="en-US" altLang="ja-JP" sz="1200" dirty="0" smtClean="0"/>
              <a:t> binary is used to start the management server daemon</a:t>
            </a:r>
          </a:p>
          <a:p>
            <a:pPr lvl="2"/>
            <a:r>
              <a:rPr lang="en-US" altLang="ja-JP" sz="1200" dirty="0" err="1"/>
              <a:t>ndb_mgmd</a:t>
            </a:r>
            <a:r>
              <a:rPr lang="en-US" altLang="ja-JP" sz="1200" dirty="0"/>
              <a:t> -f /</a:t>
            </a:r>
            <a:r>
              <a:rPr lang="en-US" altLang="ja-JP" sz="1200" dirty="0" err="1"/>
              <a:t>var</a:t>
            </a:r>
            <a:r>
              <a:rPr lang="en-US" altLang="ja-JP" sz="1200" dirty="0"/>
              <a:t>/lib/</a:t>
            </a:r>
            <a:r>
              <a:rPr lang="en-US" altLang="ja-JP" sz="1200" dirty="0" err="1"/>
              <a:t>mysql</a:t>
            </a:r>
            <a:r>
              <a:rPr lang="en-US" altLang="ja-JP" sz="1200" dirty="0"/>
              <a:t>-cluster/config.ini</a:t>
            </a:r>
            <a:endParaRPr kumimoji="1" lang="en-US" altLang="ja-JP" sz="1200" dirty="0" smtClean="0"/>
          </a:p>
          <a:p>
            <a:pPr lvl="1"/>
            <a:r>
              <a:rPr lang="en-US" altLang="ja-JP" sz="1200" dirty="0" smtClean="0"/>
              <a:t>The daemon reads </a:t>
            </a:r>
            <a:r>
              <a:rPr lang="en-US" altLang="ja-JP" sz="1200" dirty="0"/>
              <a:t>the cluster configuration file and distributes </a:t>
            </a:r>
            <a:r>
              <a:rPr lang="en-US" altLang="ja-JP" sz="1200" dirty="0" smtClean="0"/>
              <a:t>this information to all nodes in the cluster that requests it.</a:t>
            </a:r>
          </a:p>
          <a:p>
            <a:pPr lvl="1"/>
            <a:r>
              <a:rPr lang="en-US" altLang="ja-JP" sz="1200" dirty="0" smtClean="0"/>
              <a:t>It also maintains a log of cluster activities: </a:t>
            </a:r>
          </a:p>
          <a:p>
            <a:pPr lvl="2"/>
            <a:r>
              <a:rPr lang="en-US" altLang="ja-JP" sz="1200" dirty="0" err="1" smtClean="0"/>
              <a:t>ndb</a:t>
            </a:r>
            <a:r>
              <a:rPr lang="en-US" altLang="ja-JP" sz="1200" dirty="0" smtClean="0"/>
              <a:t>_&lt;</a:t>
            </a:r>
            <a:r>
              <a:rPr lang="en-US" altLang="ja-JP" sz="1200" dirty="0" err="1" smtClean="0"/>
              <a:t>node_id</a:t>
            </a:r>
            <a:r>
              <a:rPr lang="en-US" altLang="ja-JP" sz="1200" dirty="0"/>
              <a:t>&gt;_cluster.log is the cluster events log file. Examples of such events </a:t>
            </a:r>
            <a:r>
              <a:rPr lang="en-US" altLang="ja-JP" sz="1200" dirty="0" smtClean="0"/>
              <a:t>include checkpoint </a:t>
            </a:r>
            <a:r>
              <a:rPr lang="en-US" altLang="ja-JP" sz="1200" dirty="0"/>
              <a:t>startup and completion, node startup events, node failures, and levels of memory usage</a:t>
            </a:r>
            <a:r>
              <a:rPr lang="en-US" altLang="ja-JP" sz="1200" dirty="0" smtClean="0"/>
              <a:t>.</a:t>
            </a:r>
          </a:p>
          <a:p>
            <a:pPr lvl="1"/>
            <a:r>
              <a:rPr lang="en-US" altLang="ja-JP" sz="1200" dirty="0" smtClean="0"/>
              <a:t>Command options:</a:t>
            </a:r>
          </a:p>
          <a:p>
            <a:pPr lvl="2"/>
            <a:r>
              <a:rPr kumimoji="1" lang="en-US" altLang="ja-JP" sz="1200" dirty="0" smtClean="0"/>
              <a:t>--</a:t>
            </a:r>
            <a:r>
              <a:rPr kumimoji="1" lang="en-US" altLang="ja-JP" sz="1200" dirty="0" err="1" smtClean="0"/>
              <a:t>config</a:t>
            </a:r>
            <a:r>
              <a:rPr kumimoji="1" lang="en-US" altLang="ja-JP" sz="1200" dirty="0" smtClean="0"/>
              <a:t>-file=[filename], -f [filename]</a:t>
            </a:r>
          </a:p>
          <a:p>
            <a:pPr lvl="3"/>
            <a:r>
              <a:rPr lang="en-US" altLang="ja-JP" sz="1000" dirty="0"/>
              <a:t>Specify the cluster configuration file; in NDB-6.4.0 and later, needs --reload or --initial to override configuration cache if present.</a:t>
            </a:r>
            <a:endParaRPr kumimoji="1" lang="en-US" altLang="ja-JP" sz="1000" dirty="0" smtClean="0"/>
          </a:p>
          <a:p>
            <a:pPr lvl="2"/>
            <a:r>
              <a:rPr kumimoji="1" lang="en-US" altLang="ja-JP" sz="1200" dirty="0" smtClean="0"/>
              <a:t>--</a:t>
            </a:r>
            <a:r>
              <a:rPr kumimoji="1" lang="en-US" altLang="ja-JP" sz="1200" dirty="0" err="1" smtClean="0"/>
              <a:t>config</a:t>
            </a:r>
            <a:r>
              <a:rPr kumimoji="1" lang="en-US" altLang="ja-JP" sz="1200" dirty="0" smtClean="0"/>
              <a:t>-cache=[TRUE|FALSE]</a:t>
            </a:r>
          </a:p>
          <a:p>
            <a:pPr lvl="3"/>
            <a:r>
              <a:rPr lang="en-US" altLang="ja-JP" sz="1000" dirty="0"/>
              <a:t>Enable the management server configuration cache; TRUE by default</a:t>
            </a:r>
            <a:r>
              <a:rPr lang="en-US" altLang="ja-JP" sz="1000" dirty="0" smtClean="0"/>
              <a:t>.</a:t>
            </a:r>
          </a:p>
          <a:p>
            <a:pPr lvl="3"/>
            <a:r>
              <a:rPr lang="en-US" altLang="ja-JP" sz="1000" dirty="0"/>
              <a:t>Similar options:  --</a:t>
            </a:r>
            <a:r>
              <a:rPr lang="en-US" altLang="ja-JP" sz="1000" dirty="0" err="1" smtClean="0"/>
              <a:t>config</a:t>
            </a:r>
            <a:r>
              <a:rPr lang="en-US" altLang="ja-JP" sz="1000" dirty="0" smtClean="0"/>
              <a:t>-cache=0, --</a:t>
            </a:r>
            <a:r>
              <a:rPr lang="en-US" altLang="ja-JP" sz="1000" dirty="0" err="1" smtClean="0"/>
              <a:t>config</a:t>
            </a:r>
            <a:r>
              <a:rPr lang="en-US" altLang="ja-JP" sz="1000" dirty="0" smtClean="0"/>
              <a:t>-cache=FALSE, </a:t>
            </a:r>
            <a:r>
              <a:rPr lang="en-US" altLang="ja-JP" sz="1000" dirty="0"/>
              <a:t>--</a:t>
            </a:r>
            <a:r>
              <a:rPr lang="en-US" altLang="ja-JP" sz="1000" dirty="0" err="1" smtClean="0"/>
              <a:t>config</a:t>
            </a:r>
            <a:r>
              <a:rPr lang="en-US" altLang="ja-JP" sz="1000" dirty="0" smtClean="0"/>
              <a:t>-cache=OFF, </a:t>
            </a:r>
            <a:r>
              <a:rPr lang="en-US" altLang="ja-JP" sz="1000" dirty="0"/>
              <a:t>--skip-</a:t>
            </a:r>
            <a:r>
              <a:rPr lang="en-US" altLang="ja-JP" sz="1000" dirty="0" err="1"/>
              <a:t>config</a:t>
            </a:r>
            <a:r>
              <a:rPr lang="en-US" altLang="ja-JP" sz="1000" dirty="0"/>
              <a:t>-cache </a:t>
            </a:r>
            <a:endParaRPr lang="en-US" altLang="ja-JP" sz="1000" dirty="0" smtClean="0"/>
          </a:p>
          <a:p>
            <a:pPr lvl="2"/>
            <a:r>
              <a:rPr kumimoji="1" lang="en-US" altLang="ja-JP" sz="1200" dirty="0" smtClean="0"/>
              <a:t>--initial</a:t>
            </a:r>
          </a:p>
          <a:p>
            <a:pPr lvl="3"/>
            <a:r>
              <a:rPr lang="en-US" altLang="ja-JP" sz="1000" dirty="0"/>
              <a:t>Causes the management server reload its configuration data from the configuration file, bypassing the configuration </a:t>
            </a:r>
            <a:r>
              <a:rPr lang="en-US" altLang="ja-JP" sz="1000" dirty="0" smtClean="0"/>
              <a:t>cache</a:t>
            </a:r>
          </a:p>
          <a:p>
            <a:pPr lvl="2"/>
            <a:r>
              <a:rPr lang="en-US" altLang="ja-JP" sz="1200" dirty="0"/>
              <a:t>--</a:t>
            </a:r>
            <a:r>
              <a:rPr lang="en-US" altLang="ja-JP" sz="1200" dirty="0" smtClean="0"/>
              <a:t>reload</a:t>
            </a:r>
          </a:p>
          <a:p>
            <a:pPr lvl="3"/>
            <a:r>
              <a:rPr lang="en-US" altLang="ja-JP" sz="1000" dirty="0"/>
              <a:t>Causes the management server to compare the configuration file with its configuration </a:t>
            </a:r>
            <a:r>
              <a:rPr lang="en-US" altLang="ja-JP" sz="1000" dirty="0" smtClean="0"/>
              <a:t>cache</a:t>
            </a:r>
            <a:endParaRPr kumimoji="1" lang="en-US" altLang="ja-JP" sz="1000" dirty="0"/>
          </a:p>
          <a:p>
            <a:pPr lvl="1"/>
            <a:r>
              <a:rPr lang="en-US" altLang="ja-JP" sz="1200" dirty="0" smtClean="0"/>
              <a:t>In management node, there is also a client process to check cluster status, starting backup procedure and other administrative functions called </a:t>
            </a:r>
            <a:r>
              <a:rPr lang="en-US" altLang="ja-JP" sz="1200" i="1" dirty="0" err="1" smtClean="0"/>
              <a:t>ndb_mgm</a:t>
            </a:r>
            <a:r>
              <a:rPr lang="en-US" altLang="ja-JP" sz="1200" i="1" dirty="0" smtClean="0"/>
              <a:t>.</a:t>
            </a:r>
          </a:p>
          <a:p>
            <a:pPr lvl="2"/>
            <a:r>
              <a:rPr lang="en-US" altLang="ja-JP" sz="1000" dirty="0" err="1" smtClean="0"/>
              <a:t>ndb_mgm</a:t>
            </a:r>
            <a:r>
              <a:rPr lang="en-US" altLang="ja-JP" sz="1000" dirty="0" smtClean="0"/>
              <a:t> command will start the management client: </a:t>
            </a:r>
            <a:r>
              <a:rPr lang="en-US" altLang="ja-JP" sz="1000" dirty="0" err="1" smtClean="0"/>
              <a:t>ndb_mgm</a:t>
            </a:r>
            <a:r>
              <a:rPr lang="en-US" altLang="ja-JP" sz="1000" dirty="0" smtClean="0"/>
              <a:t> &gt;</a:t>
            </a:r>
            <a:endParaRPr kumimoji="1" lang="en-US" altLang="ja-JP" sz="1000" dirty="0" smtClean="0"/>
          </a:p>
          <a:p>
            <a:pPr lvl="1"/>
            <a:endParaRPr kumimoji="1" lang="en-US" altLang="ja-JP" sz="1200" dirty="0" smtClean="0"/>
          </a:p>
          <a:p>
            <a:pPr lvl="1"/>
            <a:endParaRPr kumimoji="1" lang="ja-JP" altLang="en-US" sz="1200" dirty="0"/>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kumimoji="1" lang="en-US" altLang="ja-JP" sz="1200" dirty="0" smtClean="0"/>
              <a:t>Sampl</a:t>
            </a:r>
            <a:r>
              <a:rPr lang="en-US" altLang="ja-JP" sz="1200" dirty="0" smtClean="0"/>
              <a:t>e startup of management node</a:t>
            </a:r>
          </a:p>
          <a:p>
            <a:pPr lvl="1"/>
            <a:endParaRPr kumimoji="1" lang="en-US" altLang="ja-JP" sz="1200" dirty="0" smtClean="0"/>
          </a:p>
          <a:p>
            <a:endParaRPr lang="en-US" altLang="ja-JP" sz="1600" dirty="0"/>
          </a:p>
          <a:p>
            <a:pPr marL="0" indent="0">
              <a:buNone/>
            </a:pPr>
            <a:endParaRPr kumimoji="1" lang="en-US" altLang="ja-JP" sz="1600" dirty="0" smtClean="0"/>
          </a:p>
          <a:p>
            <a:pPr marL="0" indent="0">
              <a:buNone/>
            </a:pPr>
            <a:endParaRPr kumimoji="1" lang="en-US" altLang="ja-JP" sz="1600" dirty="0" smtClean="0"/>
          </a:p>
          <a:p>
            <a:r>
              <a:rPr kumimoji="1" lang="en-US" altLang="ja-JP" sz="1600" dirty="0" smtClean="0"/>
              <a:t>Data node</a:t>
            </a:r>
          </a:p>
          <a:p>
            <a:pPr lvl="1"/>
            <a:r>
              <a:rPr lang="en-US" altLang="ja-JP" sz="1200" i="1" dirty="0" err="1" smtClean="0"/>
              <a:t>ndbd</a:t>
            </a:r>
            <a:r>
              <a:rPr lang="en-US" altLang="ja-JP" sz="1200" i="1" dirty="0" smtClean="0"/>
              <a:t> </a:t>
            </a:r>
            <a:r>
              <a:rPr lang="en-US" altLang="ja-JP" sz="1200" dirty="0"/>
              <a:t>is the process that is used to handle all the data in tables using the NDB Cluster storage </a:t>
            </a:r>
            <a:r>
              <a:rPr lang="en-US" altLang="ja-JP" sz="1200" dirty="0" smtClean="0"/>
              <a:t>engine</a:t>
            </a:r>
            <a:endParaRPr lang="en-US" altLang="ja-JP" sz="1000" dirty="0" smtClean="0"/>
          </a:p>
          <a:p>
            <a:pPr lvl="1"/>
            <a:r>
              <a:rPr lang="en-US" altLang="ja-JP" sz="1200" dirty="0"/>
              <a:t>This is the process that empowers a data node to accomplish distributed transaction handling, node recovery, </a:t>
            </a:r>
            <a:r>
              <a:rPr lang="en-US" altLang="ja-JP" sz="1200" dirty="0" smtClean="0"/>
              <a:t>check pointing </a:t>
            </a:r>
            <a:r>
              <a:rPr lang="en-US" altLang="ja-JP" sz="1200" dirty="0"/>
              <a:t>to disk, online backup, and related tasks</a:t>
            </a:r>
            <a:r>
              <a:rPr lang="en-US" altLang="ja-JP" sz="1200" dirty="0" smtClean="0"/>
              <a:t>.</a:t>
            </a:r>
          </a:p>
          <a:p>
            <a:pPr lvl="1"/>
            <a:r>
              <a:rPr lang="en-US" altLang="ja-JP" sz="1200" dirty="0" err="1" smtClean="0"/>
              <a:t>ndbd</a:t>
            </a:r>
            <a:r>
              <a:rPr lang="en-US" altLang="ja-JP" sz="1200" dirty="0" smtClean="0"/>
              <a:t> process logs its data output in a log file</a:t>
            </a:r>
          </a:p>
          <a:p>
            <a:pPr lvl="2"/>
            <a:r>
              <a:rPr lang="en-US" altLang="ja-JP" sz="1200" dirty="0" err="1" smtClean="0"/>
              <a:t>ndb</a:t>
            </a:r>
            <a:r>
              <a:rPr lang="en-US" altLang="ja-JP" sz="1200" dirty="0" smtClean="0"/>
              <a:t>_&lt;</a:t>
            </a:r>
            <a:r>
              <a:rPr lang="en-US" altLang="ja-JP" sz="1200" dirty="0" err="1" smtClean="0"/>
              <a:t>node_id</a:t>
            </a:r>
            <a:r>
              <a:rPr lang="en-US" altLang="ja-JP" sz="1200" dirty="0" smtClean="0"/>
              <a:t>&gt;_out.log is </a:t>
            </a:r>
            <a:r>
              <a:rPr lang="en-US" altLang="ja-JP" sz="1200" dirty="0"/>
              <a:t>a file containing any data output by the </a:t>
            </a:r>
            <a:r>
              <a:rPr lang="en-US" altLang="ja-JP" sz="1200" dirty="0" err="1" smtClean="0"/>
              <a:t>ndbd</a:t>
            </a:r>
            <a:r>
              <a:rPr lang="en-US" altLang="ja-JP" sz="1200" dirty="0" smtClean="0"/>
              <a:t> process</a:t>
            </a:r>
            <a:r>
              <a:rPr lang="en-US" altLang="ja-JP" sz="1200" dirty="0"/>
              <a:t>. This file </a:t>
            </a:r>
            <a:r>
              <a:rPr lang="en-US" altLang="ja-JP" sz="1200" dirty="0" smtClean="0"/>
              <a:t>is created </a:t>
            </a:r>
            <a:r>
              <a:rPr lang="en-US" altLang="ja-JP" sz="1200" dirty="0"/>
              <a:t>only if </a:t>
            </a:r>
            <a:r>
              <a:rPr lang="en-US" altLang="ja-JP" sz="1200" dirty="0" err="1" smtClean="0"/>
              <a:t>ndbd</a:t>
            </a:r>
            <a:r>
              <a:rPr lang="en-US" altLang="ja-JP" sz="1200" dirty="0" smtClean="0"/>
              <a:t> is </a:t>
            </a:r>
            <a:r>
              <a:rPr lang="en-US" altLang="ja-JP" sz="1200" dirty="0"/>
              <a:t>started as a daemon, which is the default behavior</a:t>
            </a:r>
            <a:r>
              <a:rPr lang="en-US" altLang="ja-JP" sz="1200" dirty="0" smtClean="0"/>
              <a:t>.</a:t>
            </a:r>
          </a:p>
          <a:p>
            <a:pPr lvl="1"/>
            <a:r>
              <a:rPr kumimoji="1" lang="en-US" altLang="ja-JP" sz="1200" dirty="0" smtClean="0"/>
              <a:t>Command options:</a:t>
            </a:r>
          </a:p>
          <a:p>
            <a:pPr lvl="2"/>
            <a:r>
              <a:rPr lang="en-US" altLang="ja-JP" sz="1200" dirty="0"/>
              <a:t>--</a:t>
            </a:r>
            <a:r>
              <a:rPr lang="en-US" altLang="ja-JP" sz="1200" dirty="0" smtClean="0"/>
              <a:t>initial</a:t>
            </a:r>
          </a:p>
          <a:p>
            <a:pPr lvl="3"/>
            <a:r>
              <a:rPr lang="en-US" altLang="ja-JP" sz="1000" dirty="0"/>
              <a:t>Perform initial start of </a:t>
            </a:r>
            <a:r>
              <a:rPr lang="en-US" altLang="ja-JP" sz="1000" dirty="0" err="1"/>
              <a:t>ndbd</a:t>
            </a:r>
            <a:r>
              <a:rPr lang="en-US" altLang="ja-JP" sz="1000" dirty="0"/>
              <a:t>, including cleaning the file system</a:t>
            </a:r>
            <a:r>
              <a:rPr lang="en-US" altLang="ja-JP" sz="1000" dirty="0" smtClean="0"/>
              <a:t>.\</a:t>
            </a:r>
          </a:p>
          <a:p>
            <a:pPr lvl="1"/>
            <a:r>
              <a:rPr kumimoji="1" lang="en-US" altLang="ja-JP" sz="1200" dirty="0" smtClean="0"/>
              <a:t>Sample startup of </a:t>
            </a:r>
            <a:r>
              <a:rPr kumimoji="1" lang="en-US" altLang="ja-JP" sz="1200" dirty="0" err="1" smtClean="0"/>
              <a:t>ndb</a:t>
            </a:r>
            <a:r>
              <a:rPr kumimoji="1" lang="en-US" altLang="ja-JP" sz="1200" dirty="0" smtClean="0"/>
              <a:t> node</a:t>
            </a:r>
          </a:p>
          <a:p>
            <a:endParaRPr kumimoji="1" lang="en-US" altLang="ja-JP" sz="1000" dirty="0" smtClean="0"/>
          </a:p>
        </p:txBody>
      </p:sp>
      <p:sp>
        <p:nvSpPr>
          <p:cNvPr id="4" name="Rectangle 3"/>
          <p:cNvSpPr/>
          <p:nvPr/>
        </p:nvSpPr>
        <p:spPr bwMode="auto">
          <a:xfrm>
            <a:off x="1026160" y="4937790"/>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[root@ndb-node-01 </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 </a:t>
            </a:r>
            <a:r>
              <a:rPr lang="en-US" sz="1000" b="1" dirty="0" err="1">
                <a:latin typeface="Calibri" panose="020F0502020204030204" pitchFamily="34" charset="0"/>
                <a:ea typeface="+mj-ea"/>
              </a:rPr>
              <a:t>ndbd</a:t>
            </a:r>
            <a:endParaRPr lang="en-US" sz="1000" b="1" dirty="0">
              <a:latin typeface="Calibri" panose="020F0502020204030204" pitchFamily="34" charset="0"/>
              <a:ea typeface="+mj-ea"/>
            </a:endParaRPr>
          </a:p>
          <a:p>
            <a:r>
              <a:rPr lang="en-US" sz="1000" b="1" dirty="0">
                <a:latin typeface="Calibri" panose="020F0502020204030204" pitchFamily="34" charset="0"/>
                <a:ea typeface="+mj-ea"/>
              </a:rPr>
              <a:t>2017-06-23 09:36:49 [</a:t>
            </a:r>
            <a:r>
              <a:rPr lang="en-US" sz="1000" b="1" dirty="0" err="1">
                <a:latin typeface="Calibri" panose="020F0502020204030204" pitchFamily="34" charset="0"/>
                <a:ea typeface="+mj-ea"/>
              </a:rPr>
              <a:t>ndbd</a:t>
            </a:r>
            <a:r>
              <a:rPr lang="en-US" sz="1000" b="1" dirty="0">
                <a:latin typeface="Calibri" panose="020F0502020204030204" pitchFamily="34" charset="0"/>
                <a:ea typeface="+mj-ea"/>
              </a:rPr>
              <a:t>] INFO     -- Angel connected to '192.168.50.51:1186'</a:t>
            </a:r>
          </a:p>
          <a:p>
            <a:r>
              <a:rPr lang="en-US" sz="1000" b="1" dirty="0">
                <a:latin typeface="Calibri" panose="020F0502020204030204" pitchFamily="34" charset="0"/>
                <a:ea typeface="+mj-ea"/>
              </a:rPr>
              <a:t>2017-06-23 09:36:49 [</a:t>
            </a:r>
            <a:r>
              <a:rPr lang="en-US" sz="1000" b="1" dirty="0" err="1">
                <a:latin typeface="Calibri" panose="020F0502020204030204" pitchFamily="34" charset="0"/>
                <a:ea typeface="+mj-ea"/>
              </a:rPr>
              <a:t>ndbd</a:t>
            </a:r>
            <a:r>
              <a:rPr lang="en-US" sz="1000" b="1" dirty="0">
                <a:latin typeface="Calibri" panose="020F0502020204030204" pitchFamily="34" charset="0"/>
                <a:ea typeface="+mj-ea"/>
              </a:rPr>
              <a:t>] INFO     -- Angel allocated </a:t>
            </a:r>
            <a:r>
              <a:rPr lang="en-US" sz="1000" b="1" dirty="0" err="1">
                <a:latin typeface="Calibri" panose="020F0502020204030204" pitchFamily="34" charset="0"/>
                <a:ea typeface="+mj-ea"/>
              </a:rPr>
              <a:t>nodeid</a:t>
            </a:r>
            <a:r>
              <a:rPr lang="en-US" sz="1000" b="1" dirty="0">
                <a:latin typeface="Calibri" panose="020F0502020204030204" pitchFamily="34" charset="0"/>
                <a:ea typeface="+mj-ea"/>
              </a:rPr>
              <a:t>: 10</a:t>
            </a:r>
          </a:p>
          <a:p>
            <a:r>
              <a:rPr lang="en-US" sz="1000" b="1" dirty="0">
                <a:latin typeface="Calibri" panose="020F0502020204030204" pitchFamily="34" charset="0"/>
                <a:ea typeface="+mj-ea"/>
              </a:rPr>
              <a:t>[root@ndb-node-01 </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a:t>
            </a:r>
            <a:endParaRPr kumimoji="1" lang="en-US" sz="1000" b="1" dirty="0">
              <a:latin typeface="Calibri" panose="020F0502020204030204" pitchFamily="34" charset="0"/>
              <a:ea typeface="+mj-ea"/>
            </a:endParaRPr>
          </a:p>
        </p:txBody>
      </p:sp>
      <p:sp>
        <p:nvSpPr>
          <p:cNvPr id="5" name="Rectangle 4"/>
          <p:cNvSpPr/>
          <p:nvPr/>
        </p:nvSpPr>
        <p:spPr bwMode="auto">
          <a:xfrm>
            <a:off x="1026160" y="1188750"/>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[root@mgm-node-01 ~]# </a:t>
            </a:r>
            <a:r>
              <a:rPr lang="en-US" sz="1000" b="1" dirty="0" err="1">
                <a:latin typeface="Calibri" panose="020F0502020204030204" pitchFamily="34" charset="0"/>
                <a:ea typeface="+mj-ea"/>
              </a:rPr>
              <a:t>ndb_mgmd</a:t>
            </a:r>
            <a:r>
              <a:rPr lang="en-US" sz="1000" b="1" dirty="0">
                <a:latin typeface="Calibri" panose="020F0502020204030204" pitchFamily="34" charset="0"/>
                <a:ea typeface="+mj-ea"/>
              </a:rPr>
              <a:t> -f /</a:t>
            </a:r>
            <a:r>
              <a:rPr lang="en-US" sz="1000" b="1" dirty="0" err="1">
                <a:latin typeface="Calibri" panose="020F0502020204030204" pitchFamily="34" charset="0"/>
                <a:ea typeface="+mj-ea"/>
              </a:rPr>
              <a:t>var</a:t>
            </a:r>
            <a:r>
              <a:rPr lang="en-US" sz="1000" b="1" dirty="0">
                <a:latin typeface="Calibri" panose="020F0502020204030204" pitchFamily="34" charset="0"/>
                <a:ea typeface="+mj-ea"/>
              </a:rPr>
              <a:t>/lib/</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-cluster/config.ini --skip-</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-cache</a:t>
            </a:r>
          </a:p>
          <a:p>
            <a:r>
              <a:rPr lang="en-US" sz="1000" b="1" dirty="0">
                <a:latin typeface="Calibri" panose="020F0502020204030204" pitchFamily="34" charset="0"/>
                <a:ea typeface="+mj-ea"/>
              </a:rPr>
              <a:t>MySQL Cluster Management Server mysql-5.7.18 ndb-7.5.6</a:t>
            </a:r>
          </a:p>
          <a:p>
            <a:r>
              <a:rPr lang="en-US" sz="1000" b="1" dirty="0">
                <a:latin typeface="Calibri" panose="020F0502020204030204" pitchFamily="34" charset="0"/>
                <a:ea typeface="+mj-ea"/>
              </a:rPr>
              <a:t>2017-06-23 09:22:49 [</a:t>
            </a:r>
            <a:r>
              <a:rPr lang="en-US" sz="1000" b="1" dirty="0" err="1">
                <a:latin typeface="Calibri" panose="020F0502020204030204" pitchFamily="34" charset="0"/>
                <a:ea typeface="+mj-ea"/>
              </a:rPr>
              <a:t>MgmtSrvr</a:t>
            </a:r>
            <a:r>
              <a:rPr lang="en-US" sz="1000" b="1" dirty="0">
                <a:latin typeface="Calibri" panose="020F0502020204030204" pitchFamily="34" charset="0"/>
                <a:ea typeface="+mj-ea"/>
              </a:rPr>
              <a:t>] INFO     -- Skipping check of </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 directory since </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 cache is disabled.</a:t>
            </a:r>
          </a:p>
          <a:p>
            <a:r>
              <a:rPr lang="en-US" sz="1000" b="1" dirty="0">
                <a:latin typeface="Calibri" panose="020F0502020204030204" pitchFamily="34" charset="0"/>
                <a:ea typeface="+mj-ea"/>
              </a:rPr>
              <a:t>[root@mgm-node-01 ~]#</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266245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SQL Node</a:t>
            </a:r>
          </a:p>
          <a:p>
            <a:pPr lvl="1"/>
            <a:r>
              <a:rPr kumimoji="1" lang="en-US" altLang="ja-JP" sz="1200" i="1" dirty="0" err="1" smtClean="0"/>
              <a:t>mysqld</a:t>
            </a:r>
            <a:r>
              <a:rPr kumimoji="1" lang="en-US" altLang="ja-JP" sz="1200" i="1" dirty="0" smtClean="0"/>
              <a:t> </a:t>
            </a:r>
            <a:r>
              <a:rPr kumimoji="1" lang="en-US" altLang="ja-JP" sz="1200" dirty="0" smtClean="0"/>
              <a:t>is the daemon used to start the SQL server.</a:t>
            </a:r>
          </a:p>
          <a:p>
            <a:pPr lvl="1"/>
            <a:r>
              <a:rPr lang="en-US" altLang="ja-JP" sz="1200" dirty="0"/>
              <a:t>MySQL Server manages access to the MySQL data directory that contains databases </a:t>
            </a:r>
            <a:r>
              <a:rPr lang="en-US" altLang="ja-JP" sz="1200" dirty="0" smtClean="0"/>
              <a:t>and tables.</a:t>
            </a:r>
          </a:p>
          <a:p>
            <a:pPr lvl="1"/>
            <a:r>
              <a:rPr lang="en-US" altLang="ja-JP" sz="1200" dirty="0" smtClean="0"/>
              <a:t>Command options:</a:t>
            </a:r>
          </a:p>
          <a:p>
            <a:pPr lvl="2"/>
            <a:r>
              <a:rPr lang="en-US" altLang="ja-JP" sz="1200" dirty="0" smtClean="0"/>
              <a:t>--user</a:t>
            </a:r>
          </a:p>
          <a:p>
            <a:pPr lvl="3"/>
            <a:r>
              <a:rPr lang="en-US" altLang="ja-JP" sz="1000" dirty="0" smtClean="0"/>
              <a:t>Set the user that runs the </a:t>
            </a:r>
            <a:r>
              <a:rPr lang="en-US" altLang="ja-JP" sz="1000" dirty="0" err="1" smtClean="0"/>
              <a:t>mysql</a:t>
            </a:r>
            <a:r>
              <a:rPr lang="en-US" altLang="ja-JP" sz="1000" dirty="0" smtClean="0"/>
              <a:t> client</a:t>
            </a:r>
          </a:p>
          <a:p>
            <a:pPr lvl="2"/>
            <a:r>
              <a:rPr lang="en-US" altLang="ja-JP" sz="1200" dirty="0" smtClean="0"/>
              <a:t>--initialize</a:t>
            </a:r>
          </a:p>
          <a:p>
            <a:pPr lvl="3"/>
            <a:r>
              <a:rPr lang="en-US" altLang="ja-JP" sz="1000" dirty="0" smtClean="0"/>
              <a:t>initializes </a:t>
            </a:r>
            <a:r>
              <a:rPr lang="en-US" altLang="ja-JP" sz="1000" dirty="0"/>
              <a:t>the MySQL data directory and creates the system tables that it contains</a:t>
            </a:r>
            <a:r>
              <a:rPr lang="en-US" altLang="ja-JP" sz="1000" dirty="0" smtClean="0"/>
              <a:t>.</a:t>
            </a:r>
          </a:p>
          <a:p>
            <a:pPr lvl="1"/>
            <a:r>
              <a:rPr kumimoji="1" lang="en-US" altLang="ja-JP" sz="1200" dirty="0" smtClean="0"/>
              <a:t>Sample startup of SQL node</a:t>
            </a:r>
          </a:p>
          <a:p>
            <a:pPr lvl="2"/>
            <a:endParaRPr kumimoji="1" lang="ja-JP" altLang="en-US" sz="1000" dirty="0"/>
          </a:p>
        </p:txBody>
      </p:sp>
      <p:sp>
        <p:nvSpPr>
          <p:cNvPr id="5" name="Rectangle 4"/>
          <p:cNvSpPr/>
          <p:nvPr/>
        </p:nvSpPr>
        <p:spPr bwMode="auto">
          <a:xfrm>
            <a:off x="1026160" y="3169950"/>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[root@sql-node-01 ~]# </a:t>
            </a:r>
            <a:r>
              <a:rPr lang="en-US" sz="1000" b="1" dirty="0" err="1">
                <a:latin typeface="Calibri" panose="020F0502020204030204" pitchFamily="34" charset="0"/>
                <a:ea typeface="+mj-ea"/>
              </a:rPr>
              <a:t>mysqld</a:t>
            </a:r>
            <a:r>
              <a:rPr lang="en-US" sz="1000" b="1" dirty="0">
                <a:latin typeface="Calibri" panose="020F0502020204030204" pitchFamily="34" charset="0"/>
                <a:ea typeface="+mj-ea"/>
              </a:rPr>
              <a:t> --user="</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 &amp;</a:t>
            </a:r>
          </a:p>
          <a:p>
            <a:r>
              <a:rPr lang="en-US" sz="1000" b="1" dirty="0" smtClean="0">
                <a:latin typeface="Calibri" panose="020F0502020204030204" pitchFamily="34" charset="0"/>
                <a:ea typeface="+mj-ea"/>
              </a:rPr>
              <a:t>[1] </a:t>
            </a:r>
            <a:r>
              <a:rPr lang="en-US" sz="1000" b="1" dirty="0">
                <a:latin typeface="Calibri" panose="020F0502020204030204" pitchFamily="34" charset="0"/>
                <a:ea typeface="+mj-ea"/>
              </a:rPr>
              <a:t>22144</a:t>
            </a:r>
          </a:p>
          <a:p>
            <a:r>
              <a:rPr lang="en-US" sz="1000" b="1" dirty="0">
                <a:latin typeface="Calibri" panose="020F0502020204030204" pitchFamily="34" charset="0"/>
                <a:ea typeface="+mj-ea"/>
              </a:rPr>
              <a:t>[root@sql-node-01 ~]#</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3740672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Commands in NDB Client </a:t>
            </a:r>
            <a:r>
              <a:rPr lang="en-US" altLang="ja-JP" sz="1600" dirty="0" smtClean="0"/>
              <a:t>Management</a:t>
            </a:r>
          </a:p>
          <a:p>
            <a:pPr lvl="1"/>
            <a:r>
              <a:rPr lang="en-US" altLang="ja-JP" sz="1200" dirty="0"/>
              <a:t>The management client has the following basic commands. In the listing that follows, </a:t>
            </a:r>
            <a:r>
              <a:rPr lang="en-US" altLang="ja-JP" sz="1200" dirty="0" err="1"/>
              <a:t>node_id</a:t>
            </a:r>
            <a:r>
              <a:rPr lang="en-US" altLang="ja-JP" sz="1200" dirty="0"/>
              <a:t> </a:t>
            </a:r>
            <a:r>
              <a:rPr lang="en-US" altLang="ja-JP" sz="1200" dirty="0" smtClean="0"/>
              <a:t>denote either </a:t>
            </a:r>
            <a:r>
              <a:rPr lang="en-US" altLang="ja-JP" sz="1200" dirty="0"/>
              <a:t>a database node ID or the keyword ALL, which indicates that the command should be applied </a:t>
            </a:r>
            <a:r>
              <a:rPr lang="en-US" altLang="ja-JP" sz="1200" dirty="0" smtClean="0"/>
              <a:t>to all </a:t>
            </a:r>
            <a:r>
              <a:rPr lang="en-US" altLang="ja-JP" sz="1200" dirty="0"/>
              <a:t>of the cluster's data </a:t>
            </a:r>
            <a:r>
              <a:rPr lang="en-US" altLang="ja-JP" sz="1200" dirty="0" smtClean="0"/>
              <a:t>nodes.</a:t>
            </a:r>
          </a:p>
          <a:p>
            <a:pPr lvl="2"/>
            <a:r>
              <a:rPr lang="en-US" altLang="ja-JP" sz="1200" dirty="0" smtClean="0"/>
              <a:t>SHOW</a:t>
            </a:r>
          </a:p>
          <a:p>
            <a:pPr lvl="3"/>
            <a:r>
              <a:rPr lang="en-US" altLang="ja-JP" sz="1000" dirty="0" smtClean="0"/>
              <a:t>Display information on cluster nodes’ status</a:t>
            </a:r>
          </a:p>
          <a:p>
            <a:pPr lvl="3"/>
            <a:r>
              <a:rPr lang="en-US" altLang="ja-JP" sz="1000" dirty="0"/>
              <a:t>Displays information on the cluster's status. Possible node status </a:t>
            </a:r>
            <a:r>
              <a:rPr lang="en-US" altLang="ja-JP" sz="1000" dirty="0" smtClean="0"/>
              <a:t>values include UNKNOWN, NO_CONTACT, NOT_STARTED, STARTING, STARTED,SHUTTING_DOWN</a:t>
            </a:r>
            <a:r>
              <a:rPr lang="en-US" altLang="ja-JP" sz="1000" dirty="0"/>
              <a:t>, and RESTARTING. The output from this command also indicates when the cluster is in single user mode (status SINGLE USER MODE).</a:t>
            </a:r>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marL="468000" lvl="3" indent="0">
              <a:buNone/>
            </a:pPr>
            <a:endParaRPr lang="en-US" altLang="ja-JP" sz="1000" dirty="0" smtClean="0"/>
          </a:p>
        </p:txBody>
      </p:sp>
      <p:sp>
        <p:nvSpPr>
          <p:cNvPr id="6" name="Rectangle 5"/>
          <p:cNvSpPr/>
          <p:nvPr/>
        </p:nvSpPr>
        <p:spPr bwMode="auto">
          <a:xfrm>
            <a:off x="1026160" y="2804160"/>
            <a:ext cx="7091680" cy="33426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[root@mgm-node-01 ~]# </a:t>
            </a:r>
            <a:r>
              <a:rPr lang="en-US" sz="1000" b="1" dirty="0" err="1">
                <a:latin typeface="Calibri" panose="020F0502020204030204" pitchFamily="34" charset="0"/>
                <a:ea typeface="+mj-ea"/>
              </a:rPr>
              <a:t>ndb_mgm</a:t>
            </a:r>
            <a:endParaRPr lang="en-US" sz="1000" b="1" dirty="0">
              <a:latin typeface="Calibri" panose="020F0502020204030204" pitchFamily="34" charset="0"/>
              <a:ea typeface="+mj-ea"/>
            </a:endParaRPr>
          </a:p>
          <a:p>
            <a:r>
              <a:rPr lang="en-US" sz="1000" b="1" dirty="0">
                <a:latin typeface="Calibri" panose="020F0502020204030204" pitchFamily="34" charset="0"/>
                <a:ea typeface="+mj-ea"/>
              </a:rPr>
              <a:t>-- NDB Cluster -- Management Client --</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show</a:t>
            </a:r>
          </a:p>
          <a:p>
            <a:r>
              <a:rPr lang="en-US" sz="1000" b="1" dirty="0">
                <a:latin typeface="Calibri" panose="020F0502020204030204" pitchFamily="34" charset="0"/>
                <a:ea typeface="+mj-ea"/>
              </a:rPr>
              <a:t>Connected to Management Server at: localhost:1186</a:t>
            </a:r>
          </a:p>
          <a:p>
            <a:r>
              <a:rPr lang="en-US" sz="1000" b="1" dirty="0">
                <a:latin typeface="Calibri" panose="020F0502020204030204" pitchFamily="34" charset="0"/>
                <a:ea typeface="+mj-ea"/>
              </a:rPr>
              <a:t>Cluster Configuration</a:t>
            </a:r>
          </a:p>
          <a:p>
            <a:r>
              <a:rPr lang="en-US" sz="1000" b="1" dirty="0">
                <a:latin typeface="Calibri" panose="020F0502020204030204" pitchFamily="34" charset="0"/>
                <a:ea typeface="+mj-ea"/>
              </a:rPr>
              <a:t>---------------------</a:t>
            </a:r>
          </a:p>
          <a:p>
            <a:r>
              <a:rPr lang="en-US" sz="1000" b="1" dirty="0">
                <a:latin typeface="Calibri" panose="020F0502020204030204" pitchFamily="34" charset="0"/>
                <a:ea typeface="+mj-ea"/>
              </a:rPr>
              <a:t>[</a:t>
            </a:r>
            <a:r>
              <a:rPr lang="en-US" sz="1000" b="1" dirty="0" err="1">
                <a:latin typeface="Calibri" panose="020F0502020204030204" pitchFamily="34" charset="0"/>
                <a:ea typeface="+mj-ea"/>
              </a:rPr>
              <a:t>ndbd</a:t>
            </a:r>
            <a:r>
              <a:rPr lang="en-US" sz="1000" b="1" dirty="0">
                <a:latin typeface="Calibri" panose="020F0502020204030204" pitchFamily="34" charset="0"/>
                <a:ea typeface="+mj-ea"/>
              </a:rPr>
              <a:t>(NDB)]     4 node(s)</a:t>
            </a:r>
          </a:p>
          <a:p>
            <a:r>
              <a:rPr lang="en-US" sz="1000" b="1" dirty="0">
                <a:latin typeface="Calibri" panose="020F0502020204030204" pitchFamily="34" charset="0"/>
                <a:ea typeface="+mj-ea"/>
              </a:rPr>
              <a:t>id=10   @192.168.50.55  (mysql-5.7.18 ndb-7.5.6,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0)</a:t>
            </a:r>
          </a:p>
          <a:p>
            <a:r>
              <a:rPr lang="en-US" sz="1000" b="1" dirty="0">
                <a:latin typeface="Calibri" panose="020F0502020204030204" pitchFamily="34" charset="0"/>
                <a:ea typeface="+mj-ea"/>
              </a:rPr>
              <a:t>id=11   @192.168.50.56  (mysql-5.7.18 ndb-7.5.6,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0, *)</a:t>
            </a:r>
          </a:p>
          <a:p>
            <a:r>
              <a:rPr lang="en-US" sz="1000" b="1" dirty="0">
                <a:latin typeface="Calibri" panose="020F0502020204030204" pitchFamily="34" charset="0"/>
                <a:ea typeface="+mj-ea"/>
              </a:rPr>
              <a:t>id=12   @192.168.50.59  (mysql-5.7.18 ndb-7.5.6,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1)</a:t>
            </a:r>
          </a:p>
          <a:p>
            <a:r>
              <a:rPr lang="en-US" sz="1000" b="1" dirty="0">
                <a:latin typeface="Calibri" panose="020F0502020204030204" pitchFamily="34" charset="0"/>
                <a:ea typeface="+mj-ea"/>
              </a:rPr>
              <a:t>id=13   @192.168.50.60  (mysql-5.7.18 ndb-7.5.6,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1)</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a:t>
            </a:r>
            <a:r>
              <a:rPr lang="en-US" sz="1000" b="1" dirty="0" err="1">
                <a:latin typeface="Calibri" panose="020F0502020204030204" pitchFamily="34" charset="0"/>
                <a:ea typeface="+mj-ea"/>
              </a:rPr>
              <a:t>ndb_mgmd</a:t>
            </a:r>
            <a:r>
              <a:rPr lang="en-US" sz="1000" b="1" dirty="0">
                <a:latin typeface="Calibri" panose="020F0502020204030204" pitchFamily="34" charset="0"/>
                <a:ea typeface="+mj-ea"/>
              </a:rPr>
              <a:t>(MGM)] 1 node(s)</a:t>
            </a:r>
          </a:p>
          <a:p>
            <a:r>
              <a:rPr lang="en-US" sz="1000" b="1" dirty="0">
                <a:latin typeface="Calibri" panose="020F0502020204030204" pitchFamily="34" charset="0"/>
                <a:ea typeface="+mj-ea"/>
              </a:rPr>
              <a:t>id=1    @192.168.50.51  (mysql-5.7.18 ndb-7.5.6)</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a:t>
            </a:r>
            <a:r>
              <a:rPr lang="en-US" sz="1000" b="1" dirty="0" err="1">
                <a:latin typeface="Calibri" panose="020F0502020204030204" pitchFamily="34" charset="0"/>
                <a:ea typeface="+mj-ea"/>
              </a:rPr>
              <a:t>mysqld</a:t>
            </a:r>
            <a:r>
              <a:rPr lang="en-US" sz="1000" b="1" dirty="0">
                <a:latin typeface="Calibri" panose="020F0502020204030204" pitchFamily="34" charset="0"/>
                <a:ea typeface="+mj-ea"/>
              </a:rPr>
              <a:t>(API)]   3 node(s)</a:t>
            </a:r>
          </a:p>
          <a:p>
            <a:r>
              <a:rPr lang="en-US" sz="1000" b="1" dirty="0">
                <a:latin typeface="Calibri" panose="020F0502020204030204" pitchFamily="34" charset="0"/>
                <a:ea typeface="+mj-ea"/>
              </a:rPr>
              <a:t>id=50   @192.168.50.53  (mysql-5.7.18 ndb-7.5.6)</a:t>
            </a:r>
          </a:p>
          <a:p>
            <a:r>
              <a:rPr lang="en-US" sz="1000" b="1" dirty="0">
                <a:latin typeface="Calibri" panose="020F0502020204030204" pitchFamily="34" charset="0"/>
                <a:ea typeface="+mj-ea"/>
              </a:rPr>
              <a:t>id=51   @192.168.50.54  (mysql-5.7.18 ndb-7.5.6)</a:t>
            </a:r>
          </a:p>
          <a:p>
            <a:r>
              <a:rPr lang="en-US" sz="1000" b="1" dirty="0">
                <a:latin typeface="Calibri" panose="020F0502020204030204" pitchFamily="34" charset="0"/>
                <a:ea typeface="+mj-ea"/>
              </a:rPr>
              <a:t>id=52 (not connected, accepting connect from any host)</a:t>
            </a:r>
          </a:p>
          <a:p>
            <a:endParaRPr lang="en-US" sz="1000" b="1" dirty="0">
              <a:latin typeface="Calibri" panose="020F0502020204030204" pitchFamily="34" charset="0"/>
              <a:ea typeface="+mj-ea"/>
            </a:endParaRP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1193544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pPr lvl="2"/>
            <a:r>
              <a:rPr lang="en-US" altLang="ja-JP" sz="1200" dirty="0" smtClean="0"/>
              <a:t>HELP</a:t>
            </a:r>
            <a:r>
              <a:rPr lang="en-US" altLang="ja-JP" sz="1200" dirty="0"/>
              <a:t>	</a:t>
            </a:r>
            <a:endParaRPr lang="en-US" altLang="ja-JP" sz="1200" dirty="0" smtClean="0"/>
          </a:p>
          <a:p>
            <a:pPr lvl="3"/>
            <a:r>
              <a:rPr lang="en-US" altLang="ja-JP" sz="1000" dirty="0" smtClean="0"/>
              <a:t>Displays </a:t>
            </a:r>
            <a:r>
              <a:rPr lang="en-US" altLang="ja-JP" sz="1000" dirty="0"/>
              <a:t>information on all available commands</a:t>
            </a:r>
            <a:r>
              <a:rPr lang="en-US" altLang="ja-JP" sz="1000" dirty="0" smtClean="0"/>
              <a:t>.</a:t>
            </a:r>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p:txBody>
      </p:sp>
      <p:sp>
        <p:nvSpPr>
          <p:cNvPr id="4" name="Rectangle 3"/>
          <p:cNvSpPr/>
          <p:nvPr/>
        </p:nvSpPr>
        <p:spPr bwMode="auto">
          <a:xfrm>
            <a:off x="1026160" y="1371600"/>
            <a:ext cx="7091680" cy="41148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HELP</a:t>
            </a:r>
          </a:p>
          <a:p>
            <a:r>
              <a:rPr lang="en-US" sz="1000" b="1" dirty="0">
                <a:latin typeface="Calibri" panose="020F0502020204030204" pitchFamily="34" charset="0"/>
                <a:ea typeface="+mj-ea"/>
              </a:rPr>
              <a:t>---------------------------------------------------------------------------</a:t>
            </a:r>
          </a:p>
          <a:p>
            <a:r>
              <a:rPr lang="en-US" sz="1000" b="1" dirty="0">
                <a:latin typeface="Calibri" panose="020F0502020204030204" pitchFamily="34" charset="0"/>
                <a:ea typeface="+mj-ea"/>
              </a:rPr>
              <a:t> NDB Cluster -- Management Client -- Help</a:t>
            </a:r>
          </a:p>
          <a:p>
            <a:r>
              <a:rPr lang="en-US" sz="1000" b="1" dirty="0">
                <a:latin typeface="Calibri" panose="020F0502020204030204" pitchFamily="34" charset="0"/>
                <a:ea typeface="+mj-ea"/>
              </a:rPr>
              <a:t>---------------------------------------------------------------------------</a:t>
            </a:r>
          </a:p>
          <a:p>
            <a:r>
              <a:rPr lang="en-US" sz="1000" b="1" dirty="0">
                <a:latin typeface="Calibri" panose="020F0502020204030204" pitchFamily="34" charset="0"/>
                <a:ea typeface="+mj-ea"/>
              </a:rPr>
              <a:t>HELP                                   Print help text</a:t>
            </a:r>
          </a:p>
          <a:p>
            <a:r>
              <a:rPr lang="en-US" sz="1000" b="1" dirty="0">
                <a:latin typeface="Calibri" panose="020F0502020204030204" pitchFamily="34" charset="0"/>
                <a:ea typeface="+mj-ea"/>
              </a:rPr>
              <a:t>HELP COMMAND                           Print detailed help for COMMAND(e.g. SHOW)</a:t>
            </a:r>
          </a:p>
          <a:p>
            <a:r>
              <a:rPr lang="en-US" sz="1000" b="1" dirty="0">
                <a:latin typeface="Calibri" panose="020F0502020204030204" pitchFamily="34" charset="0"/>
                <a:ea typeface="+mj-ea"/>
              </a:rPr>
              <a:t>SHOW                                   Print information about cluster</a:t>
            </a:r>
          </a:p>
          <a:p>
            <a:r>
              <a:rPr lang="en-US" sz="1000" b="1" dirty="0">
                <a:latin typeface="Calibri" panose="020F0502020204030204" pitchFamily="34" charset="0"/>
                <a:ea typeface="+mj-ea"/>
              </a:rPr>
              <a:t>CREATE NODEGROUP &lt;id&gt;,&lt;id&gt;...          Add a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containing nodes</a:t>
            </a:r>
          </a:p>
          <a:p>
            <a:r>
              <a:rPr lang="en-US" sz="1000" b="1" dirty="0">
                <a:latin typeface="Calibri" panose="020F0502020204030204" pitchFamily="34" charset="0"/>
                <a:ea typeface="+mj-ea"/>
              </a:rPr>
              <a:t>DROP NODEGROUP &lt;NG&gt;                    Drop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with id NG</a:t>
            </a:r>
          </a:p>
          <a:p>
            <a:r>
              <a:rPr lang="en-US" sz="1000" b="1" dirty="0">
                <a:latin typeface="Calibri" panose="020F0502020204030204" pitchFamily="34" charset="0"/>
                <a:ea typeface="+mj-ea"/>
              </a:rPr>
              <a:t>START BACKUP [NOWAIT | WAIT STARTED | WAIT COMPLETED]</a:t>
            </a:r>
          </a:p>
          <a:p>
            <a:r>
              <a:rPr lang="en-US" sz="1000" b="1" dirty="0">
                <a:latin typeface="Calibri" panose="020F0502020204030204" pitchFamily="34" charset="0"/>
                <a:ea typeface="+mj-ea"/>
              </a:rPr>
              <a:t>START BACKUP [&lt;backup id&gt;] [NOWAIT | WAIT STARTED | WAIT COMPLETED]</a:t>
            </a:r>
          </a:p>
          <a:p>
            <a:r>
              <a:rPr lang="en-US" sz="1000" b="1" dirty="0" smtClean="0">
                <a:latin typeface="Calibri" panose="020F0502020204030204" pitchFamily="34" charset="0"/>
                <a:ea typeface="+mj-ea"/>
              </a:rPr>
              <a:t>…</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CONNECT [&lt;</a:t>
            </a:r>
            <a:r>
              <a:rPr lang="en-US" sz="1000" b="1" dirty="0" err="1">
                <a:latin typeface="Calibri" panose="020F0502020204030204" pitchFamily="34" charset="0"/>
                <a:ea typeface="+mj-ea"/>
              </a:rPr>
              <a:t>connectstring</a:t>
            </a:r>
            <a:r>
              <a:rPr lang="en-US" sz="1000" b="1" dirty="0">
                <a:latin typeface="Calibri" panose="020F0502020204030204" pitchFamily="34" charset="0"/>
                <a:ea typeface="+mj-ea"/>
              </a:rPr>
              <a:t>&gt;]              Connect to management server (reconnect if already connected)</a:t>
            </a:r>
          </a:p>
          <a:p>
            <a:r>
              <a:rPr lang="en-US" sz="1000" b="1" dirty="0">
                <a:latin typeface="Calibri" panose="020F0502020204030204" pitchFamily="34" charset="0"/>
                <a:ea typeface="+mj-ea"/>
              </a:rPr>
              <a:t>&lt;id&gt; REPORT &lt;report-type&gt;              Display report for &lt;report-type&gt;</a:t>
            </a:r>
          </a:p>
          <a:p>
            <a:r>
              <a:rPr lang="en-US" sz="1000" b="1" dirty="0">
                <a:latin typeface="Calibri" panose="020F0502020204030204" pitchFamily="34" charset="0"/>
                <a:ea typeface="+mj-ea"/>
              </a:rPr>
              <a:t>QUIT                                   </a:t>
            </a:r>
            <a:r>
              <a:rPr lang="en-US" sz="1000" b="1" dirty="0" err="1">
                <a:latin typeface="Calibri" panose="020F0502020204030204" pitchFamily="34" charset="0"/>
                <a:ea typeface="+mj-ea"/>
              </a:rPr>
              <a:t>Quit</a:t>
            </a:r>
            <a:r>
              <a:rPr lang="en-US" sz="1000" b="1" dirty="0">
                <a:latin typeface="Calibri" panose="020F0502020204030204" pitchFamily="34" charset="0"/>
                <a:ea typeface="+mj-ea"/>
              </a:rPr>
              <a:t> management client</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&lt;severity&gt; = ALERT | CRITICAL | ERROR | WARNING | INFO | DEBUG</a:t>
            </a:r>
          </a:p>
          <a:p>
            <a:r>
              <a:rPr lang="en-US" sz="1000" b="1" dirty="0">
                <a:latin typeface="Calibri" panose="020F0502020204030204" pitchFamily="34" charset="0"/>
                <a:ea typeface="+mj-ea"/>
              </a:rPr>
              <a:t>&lt;category&gt; = STARTUP | SHUTDOWN | STATISTICS | CHECKPOINT | NODERESTART | CONNECTION | INFO | ERROR | CONGESTION | DEBUG | BACKUP | SCHEMA</a:t>
            </a:r>
          </a:p>
          <a:p>
            <a:r>
              <a:rPr lang="en-US" sz="1000" b="1" dirty="0">
                <a:latin typeface="Calibri" panose="020F0502020204030204" pitchFamily="34" charset="0"/>
                <a:ea typeface="+mj-ea"/>
              </a:rPr>
              <a:t>&lt;report-type&gt; = BACKUPSTATUS | MEMORYUSAGE | EVENTLOG</a:t>
            </a:r>
          </a:p>
          <a:p>
            <a:r>
              <a:rPr lang="en-US" sz="1000" b="1" dirty="0">
                <a:latin typeface="Calibri" panose="020F0502020204030204" pitchFamily="34" charset="0"/>
                <a:ea typeface="+mj-ea"/>
              </a:rPr>
              <a:t>&lt;level&gt;    = 0 - 15</a:t>
            </a:r>
          </a:p>
          <a:p>
            <a:r>
              <a:rPr lang="en-US" sz="1000" b="1" dirty="0">
                <a:latin typeface="Calibri" panose="020F0502020204030204" pitchFamily="34" charset="0"/>
                <a:ea typeface="+mj-ea"/>
              </a:rPr>
              <a:t>&lt;id&gt;       = ALL | Any database node id</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For detailed help on COMMAND, use HELP COMMAND.</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110725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pPr lvl="2"/>
            <a:r>
              <a:rPr lang="en-US" altLang="ja-JP" sz="1200" dirty="0" smtClean="0"/>
              <a:t>CONNECT </a:t>
            </a:r>
            <a:r>
              <a:rPr lang="en-US" altLang="ja-JP" sz="1200" dirty="0"/>
              <a:t>connection-string</a:t>
            </a:r>
            <a:r>
              <a:rPr lang="en-US" altLang="ja-JP" sz="1000" dirty="0"/>
              <a:t>	</a:t>
            </a:r>
          </a:p>
          <a:p>
            <a:pPr lvl="3"/>
            <a:r>
              <a:rPr lang="en-US" altLang="ja-JP" sz="1000" dirty="0" smtClean="0"/>
              <a:t>Connects </a:t>
            </a:r>
            <a:r>
              <a:rPr lang="en-US" altLang="ja-JP" sz="1000" dirty="0"/>
              <a:t>to the management server indicated by the connection string. If the client is </a:t>
            </a:r>
            <a:r>
              <a:rPr lang="en-US" altLang="ja-JP" sz="1000" dirty="0" smtClean="0"/>
              <a:t>already connected </a:t>
            </a:r>
            <a:r>
              <a:rPr lang="en-US" altLang="ja-JP" sz="1000" dirty="0"/>
              <a:t>to this server, the client reconnects</a:t>
            </a:r>
            <a:r>
              <a:rPr lang="en-US" altLang="ja-JP" sz="1000" dirty="0" smtClean="0"/>
              <a:t>.</a:t>
            </a:r>
            <a:endParaRPr lang="en-US" altLang="ja-JP" dirty="0" smtClean="0"/>
          </a:p>
          <a:p>
            <a:pPr lvl="3"/>
            <a:r>
              <a:rPr lang="en-US" altLang="ja-JP" sz="1000" dirty="0" smtClean="0"/>
              <a:t>If connection string is not specified, it will connect to locahost:1186</a:t>
            </a:r>
            <a:endParaRPr lang="en-US" altLang="ja-JP" sz="1000" dirty="0"/>
          </a:p>
          <a:p>
            <a:pPr lvl="2"/>
            <a:r>
              <a:rPr lang="en-US" altLang="ja-JP" sz="1200" dirty="0" err="1" smtClean="0"/>
              <a:t>node_id</a:t>
            </a:r>
            <a:r>
              <a:rPr lang="en-US" altLang="ja-JP" sz="1200" dirty="0" smtClean="0"/>
              <a:t> </a:t>
            </a:r>
            <a:r>
              <a:rPr lang="en-US" altLang="ja-JP" sz="1200" dirty="0"/>
              <a:t>STATUS</a:t>
            </a:r>
            <a:r>
              <a:rPr lang="en-US" altLang="ja-JP" sz="1000" dirty="0"/>
              <a:t>	</a:t>
            </a:r>
          </a:p>
          <a:p>
            <a:pPr lvl="3"/>
            <a:r>
              <a:rPr lang="en-US" altLang="ja-JP" sz="1000" dirty="0" smtClean="0"/>
              <a:t>Displays </a:t>
            </a:r>
            <a:r>
              <a:rPr lang="en-US" altLang="ja-JP" sz="1000" dirty="0"/>
              <a:t>status information for the data node identified by </a:t>
            </a:r>
            <a:r>
              <a:rPr lang="en-US" altLang="ja-JP" sz="1000" dirty="0" err="1"/>
              <a:t>node_id</a:t>
            </a:r>
            <a:r>
              <a:rPr lang="en-US" altLang="ja-JP" sz="1000" dirty="0"/>
              <a:t>(or for all data nodes</a:t>
            </a:r>
            <a:r>
              <a:rPr lang="en-US" altLang="ja-JP" sz="1000" dirty="0" smtClean="0"/>
              <a:t>). </a:t>
            </a:r>
            <a:endParaRPr lang="en-US" altLang="ja-JP" sz="1000" dirty="0"/>
          </a:p>
          <a:p>
            <a:pPr lvl="3"/>
            <a:r>
              <a:rPr lang="en-US" altLang="ja-JP" sz="1000" dirty="0" smtClean="0"/>
              <a:t>The </a:t>
            </a:r>
            <a:r>
              <a:rPr lang="en-US" altLang="ja-JP" sz="1000" dirty="0"/>
              <a:t>output from this command also indicates when the cluster is in single user mode</a:t>
            </a:r>
            <a:r>
              <a:rPr lang="en-US" altLang="ja-JP" sz="1000" dirty="0" smtClean="0"/>
              <a:t>.</a:t>
            </a:r>
          </a:p>
          <a:p>
            <a:pPr lvl="3"/>
            <a:endParaRPr lang="en-US" altLang="ja-JP" sz="1000" dirty="0"/>
          </a:p>
          <a:p>
            <a:pPr lvl="3"/>
            <a:endParaRPr lang="en-US" altLang="ja-JP" sz="1000" dirty="0" smtClean="0"/>
          </a:p>
          <a:p>
            <a:pPr lvl="3"/>
            <a:endParaRPr lang="en-US" altLang="ja-JP" sz="1000" dirty="0" smtClean="0"/>
          </a:p>
          <a:p>
            <a:pPr lvl="3"/>
            <a:endParaRPr lang="en-US" altLang="ja-JP" sz="1000" dirty="0"/>
          </a:p>
          <a:p>
            <a:pPr lvl="2"/>
            <a:r>
              <a:rPr lang="en-US" altLang="ja-JP" sz="1200" dirty="0" err="1" smtClean="0"/>
              <a:t>node_id</a:t>
            </a:r>
            <a:r>
              <a:rPr lang="en-US" altLang="ja-JP" sz="1200" dirty="0" smtClean="0"/>
              <a:t> </a:t>
            </a:r>
            <a:r>
              <a:rPr lang="en-US" altLang="ja-JP" sz="1200" dirty="0"/>
              <a:t>REPORT report-type</a:t>
            </a:r>
            <a:r>
              <a:rPr lang="en-US" altLang="ja-JP" sz="1000" dirty="0"/>
              <a:t>	</a:t>
            </a:r>
          </a:p>
          <a:p>
            <a:pPr lvl="3"/>
            <a:r>
              <a:rPr lang="en-US" altLang="ja-JP" sz="1000" dirty="0"/>
              <a:t>Displays a report of type report-type for the data node identified by </a:t>
            </a:r>
            <a:r>
              <a:rPr lang="en-US" altLang="ja-JP" sz="1000" dirty="0" err="1"/>
              <a:t>node_id</a:t>
            </a:r>
            <a:r>
              <a:rPr lang="en-US" altLang="ja-JP" sz="1000" dirty="0"/>
              <a:t>, or for all data	</a:t>
            </a:r>
          </a:p>
          <a:p>
            <a:pPr lvl="2"/>
            <a:r>
              <a:rPr kumimoji="1" lang="en-US" altLang="ja-JP" sz="1200" dirty="0" smtClean="0">
                <a:latin typeface="+mj-lt"/>
              </a:rPr>
              <a:t>ALL REPORT MEMORY</a:t>
            </a:r>
          </a:p>
          <a:p>
            <a:pPr lvl="3"/>
            <a:r>
              <a:rPr lang="en-US" altLang="ja-JP" sz="1000" dirty="0">
                <a:latin typeface="+mj-lt"/>
              </a:rPr>
              <a:t>displays how much data memory and index memory is being used by each </a:t>
            </a:r>
            <a:r>
              <a:rPr lang="en-US" altLang="ja-JP" sz="1000" dirty="0" smtClean="0">
                <a:latin typeface="+mj-lt"/>
              </a:rPr>
              <a:t>data</a:t>
            </a:r>
          </a:p>
          <a:p>
            <a:pPr lvl="2"/>
            <a:r>
              <a:rPr lang="en-US" altLang="ja-JP" sz="1200" dirty="0" err="1">
                <a:latin typeface="+mj-lt"/>
              </a:rPr>
              <a:t>node_id</a:t>
            </a:r>
            <a:r>
              <a:rPr lang="en-US" altLang="ja-JP" sz="1200" dirty="0">
                <a:latin typeface="+mj-lt"/>
              </a:rPr>
              <a:t> START</a:t>
            </a:r>
          </a:p>
          <a:p>
            <a:pPr lvl="3"/>
            <a:r>
              <a:rPr lang="en-US" altLang="ja-JP" sz="1000" dirty="0">
                <a:latin typeface="+mj-lt"/>
              </a:rPr>
              <a:t>Brings online the data node identified by </a:t>
            </a:r>
            <a:r>
              <a:rPr lang="en-US" altLang="ja-JP" sz="1000" dirty="0" err="1">
                <a:latin typeface="+mj-lt"/>
              </a:rPr>
              <a:t>node_id</a:t>
            </a:r>
            <a:r>
              <a:rPr lang="en-US" altLang="ja-JP" sz="1000" dirty="0">
                <a:latin typeface="+mj-lt"/>
              </a:rPr>
              <a:t> (or all data nodes</a:t>
            </a:r>
            <a:r>
              <a:rPr lang="en-US" altLang="ja-JP" sz="1000" dirty="0" smtClean="0">
                <a:latin typeface="+mj-lt"/>
              </a:rPr>
              <a:t>) if data nodes is started with –no-start or –n option.</a:t>
            </a:r>
            <a:endParaRPr lang="en-US" altLang="ja-JP" sz="1000" dirty="0">
              <a:latin typeface="+mj-lt"/>
            </a:endParaRPr>
          </a:p>
          <a:p>
            <a:pPr lvl="3"/>
            <a:r>
              <a:rPr lang="en-US" altLang="ja-JP" sz="1000" dirty="0">
                <a:latin typeface="+mj-lt"/>
              </a:rPr>
              <a:t>ALL START works on all data nodes only, and does not affect management </a:t>
            </a:r>
            <a:r>
              <a:rPr lang="en-US" altLang="ja-JP" sz="1000" dirty="0" smtClean="0">
                <a:latin typeface="+mj-lt"/>
              </a:rPr>
              <a:t>nodes and SQL nodes.</a:t>
            </a:r>
          </a:p>
          <a:p>
            <a:pPr lvl="2"/>
            <a:r>
              <a:rPr kumimoji="1" lang="en-US" altLang="ja-JP" sz="1200" dirty="0" smtClean="0">
                <a:latin typeface="+mj-lt"/>
              </a:rPr>
              <a:t>START BACKUP</a:t>
            </a:r>
          </a:p>
          <a:p>
            <a:pPr lvl="3"/>
            <a:r>
              <a:rPr lang="en-US" altLang="ja-JP" sz="1000" dirty="0">
                <a:latin typeface="+mj-lt"/>
              </a:rPr>
              <a:t>is used to perform an online backup in the </a:t>
            </a:r>
            <a:r>
              <a:rPr lang="en-US" altLang="ja-JP" sz="1000" dirty="0" err="1">
                <a:latin typeface="+mj-lt"/>
              </a:rPr>
              <a:t>ndb_mgmclient</a:t>
            </a:r>
            <a:r>
              <a:rPr lang="en-US" altLang="ja-JP" sz="1000" dirty="0" smtClean="0">
                <a:latin typeface="+mj-lt"/>
              </a:rPr>
              <a:t>;</a:t>
            </a:r>
          </a:p>
          <a:p>
            <a:pPr lvl="2"/>
            <a:r>
              <a:rPr kumimoji="1" lang="en-US" altLang="ja-JP" sz="1200" dirty="0" smtClean="0">
                <a:latin typeface="+mj-lt"/>
              </a:rPr>
              <a:t>ABORT BACKUP</a:t>
            </a:r>
          </a:p>
          <a:p>
            <a:pPr lvl="3"/>
            <a:r>
              <a:rPr lang="en-US" altLang="ja-JP" sz="1000" dirty="0">
                <a:latin typeface="+mj-lt"/>
              </a:rPr>
              <a:t>is used to cancel a backup already in progress</a:t>
            </a:r>
            <a:endParaRPr kumimoji="1" lang="ja-JP" altLang="en-US" sz="1000" dirty="0">
              <a:latin typeface="+mj-lt"/>
            </a:endParaRPr>
          </a:p>
        </p:txBody>
      </p:sp>
      <p:sp>
        <p:nvSpPr>
          <p:cNvPr id="4" name="Rectangle 3"/>
          <p:cNvSpPr/>
          <p:nvPr/>
        </p:nvSpPr>
        <p:spPr bwMode="auto">
          <a:xfrm>
            <a:off x="1026160" y="2407920"/>
            <a:ext cx="7091680" cy="7620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10 STATUS</a:t>
            </a:r>
          </a:p>
          <a:p>
            <a:r>
              <a:rPr lang="en-US" sz="1000" b="1" dirty="0">
                <a:latin typeface="Calibri" panose="020F0502020204030204" pitchFamily="34" charset="0"/>
                <a:ea typeface="+mj-ea"/>
              </a:rPr>
              <a:t>Node 10: started (mysql-5.7.18 ndb-7.5.6)</a:t>
            </a:r>
          </a:p>
          <a:p>
            <a:endParaRPr lang="en-US" sz="1000" b="1" dirty="0">
              <a:latin typeface="Calibri" panose="020F0502020204030204" pitchFamily="34" charset="0"/>
              <a:ea typeface="+mj-ea"/>
            </a:endParaRP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3677261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3996</Words>
  <Application>Microsoft Office PowerPoint</Application>
  <PresentationFormat>On-screen Show (4:3)</PresentationFormat>
  <Paragraphs>574</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NEC_standard_4_3_en</vt:lpstr>
      <vt:lpstr>MySQL Cluster</vt:lpstr>
      <vt:lpstr>PowerPoint Presentation</vt:lpstr>
      <vt:lpstr>Table of Contents</vt:lpstr>
      <vt:lpstr>MySQL Cluster: Basic Operation Commands</vt:lpstr>
      <vt:lpstr>MySQL Cluster: Basic Operation Commands</vt:lpstr>
      <vt:lpstr>MySQL Cluster: Basic Operation Commands</vt:lpstr>
      <vt:lpstr>MySQL Cluster: Basic Operation Commands</vt:lpstr>
      <vt:lpstr>MySQL Cluster: Basic Operation Commands</vt:lpstr>
      <vt:lpstr>MySQL Cluster: Basic Operation Commands</vt:lpstr>
      <vt:lpstr>MySQL Cluster: Basic Operation Commands</vt:lpstr>
      <vt:lpstr>MySQL Cluster: Basic Operation Commands</vt:lpstr>
      <vt:lpstr>MySQL Cluster: Backup (Native Backup)</vt:lpstr>
      <vt:lpstr>MySQL Cluster: Backup (Native Backup)</vt:lpstr>
      <vt:lpstr>MySQL Cluster: Backup (Native Backup)</vt:lpstr>
      <vt:lpstr>MySQL Cluster: Backup (Native Backup)</vt:lpstr>
      <vt:lpstr>MySQL Cluster: Backup (Native Backup)</vt:lpstr>
      <vt:lpstr>MySQL Cluster: Backup (Native Backup)</vt:lpstr>
      <vt:lpstr>MySQL Cluster: Backup (Native Backup)</vt:lpstr>
      <vt:lpstr>MySQL Cluster: Backup (Native Backup)</vt:lpstr>
      <vt:lpstr>MySQL Cluster: Backup (Native Backup)</vt:lpstr>
      <vt:lpstr>MySQL Cluster: Backup (Using mysqldump)</vt:lpstr>
      <vt:lpstr>MySQL Cluster: Restore</vt:lpstr>
      <vt:lpstr>MySQL Cluster: Restore</vt:lpstr>
      <vt:lpstr>MySQL Cluster: Restore</vt:lpstr>
      <vt:lpstr>MySQL Cluster: Restore</vt:lpstr>
      <vt:lpstr>MySQL Cluster: Restore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2017-09-29T05:38:35Z</dcterms:modified>
</cp:coreProperties>
</file>