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4"/>
  </p:notesMasterIdLst>
  <p:handoutMasterIdLst>
    <p:handoutMasterId r:id="rId25"/>
  </p:handoutMasterIdLst>
  <p:sldIdLst>
    <p:sldId id="262" r:id="rId2"/>
    <p:sldId id="268" r:id="rId3"/>
    <p:sldId id="288" r:id="rId4"/>
    <p:sldId id="263" r:id="rId5"/>
    <p:sldId id="264" r:id="rId6"/>
    <p:sldId id="269" r:id="rId7"/>
    <p:sldId id="270" r:id="rId8"/>
    <p:sldId id="271" r:id="rId9"/>
    <p:sldId id="285" r:id="rId10"/>
    <p:sldId id="286" r:id="rId11"/>
    <p:sldId id="294" r:id="rId12"/>
    <p:sldId id="275" r:id="rId13"/>
    <p:sldId id="276" r:id="rId14"/>
    <p:sldId id="277" r:id="rId15"/>
    <p:sldId id="278" r:id="rId16"/>
    <p:sldId id="291" r:id="rId17"/>
    <p:sldId id="279" r:id="rId18"/>
    <p:sldId id="280" r:id="rId19"/>
    <p:sldId id="289" r:id="rId20"/>
    <p:sldId id="290" r:id="rId21"/>
    <p:sldId id="293" r:id="rId22"/>
    <p:sldId id="266"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88"/>
            <p14:sldId id="263"/>
          </p14:sldIdLst>
        </p14:section>
        <p14:section name="Body" id="{18FAE958-DF6E-4AAC-835E-E68BDECA82A9}">
          <p14:sldIdLst>
            <p14:sldId id="264"/>
            <p14:sldId id="269"/>
            <p14:sldId id="270"/>
            <p14:sldId id="271"/>
            <p14:sldId id="285"/>
            <p14:sldId id="286"/>
            <p14:sldId id="294"/>
            <p14:sldId id="275"/>
            <p14:sldId id="276"/>
            <p14:sldId id="277"/>
            <p14:sldId id="278"/>
            <p14:sldId id="291"/>
            <p14:sldId id="279"/>
            <p14:sldId id="280"/>
            <p14:sldId id="289"/>
            <p14:sldId id="290"/>
            <p14:sldId id="293"/>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294" autoAdjust="0"/>
    <p:restoredTop sz="89782" autoAdjust="0"/>
  </p:normalViewPr>
  <p:slideViewPr>
    <p:cSldViewPr snapToGrid="0" snapToObjects="1">
      <p:cViewPr varScale="1">
        <p:scale>
          <a:sx n="83" d="100"/>
          <a:sy n="83" d="100"/>
        </p:scale>
        <p:origin x="-1194" y="-90"/>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66" d="100"/>
        <a:sy n="66" d="100"/>
      </p:scale>
      <p:origin x="0" y="0"/>
    </p:cViewPr>
  </p:notesTextViewPr>
  <p:sorterViewPr>
    <p:cViewPr varScale="1">
      <p:scale>
        <a:sx n="1" d="1"/>
        <a:sy n="1" d="1"/>
      </p:scale>
      <p:origin x="0" y="0"/>
    </p:cViewPr>
  </p:sorterViewPr>
  <p:notesViewPr>
    <p:cSldViewPr snapToGrid="0" snapToObjects="1">
      <p:cViewPr varScale="1">
        <p:scale>
          <a:sx n="64" d="100"/>
          <a:sy n="64" d="100"/>
        </p:scale>
        <p:origin x="-3438" y="-114"/>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2017/9/28</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Matsumoto-san’s comment:</a:t>
            </a:r>
          </a:p>
          <a:p>
            <a:r>
              <a:rPr lang="en-US" dirty="0" smtClean="0"/>
              <a:t>- </a:t>
            </a:r>
            <a:r>
              <a:rPr lang="ja-JP" altLang="en-US" dirty="0" smtClean="0"/>
              <a:t>“・”は別のマークにする。他のドキュメントに合せる</a:t>
            </a:r>
            <a:endParaRPr lang="en-US" dirty="0" smtClean="0"/>
          </a:p>
          <a:p>
            <a:r>
              <a:rPr lang="en-US" dirty="0" smtClean="0"/>
              <a:t>NSPs comment:</a:t>
            </a:r>
          </a:p>
          <a:p>
            <a:r>
              <a:rPr lang="en-US" dirty="0" smtClean="0"/>
              <a:t>- Bullet depends</a:t>
            </a:r>
            <a:r>
              <a:rPr lang="en-US" baseline="0" dirty="0" smtClean="0"/>
              <a:t> on the indention. For this indention, “・” is used. No need to change, other documents also use this kind of bullet.</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7</a:t>
            </a:fld>
            <a:endParaRPr lang="ja-JP" altLang="en-US" dirty="0"/>
          </a:p>
        </p:txBody>
      </p:sp>
    </p:spTree>
    <p:extLst>
      <p:ext uri="{BB962C8B-B14F-4D97-AF65-F5344CB8AC3E}">
        <p14:creationId xmlns:p14="http://schemas.microsoft.com/office/powerpoint/2010/main" val="398346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Matsumot</a:t>
            </a:r>
            <a:r>
              <a:rPr lang="en-US" dirty="0" smtClean="0"/>
              <a:t>-san’ comment:</a:t>
            </a:r>
          </a:p>
          <a:p>
            <a:pPr marL="171450" indent="-171450">
              <a:buFontTx/>
              <a:buChar char="-"/>
            </a:pPr>
            <a:r>
              <a:rPr lang="ja-JP" altLang="en-US" dirty="0" smtClean="0"/>
              <a:t>始動オプションでファイル名を指定</a:t>
            </a:r>
            <a:r>
              <a:rPr lang="ja-JP" altLang="en-US" b="1" dirty="0" smtClean="0"/>
              <a:t>しない場合</a:t>
            </a:r>
            <a:r>
              <a:rPr lang="ja-JP" altLang="en-US" dirty="0" smtClean="0"/>
              <a:t>、ログ・ファイル名はサーバー・ホスト名に基づいて</a:t>
            </a:r>
            <a:r>
              <a:rPr lang="ja-JP" altLang="en-US" b="1" dirty="0" smtClean="0"/>
              <a:t>作成します。</a:t>
            </a:r>
            <a:endParaRPr lang="en-US" altLang="ja-JP" b="1" dirty="0" smtClean="0"/>
          </a:p>
          <a:p>
            <a:pPr marL="171450" indent="-171450">
              <a:buFontTx/>
              <a:buChar char="-"/>
            </a:pPr>
            <a:endParaRPr lang="en-US" b="1" dirty="0" smtClean="0"/>
          </a:p>
          <a:p>
            <a:pPr marL="0" indent="0">
              <a:buFontTx/>
              <a:buNone/>
            </a:pPr>
            <a:r>
              <a:rPr lang="en-US" b="0" dirty="0" smtClean="0"/>
              <a:t>English:</a:t>
            </a:r>
          </a:p>
          <a:p>
            <a:pPr marL="171450" indent="-171450">
              <a:buFontTx/>
              <a:buChar char="-"/>
            </a:pPr>
            <a:r>
              <a:rPr lang="en-US" sz="1100" dirty="0" smtClean="0"/>
              <a:t>Log file names are based on the server host name if you do not specify a file name with the startup option. </a:t>
            </a:r>
          </a:p>
          <a:p>
            <a:pPr marL="171450" indent="-171450">
              <a:buFontTx/>
              <a:buChar char="-"/>
            </a:pPr>
            <a:endParaRPr lang="en-US" sz="1100" b="0" dirty="0" smtClean="0"/>
          </a:p>
          <a:p>
            <a:pPr marL="0" indent="0">
              <a:buFontTx/>
              <a:buNone/>
            </a:pPr>
            <a:r>
              <a:rPr lang="en-US" sz="1100" b="0" dirty="0" smtClean="0"/>
              <a:t>Original JP</a:t>
            </a:r>
            <a:r>
              <a:rPr lang="en-US" sz="1100" b="0" baseline="0" dirty="0" smtClean="0"/>
              <a:t> Translation:</a:t>
            </a:r>
          </a:p>
          <a:p>
            <a:pPr marL="0" indent="0">
              <a:buFontTx/>
              <a:buNone/>
            </a:pPr>
            <a:r>
              <a:rPr lang="en-US" sz="1100" b="0" baseline="0" dirty="0" smtClean="0"/>
              <a:t>-</a:t>
            </a:r>
            <a:r>
              <a:rPr lang="ja-JP" altLang="en-US" sz="1100" dirty="0" smtClean="0"/>
              <a:t>始動オプションでファイル名を指定しないと、ログ・ファイル名はサーバー・ホスト名に基づいています。</a:t>
            </a:r>
            <a:endParaRPr lang="en-US" altLang="ja-JP" sz="1100" dirty="0" smtClean="0"/>
          </a:p>
          <a:p>
            <a:pPr marL="0" indent="0">
              <a:buFontTx/>
              <a:buNone/>
            </a:pPr>
            <a:endParaRPr lang="en-US" sz="1100" b="0" dirty="0" smtClean="0"/>
          </a:p>
          <a:p>
            <a:pPr marL="0" indent="0">
              <a:buFontTx/>
              <a:buNone/>
            </a:pPr>
            <a:r>
              <a:rPr lang="en-US" sz="1100" b="0" dirty="0" smtClean="0"/>
              <a:t>NSP</a:t>
            </a:r>
            <a:r>
              <a:rPr lang="en-US" sz="1100" b="0" baseline="0" dirty="0" smtClean="0"/>
              <a:t>’s remarks:</a:t>
            </a:r>
          </a:p>
          <a:p>
            <a:pPr marL="0" indent="0">
              <a:buFontTx/>
              <a:buNone/>
            </a:pPr>
            <a:r>
              <a:rPr lang="en-US" sz="1100" b="0" baseline="0" dirty="0" smtClean="0"/>
              <a:t>- No modification needed based on google translate.</a:t>
            </a:r>
            <a:endParaRPr lang="en-US" b="0"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9</a:t>
            </a:fld>
            <a:endParaRPr lang="ja-JP" altLang="en-US" dirty="0"/>
          </a:p>
        </p:txBody>
      </p:sp>
    </p:spTree>
    <p:extLst>
      <p:ext uri="{BB962C8B-B14F-4D97-AF65-F5344CB8AC3E}">
        <p14:creationId xmlns:p14="http://schemas.microsoft.com/office/powerpoint/2010/main" val="177147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image below</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10</a:t>
            </a:fld>
            <a:endParaRPr lang="ja-JP" altLang="en-US" dirty="0"/>
          </a:p>
        </p:txBody>
      </p:sp>
    </p:spTree>
    <p:extLst>
      <p:ext uri="{BB962C8B-B14F-4D97-AF65-F5344CB8AC3E}">
        <p14:creationId xmlns:p14="http://schemas.microsoft.com/office/powerpoint/2010/main" val="1306204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Matsumot</a:t>
            </a:r>
            <a:r>
              <a:rPr lang="en-US" dirty="0" smtClean="0"/>
              <a:t>-san’s comment:</a:t>
            </a:r>
          </a:p>
          <a:p>
            <a:r>
              <a:rPr lang="en-US" dirty="0" smtClean="0"/>
              <a:t>-</a:t>
            </a:r>
            <a:r>
              <a:rPr lang="ja-JP" altLang="en-US" sz="1100" dirty="0" smtClean="0">
                <a:solidFill>
                  <a:srgbClr val="7030A0"/>
                </a:solidFill>
              </a:rPr>
              <a:t>バイナリログがマスタで実行されていなかった場合は、スレーブで次のクエリー文を実行します</a:t>
            </a:r>
            <a:r>
              <a:rPr lang="en-US" sz="1100" dirty="0" smtClean="0"/>
              <a:t>:</a:t>
            </a:r>
          </a:p>
          <a:p>
            <a:endParaRPr lang="en-US" sz="1100" dirty="0" smtClean="0"/>
          </a:p>
          <a:p>
            <a:r>
              <a:rPr lang="en-US" sz="1100" dirty="0" smtClean="0"/>
              <a:t>English:</a:t>
            </a:r>
          </a:p>
          <a:p>
            <a:pPr marL="171450" indent="-171450">
              <a:buFontTx/>
              <a:buChar char="-"/>
            </a:pPr>
            <a:r>
              <a:rPr lang="en-US" sz="1100" dirty="0" smtClean="0"/>
              <a:t>If binary logging has not previously been running on the master, run the following statement on the slave:</a:t>
            </a:r>
          </a:p>
          <a:p>
            <a:pPr marL="171450" indent="-171450">
              <a:buFontTx/>
              <a:buChar char="-"/>
            </a:pPr>
            <a:endParaRPr lang="en-US" sz="1100" dirty="0" smtClean="0"/>
          </a:p>
          <a:p>
            <a:pPr marL="0" indent="0">
              <a:buFontTx/>
              <a:buNone/>
            </a:pPr>
            <a:r>
              <a:rPr lang="en-US" sz="1100" dirty="0" err="1" smtClean="0"/>
              <a:t>Oringinal</a:t>
            </a:r>
            <a:r>
              <a:rPr lang="en-US" sz="1100" dirty="0" smtClean="0"/>
              <a:t> JP Translation: </a:t>
            </a:r>
          </a:p>
          <a:p>
            <a:pPr marL="0" indent="0">
              <a:buFontTx/>
              <a:buNone/>
            </a:pPr>
            <a:r>
              <a:rPr lang="en-US" sz="1100" dirty="0" smtClean="0"/>
              <a:t>-</a:t>
            </a:r>
            <a:r>
              <a:rPr lang="ja-JP" altLang="en-US" sz="1100" dirty="0" smtClean="0"/>
              <a:t>以前にバイナリログがマスタで実行されていなかった場合は、スレーブで次の文を実行します</a:t>
            </a:r>
            <a:r>
              <a:rPr lang="en-US" sz="1100" dirty="0" smtClean="0"/>
              <a:t>:</a:t>
            </a:r>
          </a:p>
          <a:p>
            <a:pPr marL="0" indent="0">
              <a:buFontTx/>
              <a:buNone/>
            </a:pPr>
            <a:endParaRPr lang="en-US" sz="1100" dirty="0" smtClean="0"/>
          </a:p>
          <a:p>
            <a:pPr marL="0" indent="0">
              <a:buFontTx/>
              <a:buNone/>
            </a:pPr>
            <a:r>
              <a:rPr lang="en-US" sz="1100" dirty="0" smtClean="0"/>
              <a:t>NSP’s remarks:</a:t>
            </a:r>
          </a:p>
          <a:p>
            <a:pPr marL="0" indent="0">
              <a:buFontTx/>
              <a:buNone/>
            </a:pPr>
            <a:r>
              <a:rPr lang="en-US" sz="1100" dirty="0" smtClean="0"/>
              <a:t>- Not Modified. Please confirm </a:t>
            </a:r>
            <a:r>
              <a:rPr lang="en-US" sz="1100" dirty="0" err="1" smtClean="0"/>
              <a:t>english</a:t>
            </a:r>
            <a:r>
              <a:rPr lang="en-US" sz="1100" baseline="0" dirty="0" smtClean="0"/>
              <a:t> text.</a:t>
            </a:r>
            <a:endParaRPr lang="en-US" dirty="0" smtClean="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18</a:t>
            </a:fld>
            <a:endParaRPr lang="ja-JP" altLang="en-US" dirty="0"/>
          </a:p>
        </p:txBody>
      </p:sp>
    </p:spTree>
    <p:extLst>
      <p:ext uri="{BB962C8B-B14F-4D97-AF65-F5344CB8AC3E}">
        <p14:creationId xmlns:p14="http://schemas.microsoft.com/office/powerpoint/2010/main" val="23041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Matsumot</a:t>
            </a:r>
            <a:r>
              <a:rPr lang="en-US" dirty="0" smtClean="0"/>
              <a:t>-san’s comment:</a:t>
            </a:r>
          </a:p>
          <a:p>
            <a:r>
              <a:rPr lang="en-US" dirty="0" smtClean="0"/>
              <a:t>-</a:t>
            </a:r>
            <a:r>
              <a:rPr lang="ja-JP" altLang="en-US" sz="1100" dirty="0" smtClean="0"/>
              <a:t>状態情報は、すべての未処理の更新がスレーブに送信されたことを示し、マスターはより多くの更新が発生するの</a:t>
            </a:r>
            <a:r>
              <a:rPr lang="ja-JP" altLang="en-US" sz="1100" dirty="0" smtClean="0">
                <a:solidFill>
                  <a:srgbClr val="7030A0"/>
                </a:solidFill>
              </a:rPr>
              <a:t>を待ちます。</a:t>
            </a:r>
            <a:endParaRPr lang="en-US" dirty="0" smtClean="0"/>
          </a:p>
          <a:p>
            <a:endParaRPr lang="en-US" dirty="0" smtClean="0"/>
          </a:p>
          <a:p>
            <a:r>
              <a:rPr lang="en-US" dirty="0" smtClean="0"/>
              <a:t>English:</a:t>
            </a:r>
          </a:p>
          <a:p>
            <a:pPr marL="171450" indent="-171450">
              <a:buFontTx/>
              <a:buChar char="-"/>
            </a:pPr>
            <a:r>
              <a:rPr lang="en-US" altLang="en-US" sz="1100" dirty="0" smtClean="0"/>
              <a:t>The </a:t>
            </a:r>
            <a:r>
              <a:rPr lang="en-US" altLang="en-US" sz="1100" i="1" dirty="0" smtClean="0"/>
              <a:t>State</a:t>
            </a:r>
            <a:r>
              <a:rPr lang="en-US" altLang="en-US" sz="1100" dirty="0" smtClean="0"/>
              <a:t> information indicates that all outstanding updates have been sent to the slave and that the master is waiting for more updates to occur.</a:t>
            </a:r>
          </a:p>
          <a:p>
            <a:pPr marL="171450" indent="-171450">
              <a:buFontTx/>
              <a:buChar char="-"/>
            </a:pPr>
            <a:endParaRPr lang="en-US" sz="1100" dirty="0" smtClean="0"/>
          </a:p>
          <a:p>
            <a:pPr marL="0" indent="0">
              <a:buFontTx/>
              <a:buNone/>
            </a:pPr>
            <a:r>
              <a:rPr lang="en-US" sz="1100" dirty="0" smtClean="0"/>
              <a:t>Original JP translation:</a:t>
            </a:r>
          </a:p>
          <a:p>
            <a:pPr marL="171450" indent="-171450">
              <a:buFontTx/>
              <a:buChar char="-"/>
            </a:pPr>
            <a:r>
              <a:rPr lang="ja-JP" altLang="en-US" sz="1100" dirty="0" smtClean="0"/>
              <a:t>状態情報は、すべての未処理の更新がスレーブに送信されたことを示し、マスターはより多くの更新が発生するのを待っている。</a:t>
            </a:r>
            <a:endParaRPr lang="en-US" altLang="ja-JP" sz="1100" dirty="0" smtClean="0"/>
          </a:p>
          <a:p>
            <a:pPr marL="171450" indent="-171450">
              <a:buFontTx/>
              <a:buChar char="-"/>
            </a:pPr>
            <a:endParaRPr lang="en-US" sz="1100" dirty="0" smtClean="0"/>
          </a:p>
          <a:p>
            <a:pPr marL="0" indent="0">
              <a:buFontTx/>
              <a:buNone/>
            </a:pPr>
            <a:r>
              <a:rPr lang="en-US" sz="1100" dirty="0" smtClean="0"/>
              <a:t>NSPs</a:t>
            </a:r>
            <a:r>
              <a:rPr lang="en-US" sz="1100" baseline="0" dirty="0" smtClean="0"/>
              <a:t> remarks:</a:t>
            </a:r>
          </a:p>
          <a:p>
            <a:pPr marL="0" indent="0">
              <a:buFontTx/>
              <a:buNone/>
            </a:pPr>
            <a:r>
              <a:rPr lang="en-US" sz="1100" baseline="0" dirty="0" smtClean="0"/>
              <a:t>- No modification needed based on </a:t>
            </a:r>
            <a:r>
              <a:rPr lang="en-US" sz="1100" baseline="0" dirty="0" err="1" smtClean="0"/>
              <a:t>google’s</a:t>
            </a:r>
            <a:r>
              <a:rPr lang="en-US" sz="1100" baseline="0" dirty="0" smtClean="0"/>
              <a:t> translation.</a:t>
            </a:r>
            <a:endParaRPr lang="en-US" dirty="0"/>
          </a:p>
        </p:txBody>
      </p:sp>
      <p:sp>
        <p:nvSpPr>
          <p:cNvPr id="4" name="Slide Number Placeholder 3"/>
          <p:cNvSpPr>
            <a:spLocks noGrp="1"/>
          </p:cNvSpPr>
          <p:nvPr>
            <p:ph type="sldNum" sz="quarter" idx="10"/>
          </p:nvPr>
        </p:nvSpPr>
        <p:spPr/>
        <p:txBody>
          <a:bodyPr/>
          <a:lstStyle/>
          <a:p>
            <a:fld id="{CFBBA293-708C-4261-9FD1-AE04041D5F79}" type="slidenum">
              <a:rPr lang="ja-JP" altLang="en-US" smtClean="0"/>
              <a:pPr/>
              <a:t>19</a:t>
            </a:fld>
            <a:endParaRPr lang="ja-JP" altLang="en-US" dirty="0"/>
          </a:p>
        </p:txBody>
      </p:sp>
    </p:spTree>
    <p:extLst>
      <p:ext uri="{BB962C8B-B14F-4D97-AF65-F5344CB8AC3E}">
        <p14:creationId xmlns:p14="http://schemas.microsoft.com/office/powerpoint/2010/main" val="315663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22</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white)">
    <p:bg>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2017</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900" dirty="0" smtClean="0">
                <a:solidFill>
                  <a:schemeClr val="bg1"/>
                </a:solidFill>
              </a:rPr>
              <a:t>NEC Group Internal Use Only</a:t>
            </a:r>
            <a:endParaRPr kumimoji="1" lang="en-US" altLang="ja-JP" sz="900" b="0" i="0" u="none" strike="noStrike" kern="1200" cap="none" spc="0" normalizeH="0" baseline="0" noProof="0" dirty="0" smtClean="0">
              <a:ln>
                <a:noFill/>
              </a:ln>
              <a:solidFill>
                <a:schemeClr val="bg1"/>
              </a:solidFill>
              <a:effectLst/>
              <a:uLnTx/>
              <a:uFillTx/>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2618500"/>
            <a:ext cx="8784000" cy="1015663"/>
          </a:xfrm>
        </p:spPr>
        <p:txBody>
          <a:bodyPr/>
          <a:lstStyle/>
          <a:p>
            <a:r>
              <a:rPr kumimoji="1" lang="en-US" altLang="ja-JP" dirty="0" smtClean="0"/>
              <a:t>MySQL</a:t>
            </a:r>
            <a:r>
              <a:rPr lang="ja-JP" altLang="en-US" dirty="0"/>
              <a:t>クラス</a:t>
            </a:r>
            <a:r>
              <a:rPr lang="ja-JP" altLang="en-US" dirty="0" smtClean="0"/>
              <a:t>タ</a:t>
            </a:r>
            <a:r>
              <a:rPr lang="en-US" altLang="ja-JP" dirty="0" smtClean="0"/>
              <a:t/>
            </a:r>
            <a:br>
              <a:rPr lang="en-US" altLang="ja-JP" dirty="0" smtClean="0"/>
            </a:br>
            <a:r>
              <a:rPr lang="en-US" altLang="ja-JP" sz="2800" dirty="0">
                <a:solidFill>
                  <a:srgbClr val="FD670B"/>
                </a:solidFill>
              </a:rPr>
              <a:t>NDB</a:t>
            </a:r>
            <a:r>
              <a:rPr lang="ja-JP" altLang="en-US" sz="2800" dirty="0">
                <a:solidFill>
                  <a:srgbClr val="FD670B"/>
                </a:solidFill>
              </a:rPr>
              <a:t>クラスター複</a:t>
            </a:r>
            <a:r>
              <a:rPr lang="ja-JP" altLang="en-US" sz="2800" dirty="0" smtClean="0">
                <a:solidFill>
                  <a:srgbClr val="FD670B"/>
                </a:solidFill>
              </a:rPr>
              <a:t>製（</a:t>
            </a:r>
            <a:r>
              <a:rPr lang="ja-JP" altLang="en-US" sz="2800" dirty="0">
                <a:solidFill>
                  <a:srgbClr val="FD670B"/>
                </a:solidFill>
              </a:rPr>
              <a:t>日本語</a:t>
            </a:r>
            <a:r>
              <a:rPr lang="ja-JP" altLang="en-US" sz="2800" dirty="0" smtClean="0">
                <a:solidFill>
                  <a:srgbClr val="FD670B"/>
                </a:solidFill>
              </a:rPr>
              <a:t>版）</a:t>
            </a:r>
            <a:endParaRPr lang="ja-JP" altLang="en-US" sz="2800" dirty="0">
              <a:solidFill>
                <a:srgbClr val="FD670B"/>
              </a:solidFill>
            </a:endParaRPr>
          </a:p>
        </p:txBody>
      </p:sp>
      <p:sp>
        <p:nvSpPr>
          <p:cNvPr id="4" name="テキスト プレースホルダー 3"/>
          <p:cNvSpPr>
            <a:spLocks noGrp="1"/>
          </p:cNvSpPr>
          <p:nvPr>
            <p:ph type="body" sz="quarter" idx="10"/>
          </p:nvPr>
        </p:nvSpPr>
        <p:spPr>
          <a:xfrm>
            <a:off x="179513" y="4032000"/>
            <a:ext cx="6552727" cy="1887696"/>
          </a:xfrm>
        </p:spPr>
        <p:txBody>
          <a:bodyPr/>
          <a:lstStyle/>
          <a:p>
            <a:r>
              <a:rPr lang="en-US" altLang="ja-JP" dirty="0"/>
              <a:t>OSS</a:t>
            </a:r>
            <a:r>
              <a:rPr lang="ja-JP" altLang="en-US" dirty="0"/>
              <a:t>技術センター</a:t>
            </a:r>
            <a:endParaRPr lang="en-US" altLang="ja-JP" dirty="0"/>
          </a:p>
          <a:p>
            <a:r>
              <a:rPr lang="en-US" altLang="ja-JP" dirty="0"/>
              <a:t>NEC</a:t>
            </a:r>
            <a:r>
              <a:rPr lang="ja-JP" altLang="en-US" dirty="0"/>
              <a:t>テレコムソフトウェアフィリピン (</a:t>
            </a:r>
            <a:r>
              <a:rPr lang="en-US" altLang="ja-JP" dirty="0"/>
              <a:t>NSP)</a:t>
            </a:r>
          </a:p>
          <a:p>
            <a:endParaRPr lang="en-US" altLang="ja-JP" dirty="0"/>
          </a:p>
          <a:p>
            <a:r>
              <a:rPr lang="en-US" dirty="0" smtClean="0">
                <a:cs typeface="Calibri" panose="020F0502020204030204" pitchFamily="34" charset="0"/>
              </a:rPr>
              <a:t>Version </a:t>
            </a:r>
            <a:r>
              <a:rPr lang="en-US" dirty="0" smtClean="0">
                <a:cs typeface="Calibri" panose="020F0502020204030204" pitchFamily="34" charset="0"/>
              </a:rPr>
              <a:t>00.07</a:t>
            </a:r>
            <a:endParaRPr lang="en-US" dirty="0">
              <a:cs typeface="Calibri" panose="020F0502020204030204" pitchFamily="34" charset="0"/>
            </a:endParaRPr>
          </a:p>
          <a:p>
            <a:r>
              <a:rPr lang="en-US" altLang="ja-JP" dirty="0" smtClean="0"/>
              <a:t>2017</a:t>
            </a:r>
            <a:r>
              <a:rPr lang="ja-JP" altLang="en-US" dirty="0"/>
              <a:t>年</a:t>
            </a:r>
            <a:r>
              <a:rPr lang="en-US" altLang="ja-JP" dirty="0"/>
              <a:t>9</a:t>
            </a:r>
            <a:r>
              <a:rPr lang="ja-JP" altLang="en-US" dirty="0" smtClean="0"/>
              <a:t>月</a:t>
            </a:r>
            <a:r>
              <a:rPr lang="en-US" altLang="ja-JP" dirty="0" smtClean="0"/>
              <a:t>28</a:t>
            </a:r>
            <a:r>
              <a:rPr lang="ja-JP" altLang="en-US" dirty="0" smtClean="0"/>
              <a:t>日</a:t>
            </a:r>
            <a:endParaRPr lang="en-US" altLang="ja-JP" dirty="0"/>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:NDB</a:t>
            </a:r>
            <a:r>
              <a:rPr lang="ja-JP" altLang="en-US" sz="2000" dirty="0"/>
              <a:t>クラスタレプリケーションの一般的な要件</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2.3 </a:t>
            </a:r>
            <a:r>
              <a:rPr lang="ja-JP" altLang="en-US" sz="1400" dirty="0" smtClean="0"/>
              <a:t>既</a:t>
            </a:r>
            <a:r>
              <a:rPr lang="ja-JP" altLang="en-US" sz="1400" dirty="0"/>
              <a:t>知の問題点</a:t>
            </a:r>
            <a:endParaRPr lang="en-US" altLang="ja-JP" sz="1400" dirty="0" smtClean="0"/>
          </a:p>
          <a:p>
            <a:pPr lvl="1"/>
            <a:r>
              <a:rPr lang="ja-JP" altLang="en-US" sz="1400" dirty="0" smtClean="0"/>
              <a:t>マ</a:t>
            </a:r>
            <a:r>
              <a:rPr lang="ja-JP" altLang="en-US" sz="1400" dirty="0"/>
              <a:t>スタ </a:t>
            </a:r>
            <a:r>
              <a:rPr lang="en-US" altLang="ja-JP" sz="1400" dirty="0"/>
              <a:t>- </a:t>
            </a:r>
            <a:r>
              <a:rPr lang="ja-JP" altLang="en-US" sz="1400" dirty="0"/>
              <a:t>スレーブ接続の喪失。 </a:t>
            </a:r>
            <a:r>
              <a:rPr lang="en-US" sz="1400" dirty="0"/>
              <a:t>	</a:t>
            </a:r>
          </a:p>
          <a:p>
            <a:pPr lvl="2">
              <a:buFont typeface="Wingdings" panose="05000000000000000000" pitchFamily="2" charset="2"/>
              <a:buChar char="Ø"/>
            </a:pPr>
            <a:r>
              <a:rPr lang="ja-JP" altLang="en-US" dirty="0"/>
              <a:t>接続の喪失は、レプリケーションマスタ</a:t>
            </a:r>
            <a:r>
              <a:rPr lang="en-US" altLang="ja-JP" dirty="0"/>
              <a:t>SQL</a:t>
            </a:r>
            <a:r>
              <a:rPr lang="ja-JP" altLang="en-US" dirty="0"/>
              <a:t>ノードとレプリケーションスレーブ</a:t>
            </a:r>
            <a:r>
              <a:rPr lang="en-US" altLang="ja-JP" dirty="0"/>
              <a:t>SQL</a:t>
            </a:r>
            <a:r>
              <a:rPr lang="ja-JP" altLang="en-US" dirty="0"/>
              <a:t>ノードの間、またはレプリケーションマスタ</a:t>
            </a:r>
            <a:r>
              <a:rPr lang="en-US" altLang="ja-JP" dirty="0"/>
              <a:t>SQL</a:t>
            </a:r>
            <a:r>
              <a:rPr lang="ja-JP" altLang="en-US" dirty="0"/>
              <a:t>ノードとマスタクラスタ内のデータノードの間で発生する可能性があります</a:t>
            </a:r>
            <a:r>
              <a:rPr lang="ja-JP" altLang="en-US" dirty="0" smtClean="0"/>
              <a:t>。</a:t>
            </a:r>
            <a:r>
              <a:rPr lang="ja-JP" altLang="en-US" dirty="0"/>
              <a:t> 後者の場合、これは、物理的な接続（例えば、ネットワークケーブルが壊れている）の損失の結果としてだけでなく、データノードイベントバッファのオーバーフロー</a:t>
            </a:r>
            <a:r>
              <a:rPr lang="en-US" dirty="0" smtClean="0"/>
              <a:t>; </a:t>
            </a:r>
            <a:r>
              <a:rPr lang="en-US" altLang="ja-JP" dirty="0"/>
              <a:t>SQL</a:t>
            </a:r>
            <a:r>
              <a:rPr lang="ja-JP" altLang="en-US" dirty="0"/>
              <a:t>ノードの応答が遅すぎる場合は、クラスタによって削除される可能性があります</a:t>
            </a:r>
            <a:endParaRPr lang="en-US" dirty="0"/>
          </a:p>
          <a:p>
            <a:pPr marL="180000" lvl="1" indent="0">
              <a:buNone/>
            </a:pPr>
            <a:endParaRPr lang="en-US" sz="1400" dirty="0"/>
          </a:p>
          <a:p>
            <a:pPr lvl="1"/>
            <a:r>
              <a:rPr lang="ja-JP" altLang="en-US" sz="1400" dirty="0"/>
              <a:t>循環複製 </a:t>
            </a:r>
            <a:r>
              <a:rPr lang="en-US" sz="1400" dirty="0"/>
              <a:t>	</a:t>
            </a:r>
          </a:p>
          <a:p>
            <a:pPr lvl="2">
              <a:buFont typeface="Wingdings" panose="05000000000000000000" pitchFamily="2" charset="2"/>
              <a:buChar char="Ø"/>
            </a:pPr>
            <a:r>
              <a:rPr lang="ja-JP" altLang="en-US" dirty="0"/>
              <a:t>すべてのマスターとスレーブの</a:t>
            </a:r>
            <a:r>
              <a:rPr lang="en-US" altLang="ja-JP" dirty="0"/>
              <a:t>SQL</a:t>
            </a:r>
            <a:r>
              <a:rPr lang="ja-JP" altLang="en-US" dirty="0"/>
              <a:t>ノードは同じです。</a:t>
            </a:r>
            <a:endParaRPr lang="en-US" dirty="0" smtClean="0"/>
          </a:p>
          <a:p>
            <a:pPr lvl="2">
              <a:buFont typeface="Wingdings" panose="05000000000000000000" pitchFamily="2" charset="2"/>
              <a:buChar char="Ø"/>
            </a:pPr>
            <a:r>
              <a:rPr lang="ja-JP" altLang="en-US" dirty="0"/>
              <a:t>レプリケーションマスターおよびスレーブとして機能するすべての</a:t>
            </a:r>
            <a:r>
              <a:rPr lang="en-US" altLang="ja-JP" dirty="0"/>
              <a:t>SQL</a:t>
            </a:r>
            <a:r>
              <a:rPr lang="ja-JP" altLang="en-US" dirty="0"/>
              <a:t>ノードは、</a:t>
            </a:r>
            <a:r>
              <a:rPr lang="en-US" altLang="ja-JP" dirty="0"/>
              <a:t>--log-slave-updates</a:t>
            </a:r>
            <a:r>
              <a:rPr lang="ja-JP" altLang="en-US" dirty="0"/>
              <a:t>オプションを使用して開始されます。</a:t>
            </a:r>
            <a:endParaRPr lang="en-US" dirty="0" smtClean="0"/>
          </a:p>
          <a:p>
            <a:pPr lvl="2">
              <a:buFont typeface="Wingdings" panose="05000000000000000000" pitchFamily="2" charset="2"/>
              <a:buChar char="Ø"/>
            </a:pPr>
            <a:r>
              <a:rPr lang="en-US" altLang="ja-JP" dirty="0"/>
              <a:t>NDB</a:t>
            </a:r>
            <a:r>
              <a:rPr lang="ja-JP" altLang="en-US" dirty="0"/>
              <a:t>クラスタの循環レプリケーション  “</a:t>
            </a:r>
            <a:r>
              <a:rPr lang="en-US" altLang="ja-JP" dirty="0"/>
              <a:t>Where Not All Masters Are Slaves”</a:t>
            </a:r>
            <a:r>
              <a:rPr lang="ja-JP" altLang="en-US" dirty="0"/>
              <a:t>とする必要がありますが、テストが完了しておらず実験的な段階です。注意してください。</a:t>
            </a:r>
            <a:endParaRPr lang="en-US" altLang="ja-JP" dirty="0"/>
          </a:p>
          <a:p>
            <a:pPr lvl="2">
              <a:buFont typeface="Wingdings" panose="05000000000000000000" pitchFamily="2" charset="2"/>
              <a:buChar char="Ø"/>
            </a:pPr>
            <a:endParaRPr lang="en-US" sz="1400" dirty="0"/>
          </a:p>
        </p:txBody>
      </p:sp>
    </p:spTree>
    <p:extLst>
      <p:ext uri="{BB962C8B-B14F-4D97-AF65-F5344CB8AC3E}">
        <p14:creationId xmlns:p14="http://schemas.microsoft.com/office/powerpoint/2010/main" val="677702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2. MySQL</a:t>
            </a:r>
            <a:r>
              <a:rPr lang="ja-JP" altLang="en-US" dirty="0"/>
              <a:t>クラスタ</a:t>
            </a:r>
            <a:r>
              <a:rPr lang="en-US" altLang="ja-JP" dirty="0"/>
              <a:t>:NDB</a:t>
            </a:r>
            <a:r>
              <a:rPr lang="ja-JP" altLang="en-US" dirty="0"/>
              <a:t>クラスタレプリケーションの一般的な要件</a:t>
            </a:r>
            <a:endParaRPr lang="en-US" dirty="0"/>
          </a:p>
        </p:txBody>
      </p:sp>
      <p:pic>
        <p:nvPicPr>
          <p:cNvPr id="1026"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455297" y="1039813"/>
            <a:ext cx="4311014" cy="4863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14900" y="1039813"/>
            <a:ext cx="3646170" cy="2893100"/>
          </a:xfrm>
          <a:prstGeom prst="rect">
            <a:avLst/>
          </a:prstGeom>
          <a:noFill/>
        </p:spPr>
        <p:txBody>
          <a:bodyPr wrap="square" rtlCol="0">
            <a:spAutoFit/>
          </a:bodyPr>
          <a:lstStyle/>
          <a:p>
            <a:r>
              <a:rPr lang="ja-JP" altLang="en-US" sz="1400" dirty="0" smtClean="0"/>
              <a:t>図</a:t>
            </a:r>
            <a:r>
              <a:rPr lang="en-US" altLang="ja-JP" sz="1400" dirty="0" smtClean="0"/>
              <a:t>-1 </a:t>
            </a:r>
            <a:r>
              <a:rPr lang="ja-JP" altLang="en-US" sz="1400" dirty="0" smtClean="0"/>
              <a:t>は</a:t>
            </a:r>
            <a:r>
              <a:rPr lang="ja-JP" altLang="en-US" sz="1400" dirty="0"/>
              <a:t>、</a:t>
            </a:r>
            <a:r>
              <a:rPr lang="en-US" altLang="ja-JP" sz="1400" dirty="0"/>
              <a:t>NDB</a:t>
            </a:r>
            <a:r>
              <a:rPr lang="ja-JP" altLang="en-US" sz="1400" dirty="0"/>
              <a:t>クラスタ循環</a:t>
            </a:r>
            <a:r>
              <a:rPr lang="ja-JP" altLang="en-US" sz="1400" dirty="0" smtClean="0"/>
              <a:t>レプリケーション</a:t>
            </a:r>
            <a:r>
              <a:rPr lang="en-US" altLang="ja-JP" sz="1400" dirty="0" smtClean="0"/>
              <a:t>[Where </a:t>
            </a:r>
            <a:r>
              <a:rPr lang="en-US" altLang="ja-JP" sz="1400" dirty="0"/>
              <a:t>Not All Masters Are Slaves]</a:t>
            </a:r>
            <a:r>
              <a:rPr lang="ja-JP" altLang="en-US" sz="1400" dirty="0"/>
              <a:t>の例を示しています。 </a:t>
            </a:r>
            <a:r>
              <a:rPr lang="en-US" altLang="ja-JP" sz="1400" dirty="0"/>
              <a:t>3</a:t>
            </a:r>
            <a:r>
              <a:rPr lang="ja-JP" altLang="en-US" sz="1400" dirty="0"/>
              <a:t>つの</a:t>
            </a:r>
            <a:r>
              <a:rPr lang="en-US" altLang="ja-JP" sz="1400" dirty="0"/>
              <a:t>NDB</a:t>
            </a:r>
            <a:r>
              <a:rPr lang="ja-JP" altLang="en-US" sz="1400" dirty="0"/>
              <a:t>クラスタを含むレプリケーション設定の例は、クラスタ</a:t>
            </a:r>
            <a:r>
              <a:rPr lang="en-US" altLang="ja-JP" sz="1400" dirty="0"/>
              <a:t>1</a:t>
            </a:r>
            <a:r>
              <a:rPr lang="ja-JP" altLang="en-US" sz="1400" dirty="0"/>
              <a:t>がクラスタ</a:t>
            </a:r>
            <a:r>
              <a:rPr lang="en-US" altLang="ja-JP" sz="1400" dirty="0"/>
              <a:t>2</a:t>
            </a:r>
            <a:r>
              <a:rPr lang="ja-JP" altLang="en-US" sz="1400" dirty="0"/>
              <a:t>のレプリケーションマスタ、クラスタ</a:t>
            </a:r>
            <a:r>
              <a:rPr lang="en-US" altLang="ja-JP" sz="1400" dirty="0"/>
              <a:t>2</a:t>
            </a:r>
            <a:r>
              <a:rPr lang="ja-JP" altLang="en-US" sz="1400" dirty="0"/>
              <a:t>がクラスタ</a:t>
            </a:r>
            <a:r>
              <a:rPr lang="en-US" altLang="ja-JP" sz="1400" dirty="0"/>
              <a:t>3</a:t>
            </a:r>
            <a:r>
              <a:rPr lang="ja-JP" altLang="en-US" sz="1400" dirty="0"/>
              <a:t>のマスタ、クラスタ</a:t>
            </a:r>
            <a:r>
              <a:rPr lang="en-US" altLang="ja-JP" sz="1400" dirty="0"/>
              <a:t>3</a:t>
            </a:r>
            <a:r>
              <a:rPr lang="ja-JP" altLang="en-US" sz="1400" dirty="0"/>
              <a:t>がマスタの役割を果たしている</a:t>
            </a:r>
            <a:r>
              <a:rPr lang="en-US" altLang="ja-JP" sz="1400" dirty="0"/>
              <a:t>1,2</a:t>
            </a:r>
            <a:r>
              <a:rPr lang="ja-JP" altLang="en-US" sz="1400" dirty="0"/>
              <a:t>、および</a:t>
            </a:r>
            <a:r>
              <a:rPr lang="en-US" altLang="ja-JP" sz="1400" dirty="0"/>
              <a:t>3</a:t>
            </a:r>
            <a:r>
              <a:rPr lang="ja-JP" altLang="en-US" sz="1400" dirty="0"/>
              <a:t>の番号が付いています。 クラスタ</a:t>
            </a:r>
            <a:r>
              <a:rPr lang="en-US" altLang="ja-JP" sz="1400" dirty="0"/>
              <a:t>1</a:t>
            </a:r>
            <a:r>
              <a:rPr lang="ja-JP" altLang="en-US" sz="1400" dirty="0"/>
              <a:t>各クラスタには、クラスタ</a:t>
            </a:r>
            <a:r>
              <a:rPr lang="en-US" altLang="ja-JP" sz="1400" dirty="0"/>
              <a:t>1</a:t>
            </a:r>
            <a:r>
              <a:rPr lang="ja-JP" altLang="en-US" sz="1400" dirty="0"/>
              <a:t>に属する</a:t>
            </a:r>
            <a:r>
              <a:rPr lang="en-US" altLang="ja-JP" sz="1400" dirty="0"/>
              <a:t>SQL</a:t>
            </a:r>
            <a:r>
              <a:rPr lang="ja-JP" altLang="en-US" sz="1400" dirty="0"/>
              <a:t>ノード</a:t>
            </a:r>
            <a:r>
              <a:rPr lang="en-US" altLang="ja-JP" sz="1400" dirty="0"/>
              <a:t>A</a:t>
            </a:r>
            <a:r>
              <a:rPr lang="ja-JP" altLang="en-US" sz="1400" dirty="0"/>
              <a:t>および</a:t>
            </a:r>
            <a:r>
              <a:rPr lang="en-US" altLang="ja-JP" sz="1400" dirty="0"/>
              <a:t>B</a:t>
            </a:r>
            <a:r>
              <a:rPr lang="ja-JP" altLang="en-US" sz="1400" dirty="0"/>
              <a:t>と、クラスタ</a:t>
            </a:r>
            <a:r>
              <a:rPr lang="en-US" altLang="ja-JP" sz="1400" dirty="0"/>
              <a:t>2</a:t>
            </a:r>
            <a:r>
              <a:rPr lang="ja-JP" altLang="en-US" sz="1400" dirty="0"/>
              <a:t>に属する</a:t>
            </a:r>
            <a:r>
              <a:rPr lang="en-US" altLang="ja-JP" sz="1400" dirty="0"/>
              <a:t>SQL</a:t>
            </a:r>
            <a:r>
              <a:rPr lang="ja-JP" altLang="en-US" sz="1400" dirty="0"/>
              <a:t>ノード</a:t>
            </a:r>
            <a:r>
              <a:rPr lang="en-US" altLang="ja-JP" sz="1400" dirty="0"/>
              <a:t>C</a:t>
            </a:r>
            <a:r>
              <a:rPr lang="ja-JP" altLang="en-US" sz="1400" dirty="0"/>
              <a:t>および</a:t>
            </a:r>
            <a:r>
              <a:rPr lang="en-US" altLang="ja-JP" sz="1400" dirty="0"/>
              <a:t>D</a:t>
            </a:r>
            <a:r>
              <a:rPr lang="ja-JP" altLang="en-US" sz="1400" dirty="0"/>
              <a:t>と、クラスタ</a:t>
            </a:r>
            <a:r>
              <a:rPr lang="en-US" altLang="ja-JP" sz="1400" dirty="0"/>
              <a:t>3</a:t>
            </a:r>
            <a:r>
              <a:rPr lang="ja-JP" altLang="en-US" sz="1400" dirty="0"/>
              <a:t>に属する</a:t>
            </a:r>
            <a:r>
              <a:rPr lang="en-US" altLang="ja-JP" sz="1400" dirty="0"/>
              <a:t>SQL</a:t>
            </a:r>
            <a:r>
              <a:rPr lang="ja-JP" altLang="en-US" sz="1400" dirty="0"/>
              <a:t>ノード</a:t>
            </a:r>
            <a:r>
              <a:rPr lang="en-US" altLang="ja-JP" sz="1400" dirty="0"/>
              <a:t>E</a:t>
            </a:r>
            <a:r>
              <a:rPr lang="ja-JP" altLang="en-US" sz="1400" dirty="0"/>
              <a:t>および</a:t>
            </a:r>
            <a:r>
              <a:rPr lang="en-US" altLang="ja-JP" sz="1400" dirty="0"/>
              <a:t>F</a:t>
            </a:r>
            <a:r>
              <a:rPr lang="ja-JP" altLang="en-US" sz="1400" dirty="0"/>
              <a:t>とを有する</a:t>
            </a:r>
            <a:r>
              <a:rPr lang="en-US" altLang="ja-JP" sz="1400" dirty="0"/>
              <a:t>2</a:t>
            </a:r>
            <a:r>
              <a:rPr lang="ja-JP" altLang="en-US" sz="1400" dirty="0"/>
              <a:t>つの</a:t>
            </a:r>
            <a:r>
              <a:rPr lang="en-US" altLang="ja-JP" sz="1400" dirty="0"/>
              <a:t>SQL</a:t>
            </a:r>
            <a:r>
              <a:rPr lang="ja-JP" altLang="en-US" sz="1400" dirty="0"/>
              <a:t>ノードがある。</a:t>
            </a:r>
            <a:endParaRPr lang="en-US" sz="1400" dirty="0"/>
          </a:p>
        </p:txBody>
      </p:sp>
      <p:sp>
        <p:nvSpPr>
          <p:cNvPr id="3" name="TextBox 2"/>
          <p:cNvSpPr txBox="1"/>
          <p:nvPr/>
        </p:nvSpPr>
        <p:spPr>
          <a:xfrm>
            <a:off x="2308860" y="5949731"/>
            <a:ext cx="559769" cy="307777"/>
          </a:xfrm>
          <a:prstGeom prst="rect">
            <a:avLst/>
          </a:prstGeom>
          <a:noFill/>
        </p:spPr>
        <p:txBody>
          <a:bodyPr wrap="none" rtlCol="0">
            <a:spAutoFit/>
          </a:bodyPr>
          <a:lstStyle/>
          <a:p>
            <a:r>
              <a:rPr lang="ja-JP" altLang="en-US" sz="1400" dirty="0"/>
              <a:t>図</a:t>
            </a:r>
            <a:r>
              <a:rPr lang="en-US" sz="1400" dirty="0" smtClean="0"/>
              <a:t>-1</a:t>
            </a:r>
            <a:endParaRPr lang="en-US" sz="1400" dirty="0"/>
          </a:p>
        </p:txBody>
      </p:sp>
    </p:spTree>
    <p:extLst>
      <p:ext uri="{BB962C8B-B14F-4D97-AF65-F5344CB8AC3E}">
        <p14:creationId xmlns:p14="http://schemas.microsoft.com/office/powerpoint/2010/main" val="307311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:NDB</a:t>
            </a:r>
            <a:r>
              <a:rPr lang="ja-JP" altLang="en-US" sz="2000" dirty="0"/>
              <a:t>クラスタレプリケーションの一般的な要件</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1"/>
            <a:r>
              <a:rPr lang="en-US" altLang="ja-JP" sz="1400" dirty="0"/>
              <a:t>--initial</a:t>
            </a:r>
            <a:r>
              <a:rPr lang="ja-JP" altLang="en-US" sz="1400" dirty="0"/>
              <a:t>で再起動します。 </a:t>
            </a:r>
            <a:r>
              <a:rPr lang="en-US" sz="1400" dirty="0"/>
              <a:t>	</a:t>
            </a:r>
          </a:p>
          <a:p>
            <a:pPr lvl="2">
              <a:buFont typeface="Wingdings" panose="05000000000000000000" pitchFamily="2" charset="2"/>
              <a:buChar char="Ø"/>
            </a:pPr>
            <a:r>
              <a:rPr lang="en-US" altLang="ja-JP" dirty="0"/>
              <a:t>--initial</a:t>
            </a:r>
            <a:r>
              <a:rPr lang="ja-JP" altLang="en-US" dirty="0"/>
              <a:t>オプションを指定してクラスタを再起動すると、</a:t>
            </a:r>
            <a:r>
              <a:rPr lang="en-US" altLang="ja-JP" dirty="0"/>
              <a:t>GCI</a:t>
            </a:r>
            <a:r>
              <a:rPr lang="ja-JP" altLang="en-US" dirty="0"/>
              <a:t>とエポック番号のシーケンスが</a:t>
            </a:r>
            <a:r>
              <a:rPr lang="en-US" altLang="ja-JP" dirty="0"/>
              <a:t>0</a:t>
            </a:r>
            <a:r>
              <a:rPr lang="ja-JP" altLang="en-US" dirty="0"/>
              <a:t>から開始されます。 （これは一般的に</a:t>
            </a:r>
            <a:r>
              <a:rPr lang="en-US" altLang="ja-JP" dirty="0"/>
              <a:t>NDB Cluster</a:t>
            </a:r>
            <a:r>
              <a:rPr lang="ja-JP" altLang="en-US" dirty="0"/>
              <a:t>に当てはまり、</a:t>
            </a:r>
            <a:r>
              <a:rPr lang="en-US" altLang="ja-JP" dirty="0"/>
              <a:t>Cluster</a:t>
            </a:r>
            <a:r>
              <a:rPr lang="ja-JP" altLang="en-US" dirty="0"/>
              <a:t>を含む複製シナリオに限定されません）。 この場合レプリケーションに関連する</a:t>
            </a:r>
            <a:r>
              <a:rPr lang="en-US" altLang="ja-JP" dirty="0"/>
              <a:t>MySQL</a:t>
            </a:r>
            <a:r>
              <a:rPr lang="ja-JP" altLang="en-US" dirty="0"/>
              <a:t>サーバを再起動する必要があります。 この後、無効な</a:t>
            </a:r>
            <a:r>
              <a:rPr lang="en-US" altLang="ja-JP" dirty="0" err="1"/>
              <a:t>ndb_binlog_index</a:t>
            </a:r>
            <a:r>
              <a:rPr lang="ja-JP" altLang="en-US" dirty="0"/>
              <a:t>および</a:t>
            </a:r>
            <a:r>
              <a:rPr lang="en-US" altLang="ja-JP" dirty="0" err="1"/>
              <a:t>ndb_apply_status</a:t>
            </a:r>
            <a:r>
              <a:rPr lang="ja-JP" altLang="en-US" dirty="0"/>
              <a:t>テーブルをクリアするには、</a:t>
            </a:r>
            <a:r>
              <a:rPr lang="en-US" altLang="ja-JP" dirty="0"/>
              <a:t>RESET MASTER</a:t>
            </a:r>
            <a:r>
              <a:rPr lang="ja-JP" altLang="en-US" dirty="0"/>
              <a:t>および</a:t>
            </a:r>
            <a:r>
              <a:rPr lang="en-US" altLang="ja-JP" dirty="0"/>
              <a:t>RESET SLAVE</a:t>
            </a:r>
            <a:r>
              <a:rPr lang="ja-JP" altLang="en-US" dirty="0"/>
              <a:t>ステートメントを使用する必要があります。</a:t>
            </a:r>
            <a:endParaRPr lang="en-US" dirty="0"/>
          </a:p>
          <a:p>
            <a:pPr lvl="1"/>
            <a:endParaRPr lang="en-US" altLang="ja-JP" sz="1400" dirty="0" smtClean="0"/>
          </a:p>
          <a:p>
            <a:pPr lvl="1"/>
            <a:r>
              <a:rPr lang="ja-JP" altLang="en-US" sz="1400" dirty="0" smtClean="0"/>
              <a:t>複</a:t>
            </a:r>
            <a:r>
              <a:rPr lang="ja-JP" altLang="en-US" sz="1400" dirty="0"/>
              <a:t>数のマスターは、</a:t>
            </a:r>
            <a:r>
              <a:rPr lang="en-US" altLang="ja-JP" sz="1400" dirty="0"/>
              <a:t>NDB</a:t>
            </a:r>
            <a:r>
              <a:rPr lang="ja-JP" altLang="en-US" sz="1400" dirty="0"/>
              <a:t>を他のストレージエンジンに複製する際にはサポートされていません。 </a:t>
            </a:r>
            <a:endParaRPr lang="en-US" altLang="ja-JP" sz="1400" dirty="0" smtClean="0"/>
          </a:p>
          <a:p>
            <a:pPr lvl="1"/>
            <a:endParaRPr lang="en-US" sz="1400" dirty="0" smtClean="0"/>
          </a:p>
          <a:p>
            <a:pPr lvl="1"/>
            <a:r>
              <a:rPr lang="en-US" altLang="ja-JP" sz="1400" dirty="0"/>
              <a:t>MySQL 5.7.3</a:t>
            </a:r>
            <a:r>
              <a:rPr lang="ja-JP" altLang="en-US" sz="1400" dirty="0"/>
              <a:t>以降では、 </a:t>
            </a:r>
            <a:r>
              <a:rPr lang="en-US" altLang="ja-JP" sz="1400" dirty="0"/>
              <a:t>--server-id</a:t>
            </a:r>
            <a:r>
              <a:rPr lang="ja-JP" altLang="en-US" sz="1400" dirty="0"/>
              <a:t>も指定せずに</a:t>
            </a:r>
            <a:r>
              <a:rPr lang="en-US" altLang="ja-JP" sz="1400" dirty="0"/>
              <a:t>--log-bin</a:t>
            </a:r>
            <a:r>
              <a:rPr lang="ja-JP" altLang="en-US" sz="1400" dirty="0"/>
              <a:t>オプションを指定した場合、サーバは起動できません。</a:t>
            </a:r>
            <a:r>
              <a:rPr lang="en-US" sz="1400" dirty="0" smtClean="0"/>
              <a:t>   (Bug #11763963, Bug #56739)	</a:t>
            </a:r>
            <a:endParaRPr lang="en-US" sz="1400" dirty="0"/>
          </a:p>
        </p:txBody>
      </p:sp>
    </p:spTree>
    <p:extLst>
      <p:ext uri="{BB962C8B-B14F-4D97-AF65-F5344CB8AC3E}">
        <p14:creationId xmlns:p14="http://schemas.microsoft.com/office/powerpoint/2010/main" val="3893084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構成</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3.1 </a:t>
            </a:r>
            <a:r>
              <a:rPr lang="ja-JP" altLang="en-US" sz="1400" dirty="0" smtClean="0"/>
              <a:t>パ</a:t>
            </a:r>
            <a:r>
              <a:rPr lang="ja-JP" altLang="en-US" sz="1400" dirty="0"/>
              <a:t>ラメーター</a:t>
            </a:r>
            <a:endParaRPr lang="en-US" sz="1400" dirty="0" smtClean="0"/>
          </a:p>
          <a:p>
            <a:pPr lvl="1"/>
            <a:r>
              <a:rPr lang="en-US" sz="1400" dirty="0" smtClean="0"/>
              <a:t>--</a:t>
            </a:r>
            <a:r>
              <a:rPr lang="en-US" sz="1400" dirty="0" err="1"/>
              <a:t>binlog</a:t>
            </a:r>
            <a:r>
              <a:rPr lang="en-US" sz="1400" dirty="0"/>
              <a:t>-format={ROW|STATEMENT|MIXED}		</a:t>
            </a:r>
          </a:p>
          <a:p>
            <a:pPr lvl="2">
              <a:buFont typeface="Wingdings" panose="05000000000000000000" pitchFamily="2" charset="2"/>
              <a:buChar char="Ø"/>
            </a:pPr>
            <a:r>
              <a:rPr lang="ja-JP" altLang="en-US" dirty="0"/>
              <a:t>行ベース、ステートメントベース、または混合レプリケーションを使用するかどうかを指定します。 </a:t>
            </a:r>
            <a:r>
              <a:rPr lang="en-US" altLang="ja-JP" dirty="0"/>
              <a:t>Statement-based</a:t>
            </a:r>
            <a:r>
              <a:rPr lang="ja-JP" altLang="en-US" dirty="0"/>
              <a:t>は</a:t>
            </a:r>
            <a:r>
              <a:rPr lang="en-US" altLang="ja-JP" dirty="0"/>
              <a:t>MySQL 5.7</a:t>
            </a:r>
            <a:r>
              <a:rPr lang="ja-JP" altLang="en-US" dirty="0"/>
              <a:t>のデフォルトです</a:t>
            </a:r>
            <a:r>
              <a:rPr lang="ja-JP" altLang="en-US" dirty="0" smtClean="0"/>
              <a:t>。</a:t>
            </a:r>
            <a:endParaRPr lang="en-US" altLang="ja-JP" dirty="0" smtClean="0"/>
          </a:p>
          <a:p>
            <a:pPr lvl="2"/>
            <a:endParaRPr lang="en-US" dirty="0" smtClean="0"/>
          </a:p>
          <a:p>
            <a:pPr lvl="2">
              <a:buFont typeface="Wingdings" panose="05000000000000000000" pitchFamily="2" charset="2"/>
              <a:buChar char="Ø"/>
            </a:pPr>
            <a:r>
              <a:rPr lang="ja-JP" altLang="en-US" dirty="0"/>
              <a:t>状況によっては、実行時にこの変数を変更できないか、レプリケーションが失敗することがあります。 </a:t>
            </a:r>
            <a:endParaRPr lang="en-US" dirty="0" smtClean="0"/>
          </a:p>
          <a:p>
            <a:pPr marL="468000" lvl="3" indent="0">
              <a:buNone/>
            </a:pPr>
            <a:r>
              <a:rPr lang="en-US" dirty="0" smtClean="0"/>
              <a:t>NOTE: </a:t>
            </a:r>
            <a:r>
              <a:rPr lang="ja-JP" altLang="en-US" dirty="0"/>
              <a:t>実行時にログの書式を変更することはできますが、レプリケーションが進行中の間は変更することはお勧めしません。 これは、スレーブがマスターの</a:t>
            </a:r>
            <a:r>
              <a:rPr lang="en-US" altLang="ja-JP" dirty="0" err="1"/>
              <a:t>binlog_format</a:t>
            </a:r>
            <a:r>
              <a:rPr lang="ja-JP" altLang="en-US" dirty="0"/>
              <a:t>設定を尊重しないという事実に一部起因します。 指定された</a:t>
            </a:r>
            <a:r>
              <a:rPr lang="en-US" altLang="ja-JP" dirty="0"/>
              <a:t>MySQL</a:t>
            </a:r>
            <a:r>
              <a:rPr lang="ja-JP" altLang="en-US" dirty="0"/>
              <a:t>サーバは独自のロギングフォーマットのみを変更できます</a:t>
            </a:r>
            <a:r>
              <a:rPr lang="ja-JP" altLang="en-US" dirty="0" smtClean="0"/>
              <a:t>。</a:t>
            </a:r>
            <a:endParaRPr lang="en-US" altLang="ja-JP" dirty="0" smtClean="0"/>
          </a:p>
          <a:p>
            <a:pPr marL="468000" lvl="3" indent="0">
              <a:buNone/>
            </a:pPr>
            <a:endParaRPr lang="en-US" dirty="0" smtClean="0"/>
          </a:p>
          <a:p>
            <a:pPr lvl="2">
              <a:buFont typeface="Wingdings" panose="05000000000000000000" pitchFamily="2" charset="2"/>
              <a:buChar char="Ø"/>
            </a:pPr>
            <a:r>
              <a:rPr lang="ja-JP" altLang="en-US" dirty="0"/>
              <a:t>バイナリログを有効にせずにバイナリログ形式を設定すると、</a:t>
            </a:r>
            <a:r>
              <a:rPr lang="en-US" altLang="ja-JP" dirty="0" err="1"/>
              <a:t>binlog_format</a:t>
            </a:r>
            <a:r>
              <a:rPr lang="ja-JP" altLang="en-US" dirty="0"/>
              <a:t>グローバルシステム変数が設定され、警告が記録されます。</a:t>
            </a:r>
            <a:endParaRPr lang="en-US" dirty="0" smtClean="0"/>
          </a:p>
          <a:p>
            <a:pPr lvl="1"/>
            <a:endParaRPr lang="en-US" sz="1400" dirty="0"/>
          </a:p>
        </p:txBody>
      </p:sp>
      <p:pic>
        <p:nvPicPr>
          <p:cNvPr id="4" name="Picture 3"/>
          <p:cNvPicPr>
            <a:picLocks noChangeAspect="1"/>
          </p:cNvPicPr>
          <p:nvPr/>
        </p:nvPicPr>
        <p:blipFill>
          <a:blip r:embed="rId2"/>
          <a:stretch>
            <a:fillRect/>
          </a:stretch>
        </p:blipFill>
        <p:spPr>
          <a:xfrm>
            <a:off x="2210713" y="3812200"/>
            <a:ext cx="4722574" cy="2691788"/>
          </a:xfrm>
          <a:prstGeom prst="rect">
            <a:avLst/>
          </a:prstGeom>
          <a:ln>
            <a:solidFill>
              <a:schemeClr val="tx1"/>
            </a:solidFill>
          </a:ln>
        </p:spPr>
      </p:pic>
    </p:spTree>
    <p:extLst>
      <p:ext uri="{BB962C8B-B14F-4D97-AF65-F5344CB8AC3E}">
        <p14:creationId xmlns:p14="http://schemas.microsoft.com/office/powerpoint/2010/main" val="3893084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構成</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1"/>
            <a:r>
              <a:rPr lang="en-US" sz="1400" dirty="0"/>
              <a:t>--log-slave-updates		</a:t>
            </a:r>
          </a:p>
          <a:p>
            <a:pPr lvl="2">
              <a:buFont typeface="Wingdings" panose="05000000000000000000" pitchFamily="2" charset="2"/>
              <a:buChar char="Ø"/>
            </a:pPr>
            <a:r>
              <a:rPr lang="ja-JP" altLang="en-US" dirty="0"/>
              <a:t>通常、スレーブはマスターサーバーから受信した更新を、それ自身のバイナリログに書き込まない。 このオプションを使用すると、スレーブは</a:t>
            </a:r>
            <a:r>
              <a:rPr lang="en-US" altLang="ja-JP" dirty="0"/>
              <a:t>SQL</a:t>
            </a:r>
            <a:r>
              <a:rPr lang="ja-JP" altLang="en-US" dirty="0"/>
              <a:t>スレッドによって実行された更新を独自のバイナリログに書き出します。 このオプションを有効にするには、バイナリログを有効にするためにスレーブを</a:t>
            </a:r>
            <a:r>
              <a:rPr lang="en-US" altLang="ja-JP" dirty="0"/>
              <a:t>--log-bin</a:t>
            </a:r>
            <a:r>
              <a:rPr lang="ja-JP" altLang="en-US" dirty="0"/>
              <a:t>オプションで起動する必要があります。 </a:t>
            </a:r>
            <a:r>
              <a:rPr lang="en-US" altLang="ja-JP" dirty="0"/>
              <a:t>--log-slave-updates</a:t>
            </a:r>
            <a:r>
              <a:rPr lang="ja-JP" altLang="en-US" dirty="0"/>
              <a:t>は、レプリケーションサーバを連鎖させる場合に使用します。 たとえば、この配置を使用してレプリケーション・サーバーを設定することができます </a:t>
            </a:r>
            <a:r>
              <a:rPr lang="en-US" dirty="0" smtClean="0"/>
              <a:t>: </a:t>
            </a:r>
            <a:r>
              <a:rPr lang="en-US" dirty="0"/>
              <a:t>A -&gt; B -&gt; </a:t>
            </a:r>
            <a:r>
              <a:rPr lang="en-US" dirty="0" smtClean="0"/>
              <a:t>C</a:t>
            </a:r>
          </a:p>
          <a:p>
            <a:pPr lvl="2">
              <a:buFont typeface="Wingdings" panose="05000000000000000000" pitchFamily="2" charset="2"/>
              <a:buChar char="Ø"/>
            </a:pPr>
            <a:r>
              <a:rPr lang="ja-JP" altLang="en-US" dirty="0"/>
              <a:t>ここ</a:t>
            </a:r>
            <a:r>
              <a:rPr lang="ja-JP" altLang="en-US" dirty="0" smtClean="0"/>
              <a:t>で、</a:t>
            </a:r>
            <a:r>
              <a:rPr lang="en-US" altLang="ja-JP" dirty="0" smtClean="0"/>
              <a:t>A</a:t>
            </a:r>
            <a:r>
              <a:rPr lang="ja-JP" altLang="en-US" dirty="0"/>
              <a:t>はスレーブ</a:t>
            </a:r>
            <a:r>
              <a:rPr lang="en-US" altLang="ja-JP" dirty="0"/>
              <a:t>B</a:t>
            </a:r>
            <a:r>
              <a:rPr lang="ja-JP" altLang="en-US" dirty="0"/>
              <a:t>のマスタとして機能し、</a:t>
            </a:r>
            <a:r>
              <a:rPr lang="en-US" altLang="ja-JP" dirty="0"/>
              <a:t>B</a:t>
            </a:r>
            <a:r>
              <a:rPr lang="ja-JP" altLang="en-US" dirty="0"/>
              <a:t>はスレーブ</a:t>
            </a:r>
            <a:r>
              <a:rPr lang="en-US" altLang="ja-JP" dirty="0"/>
              <a:t>C</a:t>
            </a:r>
            <a:r>
              <a:rPr lang="ja-JP" altLang="en-US" dirty="0"/>
              <a:t>のマスタとして機能します。これを動作させるには、</a:t>
            </a:r>
            <a:r>
              <a:rPr lang="en-US" altLang="ja-JP" dirty="0"/>
              <a:t>B</a:t>
            </a:r>
            <a:r>
              <a:rPr lang="ja-JP" altLang="en-US" dirty="0"/>
              <a:t>はマスタとスレーブの両方でなければなりません。 バイナリーロギングを有効にするには、</a:t>
            </a:r>
            <a:r>
              <a:rPr lang="en-US" altLang="ja-JP" dirty="0"/>
              <a:t>A</a:t>
            </a:r>
            <a:r>
              <a:rPr lang="ja-JP" altLang="en-US" dirty="0"/>
              <a:t>と</a:t>
            </a:r>
            <a:r>
              <a:rPr lang="en-US" altLang="ja-JP" dirty="0"/>
              <a:t>B</a:t>
            </a:r>
            <a:r>
              <a:rPr lang="ja-JP" altLang="en-US" dirty="0"/>
              <a:t>の両方を</a:t>
            </a:r>
            <a:r>
              <a:rPr lang="en-US" altLang="ja-JP" dirty="0"/>
              <a:t>--log-bin</a:t>
            </a:r>
            <a:r>
              <a:rPr lang="ja-JP" altLang="en-US" dirty="0"/>
              <a:t>で開始し、</a:t>
            </a:r>
            <a:r>
              <a:rPr lang="en-US" altLang="ja-JP" dirty="0"/>
              <a:t>--log-slave-updates</a:t>
            </a:r>
            <a:r>
              <a:rPr lang="ja-JP" altLang="en-US" dirty="0"/>
              <a:t>オプションで</a:t>
            </a:r>
            <a:r>
              <a:rPr lang="en-US" altLang="ja-JP" dirty="0"/>
              <a:t>B</a:t>
            </a:r>
            <a:r>
              <a:rPr lang="ja-JP" altLang="en-US" dirty="0"/>
              <a:t>を開始して、</a:t>
            </a:r>
            <a:r>
              <a:rPr lang="en-US" altLang="ja-JP" dirty="0"/>
              <a:t>A</a:t>
            </a:r>
            <a:r>
              <a:rPr lang="ja-JP" altLang="en-US" dirty="0"/>
              <a:t>から受け取った更新を</a:t>
            </a:r>
            <a:r>
              <a:rPr lang="en-US" altLang="ja-JP" dirty="0"/>
              <a:t>B</a:t>
            </a:r>
            <a:r>
              <a:rPr lang="ja-JP" altLang="en-US" dirty="0"/>
              <a:t>がバイナリーログに記録するようにする必要があります。</a:t>
            </a:r>
            <a:endParaRPr lang="en-US" dirty="0"/>
          </a:p>
          <a:p>
            <a:endParaRPr lang="en-US" sz="1400" dirty="0"/>
          </a:p>
        </p:txBody>
      </p:sp>
      <p:pic>
        <p:nvPicPr>
          <p:cNvPr id="4" name="Picture 3"/>
          <p:cNvPicPr>
            <a:picLocks noChangeAspect="1"/>
          </p:cNvPicPr>
          <p:nvPr/>
        </p:nvPicPr>
        <p:blipFill>
          <a:blip r:embed="rId2"/>
          <a:stretch>
            <a:fillRect/>
          </a:stretch>
        </p:blipFill>
        <p:spPr>
          <a:xfrm>
            <a:off x="1743428" y="3475448"/>
            <a:ext cx="5657143" cy="1542857"/>
          </a:xfrm>
          <a:prstGeom prst="rect">
            <a:avLst/>
          </a:prstGeom>
          <a:ln>
            <a:solidFill>
              <a:schemeClr val="tx1"/>
            </a:solidFill>
          </a:ln>
        </p:spPr>
      </p:pic>
    </p:spTree>
    <p:extLst>
      <p:ext uri="{BB962C8B-B14F-4D97-AF65-F5344CB8AC3E}">
        <p14:creationId xmlns:p14="http://schemas.microsoft.com/office/powerpoint/2010/main" val="2999729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構成</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1"/>
            <a:r>
              <a:rPr lang="en-US" sz="1400" dirty="0"/>
              <a:t>--log-bin[=</a:t>
            </a:r>
            <a:r>
              <a:rPr lang="en-US" sz="1400" dirty="0" err="1"/>
              <a:t>base_name</a:t>
            </a:r>
            <a:r>
              <a:rPr lang="en-US" sz="1400" dirty="0"/>
              <a:t>]		</a:t>
            </a:r>
          </a:p>
          <a:p>
            <a:pPr lvl="2">
              <a:buFont typeface="Wingdings" panose="05000000000000000000" pitchFamily="2" charset="2"/>
              <a:buChar char="Ø"/>
            </a:pPr>
            <a:r>
              <a:rPr lang="ja-JP" altLang="en-US" dirty="0"/>
              <a:t>バイナリログを有効にします。 サーバーは、データを変更するすべてのステートメントを、バックアップおよびレプリケーションに使用されるバイナリログに記録します。 オプション値が指定されている場合は、ログシーケンスのベース名です。 サーバーは、ベース名に数字の接尾辞を追加して、バイナリー・ログ・ファイルを順番に作成します。 </a:t>
            </a:r>
            <a:r>
              <a:rPr lang="ja-JP" altLang="en-US" dirty="0">
                <a:solidFill>
                  <a:srgbClr val="92D050"/>
                </a:solidFill>
              </a:rPr>
              <a:t>ベース名を指定することを推奨します。</a:t>
            </a:r>
            <a:r>
              <a:rPr lang="ja-JP" altLang="en-US" dirty="0"/>
              <a:t> それ以外の場合、</a:t>
            </a:r>
            <a:r>
              <a:rPr lang="en-US" altLang="ja-JP" dirty="0"/>
              <a:t>MySQL</a:t>
            </a:r>
            <a:r>
              <a:rPr lang="ja-JP" altLang="en-US" dirty="0"/>
              <a:t>はベース名として</a:t>
            </a:r>
            <a:r>
              <a:rPr lang="en-US" altLang="ja-JP" dirty="0" err="1"/>
              <a:t>host_name</a:t>
            </a:r>
            <a:r>
              <a:rPr lang="en-US" altLang="ja-JP" dirty="0"/>
              <a:t>-bin</a:t>
            </a:r>
            <a:r>
              <a:rPr lang="ja-JP" altLang="en-US" dirty="0"/>
              <a:t>を使用します。 このオプションを設定すると、</a:t>
            </a:r>
            <a:r>
              <a:rPr lang="en-US" altLang="ja-JP" dirty="0" err="1"/>
              <a:t>log_bin</a:t>
            </a:r>
            <a:r>
              <a:rPr lang="ja-JP" altLang="en-US" dirty="0"/>
              <a:t>システム変数がベース名ではなく</a:t>
            </a:r>
            <a:r>
              <a:rPr lang="en-US" altLang="ja-JP" dirty="0"/>
              <a:t>ON</a:t>
            </a:r>
            <a:r>
              <a:rPr lang="ja-JP" altLang="en-US" dirty="0"/>
              <a:t>（または</a:t>
            </a:r>
            <a:r>
              <a:rPr lang="en-US" altLang="ja-JP" dirty="0"/>
              <a:t>1</a:t>
            </a:r>
            <a:r>
              <a:rPr lang="ja-JP" altLang="en-US" dirty="0"/>
              <a:t>）に設定されます。 バイナリログファイル名（パス付き）は、</a:t>
            </a:r>
            <a:r>
              <a:rPr lang="en-US" altLang="ja-JP" dirty="0" err="1"/>
              <a:t>log_bin_basename</a:t>
            </a:r>
            <a:r>
              <a:rPr lang="ja-JP" altLang="en-US" dirty="0"/>
              <a:t>システム変数として使用できます</a:t>
            </a:r>
            <a:r>
              <a:rPr lang="ja-JP" altLang="en-US" dirty="0">
                <a:solidFill>
                  <a:srgbClr val="92D050"/>
                </a:solidFill>
              </a:rPr>
              <a:t>。</a:t>
            </a:r>
            <a:endParaRPr lang="en-US" dirty="0">
              <a:solidFill>
                <a:srgbClr val="92D050"/>
              </a:solidFill>
            </a:endParaRPr>
          </a:p>
          <a:p>
            <a:pPr lvl="1"/>
            <a:endParaRPr lang="en-US" sz="1400" dirty="0" smtClean="0"/>
          </a:p>
          <a:p>
            <a:pPr lvl="1"/>
            <a:endParaRPr lang="en-US" sz="1400" dirty="0"/>
          </a:p>
          <a:p>
            <a:pPr lvl="1"/>
            <a:endParaRPr lang="en-US" sz="1400" dirty="0" smtClean="0"/>
          </a:p>
          <a:p>
            <a:pPr lvl="1"/>
            <a:endParaRPr lang="en-US" sz="1400" dirty="0"/>
          </a:p>
          <a:p>
            <a:pPr marL="180000" lvl="1" indent="0">
              <a:buNone/>
            </a:pPr>
            <a:endParaRPr lang="en-US" sz="1400" dirty="0" smtClean="0"/>
          </a:p>
          <a:p>
            <a:pPr marL="180000" lvl="1" indent="0">
              <a:buNone/>
            </a:pPr>
            <a:endParaRPr lang="en-US" sz="1000" dirty="0" smtClean="0"/>
          </a:p>
          <a:p>
            <a:pPr lvl="1"/>
            <a:r>
              <a:rPr lang="en-US" sz="1400" dirty="0" err="1"/>
              <a:t>log_bin_basename</a:t>
            </a:r>
            <a:r>
              <a:rPr lang="en-US" sz="1400" dirty="0"/>
              <a:t>	</a:t>
            </a:r>
          </a:p>
          <a:p>
            <a:pPr lvl="2">
              <a:buFont typeface="Wingdings" panose="05000000000000000000" pitchFamily="2" charset="2"/>
              <a:buChar char="Ø"/>
            </a:pPr>
            <a:r>
              <a:rPr lang="ja-JP" altLang="en-US" dirty="0"/>
              <a:t>バイナリログファイルの名前と完全なパスを保持します。 </a:t>
            </a:r>
            <a:r>
              <a:rPr lang="en-US" altLang="ja-JP" dirty="0" err="1"/>
              <a:t>log_bin</a:t>
            </a:r>
            <a:r>
              <a:rPr lang="ja-JP" altLang="en-US" dirty="0"/>
              <a:t>システム変数とは異なり、</a:t>
            </a:r>
            <a:r>
              <a:rPr lang="en-US" altLang="ja-JP" dirty="0" err="1"/>
              <a:t>log_bin_basename</a:t>
            </a:r>
            <a:r>
              <a:rPr lang="ja-JP" altLang="en-US" dirty="0"/>
              <a:t>は</a:t>
            </a:r>
            <a:r>
              <a:rPr lang="en-US" altLang="ja-JP" dirty="0"/>
              <a:t>--log-bin</a:t>
            </a:r>
            <a:r>
              <a:rPr lang="ja-JP" altLang="en-US" dirty="0"/>
              <a:t>サーバー・オプションで設定された名前を反映します</a:t>
            </a:r>
            <a:r>
              <a:rPr lang="ja-JP" altLang="en-US" dirty="0" smtClean="0"/>
              <a:t>。</a:t>
            </a:r>
            <a:r>
              <a:rPr lang="en-US" dirty="0"/>
              <a:t>	</a:t>
            </a:r>
          </a:p>
          <a:p>
            <a:endParaRPr lang="en-US" sz="1400" dirty="0"/>
          </a:p>
        </p:txBody>
      </p:sp>
      <p:pic>
        <p:nvPicPr>
          <p:cNvPr id="4" name="Picture 3"/>
          <p:cNvPicPr>
            <a:picLocks noChangeAspect="1"/>
          </p:cNvPicPr>
          <p:nvPr/>
        </p:nvPicPr>
        <p:blipFill>
          <a:blip r:embed="rId2"/>
          <a:stretch>
            <a:fillRect/>
          </a:stretch>
        </p:blipFill>
        <p:spPr>
          <a:xfrm>
            <a:off x="1738666" y="2757571"/>
            <a:ext cx="5666667" cy="1342857"/>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1752952" y="5119855"/>
            <a:ext cx="5638096" cy="1333333"/>
          </a:xfrm>
          <a:prstGeom prst="rect">
            <a:avLst/>
          </a:prstGeom>
          <a:ln>
            <a:solidFill>
              <a:schemeClr val="tx1"/>
            </a:solidFill>
          </a:ln>
        </p:spPr>
      </p:pic>
    </p:spTree>
    <p:extLst>
      <p:ext uri="{BB962C8B-B14F-4D97-AF65-F5344CB8AC3E}">
        <p14:creationId xmlns:p14="http://schemas.microsoft.com/office/powerpoint/2010/main" val="3263139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構成</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3.2 </a:t>
            </a:r>
            <a:r>
              <a:rPr lang="ja-JP" altLang="en-US" sz="1400" dirty="0" smtClean="0"/>
              <a:t>構</a:t>
            </a:r>
            <a:r>
              <a:rPr lang="ja-JP" altLang="en-US" sz="1400" dirty="0"/>
              <a:t>成手順</a:t>
            </a:r>
            <a:endParaRPr lang="en-US" altLang="ja-JP" sz="1400" dirty="0" smtClean="0"/>
          </a:p>
          <a:p>
            <a:pPr lvl="1"/>
            <a:r>
              <a:rPr lang="ja-JP" altLang="en-US" sz="1400" dirty="0" smtClean="0"/>
              <a:t>レ</a:t>
            </a:r>
            <a:r>
              <a:rPr lang="ja-JP" altLang="en-US" sz="1400" dirty="0"/>
              <a:t>プリケーションの準備</a:t>
            </a:r>
            <a:endParaRPr lang="en-US" sz="1400" dirty="0" smtClean="0"/>
          </a:p>
          <a:p>
            <a:pPr marL="408600" lvl="1" indent="-228600">
              <a:buFont typeface="+mj-lt"/>
              <a:buAutoNum type="arabicPeriod"/>
            </a:pPr>
            <a:r>
              <a:rPr lang="ja-JP" altLang="en-US" sz="1400" dirty="0"/>
              <a:t>すべての</a:t>
            </a:r>
            <a:r>
              <a:rPr lang="en-US" altLang="ja-JP" sz="1400" dirty="0"/>
              <a:t>MySQL</a:t>
            </a:r>
            <a:r>
              <a:rPr lang="ja-JP" altLang="en-US" sz="1400" dirty="0"/>
              <a:t>サーバでバージョンの互換性を確認する</a:t>
            </a:r>
            <a:endParaRPr lang="en-US" sz="1400" dirty="0" smtClean="0"/>
          </a:p>
          <a:p>
            <a:pPr marL="408600" lvl="1" indent="-228600">
              <a:buFont typeface="+mj-lt"/>
              <a:buAutoNum type="arabicPeriod"/>
            </a:pPr>
            <a:r>
              <a:rPr lang="ja-JP" altLang="en-US" sz="1400" dirty="0"/>
              <a:t>適切な権限を持つマスタークラスタ上にスレーブアカウントを作成しま</a:t>
            </a:r>
            <a:r>
              <a:rPr lang="ja-JP" altLang="en-US" sz="1400" dirty="0" smtClean="0"/>
              <a:t>す</a:t>
            </a:r>
            <a:r>
              <a:rPr lang="en-US" sz="1400" dirty="0" smtClean="0"/>
              <a:t>:</a:t>
            </a:r>
          </a:p>
          <a:p>
            <a:pPr marL="408600" lvl="1" indent="-228600">
              <a:buFont typeface="+mj-lt"/>
              <a:buAutoNum type="arabicPeriod"/>
            </a:pPr>
            <a:endParaRPr lang="en-US" sz="1400" dirty="0"/>
          </a:p>
          <a:p>
            <a:pPr marL="408600" lvl="1" indent="-228600">
              <a:buFont typeface="+mj-lt"/>
              <a:buAutoNum type="arabicPeriod"/>
            </a:pPr>
            <a:endParaRPr lang="en-US" sz="1400" dirty="0" smtClean="0"/>
          </a:p>
          <a:p>
            <a:pPr marL="408600" lvl="1" indent="-228600">
              <a:buFont typeface="+mj-lt"/>
              <a:buAutoNum type="arabicPeriod"/>
            </a:pPr>
            <a:endParaRPr lang="en-US" sz="1400" dirty="0" smtClean="0"/>
          </a:p>
          <a:p>
            <a:pPr marL="408600" lvl="1" indent="-228600">
              <a:buFont typeface="+mj-lt"/>
              <a:buAutoNum type="arabicPeriod"/>
            </a:pPr>
            <a:endParaRPr lang="en-US" sz="1400" dirty="0"/>
          </a:p>
          <a:p>
            <a:pPr marL="286725" lvl="2" indent="0">
              <a:buNone/>
            </a:pPr>
            <a:r>
              <a:rPr lang="en-US" sz="1200" dirty="0"/>
              <a:t>NOTE: </a:t>
            </a:r>
            <a:r>
              <a:rPr lang="ja-JP" altLang="en-US" sz="1200" dirty="0"/>
              <a:t>セキュリティ上の理由から、レプリケーションスレーブアカウントでは、他の用途に使用されていない一意のユーザーアカウントを使用することを</a:t>
            </a:r>
            <a:r>
              <a:rPr lang="ja-JP" altLang="en-US" sz="1200" dirty="0">
                <a:solidFill>
                  <a:srgbClr val="92D050"/>
                </a:solidFill>
              </a:rPr>
              <a:t>推奨</a:t>
            </a:r>
            <a:r>
              <a:rPr lang="ja-JP" altLang="en-US" sz="1200" dirty="0"/>
              <a:t>しま</a:t>
            </a:r>
            <a:r>
              <a:rPr lang="ja-JP" altLang="en-US" sz="1200" dirty="0" smtClean="0"/>
              <a:t>す。</a:t>
            </a:r>
            <a:endParaRPr lang="en-US" altLang="ja-JP" sz="1200" dirty="0" smtClean="0"/>
          </a:p>
          <a:p>
            <a:pPr marL="286725" lvl="2" indent="0">
              <a:buNone/>
            </a:pPr>
            <a:endParaRPr lang="en-US" dirty="0" smtClean="0"/>
          </a:p>
          <a:p>
            <a:pPr marL="408600" lvl="1" indent="-228600">
              <a:buFont typeface="+mj-lt"/>
              <a:buAutoNum type="arabicPeriod"/>
            </a:pPr>
            <a:r>
              <a:rPr lang="ja-JP" altLang="en-US" sz="1400" dirty="0"/>
              <a:t>マスタを使用するようにスレーブを設定します。 </a:t>
            </a:r>
            <a:r>
              <a:rPr lang="en-US" altLang="ja-JP" sz="1400" dirty="0"/>
              <a:t>MySQL Monitor</a:t>
            </a:r>
            <a:r>
              <a:rPr lang="ja-JP" altLang="en-US" sz="1400" dirty="0"/>
              <a:t>を使用するには、これは</a:t>
            </a:r>
            <a:r>
              <a:rPr lang="en-US" altLang="ja-JP" sz="1400" dirty="0"/>
              <a:t>CHANGE MASTER TO</a:t>
            </a:r>
            <a:r>
              <a:rPr lang="ja-JP" altLang="en-US" sz="1400" dirty="0"/>
              <a:t>文で行うことができます </a:t>
            </a:r>
            <a:r>
              <a:rPr lang="en-US" sz="1400" dirty="0" smtClean="0"/>
              <a:t>:</a:t>
            </a:r>
            <a:endParaRPr lang="en-US" sz="1400" dirty="0"/>
          </a:p>
          <a:p>
            <a:pPr marL="408600" lvl="1" indent="-228600">
              <a:buFont typeface="+mj-lt"/>
              <a:buAutoNum type="arabicPeriod"/>
            </a:pPr>
            <a:endParaRPr lang="en-US" sz="1400" dirty="0" smtClean="0"/>
          </a:p>
          <a:p>
            <a:pPr marL="408600" lvl="1" indent="-228600">
              <a:buFont typeface="+mj-lt"/>
              <a:buAutoNum type="arabicPeriod"/>
            </a:pPr>
            <a:endParaRPr lang="en-US" sz="1400" dirty="0"/>
          </a:p>
          <a:p>
            <a:pPr marL="408600" lvl="1" indent="-228600">
              <a:buFont typeface="+mj-lt"/>
              <a:buAutoNum type="arabicPeriod"/>
            </a:pPr>
            <a:endParaRPr lang="en-US" sz="1400" dirty="0" smtClean="0"/>
          </a:p>
          <a:p>
            <a:pPr marL="408600" lvl="1" indent="-228600">
              <a:buFont typeface="+mj-lt"/>
              <a:buAutoNum type="arabicPeriod"/>
            </a:pPr>
            <a:endParaRPr lang="en-US" sz="1400" dirty="0" smtClean="0"/>
          </a:p>
        </p:txBody>
      </p:sp>
      <p:sp>
        <p:nvSpPr>
          <p:cNvPr id="4" name="Rectangle 3"/>
          <p:cNvSpPr/>
          <p:nvPr/>
        </p:nvSpPr>
        <p:spPr bwMode="auto">
          <a:xfrm>
            <a:off x="508000" y="2040229"/>
            <a:ext cx="8016240" cy="84521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mysqlM</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GRANT REPLICATION SLAVE ON *.* TO </a:t>
            </a:r>
            <a:r>
              <a:rPr lang="en-US" sz="1000" b="1" i="1" dirty="0">
                <a:latin typeface="Courier New" panose="02070309020205020404" pitchFamily="49" charset="0"/>
                <a:ea typeface="+mj-ea"/>
                <a:cs typeface="Courier New" panose="02070309020205020404" pitchFamily="49" charset="0"/>
              </a:rPr>
              <a:t>'slave_user</a:t>
            </a:r>
            <a:r>
              <a:rPr lang="en-US" sz="1000" b="1" dirty="0">
                <a:latin typeface="Courier New" panose="02070309020205020404" pitchFamily="49" charset="0"/>
                <a:ea typeface="+mj-ea"/>
                <a:cs typeface="Courier New" panose="02070309020205020404" pitchFamily="49" charset="0"/>
              </a:rPr>
              <a:t>'@</a:t>
            </a:r>
            <a:r>
              <a:rPr lang="en-US" sz="1000" b="1" i="1" dirty="0">
                <a:latin typeface="Courier New" panose="02070309020205020404" pitchFamily="49" charset="0"/>
                <a:ea typeface="+mj-ea"/>
                <a:cs typeface="Courier New" panose="02070309020205020404" pitchFamily="49" charset="0"/>
              </a:rPr>
              <a:t>'</a:t>
            </a:r>
            <a:r>
              <a:rPr lang="en-US" sz="1000" b="1" i="1" dirty="0" err="1">
                <a:latin typeface="Courier New" panose="02070309020205020404" pitchFamily="49" charset="0"/>
                <a:ea typeface="+mj-ea"/>
                <a:cs typeface="Courier New" panose="02070309020205020404" pitchFamily="49" charset="0"/>
              </a:rPr>
              <a:t>slave_host</a:t>
            </a:r>
            <a:r>
              <a:rPr lang="en-US" sz="1000" b="1" dirty="0">
                <a:latin typeface="Courier New" panose="02070309020205020404" pitchFamily="49" charset="0"/>
                <a:ea typeface="+mj-ea"/>
                <a:cs typeface="Courier New" panose="02070309020205020404" pitchFamily="49" charset="0"/>
              </a:rPr>
              <a:t>' IDENTIFIED BY </a:t>
            </a:r>
            <a:r>
              <a:rPr lang="en-US" sz="1000" b="1" i="1" dirty="0">
                <a:latin typeface="Courier New" panose="02070309020205020404" pitchFamily="49" charset="0"/>
                <a:ea typeface="+mj-ea"/>
                <a:cs typeface="Courier New" panose="02070309020205020404" pitchFamily="49" charset="0"/>
              </a:rPr>
              <a:t>'</a:t>
            </a:r>
            <a:r>
              <a:rPr lang="en-US" sz="1000" b="1" i="1" dirty="0" err="1">
                <a:latin typeface="Courier New" panose="02070309020205020404" pitchFamily="49" charset="0"/>
                <a:ea typeface="+mj-ea"/>
                <a:cs typeface="Courier New" panose="02070309020205020404" pitchFamily="49" charset="0"/>
              </a:rPr>
              <a:t>slave_password</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slave_user</a:t>
            </a:r>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is the slave account user name	</a:t>
            </a:r>
          </a:p>
          <a:p>
            <a:r>
              <a:rPr lang="en-US" sz="1000" dirty="0">
                <a:latin typeface="Courier New" panose="02070309020205020404" pitchFamily="49" charset="0"/>
                <a:ea typeface="+mj-ea"/>
                <a:cs typeface="Courier New" panose="02070309020205020404" pitchFamily="49" charset="0"/>
              </a:rPr>
              <a:t>	</a:t>
            </a:r>
            <a:r>
              <a:rPr lang="en-US" sz="1000" i="1" dirty="0" err="1">
                <a:latin typeface="Courier New" panose="02070309020205020404" pitchFamily="49" charset="0"/>
                <a:ea typeface="+mj-ea"/>
                <a:cs typeface="Courier New" panose="02070309020205020404" pitchFamily="49" charset="0"/>
              </a:rPr>
              <a:t>slave_host</a:t>
            </a:r>
            <a:r>
              <a:rPr lang="en-US" sz="1000" dirty="0">
                <a:latin typeface="Courier New" panose="02070309020205020404" pitchFamily="49" charset="0"/>
                <a:ea typeface="+mj-ea"/>
                <a:cs typeface="Courier New" panose="02070309020205020404" pitchFamily="49" charset="0"/>
              </a:rPr>
              <a:t> is the host name or IP address of the replication slave	</a:t>
            </a:r>
          </a:p>
          <a:p>
            <a:r>
              <a:rPr lang="en-US" sz="1000" dirty="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slave_password</a:t>
            </a:r>
            <a:r>
              <a:rPr lang="en-US" sz="1000" i="1" dirty="0" smtClean="0">
                <a:latin typeface="Courier New" panose="02070309020205020404" pitchFamily="49" charset="0"/>
                <a:ea typeface="+mj-ea"/>
                <a:cs typeface="Courier New" panose="02070309020205020404" pitchFamily="49" charset="0"/>
              </a:rPr>
              <a:t> is</a:t>
            </a:r>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the password to assign to this </a:t>
            </a:r>
            <a:r>
              <a:rPr lang="en-US" sz="1000" dirty="0" smtClean="0">
                <a:latin typeface="Courier New" panose="02070309020205020404" pitchFamily="49" charset="0"/>
                <a:ea typeface="+mj-ea"/>
                <a:cs typeface="Courier New" panose="02070309020205020404" pitchFamily="49" charset="0"/>
              </a:rPr>
              <a:t>account</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508000" y="4397349"/>
            <a:ext cx="8016240" cy="113985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mysqlS</a:t>
            </a:r>
            <a:r>
              <a:rPr lang="en-US" sz="1000" dirty="0" smtClean="0">
                <a:latin typeface="Courier New" panose="02070309020205020404" pitchFamily="49" charset="0"/>
                <a:ea typeface="+mj-ea"/>
                <a:cs typeface="Courier New" panose="02070309020205020404" pitchFamily="49" charset="0"/>
              </a:rPr>
              <a:t>&gt; </a:t>
            </a:r>
            <a:r>
              <a:rPr lang="en-US" sz="1000" b="1" dirty="0" smtClean="0">
                <a:latin typeface="Courier New" panose="02070309020205020404" pitchFamily="49" charset="0"/>
                <a:ea typeface="+mj-ea"/>
                <a:cs typeface="Courier New" panose="02070309020205020404" pitchFamily="49" charset="0"/>
              </a:rPr>
              <a:t>CHANGE MASTER TO MASTER_HOST=</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master_host</a:t>
            </a:r>
            <a:r>
              <a:rPr lang="en-US" sz="1000" b="1" dirty="0" smtClean="0">
                <a:latin typeface="Courier New" panose="02070309020205020404" pitchFamily="49" charset="0"/>
                <a:ea typeface="+mj-ea"/>
                <a:cs typeface="Courier New" panose="02070309020205020404" pitchFamily="49" charset="0"/>
              </a:rPr>
              <a:t>', MASTER_PORT=</a:t>
            </a:r>
            <a:r>
              <a:rPr lang="en-US" sz="1000" b="1" i="1" dirty="0" err="1" smtClean="0">
                <a:latin typeface="Courier New" panose="02070309020205020404" pitchFamily="49" charset="0"/>
                <a:ea typeface="+mj-ea"/>
                <a:cs typeface="Courier New" panose="02070309020205020404" pitchFamily="49" charset="0"/>
              </a:rPr>
              <a:t>master_port</a:t>
            </a:r>
            <a:r>
              <a:rPr lang="en-US" sz="1000" b="1" dirty="0" smtClean="0">
                <a:latin typeface="Courier New" panose="02070309020205020404" pitchFamily="49" charset="0"/>
                <a:ea typeface="+mj-ea"/>
                <a:cs typeface="Courier New" panose="02070309020205020404" pitchFamily="49" charset="0"/>
              </a:rPr>
              <a:t>, MASTER_USER=</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slave_user</a:t>
            </a:r>
            <a:r>
              <a:rPr lang="en-US" sz="1000" b="1" dirty="0" smtClean="0">
                <a:latin typeface="Courier New" panose="02070309020205020404" pitchFamily="49" charset="0"/>
                <a:ea typeface="+mj-ea"/>
                <a:cs typeface="Courier New" panose="02070309020205020404" pitchFamily="49" charset="0"/>
              </a:rPr>
              <a:t>', MASTER_PASSWORD=</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slave_password</a:t>
            </a:r>
            <a:r>
              <a:rPr lang="en-US" sz="1000" b="1" dirty="0" smtClean="0">
                <a:latin typeface="Courier New" panose="02070309020205020404" pitchFamily="49" charset="0"/>
                <a:ea typeface="+mj-ea"/>
                <a:cs typeface="Courier New" panose="02070309020205020404" pitchFamily="49" charset="0"/>
              </a:rPr>
              <a:t>';</a:t>
            </a:r>
            <a:r>
              <a:rPr lang="en-US" sz="1000" dirty="0" smtClean="0">
                <a:latin typeface="Courier New" panose="02070309020205020404" pitchFamily="49" charset="0"/>
                <a:ea typeface="+mj-ea"/>
                <a:cs typeface="Courier New" panose="02070309020205020404" pitchFamily="49" charset="0"/>
              </a:rPr>
              <a:t>		</a:t>
            </a:r>
          </a:p>
          <a:p>
            <a:endParaRPr lang="en-US" sz="1000" dirty="0" smtClean="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master_host</a:t>
            </a:r>
            <a:r>
              <a:rPr lang="en-US" sz="1000" dirty="0" smtClean="0">
                <a:latin typeface="Courier New" panose="02070309020205020404" pitchFamily="49" charset="0"/>
                <a:ea typeface="+mj-ea"/>
                <a:cs typeface="Courier New" panose="02070309020205020404" pitchFamily="49" charset="0"/>
              </a:rPr>
              <a:t> is the host name or IP address of the replication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master_port</a:t>
            </a:r>
            <a:r>
              <a:rPr lang="en-US" sz="1000" dirty="0" smtClean="0">
                <a:latin typeface="Courier New" panose="02070309020205020404" pitchFamily="49" charset="0"/>
                <a:ea typeface="+mj-ea"/>
                <a:cs typeface="Courier New" panose="02070309020205020404" pitchFamily="49" charset="0"/>
              </a:rPr>
              <a:t> is the port for the slave to use for connecting to the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slave_user</a:t>
            </a:r>
            <a:r>
              <a:rPr lang="en-US" sz="1000" dirty="0" smtClean="0">
                <a:latin typeface="Courier New" panose="02070309020205020404" pitchFamily="49" charset="0"/>
                <a:ea typeface="+mj-ea"/>
                <a:cs typeface="Courier New" panose="02070309020205020404" pitchFamily="49" charset="0"/>
              </a:rPr>
              <a:t> is the user name set up for the slave on the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slave_password</a:t>
            </a:r>
            <a:r>
              <a:rPr lang="en-US" sz="1000" dirty="0" smtClean="0">
                <a:latin typeface="Courier New" panose="02070309020205020404" pitchFamily="49" charset="0"/>
                <a:ea typeface="+mj-ea"/>
                <a:cs typeface="Courier New" panose="02070309020205020404" pitchFamily="49" charset="0"/>
              </a:rPr>
              <a:t> is the password set for that user account in the previous step	</a:t>
            </a:r>
            <a:endParaRPr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085576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構成</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408600" lvl="1" indent="-228600">
              <a:buFont typeface="+mj-lt"/>
              <a:buAutoNum type="arabicPeriod" startAt="4"/>
            </a:pPr>
            <a:r>
              <a:rPr lang="ja-JP" altLang="en-US" sz="1400" dirty="0" smtClean="0"/>
              <a:t>レ</a:t>
            </a:r>
            <a:r>
              <a:rPr lang="ja-JP" altLang="en-US" sz="1400" dirty="0"/>
              <a:t>プリケーションマスターとして機能する各</a:t>
            </a:r>
            <a:r>
              <a:rPr lang="en-US" altLang="ja-JP" sz="1400" dirty="0"/>
              <a:t>MySQL</a:t>
            </a:r>
            <a:r>
              <a:rPr lang="ja-JP" altLang="en-US" sz="1400" dirty="0"/>
              <a:t>サーバーが、一意のサーバー</a:t>
            </a:r>
            <a:r>
              <a:rPr lang="en-US" altLang="ja-JP" sz="1400" dirty="0"/>
              <a:t>ID</a:t>
            </a:r>
            <a:r>
              <a:rPr lang="ja-JP" altLang="en-US" sz="1400" dirty="0"/>
              <a:t>で構成され、行形式を使用してバイナリーログが有効になっていることを確認します</a:t>
            </a:r>
            <a:r>
              <a:rPr lang="ja-JP" altLang="en-US" sz="1400" dirty="0" smtClean="0"/>
              <a:t>。</a:t>
            </a:r>
            <a:endParaRPr lang="en-US" altLang="ja-JP" sz="1400" dirty="0" smtClean="0"/>
          </a:p>
          <a:p>
            <a:pPr marL="408600" lvl="1" indent="-228600">
              <a:buFont typeface="+mj-lt"/>
              <a:buAutoNum type="arabicPeriod" startAt="4"/>
            </a:pPr>
            <a:endParaRPr lang="en-US" sz="1400" dirty="0" smtClean="0"/>
          </a:p>
          <a:p>
            <a:pPr marL="286725" lvl="2" indent="0">
              <a:buNone/>
            </a:pPr>
            <a:r>
              <a:rPr lang="en-US" sz="1200" dirty="0" smtClean="0"/>
              <a:t>NOTE: </a:t>
            </a:r>
            <a:r>
              <a:rPr lang="ja-JP" altLang="en-US" sz="1200" dirty="0"/>
              <a:t>これらのオプションは、マスターサーバー</a:t>
            </a:r>
            <a:r>
              <a:rPr lang="en-US" altLang="ja-JP" sz="1200" dirty="0" err="1"/>
              <a:t>my.cnf</a:t>
            </a:r>
            <a:r>
              <a:rPr lang="ja-JP" altLang="en-US" sz="1200" dirty="0"/>
              <a:t>ファイル、またはマスター</a:t>
            </a:r>
            <a:r>
              <a:rPr lang="en-US" altLang="ja-JP" sz="1200" dirty="0" err="1"/>
              <a:t>mysqld</a:t>
            </a:r>
            <a:r>
              <a:rPr lang="ja-JP" altLang="en-US" sz="1200" dirty="0"/>
              <a:t>プロセスの起動時にコマンドラインで設定できます。</a:t>
            </a:r>
            <a:endParaRPr lang="en-US" sz="1200" dirty="0"/>
          </a:p>
        </p:txBody>
      </p:sp>
    </p:spTree>
    <p:extLst>
      <p:ext uri="{BB962C8B-B14F-4D97-AF65-F5344CB8AC3E}">
        <p14:creationId xmlns:p14="http://schemas.microsoft.com/office/powerpoint/2010/main" val="2649088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3. MySQL</a:t>
            </a:r>
            <a:r>
              <a:rPr lang="ja-JP" altLang="en-US" sz="2000" dirty="0" smtClean="0"/>
              <a:t>クラスタ</a:t>
            </a:r>
            <a:r>
              <a:rPr lang="en-US" altLang="ja-JP" sz="2000" dirty="0" smtClean="0"/>
              <a:t>:</a:t>
            </a:r>
            <a:r>
              <a:rPr lang="ja-JP" altLang="en-US" sz="2000" dirty="0" smtClean="0"/>
              <a:t>構成</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lvl="1"/>
            <a:r>
              <a:rPr lang="en-US" altLang="ja-JP" sz="1400" dirty="0"/>
              <a:t>NDB</a:t>
            </a:r>
            <a:r>
              <a:rPr lang="ja-JP" altLang="en-US" sz="1400" dirty="0"/>
              <a:t>クラスタレプリケーションの開始（シングルレプリケーションチャネル）</a:t>
            </a:r>
            <a:endParaRPr lang="en-US" sz="1400" dirty="0" smtClean="0"/>
          </a:p>
          <a:p>
            <a:pPr marL="522900" lvl="1" indent="-342900">
              <a:buFont typeface="+mj-lt"/>
              <a:buAutoNum type="arabicPeriod"/>
            </a:pPr>
            <a:r>
              <a:rPr lang="ja-JP" altLang="en-US" sz="1400" dirty="0">
                <a:solidFill>
                  <a:srgbClr val="92D050"/>
                </a:solidFill>
              </a:rPr>
              <a:t>以下のコマンドを実行して、 </a:t>
            </a:r>
            <a:r>
              <a:rPr lang="en-US" altLang="ja-JP" sz="1400" dirty="0" smtClean="0"/>
              <a:t>MySQL</a:t>
            </a:r>
            <a:r>
              <a:rPr lang="ja-JP" altLang="en-US" sz="1400" dirty="0"/>
              <a:t>レプリケーションマスターサーバーを起動しま</a:t>
            </a:r>
            <a:r>
              <a:rPr lang="ja-JP" altLang="en-US" sz="1400" dirty="0" smtClean="0"/>
              <a:t>す</a:t>
            </a:r>
            <a:r>
              <a:rPr lang="en-US" sz="1400" dirty="0" smtClean="0"/>
              <a:t>:</a:t>
            </a:r>
          </a:p>
          <a:p>
            <a:pPr marL="522900" lvl="1" indent="-342900">
              <a:buFont typeface="+mj-lt"/>
              <a:buAutoNum type="arabicPeriod"/>
            </a:pPr>
            <a:endParaRPr lang="en-US" sz="1400" dirty="0"/>
          </a:p>
          <a:p>
            <a:pPr marL="522900" lvl="1" indent="-342900">
              <a:buFont typeface="+mj-lt"/>
              <a:buAutoNum type="arabicPeriod"/>
            </a:pPr>
            <a:endParaRPr lang="en-US" sz="1400" dirty="0" smtClean="0"/>
          </a:p>
          <a:p>
            <a:pPr marL="522900" lvl="1" indent="-342900">
              <a:buFont typeface="+mj-lt"/>
              <a:buAutoNum type="arabicPeriod"/>
            </a:pPr>
            <a:endParaRPr lang="en-US" sz="1000" dirty="0"/>
          </a:p>
          <a:p>
            <a:pPr marL="522900" lvl="1" indent="-342900">
              <a:buFont typeface="+mj-lt"/>
              <a:buAutoNum type="arabicPeriod"/>
            </a:pPr>
            <a:r>
              <a:rPr lang="ja-JP" altLang="en-US" sz="1400" dirty="0">
                <a:solidFill>
                  <a:srgbClr val="92D050"/>
                </a:solidFill>
              </a:rPr>
              <a:t>以下のコマンドを実行して、 </a:t>
            </a:r>
            <a:r>
              <a:rPr lang="en-US" altLang="ja-JP" sz="1400" dirty="0" smtClean="0"/>
              <a:t>MySQL</a:t>
            </a:r>
            <a:r>
              <a:rPr lang="ja-JP" altLang="en-US" sz="1400" dirty="0"/>
              <a:t>レプリケーションスレーブサーバを起動します </a:t>
            </a:r>
            <a:r>
              <a:rPr lang="en-US" sz="1400" dirty="0" smtClean="0"/>
              <a:t>:</a:t>
            </a:r>
          </a:p>
          <a:p>
            <a:pPr marL="522900" lvl="1" indent="-342900">
              <a:buFont typeface="+mj-lt"/>
              <a:buAutoNum type="arabicPeriod"/>
            </a:pPr>
            <a:endParaRPr lang="en-US" sz="1400" dirty="0"/>
          </a:p>
          <a:p>
            <a:pPr marL="522900" lvl="1" indent="-342900">
              <a:buFont typeface="+mj-lt"/>
              <a:buAutoNum type="arabicPeriod"/>
            </a:pPr>
            <a:endParaRPr lang="en-US" sz="1400" dirty="0" smtClean="0"/>
          </a:p>
          <a:p>
            <a:pPr marL="522900" lvl="1" indent="-342900">
              <a:buFont typeface="+mj-lt"/>
              <a:buAutoNum type="arabicPeriod"/>
            </a:pPr>
            <a:endParaRPr lang="en-US" sz="1000" dirty="0"/>
          </a:p>
          <a:p>
            <a:pPr marL="522900" lvl="1" indent="-342900">
              <a:buFont typeface="+mj-lt"/>
              <a:buAutoNum type="arabicPeriod"/>
            </a:pPr>
            <a:r>
              <a:rPr lang="ja-JP" altLang="en-US" sz="1400" dirty="0"/>
              <a:t>スレーブサーバーとマスターサーバーのレプリケーションバイナリログを同期させる必要があります。 以前にバイナリログがマスタで実行されていなかった場合は、スレーブで次の文を実行しま</a:t>
            </a:r>
            <a:r>
              <a:rPr lang="ja-JP" altLang="en-US" sz="1400" dirty="0" smtClean="0"/>
              <a:t>す</a:t>
            </a:r>
            <a:r>
              <a:rPr lang="en-US" sz="1400" dirty="0" smtClean="0"/>
              <a:t>:</a:t>
            </a:r>
          </a:p>
          <a:p>
            <a:pPr marL="522900" lvl="1" indent="-342900">
              <a:buFont typeface="+mj-lt"/>
              <a:buAutoNum type="arabicPeriod"/>
            </a:pPr>
            <a:endParaRPr lang="en-US" sz="1400" dirty="0" smtClean="0"/>
          </a:p>
          <a:p>
            <a:pPr marL="522900" lvl="1" indent="-342900">
              <a:buFont typeface="+mj-lt"/>
              <a:buAutoNum type="arabicPeriod"/>
            </a:pPr>
            <a:endParaRPr lang="en-US" sz="1400" dirty="0"/>
          </a:p>
          <a:p>
            <a:pPr marL="522900" lvl="1" indent="-342900">
              <a:buFont typeface="+mj-lt"/>
              <a:buAutoNum type="arabicPeriod"/>
            </a:pPr>
            <a:endParaRPr lang="en-US" sz="1400" dirty="0" smtClean="0"/>
          </a:p>
          <a:p>
            <a:pPr marL="522900" lvl="1" indent="-342900">
              <a:buFont typeface="+mj-lt"/>
              <a:buAutoNum type="arabicPeriod"/>
            </a:pPr>
            <a:endParaRPr lang="en-US" sz="1400" dirty="0"/>
          </a:p>
          <a:p>
            <a:pPr marL="522900" lvl="1" indent="-342900">
              <a:buFont typeface="+mj-lt"/>
              <a:buAutoNum type="arabicPeriod"/>
            </a:pPr>
            <a:endParaRPr lang="en-US" sz="1000" dirty="0" smtClean="0"/>
          </a:p>
          <a:p>
            <a:pPr marL="522900" lvl="1" indent="-342900">
              <a:buFont typeface="+mj-lt"/>
              <a:buAutoNum type="arabicPeriod"/>
            </a:pPr>
            <a:r>
              <a:rPr lang="ja-JP" altLang="en-US" sz="1400" dirty="0"/>
              <a:t>最後に、レプリケーションスレーブ上の</a:t>
            </a:r>
            <a:r>
              <a:rPr lang="en-US" altLang="ja-JP" sz="1400" dirty="0" err="1"/>
              <a:t>mysqlclient</a:t>
            </a:r>
            <a:r>
              <a:rPr lang="ja-JP" altLang="en-US" sz="1400" dirty="0"/>
              <a:t>か</a:t>
            </a:r>
            <a:r>
              <a:rPr lang="ja-JP" altLang="en-US" sz="1400" dirty="0" smtClean="0"/>
              <a:t>ら</a:t>
            </a:r>
            <a:r>
              <a:rPr lang="ja-JP" altLang="en-US" sz="1400" dirty="0">
                <a:solidFill>
                  <a:srgbClr val="92D050"/>
                </a:solidFill>
              </a:rPr>
              <a:t>以下</a:t>
            </a:r>
            <a:r>
              <a:rPr lang="ja-JP" altLang="en-US" sz="1400" dirty="0" smtClean="0"/>
              <a:t>の</a:t>
            </a:r>
            <a:r>
              <a:rPr lang="ja-JP" altLang="en-US" sz="1400" dirty="0"/>
              <a:t>コマンドを</a:t>
            </a:r>
            <a:r>
              <a:rPr lang="ja-JP" altLang="en-US" sz="1400" dirty="0">
                <a:solidFill>
                  <a:srgbClr val="92D050"/>
                </a:solidFill>
              </a:rPr>
              <a:t>実</a:t>
            </a:r>
            <a:r>
              <a:rPr lang="ja-JP" altLang="en-US" sz="1400" dirty="0"/>
              <a:t>行して、スレーブにレプリケーションの適用</a:t>
            </a:r>
            <a:r>
              <a:rPr lang="ja-JP" altLang="en-US" sz="1400" dirty="0" smtClean="0"/>
              <a:t>を</a:t>
            </a:r>
            <a:r>
              <a:rPr lang="ja-JP" altLang="en-US" sz="1400" dirty="0">
                <a:solidFill>
                  <a:srgbClr val="92D050"/>
                </a:solidFill>
              </a:rPr>
              <a:t>開始するように指示を行う必要があります</a:t>
            </a:r>
            <a:r>
              <a:rPr lang="en-US" sz="1400" dirty="0" smtClean="0"/>
              <a:t>:</a:t>
            </a:r>
            <a:endParaRPr lang="en-US" sz="1400" dirty="0"/>
          </a:p>
        </p:txBody>
      </p:sp>
      <p:sp>
        <p:nvSpPr>
          <p:cNvPr id="5" name="Rectangle 4"/>
          <p:cNvSpPr/>
          <p:nvPr/>
        </p:nvSpPr>
        <p:spPr bwMode="auto">
          <a:xfrm>
            <a:off x="508000" y="1440789"/>
            <a:ext cx="8016240" cy="56992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shellM</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mysqld</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ndbcluster</a:t>
            </a:r>
            <a:r>
              <a:rPr lang="en-US" sz="1000" b="1" dirty="0">
                <a:latin typeface="Courier New" panose="02070309020205020404" pitchFamily="49" charset="0"/>
                <a:ea typeface="+mj-ea"/>
                <a:cs typeface="Courier New" panose="02070309020205020404" pitchFamily="49" charset="0"/>
              </a:rPr>
              <a:t> --server-id=</a:t>
            </a:r>
            <a:r>
              <a:rPr lang="en-US" sz="1000" b="1" i="1" dirty="0">
                <a:latin typeface="Courier New" panose="02070309020205020404" pitchFamily="49" charset="0"/>
                <a:ea typeface="+mj-ea"/>
                <a:cs typeface="Courier New" panose="02070309020205020404" pitchFamily="49" charset="0"/>
              </a:rPr>
              <a:t>id</a:t>
            </a:r>
            <a:r>
              <a:rPr lang="en-US" sz="1000" b="1" dirty="0">
                <a:latin typeface="Courier New" panose="02070309020205020404" pitchFamily="49" charset="0"/>
                <a:ea typeface="+mj-ea"/>
                <a:cs typeface="Courier New" panose="02070309020205020404" pitchFamily="49" charset="0"/>
              </a:rPr>
              <a:t> --log-bin </a:t>
            </a:r>
            <a:r>
              <a:rPr lang="en-US" sz="1000" b="1" dirty="0" smtClean="0">
                <a:latin typeface="Courier New" panose="02070309020205020404" pitchFamily="49" charset="0"/>
                <a:ea typeface="+mj-ea"/>
                <a:cs typeface="Courier New" panose="02070309020205020404" pitchFamily="49" charset="0"/>
              </a:rPr>
              <a:t>&amp;</a:t>
            </a:r>
          </a:p>
          <a:p>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	id</a:t>
            </a:r>
            <a:r>
              <a:rPr lang="en-US" sz="1000" i="1" dirty="0">
                <a:latin typeface="Courier New" panose="02070309020205020404" pitchFamily="49" charset="0"/>
                <a:ea typeface="+mj-ea"/>
                <a:cs typeface="Courier New" panose="02070309020205020404" pitchFamily="49" charset="0"/>
              </a:rPr>
              <a:t> is this server's unique ID	</a:t>
            </a:r>
            <a:r>
              <a:rPr lang="en-US" sz="1000" dirty="0">
                <a:latin typeface="Courier New" panose="02070309020205020404" pitchFamily="49" charset="0"/>
                <a:ea typeface="+mj-ea"/>
                <a:cs typeface="Courier New" panose="02070309020205020404" pitchFamily="49" charset="0"/>
              </a:rPr>
              <a:t>	</a:t>
            </a:r>
          </a:p>
        </p:txBody>
      </p:sp>
      <p:sp>
        <p:nvSpPr>
          <p:cNvPr id="6" name="Rectangle 5"/>
          <p:cNvSpPr/>
          <p:nvPr/>
        </p:nvSpPr>
        <p:spPr bwMode="auto">
          <a:xfrm>
            <a:off x="508000" y="2485338"/>
            <a:ext cx="8016240" cy="56992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shellM</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mysqld</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ndbcluster</a:t>
            </a:r>
            <a:r>
              <a:rPr lang="en-US" sz="1000" b="1" dirty="0">
                <a:latin typeface="Courier New" panose="02070309020205020404" pitchFamily="49" charset="0"/>
                <a:ea typeface="+mj-ea"/>
                <a:cs typeface="Courier New" panose="02070309020205020404" pitchFamily="49" charset="0"/>
              </a:rPr>
              <a:t> --server-id=id </a:t>
            </a:r>
            <a:r>
              <a:rPr lang="en-US" sz="1000" b="1" dirty="0" smtClean="0">
                <a:latin typeface="Courier New" panose="02070309020205020404" pitchFamily="49" charset="0"/>
                <a:ea typeface="+mj-ea"/>
                <a:cs typeface="Courier New" panose="02070309020205020404" pitchFamily="49" charset="0"/>
              </a:rPr>
              <a:t>&amp;</a:t>
            </a:r>
          </a:p>
          <a:p>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	id</a:t>
            </a:r>
            <a:r>
              <a:rPr lang="en-US" sz="1000" i="1" dirty="0">
                <a:latin typeface="Courier New" panose="02070309020205020404" pitchFamily="49" charset="0"/>
                <a:ea typeface="+mj-ea"/>
                <a:cs typeface="Courier New" panose="02070309020205020404" pitchFamily="49" charset="0"/>
              </a:rPr>
              <a:t> is this server's unique ID	</a:t>
            </a:r>
            <a:r>
              <a:rPr lang="en-US" sz="1000" dirty="0">
                <a:latin typeface="Courier New" panose="02070309020205020404" pitchFamily="49" charset="0"/>
                <a:ea typeface="+mj-ea"/>
                <a:cs typeface="Courier New" panose="02070309020205020404" pitchFamily="49" charset="0"/>
              </a:rPr>
              <a:t>	</a:t>
            </a:r>
          </a:p>
        </p:txBody>
      </p:sp>
      <p:sp>
        <p:nvSpPr>
          <p:cNvPr id="7" name="Rectangle 6"/>
          <p:cNvSpPr/>
          <p:nvPr/>
        </p:nvSpPr>
        <p:spPr bwMode="auto">
          <a:xfrm>
            <a:off x="508000" y="3757269"/>
            <a:ext cx="8016240" cy="100777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mysqlS</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CHANGE MASTER TO MASTER_LOG_FILE</a:t>
            </a:r>
            <a:r>
              <a:rPr lang="en-US" sz="1000" b="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logfile</a:t>
            </a:r>
            <a:r>
              <a:rPr lang="en-US" sz="1000" b="1" dirty="0" smtClean="0">
                <a:latin typeface="Courier New" panose="02070309020205020404" pitchFamily="49" charset="0"/>
                <a:ea typeface="+mj-ea"/>
                <a:cs typeface="Courier New" panose="02070309020205020404" pitchFamily="49" charset="0"/>
              </a:rPr>
              <a:t>', </a:t>
            </a:r>
            <a:r>
              <a:rPr lang="en-US" sz="1000" b="1" dirty="0">
                <a:latin typeface="Courier New" panose="02070309020205020404" pitchFamily="49" charset="0"/>
                <a:ea typeface="+mj-ea"/>
                <a:cs typeface="Courier New" panose="02070309020205020404" pitchFamily="49" charset="0"/>
              </a:rPr>
              <a:t>MASTER_LOG_POS=4</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b="1" dirty="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logfile</a:t>
            </a:r>
            <a:r>
              <a:rPr lang="en-US" sz="1000" dirty="0" smtClean="0">
                <a:latin typeface="Courier New" panose="02070309020205020404" pitchFamily="49" charset="0"/>
                <a:ea typeface="+mj-ea"/>
                <a:cs typeface="Courier New" panose="02070309020205020404" pitchFamily="49" charset="0"/>
              </a:rPr>
              <a:t> is the binary log of the master server</a:t>
            </a:r>
          </a:p>
          <a:p>
            <a:endParaRPr lang="en-US" sz="1000" dirty="0" smtClean="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Note: </a:t>
            </a:r>
            <a:r>
              <a:rPr lang="ja-JP" altLang="en-US" sz="1000" dirty="0">
                <a:latin typeface="Courier New" panose="02070309020205020404" pitchFamily="49" charset="0"/>
                <a:ea typeface="+mj-ea"/>
                <a:cs typeface="Courier New" panose="02070309020205020404" pitchFamily="49" charset="0"/>
              </a:rPr>
              <a:t>これは、マスターのバイナリログをログの開始点から読み始めるようにスレーブに指示します。</a:t>
            </a:r>
            <a:endParaRPr lang="en-US" sz="1000" dirty="0">
              <a:latin typeface="Courier New" panose="02070309020205020404" pitchFamily="49" charset="0"/>
              <a:ea typeface="+mj-ea"/>
              <a:cs typeface="Courier New" panose="02070309020205020404" pitchFamily="49" charset="0"/>
            </a:endParaRPr>
          </a:p>
        </p:txBody>
      </p:sp>
      <p:sp>
        <p:nvSpPr>
          <p:cNvPr id="8" name="Rectangle 7"/>
          <p:cNvSpPr/>
          <p:nvPr/>
        </p:nvSpPr>
        <p:spPr bwMode="auto">
          <a:xfrm>
            <a:off x="508000" y="5547017"/>
            <a:ext cx="8016240" cy="76393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mysqlS</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START SLAVE</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Note</a:t>
            </a:r>
            <a:r>
              <a:rPr lang="en-US" sz="1000" dirty="0">
                <a:latin typeface="Courier New" panose="02070309020205020404" pitchFamily="49" charset="0"/>
                <a:ea typeface="+mj-ea"/>
                <a:cs typeface="Courier New" panose="02070309020205020404" pitchFamily="49" charset="0"/>
              </a:rPr>
              <a:t>: </a:t>
            </a:r>
            <a:r>
              <a:rPr lang="ja-JP" altLang="en-US" sz="1000" dirty="0">
                <a:latin typeface="Courier New" panose="02070309020205020404" pitchFamily="49" charset="0"/>
                <a:ea typeface="+mj-ea"/>
                <a:cs typeface="Courier New" panose="02070309020205020404" pitchFamily="49" charset="0"/>
              </a:rPr>
              <a:t>これはまた、マスタからスレーブへの複製データの送信を開始す</a:t>
            </a:r>
            <a:r>
              <a:rPr lang="ja-JP" altLang="en-US" sz="1000" dirty="0" smtClean="0">
                <a:latin typeface="Courier New" panose="02070309020205020404" pitchFamily="49" charset="0"/>
                <a:ea typeface="+mj-ea"/>
                <a:cs typeface="Courier New" panose="02070309020205020404" pitchFamily="49" charset="0"/>
              </a:rPr>
              <a:t>る</a:t>
            </a:r>
            <a:r>
              <a:rPr lang="ja-JP" altLang="en-US" sz="1000" dirty="0">
                <a:latin typeface="Courier New" panose="02070309020205020404" pitchFamily="49" charset="0"/>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197409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2000" dirty="0" smtClean="0"/>
              <a:t>4. MySQL</a:t>
            </a:r>
            <a:r>
              <a:rPr lang="ja-JP" altLang="en-US" sz="2000" dirty="0" smtClean="0"/>
              <a:t>クラスタ</a:t>
            </a:r>
            <a:r>
              <a:rPr lang="en-US" altLang="ja-JP" sz="2000" dirty="0" smtClean="0"/>
              <a:t>:</a:t>
            </a:r>
            <a:r>
              <a:rPr lang="ja-JP" altLang="en-US" sz="2000" dirty="0" smtClean="0"/>
              <a:t>レプリケーションの状態の確認</a:t>
            </a:r>
            <a:endParaRPr lang="en-US" altLang="ja-JP" sz="2000" dirty="0"/>
          </a:p>
        </p:txBody>
      </p:sp>
      <p:sp>
        <p:nvSpPr>
          <p:cNvPr id="3" name="コンテンツ プレースホルダー 2"/>
          <p:cNvSpPr>
            <a:spLocks noGrp="1"/>
          </p:cNvSpPr>
          <p:nvPr>
            <p:ph sz="quarter" idx="10"/>
          </p:nvPr>
        </p:nvSpPr>
        <p:spPr/>
        <p:txBody>
          <a:bodyPr>
            <a:noAutofit/>
          </a:bodyPr>
          <a:lstStyle/>
          <a:p>
            <a:r>
              <a:rPr lang="ja-JP" altLang="en-US" sz="1400" dirty="0"/>
              <a:t>マスターサーバーでは、</a:t>
            </a:r>
            <a:r>
              <a:rPr lang="en-US" altLang="ja-JP" sz="1400" dirty="0" err="1"/>
              <a:t>sql</a:t>
            </a:r>
            <a:r>
              <a:rPr lang="ja-JP" altLang="en-US" sz="1400" dirty="0"/>
              <a:t>クライアントの</a:t>
            </a:r>
            <a:r>
              <a:rPr lang="en-US" altLang="ja-JP" sz="1400" dirty="0"/>
              <a:t>SHOW PROCESSLIST</a:t>
            </a:r>
            <a:r>
              <a:rPr lang="ja-JP" altLang="en-US" sz="1400" dirty="0"/>
              <a:t>コマンドの出力は</a:t>
            </a:r>
            <a:r>
              <a:rPr lang="ja-JP" altLang="en-US" sz="1400" dirty="0">
                <a:solidFill>
                  <a:srgbClr val="92D050"/>
                </a:solidFill>
              </a:rPr>
              <a:t>次の通り</a:t>
            </a:r>
            <a:r>
              <a:rPr lang="en-US" altLang="ja-JP" sz="1400" dirty="0"/>
              <a:t>:</a:t>
            </a:r>
            <a:endParaRPr lang="en-US" altLang="en-US" sz="1400" dirty="0" smtClean="0"/>
          </a:p>
          <a:p>
            <a:endParaRPr lang="en-US" altLang="en-US" sz="1400" dirty="0" smtClean="0"/>
          </a:p>
          <a:p>
            <a:endParaRPr lang="en-US" altLang="en-US" sz="1400" dirty="0" smtClean="0"/>
          </a:p>
          <a:p>
            <a:endParaRPr lang="en-US" altLang="en-US" sz="1400" dirty="0" smtClean="0"/>
          </a:p>
          <a:p>
            <a:endParaRPr lang="en-US" altLang="en-US" sz="1400" dirty="0" smtClean="0"/>
          </a:p>
          <a:p>
            <a:endParaRPr lang="en-US" altLang="en-US" sz="1400" dirty="0" smtClean="0"/>
          </a:p>
          <a:p>
            <a:endParaRPr lang="en-US" altLang="en-US" sz="1400" dirty="0" smtClean="0"/>
          </a:p>
          <a:p>
            <a:endParaRPr lang="en-US" altLang="en-US" sz="1400" dirty="0" smtClean="0"/>
          </a:p>
          <a:p>
            <a:pPr lvl="1"/>
            <a:r>
              <a:rPr lang="ja-JP" altLang="en-US" sz="1400" dirty="0"/>
              <a:t>マスターサーバー内のスレッドの</a:t>
            </a:r>
            <a:r>
              <a:rPr lang="en-US" altLang="ja-JP" sz="1400" dirty="0"/>
              <a:t>ID</a:t>
            </a:r>
            <a:r>
              <a:rPr lang="ja-JP" altLang="en-US" sz="1400" dirty="0"/>
              <a:t>は</a:t>
            </a:r>
            <a:r>
              <a:rPr lang="en-US" altLang="ja-JP" sz="1400" dirty="0"/>
              <a:t>2</a:t>
            </a:r>
            <a:r>
              <a:rPr lang="ja-JP" altLang="en-US" sz="1400" dirty="0"/>
              <a:t>です。スレッド</a:t>
            </a:r>
            <a:r>
              <a:rPr lang="en-US" altLang="ja-JP" sz="1400" dirty="0"/>
              <a:t>2</a:t>
            </a:r>
            <a:r>
              <a:rPr lang="ja-JP" altLang="en-US" sz="1400" dirty="0"/>
              <a:t>は、</a:t>
            </a:r>
            <a:r>
              <a:rPr lang="en-US" altLang="ja-JP" sz="1400" dirty="0" err="1"/>
              <a:t>Binglog</a:t>
            </a:r>
            <a:r>
              <a:rPr lang="en-US" altLang="ja-JP" sz="1400" dirty="0"/>
              <a:t> Dump</a:t>
            </a:r>
            <a:r>
              <a:rPr lang="ja-JP" altLang="en-US" sz="1400" dirty="0"/>
              <a:t>値を持つコマンドフィールドで指定された</a:t>
            </a:r>
            <a:r>
              <a:rPr lang="en-US" altLang="ja-JP" sz="1400" dirty="0" err="1"/>
              <a:t>Binlog</a:t>
            </a:r>
            <a:r>
              <a:rPr lang="en-US" altLang="ja-JP" sz="1400" dirty="0"/>
              <a:t> Dump</a:t>
            </a:r>
            <a:r>
              <a:rPr lang="ja-JP" altLang="en-US" sz="1400" dirty="0"/>
              <a:t>レプリケーションスレッドです。 状態情報は、すべての未処理の更新がスレーブに送信されたことを示し、マスターはより多くの更新が発生するのを待っている</a:t>
            </a:r>
            <a:r>
              <a:rPr lang="ja-JP" altLang="en-US" sz="1400" dirty="0" smtClean="0"/>
              <a:t>。</a:t>
            </a:r>
            <a:endParaRPr lang="en-US" altLang="ja-JP" sz="1400" dirty="0" smtClean="0"/>
          </a:p>
          <a:p>
            <a:pPr lvl="1"/>
            <a:r>
              <a:rPr lang="ja-JP" altLang="en-US" sz="1400" dirty="0"/>
              <a:t>マスターサーバーに</a:t>
            </a:r>
            <a:r>
              <a:rPr lang="en-US" altLang="ja-JP" sz="1400" dirty="0" err="1"/>
              <a:t>Binlog</a:t>
            </a:r>
            <a:r>
              <a:rPr lang="en-US" altLang="ja-JP" sz="1400" dirty="0"/>
              <a:t> Dump</a:t>
            </a:r>
            <a:r>
              <a:rPr lang="ja-JP" altLang="en-US" sz="1400" dirty="0"/>
              <a:t>スレッドがない場合は、レプリケーションが実行されていないことを意味します。 つまり、現在スレーブは接続されていません</a:t>
            </a:r>
            <a:r>
              <a:rPr lang="ja-JP" altLang="en-US" sz="1400" dirty="0" smtClean="0"/>
              <a:t>。</a:t>
            </a:r>
            <a:endParaRPr lang="en-US" altLang="en-US" sz="1400" dirty="0" smtClean="0"/>
          </a:p>
          <a:p>
            <a:endParaRPr lang="en-US" altLang="en-US" sz="1400" dirty="0" smtClean="0"/>
          </a:p>
          <a:p>
            <a:r>
              <a:rPr lang="ja-JP" altLang="en-US" sz="1400" dirty="0"/>
              <a:t>スレーブサーバでは、</a:t>
            </a:r>
            <a:r>
              <a:rPr lang="en-US" altLang="ja-JP" sz="1400" dirty="0" err="1"/>
              <a:t>sql</a:t>
            </a:r>
            <a:r>
              <a:rPr lang="ja-JP" altLang="en-US" sz="1400" dirty="0"/>
              <a:t>クライアントの</a:t>
            </a:r>
            <a:r>
              <a:rPr lang="en-US" altLang="ja-JP" sz="1400" dirty="0"/>
              <a:t>SHOW PROCESSLIST</a:t>
            </a:r>
            <a:r>
              <a:rPr lang="ja-JP" altLang="en-US" sz="1400" dirty="0"/>
              <a:t>コマンドの出</a:t>
            </a:r>
            <a:r>
              <a:rPr lang="ja-JP" altLang="en-US" sz="1400" dirty="0" smtClean="0"/>
              <a:t>力</a:t>
            </a:r>
            <a:r>
              <a:rPr lang="ja-JP" altLang="en-US" sz="1400" dirty="0"/>
              <a:t>は</a:t>
            </a:r>
            <a:r>
              <a:rPr lang="ja-JP" altLang="en-US" sz="1400" dirty="0">
                <a:solidFill>
                  <a:srgbClr val="92D050"/>
                </a:solidFill>
              </a:rPr>
              <a:t>次の通</a:t>
            </a:r>
            <a:r>
              <a:rPr lang="ja-JP" altLang="en-US" sz="1400" dirty="0" smtClean="0">
                <a:solidFill>
                  <a:srgbClr val="92D050"/>
                </a:solidFill>
              </a:rPr>
              <a:t>り</a:t>
            </a:r>
            <a:r>
              <a:rPr lang="en-US" altLang="ja-JP" sz="1400" dirty="0" smtClean="0"/>
              <a:t>:</a:t>
            </a:r>
            <a:endParaRPr lang="en-US" altLang="en-US" sz="1400" dirty="0" smtClean="0"/>
          </a:p>
        </p:txBody>
      </p:sp>
      <p:pic>
        <p:nvPicPr>
          <p:cNvPr id="5" name="Picture 4"/>
          <p:cNvPicPr>
            <a:picLocks noChangeAspect="1"/>
          </p:cNvPicPr>
          <p:nvPr/>
        </p:nvPicPr>
        <p:blipFill>
          <a:blip r:embed="rId3"/>
          <a:stretch>
            <a:fillRect/>
          </a:stretch>
        </p:blipFill>
        <p:spPr>
          <a:xfrm>
            <a:off x="1662476" y="1330101"/>
            <a:ext cx="5819048" cy="1495238"/>
          </a:xfrm>
          <a:prstGeom prst="rect">
            <a:avLst/>
          </a:prstGeom>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42991"/>
          <a:stretch/>
        </p:blipFill>
        <p:spPr bwMode="auto">
          <a:xfrm>
            <a:off x="1633538" y="4929506"/>
            <a:ext cx="5876925"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506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2000" dirty="0" smtClean="0"/>
              <a:t>4. MySQL</a:t>
            </a:r>
            <a:r>
              <a:rPr lang="ja-JP" altLang="en-US" sz="2000" dirty="0" smtClean="0"/>
              <a:t>クラスタ</a:t>
            </a:r>
            <a:r>
              <a:rPr lang="en-US" altLang="ja-JP" sz="2000" dirty="0" smtClean="0"/>
              <a:t>:</a:t>
            </a:r>
            <a:r>
              <a:rPr lang="ja-JP" altLang="en-US" sz="2000" dirty="0" smtClean="0"/>
              <a:t>レプリケーションの状態の確認</a:t>
            </a:r>
            <a:endParaRPr lang="en-US" altLang="ja-JP" sz="2000" dirty="0"/>
          </a:p>
        </p:txBody>
      </p:sp>
      <p:sp>
        <p:nvSpPr>
          <p:cNvPr id="3" name="コンテンツ プレースホルダー 2"/>
          <p:cNvSpPr>
            <a:spLocks noGrp="1"/>
          </p:cNvSpPr>
          <p:nvPr>
            <p:ph sz="quarter" idx="10"/>
          </p:nvPr>
        </p:nvSpPr>
        <p:spPr/>
        <p:txBody>
          <a:bodyPr>
            <a:noAutofit/>
          </a:bodyPr>
          <a:lstStyle/>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lvl="1"/>
            <a:r>
              <a:rPr lang="ja-JP" altLang="en-US" sz="1400" dirty="0"/>
              <a:t>状態情報は、スレッド</a:t>
            </a:r>
            <a:r>
              <a:rPr lang="en-US" altLang="ja-JP" sz="1400" dirty="0"/>
              <a:t>10</a:t>
            </a:r>
            <a:r>
              <a:rPr lang="ja-JP" altLang="en-US" sz="1400" dirty="0"/>
              <a:t>がマスタサーバと通信している</a:t>
            </a:r>
            <a:r>
              <a:rPr lang="en-US" altLang="ja-JP" sz="1400" dirty="0"/>
              <a:t>I / O</a:t>
            </a:r>
            <a:r>
              <a:rPr lang="ja-JP" altLang="en-US" sz="1400" dirty="0"/>
              <a:t>スレッドであり、スレッド</a:t>
            </a:r>
            <a:r>
              <a:rPr lang="en-US" altLang="ja-JP" sz="1400" dirty="0"/>
              <a:t>11</a:t>
            </a:r>
            <a:r>
              <a:rPr lang="ja-JP" altLang="en-US" sz="1400" dirty="0"/>
              <a:t>が中継ログに格納されている更新を処理している</a:t>
            </a:r>
            <a:r>
              <a:rPr lang="en-US" altLang="ja-JP" sz="1400" dirty="0"/>
              <a:t>SQL</a:t>
            </a:r>
            <a:r>
              <a:rPr lang="ja-JP" altLang="en-US" sz="1400" dirty="0"/>
              <a:t>スレッドであることを示しています。 </a:t>
            </a:r>
            <a:r>
              <a:rPr lang="en-US" altLang="ja-JP" sz="1400" dirty="0"/>
              <a:t>SHOW PROCESSLIST</a:t>
            </a:r>
            <a:r>
              <a:rPr lang="ja-JP" altLang="en-US" sz="1400" dirty="0"/>
              <a:t>が実行された時点で、両方のスレッドがさらに更新を待ってアイドル状態になりました。</a:t>
            </a:r>
            <a:endParaRPr lang="en-US" sz="14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2492"/>
          <a:stretch/>
        </p:blipFill>
        <p:spPr bwMode="auto">
          <a:xfrm>
            <a:off x="1633474" y="1076960"/>
            <a:ext cx="5877053" cy="121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577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参考文献</a:t>
            </a:r>
            <a:endParaRPr kumimoji="1" lang="ja-JP" altLang="en-US" sz="2000" dirty="0"/>
          </a:p>
        </p:txBody>
      </p:sp>
      <p:sp>
        <p:nvSpPr>
          <p:cNvPr id="3" name="コンテンツ プレースホルダー 2"/>
          <p:cNvSpPr>
            <a:spLocks noGrp="1"/>
          </p:cNvSpPr>
          <p:nvPr>
            <p:ph sz="quarter" idx="10"/>
          </p:nvPr>
        </p:nvSpPr>
        <p:spPr/>
        <p:txBody>
          <a:bodyPr vert="horz" lIns="91440" tIns="45720" rIns="91440" bIns="45720" rtlCol="0">
            <a:noAutofit/>
          </a:bodyPr>
          <a:lstStyle/>
          <a:p>
            <a:pPr>
              <a:buFont typeface="Wingdings" panose="05000000000000000000" pitchFamily="2" charset="2"/>
              <a:buChar char="§"/>
            </a:pPr>
            <a:r>
              <a:rPr lang="en-US" sz="1400" dirty="0" smtClean="0"/>
              <a:t>refman-5.7-en.a4.pdf</a:t>
            </a:r>
          </a:p>
          <a:p>
            <a:pPr>
              <a:buFont typeface="Wingdings" panose="05000000000000000000" pitchFamily="2" charset="2"/>
              <a:buChar char="§"/>
            </a:pPr>
            <a:endParaRPr lang="en-US" sz="1400" dirty="0"/>
          </a:p>
          <a:p>
            <a:pPr>
              <a:buFont typeface="Wingdings" panose="05000000000000000000" pitchFamily="2" charset="2"/>
              <a:buChar char="§"/>
            </a:pPr>
            <a:endParaRPr lang="en-US" sz="1400" dirty="0"/>
          </a:p>
        </p:txBody>
      </p:sp>
    </p:spTree>
    <p:extLst>
      <p:ext uri="{BB962C8B-B14F-4D97-AF65-F5344CB8AC3E}">
        <p14:creationId xmlns:p14="http://schemas.microsoft.com/office/powerpoint/2010/main" val="1656394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000" dirty="0"/>
              <a:t>変更履歴</a:t>
            </a:r>
            <a:endParaRPr kumimoji="1" lang="ja-JP" alt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3483414849"/>
              </p:ext>
            </p:extLst>
          </p:nvPr>
        </p:nvGraphicFramePr>
        <p:xfrm>
          <a:off x="342898" y="1141400"/>
          <a:ext cx="8672351" cy="3855720"/>
        </p:xfrm>
        <a:graphic>
          <a:graphicData uri="http://schemas.openxmlformats.org/drawingml/2006/table">
            <a:tbl>
              <a:tblPr firstRow="1" bandRow="1">
                <a:tableStyleId>{93296810-A885-4BE3-A3E7-6D5BEEA58F35}</a:tableStyleId>
              </a:tblPr>
              <a:tblGrid>
                <a:gridCol w="929030"/>
                <a:gridCol w="1151255"/>
                <a:gridCol w="1284483"/>
                <a:gridCol w="1284483"/>
                <a:gridCol w="4023100"/>
              </a:tblGrid>
              <a:tr h="370840">
                <a:tc>
                  <a:txBody>
                    <a:bodyPr/>
                    <a:lstStyle/>
                    <a:p>
                      <a:r>
                        <a:rPr lang="ja-JP" altLang="en-US" sz="1200" b="0" dirty="0" smtClean="0">
                          <a:latin typeface="+mj-lt"/>
                          <a:cs typeface="Calibri" panose="020F0502020204030204" pitchFamily="34" charset="0"/>
                        </a:rPr>
                        <a:t>版数</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日付</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作成者</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承認者</a:t>
                      </a:r>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内容</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2017/09/05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lang="ja-JP" altLang="en-US" sz="1200" b="0" dirty="0" smtClean="0">
                          <a:latin typeface="+mj-lt"/>
                          <a:cs typeface="Calibri" panose="020F0502020204030204" pitchFamily="34" charset="0"/>
                        </a:rPr>
                        <a:t>ドラフト版</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00.02</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2017/09/13</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レビューコメントからの変更</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00.03</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2017/09/21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変更されたフォントサイズ</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00.04</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2017/09/21</a:t>
                      </a: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smtClean="0">
                          <a:solidFill>
                            <a:schemeClr val="dk1"/>
                          </a:solidFill>
                          <a:latin typeface="+mn-lt"/>
                          <a:ea typeface="+mn-ea"/>
                          <a:cs typeface="Calibri" panose="020F0502020204030204" pitchFamily="34" charset="0"/>
                        </a:rPr>
                        <a:t>スライド内の章名と一致するように章名が更新されました。</a:t>
                      </a:r>
                      <a:endParaRPr kumimoji="1" lang="en-US" sz="1200" b="0" kern="1200" dirty="0" smtClean="0">
                        <a:solidFill>
                          <a:schemeClr val="dk1"/>
                        </a:solidFill>
                        <a:latin typeface="+mn-lt"/>
                        <a:ea typeface="+mn-ea"/>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2017/09/22</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planteras.ra</a:t>
                      </a: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a:solidFill>
                          <a:schemeClr val="dk1"/>
                        </a:solidFill>
                        <a:latin typeface="+mn-lt"/>
                        <a:ea typeface="+mn-ea"/>
                        <a:cs typeface="Calibri" panose="020F0502020204030204" pitchFamily="34" charset="0"/>
                      </a:endParaRPr>
                    </a:p>
                  </a:txBody>
                  <a:tcPr anchor="ctr"/>
                </a:tc>
                <a:tc>
                  <a:txBody>
                    <a:bodyPr/>
                    <a:lstStyle/>
                    <a:p>
                      <a:r>
                        <a:rPr kumimoji="1" lang="ja-JP" altLang="en-US" sz="1200" b="0" kern="1200" dirty="0" smtClean="0">
                          <a:solidFill>
                            <a:schemeClr val="dk1"/>
                          </a:solidFill>
                          <a:latin typeface="+mn-lt"/>
                          <a:ea typeface="+mn-ea"/>
                          <a:cs typeface="Calibri" panose="020F0502020204030204" pitchFamily="34" charset="0"/>
                        </a:rPr>
                        <a:t>目次、表題の見直し（章番号、表題の完全一致化）</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00.06</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2017/09/25</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a:solidFill>
                          <a:schemeClr val="dk1"/>
                        </a:solidFill>
                        <a:latin typeface="+mn-lt"/>
                        <a:ea typeface="+mn-ea"/>
                        <a:cs typeface="Calibri" panose="020F0502020204030204" pitchFamily="34" charset="0"/>
                      </a:endParaRPr>
                    </a:p>
                  </a:txBody>
                  <a:tcPr anchor="ctr"/>
                </a:tc>
                <a:tc>
                  <a:txBody>
                    <a:bodyPr/>
                    <a:lstStyle/>
                    <a:p>
                      <a:r>
                        <a:rPr lang="en-US" altLang="ja-JP" sz="1200" b="0" dirty="0" smtClean="0">
                          <a:latin typeface="+mj-lt"/>
                          <a:cs typeface="Calibri" panose="020F0502020204030204" pitchFamily="34" charset="0"/>
                        </a:rPr>
                        <a:t>NCOS</a:t>
                      </a:r>
                      <a:r>
                        <a:rPr lang="ja-JP" altLang="en-US" sz="1200" b="0" dirty="0" smtClean="0">
                          <a:latin typeface="+mj-lt"/>
                          <a:cs typeface="Calibri" panose="020F0502020204030204" pitchFamily="34" charset="0"/>
                        </a:rPr>
                        <a:t>レビューに基づいて修正されました </a:t>
                      </a:r>
                      <a:r>
                        <a:rPr lang="en-US" altLang="ja-JP" sz="1200" b="0" dirty="0" smtClean="0">
                          <a:latin typeface="+mj-lt"/>
                          <a:cs typeface="Calibri" panose="020F0502020204030204" pitchFamily="34" charset="0"/>
                        </a:rPr>
                        <a:t>- 9/25</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00.07</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2017/09/28</a:t>
                      </a:r>
                      <a:endParaRPr kumimoji="1" lang="en-US" sz="1200" b="0" kern="1200" dirty="0" smtClean="0">
                        <a:solidFill>
                          <a:schemeClr val="dk1"/>
                        </a:solidFill>
                        <a:latin typeface="+mn-lt"/>
                        <a:ea typeface="+mn-ea"/>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planteras.ra</a:t>
                      </a:r>
                      <a:endParaRPr lang="en-US" sz="1200" b="0" dirty="0">
                        <a:latin typeface="+mj-lt"/>
                        <a:cs typeface="Calibri" panose="020F050202020403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kern="1200" dirty="0" smtClean="0">
                          <a:solidFill>
                            <a:schemeClr val="dk1"/>
                          </a:solidFill>
                          <a:latin typeface="+mn-lt"/>
                          <a:ea typeface="+mn-ea"/>
                          <a:cs typeface="Calibri" panose="020F0502020204030204" pitchFamily="34" charset="0"/>
                        </a:rPr>
                        <a:t>NSP-</a:t>
                      </a:r>
                      <a:r>
                        <a:rPr kumimoji="1" lang="en-US" sz="1200" b="0" kern="1200" dirty="0" err="1" smtClean="0">
                          <a:solidFill>
                            <a:schemeClr val="dk1"/>
                          </a:solidFill>
                          <a:latin typeface="+mn-lt"/>
                          <a:ea typeface="+mn-ea"/>
                          <a:cs typeface="Calibri" panose="020F0502020204030204" pitchFamily="34" charset="0"/>
                        </a:rPr>
                        <a:t>pgarcia</a:t>
                      </a:r>
                      <a:endParaRPr kumimoji="1" lang="en-US" sz="1200" b="0" kern="1200" dirty="0" smtClean="0">
                        <a:solidFill>
                          <a:schemeClr val="dk1"/>
                        </a:solidFill>
                        <a:latin typeface="+mn-lt"/>
                        <a:ea typeface="+mn-ea"/>
                        <a:cs typeface="Calibri" panose="020F0502020204030204" pitchFamily="34" charset="0"/>
                      </a:endParaRPr>
                    </a:p>
                    <a:p>
                      <a:endParaRPr lang="en-US" sz="1200" b="0" dirty="0">
                        <a:latin typeface="+mj-lt"/>
                        <a:cs typeface="Calibri" panose="020F0502020204030204" pitchFamily="34" charset="0"/>
                      </a:endParaRPr>
                    </a:p>
                  </a:txBody>
                  <a:tcPr anchor="ctr"/>
                </a:tc>
                <a:tc>
                  <a:txBody>
                    <a:bodyPr/>
                    <a:lstStyle/>
                    <a:p>
                      <a:r>
                        <a:rPr lang="en-US" altLang="ja-JP" sz="1200" b="0" dirty="0" smtClean="0">
                          <a:latin typeface="+mj-lt"/>
                          <a:cs typeface="Calibri" panose="020F0502020204030204" pitchFamily="34" charset="0"/>
                        </a:rPr>
                        <a:t>NSP</a:t>
                      </a:r>
                      <a:r>
                        <a:rPr lang="ja-JP" altLang="en-US" sz="1200" b="0" dirty="0" smtClean="0">
                          <a:latin typeface="+mj-lt"/>
                          <a:cs typeface="Calibri" panose="020F0502020204030204" pitchFamily="34" charset="0"/>
                        </a:rPr>
                        <a:t>内部レビューに基づいて修正</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2147816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lang="ja-JP" altLang="en-US" dirty="0"/>
              <a:t>目次</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400" dirty="0"/>
              <a:t>MySQL</a:t>
            </a:r>
            <a:r>
              <a:rPr lang="ja-JP" altLang="en-US" sz="1400" dirty="0"/>
              <a:t>クラスタ</a:t>
            </a:r>
            <a:r>
              <a:rPr lang="en-US" altLang="ja-JP" sz="1400" dirty="0" smtClean="0"/>
              <a:t>:NDB</a:t>
            </a:r>
            <a:r>
              <a:rPr lang="ja-JP" altLang="en-US" sz="1400" dirty="0"/>
              <a:t>クラスタレプリケーションの概</a:t>
            </a:r>
            <a:r>
              <a:rPr lang="ja-JP" altLang="en-US" sz="1400" dirty="0" smtClean="0"/>
              <a:t>要</a:t>
            </a:r>
            <a:r>
              <a:rPr lang="en-US" altLang="ja-JP" sz="1400" dirty="0" smtClean="0"/>
              <a:t>………..……………….	6</a:t>
            </a:r>
          </a:p>
          <a:p>
            <a:pPr marL="342900" indent="-342900">
              <a:buAutoNum type="arabicPeriod"/>
            </a:pPr>
            <a:r>
              <a:rPr lang="en-US" altLang="ja-JP" sz="1400" dirty="0"/>
              <a:t>MySQL</a:t>
            </a:r>
            <a:r>
              <a:rPr lang="ja-JP" altLang="en-US" sz="1400" dirty="0"/>
              <a:t>クラスタ</a:t>
            </a:r>
            <a:r>
              <a:rPr lang="en-US" altLang="ja-JP" sz="1400" dirty="0" smtClean="0"/>
              <a:t>:NDB</a:t>
            </a:r>
            <a:r>
              <a:rPr lang="ja-JP" altLang="en-US" sz="1400" dirty="0"/>
              <a:t>クラスタレプリケーションの一般的な要</a:t>
            </a:r>
            <a:r>
              <a:rPr lang="ja-JP" altLang="en-US" sz="1400" dirty="0" smtClean="0"/>
              <a:t>件</a:t>
            </a:r>
            <a:r>
              <a:rPr lang="en-US" altLang="ja-JP" sz="1400" dirty="0" smtClean="0"/>
              <a:t>…………….	7</a:t>
            </a:r>
          </a:p>
          <a:p>
            <a:pPr lvl="1"/>
            <a:r>
              <a:rPr lang="en-US" altLang="ja-JP" sz="1400" dirty="0" smtClean="0"/>
              <a:t>2.1 </a:t>
            </a:r>
            <a:r>
              <a:rPr lang="ja-JP" altLang="en-US" sz="1400" dirty="0" smtClean="0"/>
              <a:t>要件</a:t>
            </a:r>
            <a:r>
              <a:rPr lang="en-US" altLang="ja-JP" sz="1400" dirty="0" smtClean="0"/>
              <a:t>………………………………………………………………………………………….…….	7</a:t>
            </a:r>
          </a:p>
          <a:p>
            <a:pPr lvl="1"/>
            <a:r>
              <a:rPr lang="en-US" altLang="ja-JP" sz="1400" dirty="0" smtClean="0"/>
              <a:t>2.2 </a:t>
            </a:r>
            <a:r>
              <a:rPr lang="ja-JP" altLang="en-US" sz="1400" dirty="0" smtClean="0"/>
              <a:t>考</a:t>
            </a:r>
            <a:r>
              <a:rPr lang="ja-JP" altLang="en-US" sz="1400" dirty="0"/>
              <a:t>慮すべき事</a:t>
            </a:r>
            <a:r>
              <a:rPr lang="ja-JP" altLang="en-US" sz="1400" dirty="0" smtClean="0"/>
              <a:t>項</a:t>
            </a:r>
            <a:r>
              <a:rPr lang="en-US" altLang="ja-JP" sz="1400" dirty="0" smtClean="0"/>
              <a:t>……………………………………………………………………………..…	9</a:t>
            </a:r>
          </a:p>
          <a:p>
            <a:pPr lvl="1"/>
            <a:r>
              <a:rPr lang="en-US" altLang="ja-JP" sz="1400" dirty="0" smtClean="0"/>
              <a:t>2.3 </a:t>
            </a:r>
            <a:r>
              <a:rPr lang="ja-JP" altLang="en-US" sz="1400" dirty="0" smtClean="0"/>
              <a:t>既</a:t>
            </a:r>
            <a:r>
              <a:rPr lang="ja-JP" altLang="en-US" sz="1400" dirty="0"/>
              <a:t>知の問題</a:t>
            </a:r>
            <a:r>
              <a:rPr lang="ja-JP" altLang="en-US" sz="1400" dirty="0" smtClean="0"/>
              <a:t>点</a:t>
            </a:r>
            <a:r>
              <a:rPr lang="en-US" altLang="ja-JP" sz="1400" dirty="0" smtClean="0"/>
              <a:t>………………………………………………………………………….……….	10</a:t>
            </a:r>
          </a:p>
          <a:p>
            <a:pPr marL="342900" indent="-342900">
              <a:buAutoNum type="arabicPeriod"/>
            </a:pPr>
            <a:r>
              <a:rPr lang="en-US" altLang="ja-JP" sz="1400" dirty="0"/>
              <a:t>MySQL</a:t>
            </a:r>
            <a:r>
              <a:rPr lang="ja-JP" altLang="en-US" sz="1400" dirty="0"/>
              <a:t>クラスタ</a:t>
            </a:r>
            <a:r>
              <a:rPr lang="en-US" altLang="ja-JP" sz="1400" dirty="0" smtClean="0"/>
              <a:t>:</a:t>
            </a:r>
            <a:r>
              <a:rPr lang="ja-JP" altLang="en-US" sz="1400" dirty="0" smtClean="0"/>
              <a:t>構成</a:t>
            </a:r>
            <a:r>
              <a:rPr lang="en-US" altLang="ja-JP" sz="1400" dirty="0" smtClean="0"/>
              <a:t>…….……………………………………………………………………	13</a:t>
            </a:r>
          </a:p>
          <a:p>
            <a:pPr lvl="1"/>
            <a:r>
              <a:rPr lang="en-US" altLang="ja-JP" sz="1400" dirty="0" smtClean="0"/>
              <a:t>3.1 </a:t>
            </a:r>
            <a:r>
              <a:rPr lang="ja-JP" altLang="en-US" sz="1400" dirty="0" smtClean="0"/>
              <a:t>パ</a:t>
            </a:r>
            <a:r>
              <a:rPr lang="ja-JP" altLang="en-US" sz="1400" dirty="0"/>
              <a:t>ラメータ</a:t>
            </a:r>
            <a:r>
              <a:rPr lang="ja-JP" altLang="en-US" sz="1400" dirty="0" smtClean="0"/>
              <a:t>ー</a:t>
            </a:r>
            <a:r>
              <a:rPr lang="en-US" altLang="ja-JP" sz="1400" dirty="0" smtClean="0"/>
              <a:t>……………………………………………………………………………….….	13</a:t>
            </a:r>
          </a:p>
          <a:p>
            <a:pPr lvl="1"/>
            <a:r>
              <a:rPr lang="en-US" altLang="ja-JP" sz="1400" dirty="0" smtClean="0"/>
              <a:t>3.2 </a:t>
            </a:r>
            <a:r>
              <a:rPr lang="ja-JP" altLang="en-US" sz="1400" dirty="0" smtClean="0"/>
              <a:t>構</a:t>
            </a:r>
            <a:r>
              <a:rPr lang="ja-JP" altLang="en-US" sz="1400" dirty="0"/>
              <a:t>成手</a:t>
            </a:r>
            <a:r>
              <a:rPr lang="ja-JP" altLang="en-US" sz="1400" dirty="0" smtClean="0"/>
              <a:t>順</a:t>
            </a:r>
            <a:r>
              <a:rPr lang="en-US" altLang="ja-JP" sz="1400" dirty="0" smtClean="0"/>
              <a:t>…………………………………………………………………………………….…..	16</a:t>
            </a:r>
          </a:p>
          <a:p>
            <a:pPr marL="342900" indent="-342900">
              <a:buAutoNum type="arabicPeriod"/>
            </a:pPr>
            <a:r>
              <a:rPr lang="en-US" altLang="ja-JP" sz="1400" dirty="0"/>
              <a:t>MySQL</a:t>
            </a:r>
            <a:r>
              <a:rPr lang="ja-JP" altLang="en-US" sz="1400" dirty="0"/>
              <a:t>クラスタ</a:t>
            </a:r>
            <a:r>
              <a:rPr lang="en-US" altLang="ja-JP" sz="1400" dirty="0" smtClean="0"/>
              <a:t>:</a:t>
            </a:r>
            <a:r>
              <a:rPr lang="ja-JP" altLang="en-US" sz="1400" dirty="0" smtClean="0"/>
              <a:t>レ</a:t>
            </a:r>
            <a:r>
              <a:rPr lang="ja-JP" altLang="en-US" sz="1400" dirty="0"/>
              <a:t>プリケーションの状態の確</a:t>
            </a:r>
            <a:r>
              <a:rPr lang="ja-JP" altLang="en-US" sz="1400" dirty="0" smtClean="0"/>
              <a:t>認</a:t>
            </a:r>
            <a:r>
              <a:rPr lang="en-US" altLang="ja-JP" sz="1400" dirty="0" smtClean="0"/>
              <a:t>……………………………..……	19</a:t>
            </a:r>
          </a:p>
          <a:p>
            <a:pPr marL="522900" lvl="1" indent="-342900">
              <a:buAutoNum type="arabicPeriod"/>
            </a:pPr>
            <a:endParaRPr lang="en-US" altLang="ja-JP" sz="1400" dirty="0" smtClean="0"/>
          </a:p>
          <a:p>
            <a:pPr marL="342900" indent="-342900">
              <a:buAutoNum type="arabicPeriod"/>
            </a:pPr>
            <a:endParaRPr lang="en-US" altLang="ja-JP" sz="1400" dirty="0" smtClean="0"/>
          </a:p>
          <a:p>
            <a:pPr marL="342900" indent="-342900">
              <a:buAutoNum type="arabicPeriod"/>
            </a:pPr>
            <a:endParaRPr lang="en-US" altLang="ja-JP" sz="14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lang="en-US" altLang="ja-JP" dirty="0"/>
              <a:t>MySQL</a:t>
            </a:r>
            <a:r>
              <a:rPr lang="ja-JP" altLang="en-US" dirty="0"/>
              <a:t>クラスタの調査</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a:solidFill>
                  <a:schemeClr val="accent6">
                    <a:lumMod val="90000"/>
                    <a:lumOff val="10000"/>
                  </a:schemeClr>
                </a:solidFill>
              </a:rPr>
              <a:t>NDB</a:t>
            </a:r>
            <a:r>
              <a:rPr lang="ja-JP" altLang="en-US" dirty="0">
                <a:solidFill>
                  <a:schemeClr val="accent6">
                    <a:lumMod val="90000"/>
                    <a:lumOff val="10000"/>
                  </a:schemeClr>
                </a:solidFill>
              </a:rPr>
              <a:t>クラスター複製</a:t>
            </a:r>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2000" dirty="0" smtClean="0"/>
              <a:t>1. MySQL</a:t>
            </a:r>
            <a:r>
              <a:rPr lang="ja-JP" altLang="en-US" sz="2000" dirty="0"/>
              <a:t>クラス</a:t>
            </a:r>
            <a:r>
              <a:rPr lang="ja-JP" altLang="en-US" sz="2000" dirty="0" smtClean="0"/>
              <a:t>タ</a:t>
            </a:r>
            <a:r>
              <a:rPr lang="en-US" altLang="ja-JP" sz="2000" dirty="0" smtClean="0"/>
              <a:t>:NDB</a:t>
            </a:r>
            <a:r>
              <a:rPr lang="ja-JP" altLang="en-US" sz="2000" dirty="0"/>
              <a:t>クラスタレプリケーションの概要</a:t>
            </a:r>
            <a:endParaRPr lang="en-US" altLang="ja-JP" sz="2000" dirty="0"/>
          </a:p>
        </p:txBody>
      </p:sp>
      <p:sp>
        <p:nvSpPr>
          <p:cNvPr id="3" name="コンテンツ プレースホルダー 2"/>
          <p:cNvSpPr>
            <a:spLocks noGrp="1"/>
          </p:cNvSpPr>
          <p:nvPr>
            <p:ph sz="quarter" idx="10"/>
          </p:nvPr>
        </p:nvSpPr>
        <p:spPr/>
        <p:txBody>
          <a:bodyPr>
            <a:noAutofit/>
          </a:bodyPr>
          <a:lstStyle/>
          <a:p>
            <a:r>
              <a:rPr lang="en-US" altLang="ja-JP" sz="1400" dirty="0"/>
              <a:t>NDB</a:t>
            </a:r>
            <a:r>
              <a:rPr lang="ja-JP" altLang="en-US" sz="1400" dirty="0"/>
              <a:t>クラスタレプリケーション</a:t>
            </a:r>
            <a:r>
              <a:rPr lang="en-US" sz="1400" dirty="0" smtClean="0"/>
              <a:t>	</a:t>
            </a:r>
          </a:p>
          <a:p>
            <a:pPr lvl="1"/>
            <a:r>
              <a:rPr lang="en-US" altLang="ja-JP" sz="1400" dirty="0" smtClean="0"/>
              <a:t>NDB</a:t>
            </a:r>
            <a:r>
              <a:rPr lang="ja-JP" altLang="en-US" sz="1400" dirty="0"/>
              <a:t>クラスタは、非同期レプリケーションをサポートしています。通常、単に「レプリケーション」と呼ばれま</a:t>
            </a:r>
            <a:r>
              <a:rPr lang="ja-JP" altLang="en-US" sz="1400" dirty="0" smtClean="0"/>
              <a:t>す。</a:t>
            </a:r>
            <a:endParaRPr lang="en-US" sz="1400" dirty="0" smtClean="0"/>
          </a:p>
          <a:p>
            <a:pPr lvl="1"/>
            <a:r>
              <a:rPr lang="en-US" altLang="ja-JP" sz="1400" dirty="0"/>
              <a:t>NDB</a:t>
            </a:r>
            <a:r>
              <a:rPr lang="ja-JP" altLang="en-US" sz="1400" dirty="0"/>
              <a:t>クラスタは、クラスタリング機能のために</a:t>
            </a:r>
            <a:r>
              <a:rPr lang="en-US" altLang="ja-JP" sz="1400" dirty="0"/>
              <a:t>NDB</a:t>
            </a:r>
            <a:r>
              <a:rPr lang="ja-JP" altLang="en-US" sz="1400" dirty="0"/>
              <a:t>ストレージエンジンに依存しているため、スレーブのコピーのストレージエンジンとして</a:t>
            </a:r>
            <a:r>
              <a:rPr lang="en-US" altLang="ja-JP" sz="1400" dirty="0"/>
              <a:t>NDB</a:t>
            </a:r>
            <a:r>
              <a:rPr lang="ja-JP" altLang="en-US" sz="1400" dirty="0"/>
              <a:t>を使用する必要はありません。 </a:t>
            </a:r>
            <a:r>
              <a:rPr lang="en-US" sz="1400" dirty="0"/>
              <a:t>	</a:t>
            </a:r>
          </a:p>
          <a:p>
            <a:pPr lvl="1"/>
            <a:r>
              <a:rPr lang="ja-JP" altLang="en-US" sz="1400" dirty="0"/>
              <a:t>最大の可用性を実現するために、ある</a:t>
            </a:r>
            <a:r>
              <a:rPr lang="en-US" altLang="ja-JP" sz="1400" dirty="0"/>
              <a:t>NDB</a:t>
            </a:r>
            <a:r>
              <a:rPr lang="ja-JP" altLang="en-US" sz="1400" dirty="0"/>
              <a:t>クラスタから別の</a:t>
            </a:r>
            <a:r>
              <a:rPr lang="en-US" altLang="ja-JP" sz="1400" dirty="0"/>
              <a:t>NDB</a:t>
            </a:r>
            <a:r>
              <a:rPr lang="ja-JP" altLang="en-US" sz="1400" dirty="0"/>
              <a:t>クラスタに複製することができます。</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pPr marL="0" indent="0">
              <a:buNone/>
            </a:pPr>
            <a:endParaRPr lang="en-US" sz="1400" dirty="0" smtClean="0"/>
          </a:p>
          <a:p>
            <a:pPr lvl="1"/>
            <a:r>
              <a:rPr lang="ja-JP" altLang="en-US" sz="1400" dirty="0"/>
              <a:t>上記のイメージでは、</a:t>
            </a:r>
            <a:r>
              <a:rPr lang="en-US" altLang="ja-JP" sz="1400" dirty="0"/>
              <a:t>NDB</a:t>
            </a:r>
            <a:r>
              <a:rPr lang="ja-JP" altLang="en-US" sz="1400" dirty="0"/>
              <a:t>バイナリログインジェクタスレッドを使用して、マスタクラスタの連続した状態が記録され、スレーブクラスタに保存されます。 </a:t>
            </a:r>
            <a:r>
              <a:rPr lang="en-US" altLang="ja-JP" sz="1400" dirty="0"/>
              <a:t>NDB</a:t>
            </a:r>
            <a:r>
              <a:rPr lang="ja-JP" altLang="en-US" sz="1400" dirty="0"/>
              <a:t>バイナリログインジェクタスレッドは各</a:t>
            </a:r>
            <a:r>
              <a:rPr lang="en-US" altLang="ja-JP" sz="1400" dirty="0"/>
              <a:t>MySQL</a:t>
            </a:r>
            <a:r>
              <a:rPr lang="ja-JP" altLang="en-US" sz="1400" dirty="0"/>
              <a:t>サーバ上で実行され、バイナリログ（</a:t>
            </a:r>
            <a:r>
              <a:rPr lang="en-US" altLang="ja-JP" sz="1400" dirty="0" err="1"/>
              <a:t>binlog</a:t>
            </a:r>
            <a:r>
              <a:rPr lang="ja-JP" altLang="en-US" sz="1400" dirty="0"/>
              <a:t>）を生成します。 このスレッドは、バイナリログを生成するクラスタ内のすべての変更と、</a:t>
            </a:r>
            <a:r>
              <a:rPr lang="en-US" altLang="ja-JP" sz="1400" dirty="0"/>
              <a:t>MySQL</a:t>
            </a:r>
            <a:r>
              <a:rPr lang="ja-JP" altLang="en-US" sz="1400" dirty="0"/>
              <a:t>サーバによって影響を受ける変更だけでなく、正しいシリアル化順序でバイナリログに挿入されるようにします。 </a:t>
            </a:r>
            <a:r>
              <a:rPr lang="en-US" altLang="ja-JP" sz="1400" dirty="0"/>
              <a:t>MySQL</a:t>
            </a:r>
            <a:r>
              <a:rPr lang="ja-JP" altLang="en-US" sz="1400" dirty="0"/>
              <a:t>レプリケーションのマスターとレプリケーションは、レプリケーションサーバまたはレプリケーションノードとしてのスレーブサーバ、およびそれらの間のデータフローまたは通信ラインをレプリケーションチャネルとして使用します</a:t>
            </a:r>
            <a:r>
              <a:rPr lang="ja-JP" altLang="en-US" sz="1400" dirty="0" smtClean="0"/>
              <a:t>。</a:t>
            </a:r>
            <a:r>
              <a:rPr lang="en-US" sz="1400" dirty="0" smtClean="0"/>
              <a:t>	</a:t>
            </a:r>
            <a:endParaRPr lang="en-US" sz="1400" dirty="0"/>
          </a:p>
        </p:txBody>
      </p:sp>
      <p:pic>
        <p:nvPicPr>
          <p:cNvPr id="5" name="Picture 4"/>
          <p:cNvPicPr>
            <a:picLocks noChangeAspect="1"/>
          </p:cNvPicPr>
          <p:nvPr/>
        </p:nvPicPr>
        <p:blipFill>
          <a:blip r:embed="rId2"/>
          <a:stretch>
            <a:fillRect/>
          </a:stretch>
        </p:blipFill>
        <p:spPr>
          <a:xfrm>
            <a:off x="2547952" y="2537578"/>
            <a:ext cx="4048095" cy="2139881"/>
          </a:xfrm>
          <a:prstGeom prst="rect">
            <a:avLst/>
          </a:prstGeom>
        </p:spPr>
      </p:pic>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:NDB</a:t>
            </a:r>
            <a:r>
              <a:rPr lang="ja-JP" altLang="en-US" sz="2000" dirty="0"/>
              <a:t>クラスタレプリケーションの一般的な要件</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2.1 </a:t>
            </a:r>
            <a:r>
              <a:rPr lang="ja-JP" altLang="en-US" sz="1400" dirty="0" smtClean="0"/>
              <a:t>要</a:t>
            </a:r>
            <a:r>
              <a:rPr lang="ja-JP" altLang="en-US" sz="1400" dirty="0"/>
              <a:t>件</a:t>
            </a:r>
            <a:endParaRPr lang="en-US" altLang="ja-JP" sz="1400" dirty="0" smtClean="0"/>
          </a:p>
          <a:p>
            <a:pPr lvl="1"/>
            <a:r>
              <a:rPr lang="ja-JP" altLang="en-US" sz="1400" dirty="0" smtClean="0"/>
              <a:t>レ</a:t>
            </a:r>
            <a:r>
              <a:rPr lang="ja-JP" altLang="en-US" sz="1400" dirty="0"/>
              <a:t>プリケーションチャネルには、レプリケーションサーバとして動作する</a:t>
            </a:r>
            <a:r>
              <a:rPr lang="en-US" altLang="ja-JP" sz="1400" dirty="0"/>
              <a:t>2</a:t>
            </a:r>
            <a:r>
              <a:rPr lang="ja-JP" altLang="en-US" sz="1400" dirty="0"/>
              <a:t>つの</a:t>
            </a:r>
            <a:r>
              <a:rPr lang="en-US" altLang="ja-JP" sz="1400" dirty="0"/>
              <a:t>MySQL</a:t>
            </a:r>
            <a:r>
              <a:rPr lang="ja-JP" altLang="en-US" sz="1400" dirty="0"/>
              <a:t>サーバが必要です。</a:t>
            </a:r>
            <a:endParaRPr lang="en-US" sz="1400" dirty="0" smtClean="0"/>
          </a:p>
          <a:p>
            <a:pPr lvl="2">
              <a:buFont typeface="Wingdings" panose="05000000000000000000" pitchFamily="2" charset="2"/>
              <a:buChar char="Ø"/>
            </a:pPr>
            <a:r>
              <a:rPr lang="en-US" altLang="ja-JP" dirty="0"/>
              <a:t>MySQL</a:t>
            </a:r>
            <a:r>
              <a:rPr lang="ja-JP" altLang="en-US" dirty="0"/>
              <a:t>サーバ</a:t>
            </a:r>
            <a:r>
              <a:rPr lang="ja-JP" altLang="en-US" dirty="0" smtClean="0"/>
              <a:t>は</a:t>
            </a:r>
            <a:r>
              <a:rPr lang="en-US" altLang="ja-JP" dirty="0" smtClean="0"/>
              <a:t>--</a:t>
            </a:r>
            <a:r>
              <a:rPr lang="en-US" altLang="ja-JP" dirty="0" err="1" smtClean="0"/>
              <a:t>binlog</a:t>
            </a:r>
            <a:r>
              <a:rPr lang="en-US" altLang="ja-JP" dirty="0" smtClean="0"/>
              <a:t>-format=[</a:t>
            </a:r>
            <a:r>
              <a:rPr lang="en-US" altLang="ja-JP" dirty="0"/>
              <a:t>ROW | MIXED];</a:t>
            </a:r>
            <a:r>
              <a:rPr lang="ja-JP" altLang="en-US" dirty="0" smtClean="0"/>
              <a:t>で</a:t>
            </a:r>
            <a:r>
              <a:rPr lang="ja-JP" altLang="en-US" dirty="0"/>
              <a:t>動作している必要があります</a:t>
            </a:r>
            <a:r>
              <a:rPr lang="en-US" i="1" dirty="0" smtClean="0"/>
              <a:t>; </a:t>
            </a:r>
            <a:r>
              <a:rPr lang="en-US" altLang="ja-JP" dirty="0" err="1"/>
              <a:t>my.cnf</a:t>
            </a:r>
            <a:r>
              <a:rPr lang="ja-JP" altLang="en-US" dirty="0"/>
              <a:t>ファイルのパラメータとして設定することもできます。</a:t>
            </a:r>
            <a:endParaRPr lang="en-US" i="1" dirty="0" smtClean="0"/>
          </a:p>
          <a:p>
            <a:pPr marL="468000" lvl="3" indent="0">
              <a:buNone/>
            </a:pPr>
            <a:r>
              <a:rPr lang="en-US" dirty="0" smtClean="0"/>
              <a:t>NOTE: </a:t>
            </a:r>
            <a:r>
              <a:rPr lang="en-US" altLang="ja-JP" dirty="0"/>
              <a:t>-</a:t>
            </a:r>
            <a:r>
              <a:rPr lang="en-US" altLang="ja-JP" dirty="0" err="1"/>
              <a:t>binlog</a:t>
            </a:r>
            <a:r>
              <a:rPr lang="en-US" altLang="ja-JP" dirty="0"/>
              <a:t>-format</a:t>
            </a:r>
            <a:r>
              <a:rPr lang="ja-JP" altLang="en-US" dirty="0"/>
              <a:t>のデフォルト値は、</a:t>
            </a:r>
            <a:r>
              <a:rPr lang="en-US" altLang="ja-JP" dirty="0"/>
              <a:t>NDB 7.5</a:t>
            </a:r>
            <a:r>
              <a:rPr lang="ja-JP" altLang="en-US" dirty="0"/>
              <a:t>では</a:t>
            </a:r>
            <a:r>
              <a:rPr lang="en-US" altLang="ja-JP" dirty="0"/>
              <a:t>MIXED</a:t>
            </a:r>
            <a:r>
              <a:rPr lang="ja-JP" altLang="en-US" dirty="0"/>
              <a:t>です。 </a:t>
            </a:r>
            <a:r>
              <a:rPr lang="en-US" altLang="ja-JP" dirty="0"/>
              <a:t>NDB Cluster Replication</a:t>
            </a:r>
            <a:r>
              <a:rPr lang="ja-JP" altLang="en-US" dirty="0"/>
              <a:t>では、常にローベースのレプリケーションを使用します。 </a:t>
            </a:r>
            <a:r>
              <a:rPr lang="en-US" altLang="ja-JP" dirty="0"/>
              <a:t>NDB</a:t>
            </a:r>
            <a:r>
              <a:rPr lang="ja-JP" altLang="en-US" dirty="0"/>
              <a:t>ストレージエンジンは、ステートメントベースのレプリケーションと互換性がありません。</a:t>
            </a:r>
            <a:endParaRPr lang="en-US" dirty="0" smtClean="0"/>
          </a:p>
          <a:p>
            <a:pPr lvl="2"/>
            <a:endParaRPr lang="en-US" dirty="0" smtClean="0"/>
          </a:p>
          <a:p>
            <a:pPr lvl="2">
              <a:buFont typeface="Wingdings" panose="05000000000000000000" pitchFamily="2" charset="2"/>
              <a:buChar char="Ø"/>
            </a:pPr>
            <a:r>
              <a:rPr lang="ja-JP" altLang="en-US" dirty="0"/>
              <a:t>いずれかのクラスタでレプリケーションに使用される各</a:t>
            </a:r>
            <a:r>
              <a:rPr lang="en-US" altLang="ja-JP" dirty="0"/>
              <a:t>MySQL</a:t>
            </a:r>
            <a:r>
              <a:rPr lang="ja-JP" altLang="en-US" dirty="0"/>
              <a:t>サーバは、いずれかのクラスタに参加しているすべての</a:t>
            </a:r>
            <a:r>
              <a:rPr lang="en-US" altLang="ja-JP" dirty="0"/>
              <a:t>MySQL</a:t>
            </a:r>
            <a:r>
              <a:rPr lang="ja-JP" altLang="en-US" dirty="0"/>
              <a:t>レプリケーションサーバ間で一意に識別される必要があります。 これは、</a:t>
            </a:r>
            <a:r>
              <a:rPr lang="en-US" altLang="ja-JP" dirty="0"/>
              <a:t>ID</a:t>
            </a:r>
            <a:r>
              <a:rPr lang="ja-JP" altLang="en-US" dirty="0"/>
              <a:t>が一意の整数であ</a:t>
            </a:r>
            <a:r>
              <a:rPr lang="ja-JP" altLang="en-US" dirty="0" smtClean="0"/>
              <a:t>る</a:t>
            </a:r>
            <a:r>
              <a:rPr lang="en-US" altLang="ja-JP" dirty="0" smtClean="0"/>
              <a:t>--</a:t>
            </a:r>
            <a:r>
              <a:rPr lang="en-US" altLang="ja-JP" dirty="0"/>
              <a:t>server-id = &lt;ID&gt;</a:t>
            </a:r>
            <a:r>
              <a:rPr lang="ja-JP" altLang="en-US" dirty="0"/>
              <a:t>オプションを使用して各ノードで</a:t>
            </a:r>
            <a:r>
              <a:rPr lang="en-US" altLang="ja-JP" dirty="0" err="1"/>
              <a:t>mysqld</a:t>
            </a:r>
            <a:r>
              <a:rPr lang="ja-JP" altLang="en-US" dirty="0"/>
              <a:t>を起動することで実行できます。</a:t>
            </a:r>
            <a:r>
              <a:rPr lang="en-US" dirty="0" smtClean="0"/>
              <a:t>; </a:t>
            </a:r>
            <a:r>
              <a:rPr lang="en-US" altLang="ja-JP" dirty="0" err="1"/>
              <a:t>my.cnf</a:t>
            </a:r>
            <a:r>
              <a:rPr lang="ja-JP" altLang="en-US" dirty="0"/>
              <a:t>ファイルのパラメータとして設定することもできます</a:t>
            </a:r>
            <a:r>
              <a:rPr lang="ja-JP" altLang="en-US" dirty="0" smtClean="0"/>
              <a:t>。</a:t>
            </a:r>
            <a:endParaRPr lang="en-US" dirty="0" smtClean="0"/>
          </a:p>
          <a:p>
            <a:pPr marL="468000" lvl="3" indent="0">
              <a:buNone/>
            </a:pPr>
            <a:r>
              <a:rPr lang="en-US" dirty="0" smtClean="0"/>
              <a:t>NOTE: </a:t>
            </a:r>
            <a:r>
              <a:rPr lang="ja-JP" altLang="en-US" dirty="0"/>
              <a:t>マスタクラスタとスレーブクラスタの両方で同じ</a:t>
            </a:r>
            <a:r>
              <a:rPr lang="en-US" altLang="ja-JP" dirty="0"/>
              <a:t>ID</a:t>
            </a:r>
            <a:r>
              <a:rPr lang="ja-JP" altLang="en-US" dirty="0"/>
              <a:t>を共有するレプリケーションサーバを持つことはできません。</a:t>
            </a:r>
            <a:endParaRPr lang="en-US" dirty="0" smtClean="0"/>
          </a:p>
          <a:p>
            <a:pPr lvl="3"/>
            <a:endParaRPr lang="en-US" sz="1400" dirty="0"/>
          </a:p>
          <a:p>
            <a:pPr lvl="2">
              <a:buFont typeface="Wingdings" panose="05000000000000000000" pitchFamily="2" charset="2"/>
              <a:buChar char="Ø"/>
            </a:pPr>
            <a:r>
              <a:rPr lang="ja-JP" altLang="en-US" dirty="0"/>
              <a:t>両方の</a:t>
            </a:r>
            <a:r>
              <a:rPr lang="en-US" altLang="ja-JP" dirty="0"/>
              <a:t>MySQL</a:t>
            </a:r>
            <a:r>
              <a:rPr lang="ja-JP" altLang="en-US" dirty="0"/>
              <a:t>サーバ（</a:t>
            </a:r>
            <a:r>
              <a:rPr lang="en-US" altLang="ja-JP" dirty="0" err="1"/>
              <a:t>mysqld</a:t>
            </a:r>
            <a:r>
              <a:rPr lang="ja-JP" altLang="en-US" dirty="0"/>
              <a:t>プロセス）が使用される</a:t>
            </a:r>
            <a:r>
              <a:rPr lang="en-US" altLang="ja-JP" dirty="0"/>
              <a:t>MySQL</a:t>
            </a:r>
            <a:r>
              <a:rPr lang="ja-JP" altLang="en-US" dirty="0"/>
              <a:t>レプリケーションは、使用されるレプリケーションプロトコルのバージョンとそれらがサポートする</a:t>
            </a:r>
            <a:r>
              <a:rPr lang="en-US" altLang="ja-JP" dirty="0"/>
              <a:t>SQL</a:t>
            </a:r>
            <a:r>
              <a:rPr lang="ja-JP" altLang="en-US" dirty="0"/>
              <a:t>機能セットの両方に関して互いに互換性がなければなりません</a:t>
            </a:r>
            <a:r>
              <a:rPr lang="ja-JP" altLang="en-US" dirty="0" smtClean="0"/>
              <a:t>。</a:t>
            </a:r>
            <a:endParaRPr lang="en-US" altLang="ja-JP" dirty="0" smtClean="0"/>
          </a:p>
          <a:p>
            <a:pPr lvl="2"/>
            <a:endParaRPr lang="en-US" dirty="0"/>
          </a:p>
          <a:p>
            <a:pPr lvl="2">
              <a:buFont typeface="Wingdings" panose="05000000000000000000" pitchFamily="2" charset="2"/>
              <a:buChar char="Ø"/>
            </a:pPr>
            <a:r>
              <a:rPr lang="ja-JP" altLang="en-US" dirty="0"/>
              <a:t>レプリケートされるすべての</a:t>
            </a:r>
            <a:r>
              <a:rPr lang="en-US" altLang="ja-JP" dirty="0"/>
              <a:t>NDB</a:t>
            </a:r>
            <a:r>
              <a:rPr lang="ja-JP" altLang="en-US" dirty="0"/>
              <a:t>テーブルは、</a:t>
            </a:r>
            <a:r>
              <a:rPr lang="en-US" altLang="ja-JP" dirty="0"/>
              <a:t>MySQL</a:t>
            </a:r>
            <a:r>
              <a:rPr lang="ja-JP" altLang="en-US" dirty="0"/>
              <a:t>サーバとクライアントを使用して作成する必要があります。</a:t>
            </a:r>
            <a:endParaRPr lang="en-US" dirty="0" smtClean="0"/>
          </a:p>
          <a:p>
            <a:pPr lvl="1"/>
            <a:endParaRPr lang="en-US" sz="14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:NDB</a:t>
            </a:r>
            <a:r>
              <a:rPr lang="ja-JP" altLang="en-US" sz="2000" dirty="0"/>
              <a:t>クラスタレプリケーションの一般的な要件</a:t>
            </a:r>
            <a:endParaRPr kumimoji="1" lang="ja-JP" altLang="en-US" sz="2000" dirty="0"/>
          </a:p>
        </p:txBody>
      </p:sp>
      <p:sp>
        <p:nvSpPr>
          <p:cNvPr id="3" name="コンテンツ プレースホルダー 2"/>
          <p:cNvSpPr>
            <a:spLocks noGrp="1"/>
          </p:cNvSpPr>
          <p:nvPr>
            <p:ph sz="quarter" idx="10"/>
          </p:nvPr>
        </p:nvSpPr>
        <p:spPr/>
        <p:txBody>
          <a:bodyPr>
            <a:noAutofit/>
          </a:bodyPr>
          <a:lstStyle/>
          <a:p>
            <a:r>
              <a:rPr lang="en-US" altLang="ja-JP" sz="1400" dirty="0" smtClean="0"/>
              <a:t>MySQL</a:t>
            </a:r>
            <a:r>
              <a:rPr lang="ja-JP" altLang="en-US" sz="1400" dirty="0" smtClean="0"/>
              <a:t>クラスタの</a:t>
            </a:r>
            <a:r>
              <a:rPr lang="ja-JP" altLang="en-US" sz="1400" dirty="0"/>
              <a:t>レプリケーション機能は、マスタとスレーブの</a:t>
            </a:r>
            <a:r>
              <a:rPr lang="en-US" altLang="ja-JP" sz="1400" dirty="0"/>
              <a:t>3</a:t>
            </a:r>
            <a:r>
              <a:rPr lang="ja-JP" altLang="en-US" sz="1400" dirty="0"/>
              <a:t>つのスレッドを使用して実装されています</a:t>
            </a:r>
            <a:r>
              <a:rPr lang="en-US" sz="1400" dirty="0" smtClean="0"/>
              <a:t>:</a:t>
            </a:r>
          </a:p>
          <a:p>
            <a:pPr lvl="1"/>
            <a:r>
              <a:rPr lang="en-US" sz="1400" b="1" dirty="0" err="1" smtClean="0"/>
              <a:t>Binlog</a:t>
            </a:r>
            <a:r>
              <a:rPr lang="en-US" sz="1400" b="1" dirty="0" smtClean="0"/>
              <a:t> Dump Thread</a:t>
            </a:r>
          </a:p>
          <a:p>
            <a:pPr lvl="2">
              <a:buFont typeface="Wingdings" panose="05000000000000000000" pitchFamily="2" charset="2"/>
              <a:buChar char="Ø"/>
            </a:pPr>
            <a:r>
              <a:rPr lang="ja-JP" altLang="en-US" dirty="0"/>
              <a:t>マスタは、スレーブが接続するときに、バイナリログの内容をスレーブに送信するスレッドを作成します。 このスレッドは、マスタの</a:t>
            </a:r>
            <a:r>
              <a:rPr lang="en-US" altLang="ja-JP" dirty="0"/>
              <a:t>SHOW PROCESSLIST</a:t>
            </a:r>
            <a:r>
              <a:rPr lang="ja-JP" altLang="en-US" dirty="0"/>
              <a:t>の出力で</a:t>
            </a:r>
            <a:r>
              <a:rPr lang="en-US" altLang="ja-JP" dirty="0" err="1"/>
              <a:t>Binlog</a:t>
            </a:r>
            <a:r>
              <a:rPr lang="en-US" altLang="ja-JP" dirty="0"/>
              <a:t> Dump Thread</a:t>
            </a:r>
            <a:r>
              <a:rPr lang="ja-JP" altLang="en-US" dirty="0"/>
              <a:t>として識別できます</a:t>
            </a:r>
            <a:r>
              <a:rPr lang="ja-JP" altLang="en-US" dirty="0" smtClean="0"/>
              <a:t>。</a:t>
            </a:r>
            <a:endParaRPr lang="en-US" altLang="ja-JP" dirty="0" smtClean="0"/>
          </a:p>
          <a:p>
            <a:pPr lvl="2">
              <a:buFont typeface="Wingdings" panose="05000000000000000000" pitchFamily="2" charset="2"/>
              <a:buChar char="Ø"/>
            </a:pPr>
            <a:r>
              <a:rPr lang="ja-JP" altLang="en-US" dirty="0"/>
              <a:t>スレーブに送信される各イベントを読み込むためにマスターのバイナリログのロックを取得します。 イベントが読み取られるとすぐに、イベントがスレーブに送信される前でもロックが解除されます。</a:t>
            </a:r>
            <a:endParaRPr lang="en-US" dirty="0" smtClean="0"/>
          </a:p>
          <a:p>
            <a:pPr lvl="2"/>
            <a:endParaRPr lang="en-US" dirty="0" smtClean="0"/>
          </a:p>
          <a:p>
            <a:pPr lvl="1"/>
            <a:r>
              <a:rPr lang="en-US" altLang="en-US" sz="1400" b="1" dirty="0"/>
              <a:t>Slave I/O </a:t>
            </a:r>
            <a:r>
              <a:rPr lang="en-US" altLang="en-US" sz="1400" b="1" dirty="0" smtClean="0"/>
              <a:t>Thread</a:t>
            </a:r>
          </a:p>
          <a:p>
            <a:pPr lvl="2">
              <a:buFont typeface="Wingdings" panose="05000000000000000000" pitchFamily="2" charset="2"/>
              <a:buChar char="Ø"/>
            </a:pPr>
            <a:r>
              <a:rPr lang="ja-JP" altLang="en-US" dirty="0"/>
              <a:t>スレーブサーバーで</a:t>
            </a:r>
            <a:r>
              <a:rPr lang="en-US" altLang="ja-JP" dirty="0"/>
              <a:t>START SLAVE</a:t>
            </a:r>
            <a:r>
              <a:rPr lang="ja-JP" altLang="en-US" dirty="0"/>
              <a:t>ステートメントが発行されると、スレーブは</a:t>
            </a:r>
            <a:r>
              <a:rPr lang="en-US" altLang="ja-JP" dirty="0"/>
              <a:t>I / O</a:t>
            </a:r>
            <a:r>
              <a:rPr lang="ja-JP" altLang="en-US" dirty="0"/>
              <a:t>スレッドを作成します。</a:t>
            </a:r>
            <a:r>
              <a:rPr lang="en-US" altLang="ja-JP" dirty="0"/>
              <a:t>I / O</a:t>
            </a:r>
            <a:r>
              <a:rPr lang="ja-JP" altLang="en-US" dirty="0"/>
              <a:t>スレッドはマスターに接続し、バイナリログに記録された更新を送信するよう要求します。</a:t>
            </a:r>
            <a:endParaRPr lang="en-US" altLang="en-US" dirty="0" smtClean="0"/>
          </a:p>
          <a:p>
            <a:pPr lvl="2"/>
            <a:endParaRPr lang="en-US" altLang="en-US" dirty="0" smtClean="0"/>
          </a:p>
          <a:p>
            <a:pPr lvl="1"/>
            <a:r>
              <a:rPr lang="en-US" altLang="en-US" sz="1400" b="1" dirty="0" smtClean="0"/>
              <a:t>Slave SQL Thread</a:t>
            </a:r>
            <a:endParaRPr lang="en-US" altLang="en-US" sz="1400" dirty="0" smtClean="0"/>
          </a:p>
          <a:p>
            <a:pPr lvl="2">
              <a:buFont typeface="Wingdings" panose="05000000000000000000" pitchFamily="2" charset="2"/>
              <a:buChar char="Ø"/>
            </a:pPr>
            <a:r>
              <a:rPr lang="ja-JP" altLang="en-US" dirty="0"/>
              <a:t>スレーブは、スレーブ</a:t>
            </a:r>
            <a:r>
              <a:rPr lang="en-US" altLang="ja-JP" dirty="0"/>
              <a:t>I / O</a:t>
            </a:r>
            <a:r>
              <a:rPr lang="ja-JP" altLang="en-US" dirty="0"/>
              <a:t>スレッドによって書き込まれた中継ログを読み込み、そこに含まれるイベントを実行する</a:t>
            </a:r>
            <a:r>
              <a:rPr lang="en-US" altLang="ja-JP" dirty="0"/>
              <a:t>SQL</a:t>
            </a:r>
            <a:r>
              <a:rPr lang="ja-JP" altLang="en-US" dirty="0"/>
              <a:t>スレッドを作成します。</a:t>
            </a:r>
            <a:endParaRPr lang="en-US" altLang="en-US"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2. MySQL</a:t>
            </a:r>
            <a:r>
              <a:rPr lang="ja-JP" altLang="en-US" sz="2000" dirty="0"/>
              <a:t>クラスタ</a:t>
            </a:r>
            <a:r>
              <a:rPr lang="en-US" altLang="ja-JP" sz="2000" dirty="0" smtClean="0"/>
              <a:t>:NDB</a:t>
            </a:r>
            <a:r>
              <a:rPr lang="ja-JP" altLang="en-US" sz="2000" dirty="0"/>
              <a:t>クラスタレプリケーションの一般的な要件</a:t>
            </a:r>
            <a:endParaRPr kumimoji="1" lang="ja-JP" altLang="en-US" sz="2000" dirty="0"/>
          </a:p>
        </p:txBody>
      </p:sp>
      <p:sp>
        <p:nvSpPr>
          <p:cNvPr id="3" name="コンテンツ プレースホルダー 2"/>
          <p:cNvSpPr>
            <a:spLocks noGrp="1"/>
          </p:cNvSpPr>
          <p:nvPr>
            <p:ph sz="quarter" idx="10"/>
          </p:nvPr>
        </p:nvSpPr>
        <p:spPr/>
        <p:txBody>
          <a:bodyPr>
            <a:noAutofit/>
          </a:bodyPr>
          <a:lstStyle/>
          <a:p>
            <a:pPr marL="0" indent="0">
              <a:buNone/>
            </a:pPr>
            <a:r>
              <a:rPr lang="en-US" altLang="ja-JP" sz="1400" dirty="0" smtClean="0"/>
              <a:t>2.2 </a:t>
            </a:r>
            <a:r>
              <a:rPr lang="ja-JP" altLang="en-US" sz="1400" dirty="0" smtClean="0"/>
              <a:t>考</a:t>
            </a:r>
            <a:r>
              <a:rPr lang="ja-JP" altLang="en-US" sz="1400" dirty="0"/>
              <a:t>慮すべき事項</a:t>
            </a:r>
            <a:endParaRPr lang="en-US" altLang="ja-JP" sz="1400" dirty="0" smtClean="0"/>
          </a:p>
          <a:p>
            <a:pPr lvl="1"/>
            <a:r>
              <a:rPr lang="en-US" altLang="ja-JP" sz="1400" dirty="0" smtClean="0"/>
              <a:t>--</a:t>
            </a:r>
            <a:r>
              <a:rPr lang="en-US" altLang="ja-JP" sz="1400" dirty="0" err="1"/>
              <a:t>binglog</a:t>
            </a:r>
            <a:r>
              <a:rPr lang="en-US" altLang="ja-JP" sz="1400" dirty="0"/>
              <a:t>-format = STATEMENT</a:t>
            </a:r>
            <a:r>
              <a:rPr lang="ja-JP" altLang="en-US" sz="1400" dirty="0"/>
              <a:t>を指定して</a:t>
            </a:r>
            <a:r>
              <a:rPr lang="en-US" altLang="ja-JP" sz="1400" dirty="0"/>
              <a:t>NDB Cluster Replication</a:t>
            </a:r>
            <a:r>
              <a:rPr lang="ja-JP" altLang="en-US" sz="1400" dirty="0"/>
              <a:t>を使用しようとすると、マスタの</a:t>
            </a:r>
            <a:r>
              <a:rPr lang="en-US" altLang="ja-JP" sz="1400" dirty="0" err="1"/>
              <a:t>ndb_binlog_index</a:t>
            </a:r>
            <a:r>
              <a:rPr lang="ja-JP" altLang="en-US" sz="1400" dirty="0"/>
              <a:t>テーブルとスレーブの</a:t>
            </a:r>
            <a:r>
              <a:rPr lang="en-US" altLang="ja-JP" sz="1400" dirty="0" err="1"/>
              <a:t>ndb_apply_status</a:t>
            </a:r>
            <a:r>
              <a:rPr lang="ja-JP" altLang="en-US" sz="1400" dirty="0"/>
              <a:t>テーブルの</a:t>
            </a:r>
            <a:r>
              <a:rPr lang="en-US" altLang="ja-JP" sz="1400" dirty="0"/>
              <a:t>epoch</a:t>
            </a:r>
            <a:r>
              <a:rPr lang="ja-JP" altLang="en-US" sz="1400" dirty="0"/>
              <a:t>カラムが更新されないため、レプリケーションが正常に動作しません。 代わりに、レプリケーションマスターとして動作する</a:t>
            </a:r>
            <a:r>
              <a:rPr lang="en-US" altLang="ja-JP" sz="1400" dirty="0"/>
              <a:t>MySQL</a:t>
            </a:r>
            <a:r>
              <a:rPr lang="ja-JP" altLang="en-US" sz="1400" dirty="0"/>
              <a:t>サーバー上の更新のみがスレーブに伝播し、マスタークラスター上の他の</a:t>
            </a:r>
            <a:r>
              <a:rPr lang="en-US" altLang="ja-JP" sz="1400" dirty="0"/>
              <a:t>SQL</a:t>
            </a:r>
            <a:r>
              <a:rPr lang="ja-JP" altLang="en-US" sz="1400" dirty="0"/>
              <a:t>ノードからの更新はレプリケートされません。</a:t>
            </a:r>
            <a:endParaRPr lang="en-US" sz="1400" dirty="0"/>
          </a:p>
          <a:p>
            <a:pPr lvl="1"/>
            <a:endParaRPr lang="en-US" sz="1400" dirty="0"/>
          </a:p>
          <a:p>
            <a:pPr lvl="1"/>
            <a:r>
              <a:rPr lang="ja-JP" altLang="en-US" sz="1400" dirty="0" smtClean="0">
                <a:solidFill>
                  <a:srgbClr val="7030A0"/>
                </a:solidFill>
              </a:rPr>
              <a:t>全ての</a:t>
            </a:r>
            <a:r>
              <a:rPr lang="ja-JP" altLang="en-US" sz="1400" dirty="0"/>
              <a:t>マスタとスレーブの</a:t>
            </a:r>
            <a:r>
              <a:rPr lang="en-US" altLang="ja-JP" sz="1400" dirty="0" err="1" smtClean="0"/>
              <a:t>mysqld</a:t>
            </a:r>
            <a:r>
              <a:rPr lang="ja-JP" altLang="en-US" sz="1400" dirty="0" smtClean="0"/>
              <a:t>バ</a:t>
            </a:r>
            <a:r>
              <a:rPr lang="ja-JP" altLang="en-US" sz="1400" dirty="0"/>
              <a:t>イナリに同じ</a:t>
            </a:r>
            <a:r>
              <a:rPr lang="en-US" altLang="ja-JP" sz="1400" dirty="0"/>
              <a:t>NDB Cluster</a:t>
            </a:r>
            <a:r>
              <a:rPr lang="ja-JP" altLang="en-US" sz="1400" dirty="0"/>
              <a:t>ディストリビューションを使用してください</a:t>
            </a:r>
            <a:r>
              <a:rPr lang="ja-JP" altLang="en-US" sz="1400" dirty="0" smtClean="0"/>
              <a:t>。</a:t>
            </a:r>
            <a:endParaRPr lang="en-US" sz="1400" dirty="0"/>
          </a:p>
          <a:p>
            <a:pPr lvl="1"/>
            <a:endParaRPr lang="en-US" sz="1400" dirty="0"/>
          </a:p>
          <a:p>
            <a:pPr lvl="1"/>
            <a:r>
              <a:rPr lang="en-US" altLang="ja-JP" sz="1400" dirty="0"/>
              <a:t>NDB API</a:t>
            </a:r>
            <a:r>
              <a:rPr lang="ja-JP" altLang="en-US" sz="1400" dirty="0"/>
              <a:t>を使用して作成されたテーブルやその他のデータベースオブジェクトは、</a:t>
            </a:r>
            <a:r>
              <a:rPr lang="en-US" altLang="ja-JP" sz="1400" dirty="0"/>
              <a:t>MySQL</a:t>
            </a:r>
            <a:r>
              <a:rPr lang="ja-JP" altLang="en-US" sz="1400" dirty="0"/>
              <a:t>サーバからは見えないため、レプリケートされません。</a:t>
            </a:r>
            <a:r>
              <a:rPr lang="en-US" sz="1400" dirty="0" smtClean="0"/>
              <a:t> </a:t>
            </a:r>
            <a:r>
              <a:rPr lang="en-US" altLang="ja-JP" sz="1400" dirty="0"/>
              <a:t>MySQL</a:t>
            </a:r>
            <a:r>
              <a:rPr lang="ja-JP" altLang="en-US" sz="1400" dirty="0"/>
              <a:t>サーバーを使って、作成された既存のテーブルへの</a:t>
            </a:r>
            <a:r>
              <a:rPr lang="en-US" altLang="ja-JP" sz="1400" dirty="0"/>
              <a:t>NDB API</a:t>
            </a:r>
            <a:r>
              <a:rPr lang="ja-JP" altLang="en-US" sz="1400" dirty="0"/>
              <a:t>アプリケーションによるアップデートは複製されることができます</a:t>
            </a:r>
            <a:r>
              <a:rPr lang="ja-JP" altLang="en-US" sz="1400" dirty="0" smtClean="0"/>
              <a:t>。</a:t>
            </a:r>
            <a:endParaRPr lang="en-US" altLang="ja-JP" sz="1400" dirty="0" smtClean="0"/>
          </a:p>
          <a:p>
            <a:pPr lvl="1"/>
            <a:endParaRPr lang="en-US" sz="1400" dirty="0"/>
          </a:p>
          <a:p>
            <a:pPr lvl="1"/>
            <a:r>
              <a:rPr lang="ja-JP" altLang="en-US" sz="1400" dirty="0"/>
              <a:t>始動オプションでファイル名を指定</a:t>
            </a:r>
            <a:r>
              <a:rPr lang="ja-JP" altLang="en-US" sz="1400" dirty="0" smtClean="0"/>
              <a:t>しない</a:t>
            </a:r>
            <a:r>
              <a:rPr lang="ja-JP" altLang="en-US" sz="1400" dirty="0" smtClean="0">
                <a:solidFill>
                  <a:srgbClr val="7030A0"/>
                </a:solidFill>
              </a:rPr>
              <a:t>場合</a:t>
            </a:r>
            <a:r>
              <a:rPr lang="ja-JP" altLang="en-US" sz="1400" dirty="0" smtClean="0"/>
              <a:t>、</a:t>
            </a:r>
            <a:r>
              <a:rPr lang="ja-JP" altLang="en-US" sz="1400" dirty="0"/>
              <a:t>ログ・ファイル名はサーバー・ホスト名に</a:t>
            </a:r>
            <a:r>
              <a:rPr lang="ja-JP" altLang="en-US" sz="1400" dirty="0" smtClean="0"/>
              <a:t>基づいています。 </a:t>
            </a:r>
            <a:r>
              <a:rPr lang="ja-JP" altLang="en-US" sz="1400" dirty="0"/>
              <a:t>ホスト名を別のものに変更した場合、同じログファイル名を保持するには、</a:t>
            </a:r>
            <a:r>
              <a:rPr lang="en-US" altLang="ja-JP" sz="1400" dirty="0"/>
              <a:t>--log-bin = </a:t>
            </a:r>
            <a:r>
              <a:rPr lang="en-US" altLang="ja-JP" sz="1400" dirty="0" err="1"/>
              <a:t>old_host_name</a:t>
            </a:r>
            <a:r>
              <a:rPr lang="en-US" altLang="ja-JP" sz="1400" dirty="0"/>
              <a:t>-bin</a:t>
            </a:r>
            <a:r>
              <a:rPr lang="ja-JP" altLang="en-US" sz="1400" dirty="0"/>
              <a:t>などのオプションを明示的に使用する必要があります。</a:t>
            </a:r>
            <a:endParaRPr lang="en-US" sz="1400" dirty="0"/>
          </a:p>
        </p:txBody>
      </p:sp>
    </p:spTree>
    <p:extLst>
      <p:ext uri="{BB962C8B-B14F-4D97-AF65-F5344CB8AC3E}">
        <p14:creationId xmlns:p14="http://schemas.microsoft.com/office/powerpoint/2010/main" val="152110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3791</Words>
  <Application>Microsoft Office PowerPoint</Application>
  <PresentationFormat>On-screen Show (4:3)</PresentationFormat>
  <Paragraphs>276</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NEC_standard_4_3_en</vt:lpstr>
      <vt:lpstr>MySQLクラスタ NDBクラスター複製（日本語版）</vt:lpstr>
      <vt:lpstr>PowerPoint Presentation</vt:lpstr>
      <vt:lpstr>変更履歴</vt:lpstr>
      <vt:lpstr>目次</vt:lpstr>
      <vt:lpstr>MySQLクラスタの調査</vt:lpstr>
      <vt:lpstr>1. MySQLクラスタ:NDBクラスタレプリケーションの概要</vt:lpstr>
      <vt:lpstr>2. MySQLクラスタ:NDBクラスタレプリケーションの一般的な要件</vt:lpstr>
      <vt:lpstr>2. MySQLクラスタ:NDBクラスタレプリケーションの一般的な要件</vt:lpstr>
      <vt:lpstr>2. MySQLクラスタ:NDBクラスタレプリケーションの一般的な要件</vt:lpstr>
      <vt:lpstr>2. MySQLクラスタ:NDBクラスタレプリケーションの一般的な要件</vt:lpstr>
      <vt:lpstr>2. MySQLクラスタ:NDBクラスタレプリケーションの一般的な要件</vt:lpstr>
      <vt:lpstr>2. MySQLクラスタ:NDBクラスタレプリケーションの一般的な要件</vt:lpstr>
      <vt:lpstr>3. MySQLクラスタ:構成</vt:lpstr>
      <vt:lpstr>3. MySQLクラスタ:構成</vt:lpstr>
      <vt:lpstr>3. MySQLクラスタ:構成</vt:lpstr>
      <vt:lpstr>3. MySQLクラスタ:構成</vt:lpstr>
      <vt:lpstr>3. MySQLクラスタ:構成</vt:lpstr>
      <vt:lpstr>3. MySQLクラスタ:構成</vt:lpstr>
      <vt:lpstr>4. MySQLクラスタ:レプリケーションの状態の確認</vt:lpstr>
      <vt:lpstr>4. MySQLクラスタ:レプリケーションの状態の確認</vt:lpstr>
      <vt:lpstr>参考文献</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2017-09-28T12:59:33Z</dcterms:modified>
</cp:coreProperties>
</file>